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-72" y="-1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76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54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24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84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5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3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39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7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8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6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13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2B3F-46DE-44B5-8631-2E13ED36C5D9}" type="datetimeFigureOut">
              <a:rPr lang="fr-FR" smtClean="0"/>
              <a:t>22/04/2019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87A5D-4921-40B0-B29D-8488A96FD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6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54C6C8B-E75A-45D5-A4BF-E82E9ED93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16618"/>
              </p:ext>
            </p:extLst>
          </p:nvPr>
        </p:nvGraphicFramePr>
        <p:xfrm>
          <a:off x="1" y="820646"/>
          <a:ext cx="9817768" cy="550354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5032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673769">
                  <a:extLst>
                    <a:ext uri="{9D8B030D-6E8A-4147-A177-3AD203B41FA5}">
                      <a16:colId xmlns:a16="http://schemas.microsoft.com/office/drawing/2014/main" val="140062306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3878582963"/>
                    </a:ext>
                  </a:extLst>
                </a:gridCol>
                <a:gridCol w="2582779">
                  <a:extLst>
                    <a:ext uri="{9D8B030D-6E8A-4147-A177-3AD203B41FA5}">
                      <a16:colId xmlns:a16="http://schemas.microsoft.com/office/drawing/2014/main" val="1630055015"/>
                    </a:ext>
                  </a:extLst>
                </a:gridCol>
                <a:gridCol w="2390273">
                  <a:extLst>
                    <a:ext uri="{9D8B030D-6E8A-4147-A177-3AD203B41FA5}">
                      <a16:colId xmlns:a16="http://schemas.microsoft.com/office/drawing/2014/main" val="2597962371"/>
                    </a:ext>
                  </a:extLst>
                </a:gridCol>
              </a:tblGrid>
              <a:tr h="116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KG Primary Whimsy" panose="02000506000000020003" pitchFamily="2" charset="0"/>
                        </a:rPr>
                        <a:t>Dates</a:t>
                      </a:r>
                      <a:endParaRPr lang="fr-FR" sz="110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Objectifs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Matériel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221872"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Mise en route / Jeux  mathématiques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957481"/>
                  </a:ext>
                </a:extLst>
              </a:tr>
              <a:tr h="37829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800"/>
                        </a:spcAft>
                      </a:pPr>
                      <a:r>
                        <a:rPr lang="fr-FR" sz="3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</a:rPr>
                        <a:t>1</a:t>
                      </a:r>
                      <a:endParaRPr lang="fr-FR" sz="3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</a:rPr>
                        <a:t>1</a:t>
                      </a:r>
                      <a:endParaRPr lang="fr-FR" sz="1100" dirty="0">
                        <a:effectLst/>
                        <a:latin typeface="Irregularis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5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 La connaissance des nombres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 Les premiers calculs additifs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 Le tracé à la règle </a:t>
                      </a:r>
                      <a:endParaRPr lang="fr-FR" dirty="0"/>
                    </a:p>
                  </a:txBody>
                  <a:tcPr marL="52462" marR="52462" marT="0" marB="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</a:rPr>
                        <a:t>Fichier de problèmes</a:t>
                      </a:r>
                      <a:endParaRPr lang="fr-FR" dirty="0"/>
                    </a:p>
                  </a:txBody>
                  <a:tcPr marL="30341" marR="30341" marT="0" marB="0" anchor="ctr"/>
                </a:tc>
                <a:tc rowSpan="5">
                  <a:txBody>
                    <a:bodyPr/>
                    <a:lstStyle/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S3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compter le nombre de petites cuillères et de fourchettes à la maison.</a:t>
                      </a:r>
                      <a:endParaRPr lang="fr-FR" dirty="0"/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4166865561"/>
                  </a:ext>
                </a:extLst>
              </a:tr>
              <a:tr h="59709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</a:rPr>
                        <a:t>2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Cartes flash des nombres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Règle « bataille des cartes »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Fichier le traceur</a:t>
                      </a:r>
                      <a:endParaRPr lang="fr-FR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fr-FR"/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4180622584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effectLst/>
                          <a:latin typeface="Irregularis" panose="02000500000000000000" pitchFamily="2" charset="0"/>
                        </a:rPr>
                        <a:t>3</a:t>
                      </a:r>
                      <a:endParaRPr lang="fr-FR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Cartes flash des nombres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Fichier de problème (2)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Bataille des cartes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jetons</a:t>
                      </a:r>
                      <a:endParaRPr lang="fr-FR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fr-FR"/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3355819"/>
                  </a:ext>
                </a:extLst>
              </a:tr>
              <a:tr h="28486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</a:rPr>
                        <a:t>4 &amp; 5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024884"/>
                  </a:ext>
                </a:extLst>
              </a:tr>
              <a:tr h="343784">
                <a:tc vMerge="1">
                  <a:txBody>
                    <a:bodyPr/>
                    <a:lstStyle/>
                    <a:p>
                      <a:endParaRPr lang="fr-FR" sz="1100" b="0" dirty="0">
                        <a:latin typeface="KG Primary Whimsy" panose="02000506000000020003" pitchFamily="2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</a:rPr>
                        <a:t> 6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4060"/>
                  </a:ext>
                </a:extLst>
              </a:tr>
              <a:tr h="69532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800"/>
                        </a:spcAft>
                      </a:pPr>
                      <a:r>
                        <a:rPr lang="fr-FR" sz="3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</a:rPr>
                        <a:t>2</a:t>
                      </a:r>
                      <a:endParaRPr lang="fr-FR" sz="3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</a:rPr>
                        <a:t>1</a:t>
                      </a:r>
                      <a:endParaRPr lang="fr-FR" sz="1100" dirty="0">
                        <a:effectLst/>
                        <a:latin typeface="Irregularis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marL="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Les différentes représentations des nombres</a:t>
                      </a:r>
                    </a:p>
                    <a:p>
                      <a:pPr marL="0" lvl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Les décompositions des nombres</a:t>
                      </a:r>
                    </a:p>
                    <a:p>
                      <a:pPr marL="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Première approche des mesures</a:t>
                      </a:r>
                      <a:endParaRPr lang="fr-FR" dirty="0"/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Bande numérique ind.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Jeu du car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>
                          <a:effectLst/>
                        </a:rPr>
                        <a:t>Affiche pour représentation de 123 (fleur)</a:t>
                      </a:r>
                      <a:endParaRPr lang="fr-FR" dirty="0"/>
                    </a:p>
                  </a:txBody>
                  <a:tcPr marL="30341" marR="30341" marT="0" marB="0" anchor="ctr"/>
                </a:tc>
                <a:tc rowSpan="6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Pour S4</a:t>
                      </a: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: leur demander de chercher et réfléchir à la maison au problème des « économies ».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Pour S6</a:t>
                      </a: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: écrire, seul, dans le cahier la suite des nombres le plus loin possible.</a:t>
                      </a:r>
                      <a:endParaRPr lang="fr-FR" dirty="0"/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8582711"/>
                  </a:ext>
                </a:extLst>
              </a:tr>
              <a:tr h="3429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</a:rPr>
                        <a:t>2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Jetons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</a:t>
                      </a:r>
                      <a:r>
                        <a:rPr lang="fr-FR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its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200" kern="1200" cap="small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cahier de nombres</a:t>
                      </a:r>
                      <a:endParaRPr lang="fr-FR" dirty="0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/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648517190"/>
                  </a:ext>
                </a:extLst>
              </a:tr>
              <a:tr h="44444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03628"/>
                  </a:ext>
                </a:extLst>
              </a:tr>
              <a:tr h="2372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régulation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236656"/>
                  </a:ext>
                </a:extLst>
              </a:tr>
              <a:tr h="23726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fiche pour rituel  « économies «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Droite graduée (modèle 1) 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Feuille A4 + différentes étiquettes de représentations des nombres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comparaison de longueur couleur  (1 pour 2)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Résolution de problème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Géomètre </a:t>
                      </a:r>
                      <a:endParaRPr lang="fr-FR" sz="1100" dirty="0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751564"/>
                  </a:ext>
                </a:extLst>
              </a:tr>
              <a:tr h="23726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dirty="0">
                        <a:latin typeface="Irregularis" panose="02000500000000000000" pitchFamily="2" charset="0"/>
                      </a:endParaRP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02313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EE39681-EC9B-43E1-BD04-DD9852A0E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70263" y="2374831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9911F37-58AC-4F19-B440-E960D1A6F334}"/>
              </a:ext>
            </a:extLst>
          </p:cNvPr>
          <p:cNvSpPr txBox="1"/>
          <p:nvPr/>
        </p:nvSpPr>
        <p:spPr>
          <a:xfrm>
            <a:off x="1808747" y="-168442"/>
            <a:ext cx="6288505" cy="707886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Wake Me Up" panose="02000000000000000000" pitchFamily="2" charset="0"/>
              </a:rPr>
              <a:t>PROGRESSION MHM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E97830-66F8-4F94-805A-C6DACAD741FC}"/>
              </a:ext>
            </a:extLst>
          </p:cNvPr>
          <p:cNvSpPr/>
          <p:nvPr/>
        </p:nvSpPr>
        <p:spPr>
          <a:xfrm>
            <a:off x="247218" y="0"/>
            <a:ext cx="8771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dirty="0">
                <a:solidFill>
                  <a:schemeClr val="bg1">
                    <a:lumMod val="50000"/>
                  </a:schemeClr>
                </a:solidFill>
                <a:latin typeface="Hanging Letters" panose="02000500000000000000" pitchFamily="2" charset="0"/>
              </a:rPr>
              <a:t>ce1</a:t>
            </a:r>
          </a:p>
        </p:txBody>
      </p:sp>
    </p:spTree>
    <p:extLst>
      <p:ext uri="{BB962C8B-B14F-4D97-AF65-F5344CB8AC3E}">
        <p14:creationId xmlns:p14="http://schemas.microsoft.com/office/powerpoint/2010/main" val="34393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1DB298-5DD4-4179-BE41-8B1BADC44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692158"/>
              </p:ext>
            </p:extLst>
          </p:nvPr>
        </p:nvGraphicFramePr>
        <p:xfrm>
          <a:off x="84395" y="39757"/>
          <a:ext cx="9737210" cy="263715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19100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solides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tables de multiplication</a:t>
                      </a:r>
                      <a:endParaRPr lang="fr-FR" sz="12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Jeu des formes (module 3)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Pate à modeler, couteau ou fil à découper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S2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ramener un emballage, boite de la maison.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 err="1">
                          <a:latin typeface="+mn-lt"/>
                          <a:ea typeface="Calibri" panose="020F0502020204030204" pitchFamily="34" charset="0"/>
                        </a:rPr>
                        <a:t>Embalage</a:t>
                      </a: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, boite, objet de la classe + cylindre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 identité solides</a:t>
                      </a:r>
                      <a:endParaRPr lang="fr-FR" sz="1100" dirty="0"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Fichier repro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S3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Rallye maths Manche 3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S4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 err="1">
                          <a:latin typeface="+mn-lt"/>
                        </a:rPr>
                        <a:t>Chronomath</a:t>
                      </a:r>
                      <a:r>
                        <a:rPr lang="fr-FR" sz="1100" dirty="0">
                          <a:latin typeface="+mn-lt"/>
                        </a:rPr>
                        <a:t> 8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Jeu « Les moutons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 Fichier « Pesée 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S5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apprendre la leçon 11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3702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remédiation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032887F-77F2-4F84-B949-CE2C05C5E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318767"/>
              </p:ext>
            </p:extLst>
          </p:nvPr>
        </p:nvGraphicFramePr>
        <p:xfrm>
          <a:off x="84395" y="2862514"/>
          <a:ext cx="9737210" cy="246951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19100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unités de mesure</a:t>
                      </a:r>
                    </a:p>
                    <a:p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L’évaluation</a:t>
                      </a:r>
                      <a:endParaRPr lang="fr-FR" sz="11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Jeu des formes n°3 + ardoise</a:t>
                      </a:r>
                    </a:p>
                    <a:p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Monnaie: centimes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Fiche sur la monnaie</a:t>
                      </a:r>
                      <a:endParaRPr lang="fr-FR" sz="1100" dirty="0"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Fichier </a:t>
                      </a:r>
                      <a:r>
                        <a:rPr lang="fr-FR" sz="1100" dirty="0" err="1">
                          <a:latin typeface="+mn-lt"/>
                          <a:ea typeface="Calibri" panose="020F0502020204030204" pitchFamily="34" charset="0"/>
                        </a:rPr>
                        <a:t>horodator</a:t>
                      </a:r>
                      <a:endParaRPr lang="fr-FR" sz="1100" dirty="0"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S2 : relire la leçon 3 et leçon 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Passation d’évaluation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Fichiers au choix en complément ou boite à énigme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S3 : relire la leçon 10 et leçon 11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S4 : fiche de devoirs (1)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S5 : fiche de devoirs 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3702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remédiation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901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1DB298-5DD4-4179-BE41-8B1BADC44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511876"/>
              </p:ext>
            </p:extLst>
          </p:nvPr>
        </p:nvGraphicFramePr>
        <p:xfrm>
          <a:off x="84395" y="39757"/>
          <a:ext cx="9737210" cy="26635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19100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soustraction posée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calculs 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solides</a:t>
                      </a:r>
                      <a:endParaRPr lang="fr-FR" sz="105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 Jeu des dés multipliés</a:t>
                      </a:r>
                      <a:endParaRPr lang="fr-FR" sz="800" kern="120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Leçon n° 12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Jeu « moutons 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S2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S3 : écrire en lettres un chèque (donner des valeurs chiffrées selon les élèves)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Jeu de la cible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Fiche papier pointé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Fichier problèmes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Programmes construction +carte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La guerre du potager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Fiche modèles solides + pâte à modeler, cure-dents/brochettes/pailles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S4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S5 : apprendre la leçon 12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3702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7B14475-304A-4C62-8DC1-9D97301F6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325376"/>
              </p:ext>
            </p:extLst>
          </p:nvPr>
        </p:nvGraphicFramePr>
        <p:xfrm>
          <a:off x="84395" y="2867443"/>
          <a:ext cx="9737210" cy="361083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19100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connaissance des nombres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produits en ligne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symétrie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monnaie : unités de mesure</a:t>
                      </a:r>
                      <a:endParaRPr lang="fr-FR" sz="105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Fiche identifier les produits (mini fiche 1 et 2)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 Jeu des dés multipliés</a:t>
                      </a:r>
                      <a:endParaRPr lang="fr-FR" sz="800" kern="120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Problème « les températures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S2 : faire sans aide 12 × 3 et 22 × 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Cartes flash des formes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Papier quadrillé ou cahier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Matériel pour la symétrie</a:t>
                      </a:r>
                      <a:endParaRPr lang="fr-FR" sz="1100" dirty="0"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Fichier « miroir »</a:t>
                      </a: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S4 : revoir les tables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Jeu de la cible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Fichier problèmes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Cahier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activité sur les nombres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</a:rPr>
                        <a:t>Fichier « tout en rond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</a:rPr>
                        <a:t>Fichier « repro »</a:t>
                      </a: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S5 : faire sans aide 18 × 3 et 29 × 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3206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S6 : compléter un chèque avec un nombre personnalisé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4057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51907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Leçon n°13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Fiche solides</a:t>
                      </a:r>
                      <a:endParaRPr lang="fr-FR" sz="1100" dirty="0"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n-lt"/>
                        </a:rPr>
                        <a:t>Fichier«  « le petit sudoku »</a:t>
                      </a:r>
                      <a:endParaRPr lang="fr-FR" sz="1100" dirty="0"/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7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865694"/>
              </p:ext>
            </p:extLst>
          </p:nvPr>
        </p:nvGraphicFramePr>
        <p:xfrm>
          <a:off x="84395" y="83298"/>
          <a:ext cx="9737210" cy="32911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0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314048"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connaissance des nombres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droite graduée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technique de la soustraction</a:t>
                      </a:r>
                      <a:endParaRPr lang="fr-FR" sz="8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Chèques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Problème « le zoo 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</a:rPr>
                        <a:t>Pour S2 : fiche devoirs (1)</a:t>
                      </a:r>
                      <a:endParaRPr lang="fr-FR" sz="1100" dirty="0"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Droite graduée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Fiche </a:t>
                      </a:r>
                      <a:r>
                        <a:rPr lang="fr-FR" sz="1100" dirty="0" err="1">
                          <a:latin typeface="+mj-lt"/>
                        </a:rPr>
                        <a:t>exs</a:t>
                      </a:r>
                      <a:r>
                        <a:rPr lang="fr-FR" sz="1100" dirty="0">
                          <a:latin typeface="+mj-lt"/>
                        </a:rPr>
                        <a:t> droite graduée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Fichier pyramide</a:t>
                      </a: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effectLst/>
                          <a:latin typeface="+mj-lt"/>
                        </a:rPr>
                        <a:t>Pour S3 : fiche devoirs (2)</a:t>
                      </a:r>
                      <a:endParaRPr lang="fr-FR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653876827"/>
                  </a:ext>
                </a:extLst>
              </a:tr>
              <a:tr h="44728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S3 : fiche devoirs 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251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dirty="0"/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Rallye maths : manche 4</a:t>
                      </a: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l"/>
                      <a:endParaRPr lang="fr-FR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158017460"/>
                  </a:ext>
                </a:extLst>
              </a:tr>
              <a:tr h="411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S5 : revoir les tables </a:t>
                      </a: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2925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effectLst/>
                          <a:latin typeface="+mj-lt"/>
                        </a:rPr>
                        <a:t>Pour S5 : revoir les tables </a:t>
                      </a:r>
                      <a:endParaRPr lang="fr-FR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494669462"/>
                  </a:ext>
                </a:extLst>
              </a:tr>
              <a:tr h="38161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Fiches de calcul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problème ou jeu des dés multipliés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3088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</a:rPr>
                        <a:t>Pour S7 : apprendre la leçon 13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62809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 err="1">
                          <a:latin typeface="+mj-lt"/>
                        </a:rPr>
                        <a:t>Doct</a:t>
                      </a:r>
                      <a:r>
                        <a:rPr lang="fr-FR" sz="1100" dirty="0">
                          <a:latin typeface="+mj-lt"/>
                        </a:rPr>
                        <a:t> : les figures créatives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Images pour mesures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fichier </a:t>
                      </a:r>
                      <a:r>
                        <a:rPr lang="fr-FR" sz="1100" dirty="0" err="1">
                          <a:effectLst/>
                          <a:latin typeface="+mj-lt"/>
                          <a:ea typeface="Calibri" panose="020F0502020204030204" pitchFamily="34" charset="0"/>
                        </a:rPr>
                        <a:t>Horodator</a:t>
                      </a: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**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</a:rPr>
                        <a:t>Avancer fichiers et ou jeu</a:t>
                      </a:r>
                      <a:endParaRPr lang="fr-FR" sz="1100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</a:rPr>
                        <a:t>S8 : savoir écrire vingt, trente… remplir un chèque (à personnaliser)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  <a:tr h="314048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 err="1">
                          <a:latin typeface="+mj-lt"/>
                        </a:rPr>
                        <a:t>Chronomath</a:t>
                      </a:r>
                      <a:r>
                        <a:rPr lang="fr-FR" sz="1100" dirty="0">
                          <a:latin typeface="+mj-lt"/>
                        </a:rPr>
                        <a:t> 9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j-lt"/>
                        </a:rPr>
                        <a:t>Leçon n° 14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58748886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9D0172F-2C0C-4D87-9F2E-90C310B4A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06929"/>
              </p:ext>
            </p:extLst>
          </p:nvPr>
        </p:nvGraphicFramePr>
        <p:xfrm>
          <a:off x="84395" y="3429000"/>
          <a:ext cx="9737210" cy="319718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0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314048"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La soustraction : technique et sens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Les doubles et moitiés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latin typeface="KG Primary Whimsy" panose="02000506000000020003" pitchFamily="2" charset="0"/>
                        </a:rPr>
                        <a:t>Se repérer, coder et décoder</a:t>
                      </a:r>
                      <a:endParaRPr lang="fr-FR" sz="8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Atelier 2: feuille A5, fichier miroir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Atelier 3: leçon 15 le doubles et moitiés + fiche d’exercices doubles et moitiés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j-lt"/>
                        </a:rPr>
                        <a:t>Atelier 4: fichier problème ou boîte à énigmes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S2 : revoir les tables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100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S3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653876827"/>
                  </a:ext>
                </a:extLst>
              </a:tr>
              <a:tr h="44728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S3 : fiche devoirs 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251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dirty="0"/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100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S4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158017460"/>
                  </a:ext>
                </a:extLst>
              </a:tr>
              <a:tr h="411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S5 : revoir les tables </a:t>
                      </a: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2925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S5 : apprendre la leçon 14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494669462"/>
                  </a:ext>
                </a:extLst>
              </a:tr>
              <a:tr h="38161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3088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Calendrier 2018 (+1 autre à trouver)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</a:rPr>
                        <a:t>Pour S7 : apprendre la leçon 13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62809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 Jeu des 5 dés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 Jeu de la course à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Fichier ou jeu au choix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S8 : apprendre la leçon 15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  <a:tr h="314048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« la guerre du potager ».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 Fichier « Code/Décode ** »</a:t>
                      </a:r>
                      <a:endParaRPr lang="fr-FR" sz="1100" dirty="0">
                        <a:latin typeface="+mj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5874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997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7B14475-304A-4C62-8DC1-9D97301F6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087199"/>
              </p:ext>
            </p:extLst>
          </p:nvPr>
        </p:nvGraphicFramePr>
        <p:xfrm>
          <a:off x="84395" y="0"/>
          <a:ext cx="9737210" cy="31959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43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256323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connaissance des nombres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produits en ligne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symétrie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monnaie : unités de mesure</a:t>
                      </a:r>
                      <a:endParaRPr lang="fr-FR" sz="105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Jeu de la cible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fiches de calculs (1) et (2)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Leçon n° 16 la division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S2 : revoir les tables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25632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S3 : apprendre la leçon 16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2802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« horaires de tram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« multiplier par 10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des tables (ou jeu des moutons)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S4 : compléter les chèques en lettres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2563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56055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S6 : trouver à la maison un objet qui pèse « 1 kg » et un objet qui pèse « 100g » ou moins. (Chercher sur les étiquettes)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5924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10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Fichier problème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« contenances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# Fichier « Pesée »</a:t>
                      </a:r>
                      <a:endParaRPr lang="fr-FR" sz="1100" dirty="0"/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S7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45226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/>
                        <a:t>Billet de 5, 10, 50 et 100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de résolution de problèmes ou la boite à énigmes</a:t>
                      </a:r>
                      <a:endParaRPr lang="fr-FR" sz="1100" dirty="0"/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99F707A-D866-4129-A167-B4929DC2E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830270"/>
              </p:ext>
            </p:extLst>
          </p:nvPr>
        </p:nvGraphicFramePr>
        <p:xfrm>
          <a:off x="84395" y="3325442"/>
          <a:ext cx="9737210" cy="18580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50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156585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soustraction</a:t>
                      </a:r>
                    </a:p>
                    <a:p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mesures</a:t>
                      </a:r>
                    </a:p>
                    <a:p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 cercle</a:t>
                      </a:r>
                      <a:endParaRPr lang="fr-FR" sz="11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de l’oie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Fiches de calculs (1) à 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Atelier 1: Fiche sur les mesures + fichier pesée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Atelier 3: Problèmes sur les mesures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Atelier 4: Fiches cercle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S2 : revoir les tables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15658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S3 : faire le 1</a:t>
                      </a:r>
                      <a:r>
                        <a:rPr lang="fr-FR" sz="1100" baseline="30000" dirty="0">
                          <a:effectLst/>
                        </a:rPr>
                        <a:t>er</a:t>
                      </a:r>
                      <a:r>
                        <a:rPr lang="fr-FR" sz="1100" dirty="0">
                          <a:effectLst/>
                        </a:rPr>
                        <a:t> chèque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1565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S4 : devoirs : fiche monnaie A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5575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S5 : faire le 2</a:t>
                      </a:r>
                      <a:r>
                        <a:rPr lang="fr-FR" sz="1100" baseline="30000" dirty="0">
                          <a:effectLst/>
                        </a:rPr>
                        <a:t>ème</a:t>
                      </a:r>
                      <a:r>
                        <a:rPr lang="fr-FR" sz="1100" dirty="0">
                          <a:effectLst/>
                        </a:rPr>
                        <a:t> chèque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146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regulation</a:t>
                      </a:r>
                      <a:endParaRPr lang="fr-FR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S6 : devoirs : fiche monnaie B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3455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11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AAF1FA5-E370-4B0A-96F3-25451BF50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336359"/>
              </p:ext>
            </p:extLst>
          </p:nvPr>
        </p:nvGraphicFramePr>
        <p:xfrm>
          <a:off x="84395" y="5313033"/>
          <a:ext cx="9737210" cy="14714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135559"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lang="fr-FR" sz="1050" dirty="0">
                          <a:latin typeface="KG Primary Whimsy" pitchFamily="2" charset="0"/>
                          <a:ea typeface="Calibri"/>
                          <a:cs typeface="Times New Roman"/>
                        </a:rPr>
                        <a:t>BILAN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problème</a:t>
                      </a: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 rowSpan="8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13555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13576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12</a:t>
                      </a:r>
                      <a:endParaRPr lang="fr-FR" sz="1100" dirty="0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953873"/>
                  </a:ext>
                </a:extLst>
              </a:tr>
              <a:tr h="1355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2110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2230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17025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fr-FR" sz="1100" dirty="0"/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17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30681"/>
              </p:ext>
            </p:extLst>
          </p:nvPr>
        </p:nvGraphicFramePr>
        <p:xfrm>
          <a:off x="0" y="0"/>
          <a:ext cx="9849853" cy="68002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5032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574758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414337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51689">
                <a:tc row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/>
                </a:tc>
                <a:tc rowSpan="8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La décomposition des nombres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Géométrie : tracer des traits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Comparer des nombres &lt;100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Bande numérique verticale de classe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Leçon 1+Vidéoprojecteur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Jeu du car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S4/S5 : relire la leçon 1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S7 : s’entrainer à ajouter 2 à un nombre entre 1 et 20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933797557"/>
                  </a:ext>
                </a:extLst>
              </a:tr>
              <a:tr h="167063">
                <a:tc vMerge="1">
                  <a:txBody>
                    <a:bodyPr/>
                    <a:lstStyle/>
                    <a:p>
                      <a:pPr algn="ctr"/>
                      <a:endParaRPr lang="fr-FR" sz="1100" b="0" dirty="0">
                        <a:latin typeface="KG Primary Whimsy" panose="02000506000000020003" pitchFamily="2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Jetons ou images identiques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Fiche de suivi des tables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Jeu de piste (1 jeu pour 2 à 4 joueur + 1 contrôleur)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Bataille des cartes 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579844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Bande numérique verticale +1 pince à linge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exercices  de numération 1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au choix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151658168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38146268"/>
                  </a:ext>
                </a:extLst>
              </a:tr>
              <a:tr h="167063">
                <a:tc vMerge="1">
                  <a:txBody>
                    <a:bodyPr/>
                    <a:lstStyle/>
                    <a:p>
                      <a:pPr algn="ctr"/>
                      <a:endParaRPr lang="fr-FR" sz="1100" b="0" dirty="0">
                        <a:latin typeface="KG Primary Whimsy" panose="02000506000000020003" pitchFamily="2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Cartes flash sur les formes géométriques 1 pour la classe 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forme : fiche 1 et 2 (une par binôme)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Géomètre et Traceur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Jeu des formes (fiche 1 et 2) 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71164"/>
                  </a:ext>
                </a:extLst>
              </a:tr>
              <a:tr h="16706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Régulation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954501522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fiche balance 1 et 2 (1 par séance)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exercices de numération 2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comparator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 jeu pour 2 à 4 joueurs + 1 contrôleur)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142802894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191130671"/>
                  </a:ext>
                </a:extLst>
              </a:tr>
              <a:tr h="46443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/>
                </a:tc>
                <a:tc rowSpan="6"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</a:rPr>
                        <a:t>Comparer des nombres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</a:rPr>
                        <a:t>L’addition posée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</a:rPr>
                        <a:t>Se repérer sur un quadrillage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>
                          <a:effectLst/>
                        </a:rPr>
                        <a:t>Le triangle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Matériel de numération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grande affiche pour la classe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Leçon 2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Le traceur + faire le point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Quadrillo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S2 : apprendre la leçon 2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S7 : chercher à la maison, combien il faut de pièces de 2€ pour faire 20€ et 30€ (à corriger en début de S7).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S8 : apprendre les tables (enveloppe 1)</a:t>
                      </a:r>
                      <a:endParaRPr lang="fr-FR" dirty="0"/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842336643"/>
                  </a:ext>
                </a:extLst>
              </a:tr>
              <a:tr h="5899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Vidéoprojecteur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fiche de calcul au choix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Jeu des tables d’addition ( 1 jeu pour 2) 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30239"/>
                  </a:ext>
                </a:extLst>
              </a:tr>
              <a:tr h="1670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Irregularis" panose="02000500000000000000" pitchFamily="2" charset="0"/>
                        </a:rPr>
                        <a:t>3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fiche de calcul rapide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fiche de décomposition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matériel de numération jusque 60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feuille classeur/élève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 avec cubes + bande numérique Env. 100 jetons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bande numérique / binôme 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suivi des tables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comparator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55836944"/>
                  </a:ext>
                </a:extLst>
              </a:tr>
              <a:tr h="1673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176852281"/>
                  </a:ext>
                </a:extLst>
              </a:tr>
              <a:tr h="51882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174071529"/>
                  </a:ext>
                </a:extLst>
              </a:tr>
              <a:tr h="4106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70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3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719065"/>
              </p:ext>
            </p:extLst>
          </p:nvPr>
        </p:nvGraphicFramePr>
        <p:xfrm>
          <a:off x="0" y="0"/>
          <a:ext cx="9849853" cy="52040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5032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574758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414337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26431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/>
                </a:tc>
                <a:tc rowSpan="7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Comprendre le système de numération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Les additions à trou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100" dirty="0"/>
                        <a:t>Le tracé de cercle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Monnaie pour les élèves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Abaques/ matériel de numération/ cartons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Nombres &gt; Par groupe de 3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Leçon 2+ vidéoprojecteur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: résolution de problème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S2 : apprendre la leçon 2 (page 1)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537272015"/>
                  </a:ext>
                </a:extLst>
              </a:tr>
              <a:tr h="1670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Matériel de numération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Cube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Droite graduée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Activité ticket de caisse &gt; 1 ticket / élève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04770527"/>
                  </a:ext>
                </a:extLst>
              </a:tr>
              <a:tr h="50317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S3 : revoir les tables (enveloppe 1)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7534331"/>
                  </a:ext>
                </a:extLst>
              </a:tr>
              <a:tr h="150734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Cartes flash 12 à 15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Bouchons (S4)  «  petits objets » fruits /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légumes… + monnaie (S5)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 enveloppes par groupe : 2 enveloppes de billets de 5, et 10, 2 enveloppes de pièces de 1 et 2 euros &gt; 6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gpes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4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marchande (matériel pour 4 élèves)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dizaine d’étiquettes vierges plastifiées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(pour les prix) / groupe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21876614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 vMerge="1">
                  <a:txBody>
                    <a:bodyPr/>
                    <a:lstStyle/>
                    <a:p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S6 : s’entrainer à écrire les mots nombres en lettres sans modèle (1–5)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26771884"/>
                  </a:ext>
                </a:extLst>
              </a:tr>
              <a:tr h="46722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S7 : s’entrainer à écrire les mots nombres en lettres sans modèle (6–10)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605101083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Jeu des formes fiche 4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Carte flash du cercle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Objets ronds pour tracer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</a:t>
                      </a:r>
                      <a:r>
                        <a:rPr lang="fr-F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tout en rond+ feuille A5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862134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51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999169"/>
              </p:ext>
            </p:extLst>
          </p:nvPr>
        </p:nvGraphicFramePr>
        <p:xfrm>
          <a:off x="0" y="0"/>
          <a:ext cx="9849853" cy="666288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5032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574758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414337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67226">
                <a:tc row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La construction des nombres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Résoudre un problème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La technique opératoire de l’addition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problème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Boîte à problème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ATELIERS: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Fiche de suivi des tables + </a:t>
                      </a:r>
                      <a:r>
                        <a:rPr lang="fr-FR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quadrillo</a:t>
                      </a: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Technique addition: cube, vidéo leçon n°4, cahier du jour, addition au tableau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Fiche « j’entends, je vois, j’écris »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 jeu de piste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S2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savoir écrire les mots nombres en lettres : 1 à 5 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/>
                </a:tc>
                <a:extLst>
                  <a:ext uri="{0D108BD9-81ED-4DB2-BD59-A6C34878D82A}">
                    <a16:rowId xmlns:a16="http://schemas.microsoft.com/office/drawing/2014/main" val="1278217005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03517430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S4 : savoir écrire les mots nombres en lettres : 6 à 10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33619883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S5 : tables : enveloppes (1) +(2)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19954358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S6 : apprendre la leçon 3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852976521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Jeu des formes fiche n° 5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Carte flash carré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« formes géométriques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Leçon N°3 formes géométriques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Compas + cahier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264815288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Construire les nombres &gt; 100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Les calculs additifs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Comprendre les grandeurs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Carte flash mots nombres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ATELIERS: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100" dirty="0">
                          <a:effectLst/>
                        </a:rPr>
                        <a:t>Fiche « 100 »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100" dirty="0">
                          <a:effectLst/>
                        </a:rPr>
                        <a:t>Fiches d’exercices numération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100" dirty="0">
                          <a:effectLst/>
                        </a:rPr>
                        <a:t>Fiche droites graduées + batailles des cartes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Lecture leçon n°4  + </a:t>
                      </a:r>
                      <a:r>
                        <a:rPr lang="fr-FR" sz="1100" dirty="0">
                          <a:effectLst/>
                        </a:rPr>
                        <a:t>Fiche tickets de caisse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</a:rPr>
                        <a:t>Fiche « devoirs chèques »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S2 : relire la leçon 3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S3 : tables : enveloppes (1) +(2)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S5 : compléter le chèque « 75€ »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</a:rPr>
                        <a:t>Fiche sur les grandeurs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</a:rPr>
                        <a:t>Rallye maths: manche 1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S6 : compléter le chèque « 99€ »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Régulation: correction rallye maths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Carte mots nombres (68, 101,113)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Problème type + affichage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de problème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</a:rPr>
                        <a:t>Fiche exercices de géométrie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géomètre 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4271818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317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694529"/>
              </p:ext>
            </p:extLst>
          </p:nvPr>
        </p:nvGraphicFramePr>
        <p:xfrm>
          <a:off x="0" y="0"/>
          <a:ext cx="9849853" cy="67046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5032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31863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57232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67226">
                <a:tc row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Comprendre le système décimal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 calcul mental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Étiquettes mots nombres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Fichier « le billard**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Jeu du banquier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</a:rPr>
                        <a:t>Pour S2 : apprendre la leçon 4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/>
                </a:tc>
                <a:extLst>
                  <a:ext uri="{0D108BD9-81ED-4DB2-BD59-A6C34878D82A}">
                    <a16:rowId xmlns:a16="http://schemas.microsoft.com/office/drawing/2014/main" val="1278217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Étiquettes mots nombres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Fiche de calcul rapide (mental)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ATELIERS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Jeu du banquier + tableau de numération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Fichier « le billard** »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contenants et eau + fichier « tout en rond »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Fiches sur la monnaie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Devoir les grains de riz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S3 : tables : enveloppes (1) + 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0351743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 Pour S4 : s’entrainer à tracer des cercles.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3361988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1995435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S6 : compter les grains de riz : 1</a:t>
                      </a:r>
                      <a:r>
                        <a:rPr lang="fr-FR" sz="1100" baseline="30000" dirty="0">
                          <a:effectLst/>
                        </a:rPr>
                        <a:t>er</a:t>
                      </a:r>
                      <a:r>
                        <a:rPr lang="fr-FR" sz="1100" dirty="0">
                          <a:effectLst/>
                        </a:rPr>
                        <a:t> groupe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852976521"/>
                  </a:ext>
                </a:extLst>
              </a:tr>
              <a:tr h="412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S7 : compter les grains de riz : 2</a:t>
                      </a:r>
                      <a:r>
                        <a:rPr lang="fr-FR" sz="1100" baseline="30000" dirty="0">
                          <a:effectLst/>
                        </a:rPr>
                        <a:t>ème</a:t>
                      </a:r>
                      <a:r>
                        <a:rPr lang="fr-FR" sz="1100" dirty="0">
                          <a:effectLst/>
                        </a:rPr>
                        <a:t> groupe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479386928"/>
                  </a:ext>
                </a:extLst>
              </a:tr>
              <a:tr h="59886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devinettes géométriques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Frise géométrique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Jeu du banquier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Fiche de calculs « ajout/retrait de dizaines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fichier « Le petit sudoku **».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70551253"/>
                  </a:ext>
                </a:extLst>
              </a:tr>
              <a:tr h="37582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La connaissance des nombres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Le calcul mental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Évaluer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</a:t>
                      </a:r>
                      <a:r>
                        <a:rPr lang="fr-FR" sz="1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chronomath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1+ feuille réponse A3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balance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de dénombrement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S2 : tables : enveloppes (1) +(2)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23361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d’exercices 1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085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de calcul rapide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d’exercices 2 et 3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S4 : compter les grains de riz : 1</a:t>
                      </a:r>
                      <a:r>
                        <a:rPr lang="fr-FR" sz="1100" baseline="30000" dirty="0">
                          <a:effectLst/>
                        </a:rPr>
                        <a:t>er</a:t>
                      </a:r>
                      <a:r>
                        <a:rPr lang="fr-FR" sz="1100" dirty="0">
                          <a:effectLst/>
                        </a:rPr>
                        <a:t> groupe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0858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S5 : compter les grains de riz : 2</a:t>
                      </a:r>
                      <a:r>
                        <a:rPr lang="fr-FR" sz="1100" baseline="30000" dirty="0">
                          <a:effectLst/>
                        </a:rPr>
                        <a:t>ème</a:t>
                      </a:r>
                      <a:r>
                        <a:rPr lang="fr-FR" sz="1100" dirty="0">
                          <a:effectLst/>
                        </a:rPr>
                        <a:t> groupe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3781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Feuille A4+crayon couleur (rouge et bleu)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Leçon n°5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monnaie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Fiche mesure de segments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32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691582"/>
              </p:ext>
            </p:extLst>
          </p:nvPr>
        </p:nvGraphicFramePr>
        <p:xfrm>
          <a:off x="0" y="0"/>
          <a:ext cx="9849853" cy="65963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55032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31863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57232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67226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400" dirty="0">
                          <a:effectLst/>
                          <a:latin typeface="KG Primary Whimsy" panose="02000506000000020003" pitchFamily="2" charset="0"/>
                          <a:ea typeface="Calibri" panose="020F0502020204030204" pitchFamily="34" charset="0"/>
                        </a:rPr>
                        <a:t> Le calcul réfléchi </a:t>
                      </a:r>
                    </a:p>
                    <a:p>
                      <a:pPr marL="285750" indent="-2857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400" dirty="0">
                          <a:effectLst/>
                          <a:latin typeface="KG Primary Whimsy" panose="02000506000000020003" pitchFamily="2" charset="0"/>
                          <a:ea typeface="Calibri" panose="020F0502020204030204" pitchFamily="34" charset="0"/>
                        </a:rPr>
                        <a:t>Le calcul mental</a:t>
                      </a:r>
                    </a:p>
                    <a:p>
                      <a:pPr marL="285750" indent="-2857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400" dirty="0">
                          <a:effectLst/>
                          <a:latin typeface="KG Primary Whimsy" panose="02000506000000020003" pitchFamily="2" charset="0"/>
                          <a:ea typeface="Calibri" panose="020F0502020204030204" pitchFamily="34" charset="0"/>
                        </a:rPr>
                        <a:t> L’angle droit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S1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</a:t>
                      </a:r>
                      <a:r>
                        <a:rPr lang="fr-FR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2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S2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fichier « Pyramide **»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S4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</a:t>
                      </a:r>
                      <a:r>
                        <a:rPr lang="fr-FR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3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ATELIERS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Jeu du banquier 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Jetons (plus de 100)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« Dépasse pas 100 » + fichiers « billard 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 Fiche « la piscine » + 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« Pyramide **»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S2</a:t>
                      </a: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s’entrainer à faire +5 sur des nombres </a:t>
                      </a:r>
                    </a:p>
                  </a:txBody>
                  <a:tcPr marL="30341" marR="30341" marT="0" marB="0"/>
                </a:tc>
                <a:extLst>
                  <a:ext uri="{0D108BD9-81ED-4DB2-BD59-A6C34878D82A}">
                    <a16:rowId xmlns:a16="http://schemas.microsoft.com/office/drawing/2014/main" val="1278217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0351743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S4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s’entrainer à faire +6 sur des nombres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3361988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S5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savoir écrire les mots nombres de 1 à 10.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1995435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remédiation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S6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apprendre la leçon 5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852976521"/>
                  </a:ext>
                </a:extLst>
              </a:tr>
              <a:tr h="412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Papier affiche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Fiches angle droit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S7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trouver 5 objets différents qui ont un angle droit (écrire leur nom dans le cahier).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479386928"/>
                  </a:ext>
                </a:extLst>
              </a:tr>
              <a:tr h="5988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Fichiers problèmes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</a:t>
                      </a: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Dépasse pas 100 / Jeu de la piste / jeu des tables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70551253"/>
                  </a:ext>
                </a:extLst>
              </a:tr>
              <a:tr h="375820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Le calcul des moitiés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Définition de la multiplication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Les figures géométriques</a:t>
                      </a:r>
                      <a:endParaRPr lang="fr-FR" sz="14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  <a:p>
                      <a:pPr marL="285750" indent="-2857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fr-F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Calepin des nombres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S4: </a:t>
                      </a:r>
                      <a:r>
                        <a:rPr lang="fr-FR" sz="1100" dirty="0">
                          <a:latin typeface="+mn-lt"/>
                        </a:rPr>
                        <a:t>Leçon n°6 : carte mentale « 10 »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ATELIERS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Jeu du banquier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AutoNum type="arabicPeriod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Fiches de dénombrement + fichier problèmes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Wingdings" panose="05000000000000000000" pitchFamily="2" charset="2"/>
                        <a:buAutoNum type="arabicPeriod"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Matériel pour les moitiés (jeton,…)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4. </a:t>
                      </a:r>
                      <a:r>
                        <a:rPr lang="fr-FR" sz="1100" dirty="0">
                          <a:latin typeface="+mn-lt"/>
                        </a:rPr>
                        <a:t>Problème « multiplication 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S2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faire deux opérations en ligne, de tête, sans les poser : 25+73 et 34+45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23361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085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S4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faire deux opérations en ligne, de tête, sans les poser : 63+57 et 99 + 68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0858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S5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compléter et apprendre la carte mentale du « 10 »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remédiation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3781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Calepin des nombres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 err="1">
                          <a:latin typeface="+mn-lt"/>
                        </a:rPr>
                        <a:t>Chronomath</a:t>
                      </a:r>
                      <a:r>
                        <a:rPr lang="fr-FR" sz="1100" dirty="0">
                          <a:latin typeface="+mn-lt"/>
                        </a:rPr>
                        <a:t> 4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n-lt"/>
                        </a:rPr>
                        <a:t>Affiches « portemonnaie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n-lt"/>
                        </a:rPr>
                        <a:t>Figures à reproduire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n-lt"/>
                        </a:rPr>
                        <a:t>Fiches entrainement angle droit</a:t>
                      </a:r>
                      <a:endParaRPr lang="fr-FR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9B07EF2-2F66-42EE-BE92-97F71B3AB61B}"/>
              </a:ext>
            </a:extLst>
          </p:cNvPr>
          <p:cNvSpPr/>
          <p:nvPr/>
        </p:nvSpPr>
        <p:spPr>
          <a:xfrm>
            <a:off x="-2665343" y="173721"/>
            <a:ext cx="4953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latin typeface="KG Primary Whimsy" panose="02000506000000020003" pitchFamily="2" charset="0"/>
              </a:rPr>
              <a:t>+</a:t>
            </a:r>
            <a:endParaRPr lang="fr-FR" dirty="0">
              <a:latin typeface="KG Primary Whimsy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23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70836"/>
              </p:ext>
            </p:extLst>
          </p:nvPr>
        </p:nvGraphicFramePr>
        <p:xfrm>
          <a:off x="84395" y="83298"/>
          <a:ext cx="9737210" cy="42664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85107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Comprendre le système décimal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multiplication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Les tracés géométriques</a:t>
                      </a:r>
                      <a:endParaRPr lang="fr-FR" sz="14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 bandes de 3 couleurs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« tout en rond » + compas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</a:rPr>
                        <a:t>Pour S2 : savoir écrire les mots nombres de 11 à 20.</a:t>
                      </a:r>
                    </a:p>
                  </a:txBody>
                  <a:tcPr marL="30341" marR="30341" marT="0" marB="0"/>
                </a:tc>
                <a:extLst>
                  <a:ext uri="{0D108BD9-81ED-4DB2-BD59-A6C34878D82A}">
                    <a16:rowId xmlns:a16="http://schemas.microsoft.com/office/drawing/2014/main" val="1278217005"/>
                  </a:ext>
                </a:extLst>
              </a:tr>
              <a:tr h="47758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Fiches sur la multiplication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S3 : savoir écrire les mots nombres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03517430"/>
                  </a:ext>
                </a:extLst>
              </a:tr>
              <a:tr h="48009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Calendrier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Rallye maths manche 2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3361988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remédiation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S5 : apprendre la carte mentale du 10.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1995435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Leçon n°7 : carte mentale de « 60 »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Portemonnaie 2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5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tracés de figure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« Repro ** 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S6 : apprendre la carte mentale du 60.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852976521"/>
                  </a:ext>
                </a:extLst>
              </a:tr>
              <a:tr h="412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Matériels pour « les moitiés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dépasse pas 100 ou jeu des tables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Pour S7 : compléter le chèque (à personnaliser avec un nombre pour chaque élève).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3479386928"/>
                  </a:ext>
                </a:extLst>
              </a:tr>
              <a:tr h="5988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Matériel de numération (cube, bâton…)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7055125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BF07AE-5A7D-4535-8CCC-40EA62EA30DF}"/>
              </a:ext>
            </a:extLst>
          </p:cNvPr>
          <p:cNvSpPr/>
          <p:nvPr/>
        </p:nvSpPr>
        <p:spPr>
          <a:xfrm>
            <a:off x="-2665343" y="0"/>
            <a:ext cx="4953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300"/>
              </a:spcBef>
              <a:spcAft>
                <a:spcPts val="0"/>
              </a:spcAft>
            </a:pPr>
            <a:r>
              <a:rPr lang="fr-FR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+ + #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72536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780622"/>
              </p:ext>
            </p:extLst>
          </p:nvPr>
        </p:nvGraphicFramePr>
        <p:xfrm>
          <a:off x="84395" y="83298"/>
          <a:ext cx="9737210" cy="447915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6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382052"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multiplication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lecture de données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La symétrie</a:t>
                      </a: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La guerre du potager 2</a:t>
                      </a:r>
                      <a:endParaRPr lang="fr-FR" sz="110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portemonnaie 3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Leçon n°8 : Carte mentale de 100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ATELIERS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AutoNum type="arabicPeriod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La guerre du potager ou </a:t>
                      </a:r>
                      <a:r>
                        <a:rPr lang="fr-FR" sz="11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comparator</a:t>
                      </a:r>
                      <a:endParaRPr lang="fr-FR" sz="1100" dirty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AutoNum type="arabicPeriod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Leçon n°9 : tables +  Fiche multiplications : tables 4 et 5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    Fiche bon de commande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 </a:t>
                      </a: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 Traceur ** », « </a:t>
                      </a:r>
                      <a:r>
                        <a:rPr lang="fr-FR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Quadrillo</a:t>
                      </a: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** » ou « Tout–en–rond ».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S2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apprendre la carte mentale du 100. 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23361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085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0858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S5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apprendre la table de 2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4672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remédiation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S6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apprendre la table de 3</a:t>
                      </a: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3781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de la cible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du banquier</a:t>
                      </a: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Séance 4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« Pyramide ** » et </a:t>
                      </a: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« Dépasse pas 100 ».</a:t>
                      </a:r>
                      <a:endParaRPr lang="fr-FR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S7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apprendre la table de 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37816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Jeu du banquier</a:t>
                      </a: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séance 5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d’exercices de numération.</a:t>
                      </a:r>
                    </a:p>
                    <a:p>
                      <a:pPr marL="171450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Fichier « Le petit sudoku** ».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  <a:tr h="378165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Crayon, règle, feuille blanche A5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chronomath</a:t>
                      </a: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6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Problème à afficher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problème (1 pb)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Fiches d’images + </a:t>
                      </a:r>
                      <a:r>
                        <a:rPr lang="fr-FR" sz="1100" dirty="0" err="1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exs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de symétrie</a:t>
                      </a:r>
                      <a:endParaRPr lang="fr-FR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35874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38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69F329E-A2A6-4026-95B5-A101BFEF1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47364"/>
              </p:ext>
            </p:extLst>
          </p:nvPr>
        </p:nvGraphicFramePr>
        <p:xfrm>
          <a:off x="84395" y="83299"/>
          <a:ext cx="9737210" cy="319050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19100"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fr-FR" sz="1200" dirty="0">
                          <a:latin typeface="KG Primary Whimsy" pitchFamily="2" charset="0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Le calcul mental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mesures de durée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symétrie</a:t>
                      </a:r>
                      <a:endParaRPr lang="fr-FR" sz="12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 multiplication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Jeu « dépasse pas 100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# Fichier « </a:t>
                      </a:r>
                      <a:r>
                        <a:rPr lang="fr-FR" sz="1100" dirty="0" err="1">
                          <a:latin typeface="+mn-lt"/>
                        </a:rPr>
                        <a:t>Horodator</a:t>
                      </a:r>
                      <a:r>
                        <a:rPr lang="fr-FR" sz="1100" dirty="0">
                          <a:latin typeface="+mn-lt"/>
                        </a:rPr>
                        <a:t> **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un ballon de baudruche gonflé, un gobelet en plastique vide et un objet en fer (grosse bille, grand clou) + 1 autre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Fichier « billard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Fichier de problème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 </a:t>
                      </a:r>
                      <a:r>
                        <a:rPr lang="fr-FR" sz="1100" dirty="0" err="1">
                          <a:latin typeface="+mn-lt"/>
                        </a:rPr>
                        <a:t>exs</a:t>
                      </a:r>
                      <a:r>
                        <a:rPr lang="fr-FR" sz="1100" dirty="0">
                          <a:latin typeface="+mn-lt"/>
                        </a:rPr>
                        <a:t> numération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 dallages (devoirs)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S4 : apprendre la table de 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S5 : faire la fiche dallage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3206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+ Pour S6 : revoir les tables 2 à 5 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4057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 « droite graduée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Fichier problème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# Fichier « Miroir * »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Pour S7</a:t>
                      </a: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: apprendre la table de 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  <a:tr h="51907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fr-FR" sz="1200" dirty="0">
                        <a:effectLst/>
                        <a:latin typeface="KG Primary Whimsy" panose="02000506000000020003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Fiche « horaires »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n-lt"/>
                        </a:rPr>
                        <a:t>Fiche pointée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latin typeface="+mn-lt"/>
                        </a:rPr>
                        <a:t> </a:t>
                      </a:r>
                      <a:r>
                        <a:rPr lang="fr-FR" sz="1100" dirty="0" err="1">
                          <a:latin typeface="+mn-lt"/>
                        </a:rPr>
                        <a:t>Chronomath</a:t>
                      </a:r>
                      <a:r>
                        <a:rPr lang="fr-FR" sz="1100" dirty="0">
                          <a:latin typeface="+mn-lt"/>
                        </a:rPr>
                        <a:t> 7 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460357717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1DB298-5DD4-4179-BE41-8B1BADC44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006057"/>
              </p:ext>
            </p:extLst>
          </p:nvPr>
        </p:nvGraphicFramePr>
        <p:xfrm>
          <a:off x="84395" y="3407524"/>
          <a:ext cx="9737210" cy="309329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1823">
                  <a:extLst>
                    <a:ext uri="{9D8B030D-6E8A-4147-A177-3AD203B41FA5}">
                      <a16:colId xmlns:a16="http://schemas.microsoft.com/office/drawing/2014/main" val="409092212"/>
                    </a:ext>
                  </a:extLst>
                </a:gridCol>
                <a:gridCol w="666063">
                  <a:extLst>
                    <a:ext uri="{9D8B030D-6E8A-4147-A177-3AD203B41FA5}">
                      <a16:colId xmlns:a16="http://schemas.microsoft.com/office/drawing/2014/main" val="1174701303"/>
                    </a:ext>
                  </a:extLst>
                </a:gridCol>
                <a:gridCol w="713639">
                  <a:extLst>
                    <a:ext uri="{9D8B030D-6E8A-4147-A177-3AD203B41FA5}">
                      <a16:colId xmlns:a16="http://schemas.microsoft.com/office/drawing/2014/main" val="1161302940"/>
                    </a:ext>
                  </a:extLst>
                </a:gridCol>
                <a:gridCol w="2283645">
                  <a:extLst>
                    <a:ext uri="{9D8B030D-6E8A-4147-A177-3AD203B41FA5}">
                      <a16:colId xmlns:a16="http://schemas.microsoft.com/office/drawing/2014/main" val="2129327259"/>
                    </a:ext>
                  </a:extLst>
                </a:gridCol>
                <a:gridCol w="2601765">
                  <a:extLst>
                    <a:ext uri="{9D8B030D-6E8A-4147-A177-3AD203B41FA5}">
                      <a16:colId xmlns:a16="http://schemas.microsoft.com/office/drawing/2014/main" val="753154834"/>
                    </a:ext>
                  </a:extLst>
                </a:gridCol>
                <a:gridCol w="2330275">
                  <a:extLst>
                    <a:ext uri="{9D8B030D-6E8A-4147-A177-3AD203B41FA5}">
                      <a16:colId xmlns:a16="http://schemas.microsoft.com/office/drawing/2014/main" val="525656800"/>
                    </a:ext>
                  </a:extLst>
                </a:gridCol>
              </a:tblGrid>
              <a:tr h="13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Modules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Séances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Objectifs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Matériel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Devoirs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50515"/>
                  </a:ext>
                </a:extLst>
              </a:tr>
              <a:tr h="419100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KG Wake Me Up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0341" marR="3034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résolution de problèmes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Les additions à trou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KG Primary Whimsy" panose="02000506000000020003" pitchFamily="2" charset="0"/>
                          <a:ea typeface="+mn-ea"/>
                          <a:cs typeface="+mn-cs"/>
                        </a:rPr>
                        <a:t>+ La technique de la soustraction</a:t>
                      </a:r>
                      <a:endParaRPr lang="fr-FR" sz="1200" dirty="0">
                        <a:latin typeface="KG Primary Whimsy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Matériels de numération (abaques, jetons, cubes…)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Cubes, </a:t>
                      </a:r>
                      <a:r>
                        <a:rPr lang="fr-FR" sz="1100" dirty="0" err="1">
                          <a:latin typeface="+mn-lt"/>
                        </a:rPr>
                        <a:t>légos</a:t>
                      </a:r>
                      <a:endParaRPr lang="fr-FR" sz="1100" dirty="0">
                        <a:latin typeface="+mn-lt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exercices sur la multiplication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Boite à énigme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de calculs (aide bande numérique)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+mn-lt"/>
                        </a:rPr>
                        <a:t>Jeu « la guerre du potager »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devoirs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S2 : fiche devoirs (1)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59578017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S3 : revoir les tables de 2 et 3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056028789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S4 : fiche devoirs (2)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235948433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dirty="0">
                        <a:latin typeface="+mn-lt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+ Pour S5 : revoir les tables de 4 et 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1741686458"/>
                  </a:ext>
                </a:extLst>
              </a:tr>
              <a:tr h="3206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régulation</a:t>
                      </a: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888555124"/>
                  </a:ext>
                </a:extLst>
              </a:tr>
              <a:tr h="9247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effectLst/>
                        <a:latin typeface="KG Primary Whimsy" panose="02000506000000020003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KG Wake Me Up" panose="020000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Irregularis" panose="02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341" marR="3034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Fiche papier pointé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dirty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Leçon n°11</a:t>
                      </a:r>
                      <a:r>
                        <a:rPr lang="fr-FR" sz="1100" dirty="0">
                          <a:latin typeface="+mn-lt"/>
                          <a:ea typeface="Calibri" panose="020F0502020204030204" pitchFamily="34" charset="0"/>
                        </a:rPr>
                        <a:t> (soustraction)</a:t>
                      </a:r>
                      <a:endParaRPr lang="fr-FR" sz="11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0341" marR="30341" marT="0" marB="0" anchor="ctr"/>
                </a:tc>
                <a:extLst>
                  <a:ext uri="{0D108BD9-81ED-4DB2-BD59-A6C34878D82A}">
                    <a16:rowId xmlns:a16="http://schemas.microsoft.com/office/drawing/2014/main" val="201518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881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3541</TotalTime>
  <Words>1928</Words>
  <Application>Microsoft Office PowerPoint</Application>
  <PresentationFormat>Format A4 (210 x 297 mm)</PresentationFormat>
  <Paragraphs>771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Hanging Letters</vt:lpstr>
      <vt:lpstr>Irregularis</vt:lpstr>
      <vt:lpstr>KG Primary Whimsy</vt:lpstr>
      <vt:lpstr>KG Wake Me Up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Butaux</dc:creator>
  <cp:lastModifiedBy>Claire Butaux</cp:lastModifiedBy>
  <cp:revision>71</cp:revision>
  <cp:lastPrinted>2019-04-23T05:25:01Z</cp:lastPrinted>
  <dcterms:created xsi:type="dcterms:W3CDTF">2018-08-22T20:51:27Z</dcterms:created>
  <dcterms:modified xsi:type="dcterms:W3CDTF">2019-04-23T05:48:22Z</dcterms:modified>
</cp:coreProperties>
</file>