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9F05"/>
    <a:srgbClr val="69EA3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FD0A-1D1F-4A34-BCB2-CA80A99A92D1}" type="datetimeFigureOut">
              <a:rPr lang="fr-FR" smtClean="0"/>
              <a:pPr/>
              <a:t>11/09/2011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3CE87-44A1-4D7B-8375-C884A80FB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FD0A-1D1F-4A34-BCB2-CA80A99A92D1}" type="datetimeFigureOut">
              <a:rPr lang="fr-FR" smtClean="0"/>
              <a:pPr/>
              <a:t>11/09/2011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3CE87-44A1-4D7B-8375-C884A80FB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FD0A-1D1F-4A34-BCB2-CA80A99A92D1}" type="datetimeFigureOut">
              <a:rPr lang="fr-FR" smtClean="0"/>
              <a:pPr/>
              <a:t>11/09/2011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3CE87-44A1-4D7B-8375-C884A80FB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FD0A-1D1F-4A34-BCB2-CA80A99A92D1}" type="datetimeFigureOut">
              <a:rPr lang="fr-FR" smtClean="0"/>
              <a:pPr/>
              <a:t>11/09/2011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3CE87-44A1-4D7B-8375-C884A80FB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FD0A-1D1F-4A34-BCB2-CA80A99A92D1}" type="datetimeFigureOut">
              <a:rPr lang="fr-FR" smtClean="0"/>
              <a:pPr/>
              <a:t>11/09/2011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3CE87-44A1-4D7B-8375-C884A80FB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FD0A-1D1F-4A34-BCB2-CA80A99A92D1}" type="datetimeFigureOut">
              <a:rPr lang="fr-FR" smtClean="0"/>
              <a:pPr/>
              <a:t>11/09/2011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3CE87-44A1-4D7B-8375-C884A80FB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FD0A-1D1F-4A34-BCB2-CA80A99A92D1}" type="datetimeFigureOut">
              <a:rPr lang="fr-FR" smtClean="0"/>
              <a:pPr/>
              <a:t>11/09/2011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3CE87-44A1-4D7B-8375-C884A80FB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FD0A-1D1F-4A34-BCB2-CA80A99A92D1}" type="datetimeFigureOut">
              <a:rPr lang="fr-FR" smtClean="0"/>
              <a:pPr/>
              <a:t>11/09/2011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3CE87-44A1-4D7B-8375-C884A80FB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FD0A-1D1F-4A34-BCB2-CA80A99A92D1}" type="datetimeFigureOut">
              <a:rPr lang="fr-FR" smtClean="0"/>
              <a:pPr/>
              <a:t>11/09/2011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3CE87-44A1-4D7B-8375-C884A80FB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FD0A-1D1F-4A34-BCB2-CA80A99A92D1}" type="datetimeFigureOut">
              <a:rPr lang="fr-FR" smtClean="0"/>
              <a:pPr/>
              <a:t>11/09/2011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3CE87-44A1-4D7B-8375-C884A80FB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FD0A-1D1F-4A34-BCB2-CA80A99A92D1}" type="datetimeFigureOut">
              <a:rPr lang="fr-FR" smtClean="0"/>
              <a:pPr/>
              <a:t>11/09/2011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3CE87-44A1-4D7B-8375-C884A80FB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AFD0A-1D1F-4A34-BCB2-CA80A99A92D1}" type="datetimeFigureOut">
              <a:rPr lang="fr-FR" smtClean="0"/>
              <a:pPr/>
              <a:t>11/09/2011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3CE87-44A1-4D7B-8375-C884A80FB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fr-FR" b="1" dirty="0" smtClean="0">
                <a:latin typeface="+mn-lt"/>
              </a:rPr>
              <a:t>PROVERBE DU MONDE</a:t>
            </a:r>
            <a:endParaRPr lang="fr-FR" b="1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7096"/>
          </a:xfrm>
        </p:spPr>
        <p:txBody>
          <a:bodyPr>
            <a:normAutofit lnSpcReduction="10000"/>
          </a:bodyPr>
          <a:lstStyle/>
          <a:p>
            <a:r>
              <a:rPr lang="fr-FR" sz="4800" b="1" dirty="0" smtClean="0">
                <a:solidFill>
                  <a:schemeClr val="tx1"/>
                </a:solidFill>
              </a:rPr>
              <a:t>U</a:t>
            </a:r>
            <a:r>
              <a:rPr lang="fr-FR" sz="4800" b="1" dirty="0" smtClean="0">
                <a:solidFill>
                  <a:schemeClr val="tx1"/>
                </a:solidFill>
                <a:latin typeface="Cursive standard" pitchFamily="2" charset="0"/>
              </a:rPr>
              <a:t>ne de nos armes les plus puissantes, c’est le dialogue. (Afrique)</a:t>
            </a:r>
            <a:endParaRPr lang="fr-FR" sz="4800" b="1" dirty="0">
              <a:solidFill>
                <a:schemeClr val="tx1"/>
              </a:solidFill>
              <a:latin typeface="Cursive standard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2353816"/>
          </a:xfrm>
        </p:spPr>
        <p:txBody>
          <a:bodyPr>
            <a:normAutofit fontScale="92500" lnSpcReduction="20000"/>
          </a:bodyPr>
          <a:lstStyle/>
          <a:p>
            <a:endParaRPr lang="fr-FR" b="1" dirty="0" smtClean="0">
              <a:solidFill>
                <a:schemeClr val="tx1"/>
              </a:solidFill>
            </a:endParaRPr>
          </a:p>
          <a:p>
            <a:r>
              <a:rPr lang="fr-FR" sz="4800" b="1" dirty="0" smtClean="0">
                <a:solidFill>
                  <a:schemeClr val="tx1"/>
                </a:solidFill>
              </a:rPr>
              <a:t>O</a:t>
            </a:r>
            <a:r>
              <a:rPr lang="fr-FR" sz="4800" b="1" dirty="0" smtClean="0">
                <a:solidFill>
                  <a:schemeClr val="tx1"/>
                </a:solidFill>
                <a:latin typeface="Cursive standard" pitchFamily="2" charset="0"/>
              </a:rPr>
              <a:t>n gagne toujours à taire ce qu’on n’est pas obligé de dire. (Chine)</a:t>
            </a:r>
            <a:endParaRPr lang="fr-FR" sz="4800" b="1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>
            <a:normAutofit/>
          </a:bodyPr>
          <a:lstStyle/>
          <a:p>
            <a:r>
              <a:rPr lang="fr-FR" sz="4800" b="1" dirty="0" smtClean="0">
                <a:solidFill>
                  <a:schemeClr val="tx1"/>
                </a:solidFill>
              </a:rPr>
              <a:t>N</a:t>
            </a:r>
            <a:r>
              <a:rPr lang="fr-FR" sz="4800" b="1" dirty="0" smtClean="0">
                <a:solidFill>
                  <a:schemeClr val="tx1"/>
                </a:solidFill>
                <a:latin typeface="Cursive standard" pitchFamily="2" charset="0"/>
              </a:rPr>
              <a:t>’attelle pas la charrue à un escargot. (Amérique)</a:t>
            </a:r>
            <a:endParaRPr lang="fr-FR" sz="4800" b="1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51112"/>
          </a:xfrm>
        </p:spPr>
        <p:txBody>
          <a:bodyPr>
            <a:normAutofit fontScale="77500" lnSpcReduction="20000"/>
          </a:bodyPr>
          <a:lstStyle/>
          <a:p>
            <a:endParaRPr lang="fr-FR" sz="4800" b="1" dirty="0" smtClean="0">
              <a:solidFill>
                <a:schemeClr val="tx1"/>
              </a:solidFill>
            </a:endParaRPr>
          </a:p>
          <a:p>
            <a:r>
              <a:rPr lang="fr-FR" sz="5600" b="1" dirty="0" smtClean="0">
                <a:solidFill>
                  <a:schemeClr val="tx1"/>
                </a:solidFill>
              </a:rPr>
              <a:t>U</a:t>
            </a:r>
            <a:r>
              <a:rPr lang="fr-FR" sz="5600" b="1" dirty="0" smtClean="0">
                <a:solidFill>
                  <a:schemeClr val="tx1"/>
                </a:solidFill>
                <a:latin typeface="Cursive standard" pitchFamily="2" charset="0"/>
              </a:rPr>
              <a:t>n lion ne s’attrape pas avec une toile d’araignée. (Amérique)</a:t>
            </a:r>
            <a:endParaRPr lang="fr-FR" sz="5600" b="1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>
            <a:normAutofit lnSpcReduction="10000"/>
          </a:bodyPr>
          <a:lstStyle/>
          <a:p>
            <a:r>
              <a:rPr lang="fr-FR" sz="4800" b="1" dirty="0">
                <a:solidFill>
                  <a:schemeClr val="tx1"/>
                </a:solidFill>
              </a:rPr>
              <a:t>L</a:t>
            </a:r>
            <a:r>
              <a:rPr lang="fr-FR" sz="4800" b="1" dirty="0" smtClean="0">
                <a:solidFill>
                  <a:schemeClr val="tx1"/>
                </a:solidFill>
                <a:latin typeface="Cursive standard" pitchFamily="2" charset="0"/>
              </a:rPr>
              <a:t>a </a:t>
            </a:r>
            <a:r>
              <a:rPr lang="fr-FR" sz="4800" b="1" dirty="0" smtClean="0">
                <a:solidFill>
                  <a:schemeClr val="tx1"/>
                </a:solidFill>
                <a:latin typeface="Cursive standard" pitchFamily="2" charset="0"/>
              </a:rPr>
              <a:t>bonne volonté raccourcit le chemin (Brésil)</a:t>
            </a:r>
            <a:endParaRPr lang="fr-FR" sz="4800" b="1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 fontScale="92500" lnSpcReduction="20000"/>
          </a:bodyPr>
          <a:lstStyle/>
          <a:p>
            <a:endParaRPr lang="fr-FR" sz="4800" b="1" dirty="0" smtClean="0">
              <a:solidFill>
                <a:schemeClr val="tx1"/>
              </a:solidFill>
            </a:endParaRPr>
          </a:p>
          <a:p>
            <a:r>
              <a:rPr lang="fr-FR" sz="5200" b="1" dirty="0" smtClean="0">
                <a:solidFill>
                  <a:schemeClr val="tx1"/>
                </a:solidFill>
              </a:rPr>
              <a:t>L</a:t>
            </a:r>
            <a:r>
              <a:rPr lang="fr-FR" sz="5200" b="1" dirty="0" smtClean="0">
                <a:solidFill>
                  <a:schemeClr val="tx1"/>
                </a:solidFill>
                <a:latin typeface="Cursive standard" pitchFamily="2" charset="0"/>
              </a:rPr>
              <a:t>es paroles ne salent pas la soupe. (Brésil)</a:t>
            </a:r>
            <a:endParaRPr lang="fr-FR" sz="5200" b="1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 fontScale="92500" lnSpcReduction="10000"/>
          </a:bodyPr>
          <a:lstStyle/>
          <a:p>
            <a:endParaRPr lang="fr-FR" sz="4800" b="1" dirty="0" smtClean="0">
              <a:solidFill>
                <a:schemeClr val="tx1"/>
              </a:solidFill>
            </a:endParaRPr>
          </a:p>
          <a:p>
            <a:r>
              <a:rPr lang="fr-FR" sz="4800" b="1" dirty="0" smtClean="0">
                <a:solidFill>
                  <a:schemeClr val="tx1"/>
                </a:solidFill>
              </a:rPr>
              <a:t>C</a:t>
            </a:r>
            <a:r>
              <a:rPr lang="fr-FR" sz="4800" b="1" dirty="0" smtClean="0">
                <a:solidFill>
                  <a:schemeClr val="tx1"/>
                </a:solidFill>
                <a:latin typeface="Cursive standard" pitchFamily="2" charset="0"/>
              </a:rPr>
              <a:t>age dorée ne nourrit point l’oiseau (</a:t>
            </a:r>
            <a:r>
              <a:rPr lang="fr-FR" sz="4800" b="1" i="1" dirty="0" smtClean="0">
                <a:solidFill>
                  <a:schemeClr val="tx1"/>
                </a:solidFill>
                <a:latin typeface="Cursive standard" pitchFamily="2" charset="0"/>
              </a:rPr>
              <a:t>Italie)</a:t>
            </a:r>
            <a:endParaRPr lang="fr-FR" sz="4800" b="1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4800" b="1" dirty="0" smtClean="0">
                <a:solidFill>
                  <a:schemeClr val="tx1"/>
                </a:solidFill>
              </a:rPr>
              <a:t>L</a:t>
            </a:r>
            <a:r>
              <a:rPr lang="fr-FR" sz="4800" b="1" dirty="0" smtClean="0">
                <a:solidFill>
                  <a:schemeClr val="tx1"/>
                </a:solidFill>
                <a:latin typeface="Cursive standard" pitchFamily="2" charset="0"/>
              </a:rPr>
              <a:t>’herbe est toujours plus verte dans le pré d’à côté.</a:t>
            </a:r>
            <a:endParaRPr lang="fr-FR" sz="4800" b="1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016224"/>
          </a:xfrm>
        </p:spPr>
        <p:txBody>
          <a:bodyPr>
            <a:normAutofit/>
          </a:bodyPr>
          <a:lstStyle/>
          <a:p>
            <a:r>
              <a:rPr lang="fr-FR" sz="4800" b="1" dirty="0" smtClean="0">
                <a:solidFill>
                  <a:schemeClr val="tx1"/>
                </a:solidFill>
              </a:rPr>
              <a:t>E</a:t>
            </a:r>
            <a:r>
              <a:rPr lang="fr-FR" sz="4800" b="1" dirty="0" smtClean="0">
                <a:solidFill>
                  <a:schemeClr val="tx1"/>
                </a:solidFill>
                <a:latin typeface="Cursive standard" pitchFamily="2" charset="0"/>
              </a:rPr>
              <a:t>n parlant peu, on entend davantage. (Russie)</a:t>
            </a:r>
            <a:endParaRPr lang="fr-FR" sz="4800" b="1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 lnSpcReduction="10000"/>
          </a:bodyPr>
          <a:lstStyle/>
          <a:p>
            <a:r>
              <a:rPr lang="fr-FR" sz="4800" b="1" dirty="0" smtClean="0">
                <a:solidFill>
                  <a:schemeClr val="tx1"/>
                </a:solidFill>
              </a:rPr>
              <a:t>F</a:t>
            </a:r>
            <a:r>
              <a:rPr lang="fr-FR" sz="4800" b="1" dirty="0" smtClean="0">
                <a:solidFill>
                  <a:schemeClr val="tx1"/>
                </a:solidFill>
                <a:latin typeface="Cursive standard" pitchFamily="2" charset="0"/>
              </a:rPr>
              <a:t>aute de pommes, contente-toi d’une carotte (Russie)</a:t>
            </a:r>
            <a:endParaRPr lang="fr-FR" sz="4800" b="1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/>
          <a:lstStyle/>
          <a:p>
            <a:r>
              <a:rPr lang="fr-FR" sz="4800" b="1" dirty="0" smtClean="0">
                <a:solidFill>
                  <a:schemeClr val="tx1"/>
                </a:solidFill>
              </a:rPr>
              <a:t>L</a:t>
            </a:r>
            <a:r>
              <a:rPr lang="fr-FR" sz="4800" b="1" dirty="0" smtClean="0">
                <a:solidFill>
                  <a:schemeClr val="tx1"/>
                </a:solidFill>
                <a:latin typeface="Cursive standard" pitchFamily="2" charset="0"/>
              </a:rPr>
              <a:t>a gourmandise vide les poches (Allemagne)</a:t>
            </a:r>
            <a:endParaRPr lang="fr-FR" sz="4800" b="1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sz="4800" b="1" dirty="0" smtClean="0"/>
          </a:p>
          <a:p>
            <a:pPr algn="ctr">
              <a:buNone/>
            </a:pPr>
            <a:r>
              <a:rPr lang="fr-FR" sz="4800" b="1" dirty="0" smtClean="0"/>
              <a:t>U</a:t>
            </a:r>
            <a:r>
              <a:rPr lang="fr-FR" sz="4800" b="1" dirty="0" smtClean="0">
                <a:latin typeface="Cursive standard" pitchFamily="2" charset="0"/>
              </a:rPr>
              <a:t>n vieillard qui meurt, c’est comme une bibliothèque qui brûle (Afrique)</a:t>
            </a:r>
            <a:endParaRPr lang="fr-FR" sz="4800" b="1" dirty="0">
              <a:latin typeface="Cursive standard" pitchFamily="2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 lnSpcReduction="10000"/>
          </a:bodyPr>
          <a:lstStyle/>
          <a:p>
            <a:r>
              <a:rPr lang="fr-FR" sz="4800" b="1" dirty="0" smtClean="0">
                <a:solidFill>
                  <a:schemeClr val="tx1"/>
                </a:solidFill>
              </a:rPr>
              <a:t>M</a:t>
            </a:r>
            <a:r>
              <a:rPr lang="fr-FR" sz="4800" b="1" dirty="0" smtClean="0">
                <a:solidFill>
                  <a:schemeClr val="tx1"/>
                </a:solidFill>
                <a:latin typeface="Cursive standard" pitchFamily="2" charset="0"/>
              </a:rPr>
              <a:t>ieux vaut pas de cuillère que pas de soupe (Allemagne)</a:t>
            </a:r>
            <a:endParaRPr lang="fr-FR" sz="4800" b="1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 lnSpcReduction="10000"/>
          </a:bodyPr>
          <a:lstStyle/>
          <a:p>
            <a:r>
              <a:rPr lang="fr-FR" sz="4800" b="1" dirty="0" smtClean="0">
                <a:solidFill>
                  <a:schemeClr val="tx1"/>
                </a:solidFill>
              </a:rPr>
              <a:t>I</a:t>
            </a:r>
            <a:r>
              <a:rPr lang="fr-FR" sz="4800" b="1" dirty="0" smtClean="0">
                <a:solidFill>
                  <a:schemeClr val="tx1"/>
                </a:solidFill>
                <a:latin typeface="Cursive standard" pitchFamily="2" charset="0"/>
              </a:rPr>
              <a:t>l n’y a pas qu’un jour, demain aussi le soleil brillera. (Afrique)</a:t>
            </a:r>
            <a:endParaRPr lang="fr-FR" sz="4800" b="1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>
            <a:normAutofit fontScale="77500" lnSpcReduction="20000"/>
          </a:bodyPr>
          <a:lstStyle/>
          <a:p>
            <a:endParaRPr lang="fr-FR" dirty="0" smtClean="0"/>
          </a:p>
          <a:p>
            <a:r>
              <a:rPr lang="fr-FR" sz="5600" b="1" dirty="0" smtClean="0">
                <a:solidFill>
                  <a:schemeClr val="tx1"/>
                </a:solidFill>
              </a:rPr>
              <a:t>P</a:t>
            </a:r>
            <a:r>
              <a:rPr lang="fr-FR" sz="5600" b="1" dirty="0" smtClean="0">
                <a:solidFill>
                  <a:schemeClr val="tx1"/>
                </a:solidFill>
                <a:latin typeface="Cursive standard" pitchFamily="2" charset="0"/>
              </a:rPr>
              <a:t>our qu’un enfant grandisse, il faut tout un village. (Afrique)</a:t>
            </a:r>
            <a:endParaRPr lang="fr-FR" sz="5600" b="1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2065784"/>
          </a:xfrm>
        </p:spPr>
        <p:txBody>
          <a:bodyPr>
            <a:normAutofit fontScale="85000" lnSpcReduction="20000"/>
          </a:bodyPr>
          <a:lstStyle/>
          <a:p>
            <a:endParaRPr lang="fr-FR" b="1" dirty="0" smtClean="0">
              <a:solidFill>
                <a:schemeClr val="tx1"/>
              </a:solidFill>
            </a:endParaRPr>
          </a:p>
          <a:p>
            <a:r>
              <a:rPr lang="fr-FR" sz="4800" b="1" dirty="0" smtClean="0">
                <a:solidFill>
                  <a:schemeClr val="tx1"/>
                </a:solidFill>
              </a:rPr>
              <a:t>C</a:t>
            </a:r>
            <a:r>
              <a:rPr lang="fr-FR" sz="4800" b="1" dirty="0" smtClean="0">
                <a:solidFill>
                  <a:schemeClr val="tx1"/>
                </a:solidFill>
                <a:latin typeface="Cursive standard" pitchFamily="2" charset="0"/>
              </a:rPr>
              <a:t>’est en essayant encore et encore que le singe apprend à bondir. (Afrique)</a:t>
            </a:r>
            <a:endParaRPr lang="fr-FR" sz="4800" b="1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 fontScale="85000" lnSpcReduction="20000"/>
          </a:bodyPr>
          <a:lstStyle/>
          <a:p>
            <a:endParaRPr lang="fr-FR" b="1" dirty="0" smtClean="0">
              <a:solidFill>
                <a:schemeClr val="tx1"/>
              </a:solidFill>
            </a:endParaRPr>
          </a:p>
          <a:p>
            <a:r>
              <a:rPr lang="fr-FR" sz="5200" b="1" dirty="0" smtClean="0">
                <a:solidFill>
                  <a:schemeClr val="tx1"/>
                </a:solidFill>
              </a:rPr>
              <a:t>U</a:t>
            </a:r>
            <a:r>
              <a:rPr lang="fr-FR" sz="4800" b="1" dirty="0" smtClean="0">
                <a:solidFill>
                  <a:schemeClr val="tx1"/>
                </a:solidFill>
                <a:latin typeface="Cursive standard" pitchFamily="2" charset="0"/>
              </a:rPr>
              <a:t>ne maison en paille où on rit vaut mieux qu’un palais où on pleure (Chine)</a:t>
            </a:r>
            <a:endParaRPr lang="fr-FR" sz="4800" b="1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 fontScale="92500" lnSpcReduction="10000"/>
          </a:bodyPr>
          <a:lstStyle/>
          <a:p>
            <a:endParaRPr lang="fr-FR" sz="4800" b="1" dirty="0" smtClean="0">
              <a:solidFill>
                <a:schemeClr val="tx1"/>
              </a:solidFill>
            </a:endParaRPr>
          </a:p>
          <a:p>
            <a:r>
              <a:rPr lang="fr-FR" sz="4800" b="1" dirty="0" smtClean="0">
                <a:solidFill>
                  <a:schemeClr val="tx1"/>
                </a:solidFill>
              </a:rPr>
              <a:t>Q</a:t>
            </a:r>
            <a:r>
              <a:rPr lang="fr-FR" sz="4800" b="1" dirty="0" smtClean="0">
                <a:solidFill>
                  <a:schemeClr val="tx1"/>
                </a:solidFill>
                <a:latin typeface="Cursive standard" pitchFamily="2" charset="0"/>
              </a:rPr>
              <a:t>ui cache ses fautes en veut faire encore (Chine)</a:t>
            </a:r>
            <a:endParaRPr lang="fr-FR" sz="4800" b="1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1993776"/>
          </a:xfrm>
        </p:spPr>
        <p:txBody>
          <a:bodyPr>
            <a:normAutofit fontScale="85000" lnSpcReduction="10000"/>
          </a:bodyPr>
          <a:lstStyle/>
          <a:p>
            <a:endParaRPr lang="fr-FR" sz="3600" b="1" dirty="0" smtClean="0">
              <a:solidFill>
                <a:schemeClr val="tx1"/>
              </a:solidFill>
            </a:endParaRPr>
          </a:p>
          <a:p>
            <a:r>
              <a:rPr lang="fr-FR" sz="5200" b="1" dirty="0" smtClean="0">
                <a:solidFill>
                  <a:schemeClr val="tx1"/>
                </a:solidFill>
              </a:rPr>
              <a:t>Q</a:t>
            </a:r>
            <a:r>
              <a:rPr lang="fr-FR" sz="5200" b="1" dirty="0" smtClean="0">
                <a:solidFill>
                  <a:schemeClr val="tx1"/>
                </a:solidFill>
                <a:latin typeface="Cursive standard" pitchFamily="2" charset="0"/>
              </a:rPr>
              <a:t>ui a fermé sa porte est au fond des déserts (Chine)</a:t>
            </a:r>
            <a:endParaRPr lang="fr-FR" sz="5200" b="1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>
            <a:normAutofit lnSpcReduction="10000"/>
          </a:bodyPr>
          <a:lstStyle/>
          <a:p>
            <a:r>
              <a:rPr lang="fr-FR" sz="4800" b="1" dirty="0" smtClean="0">
                <a:solidFill>
                  <a:schemeClr val="tx1"/>
                </a:solidFill>
              </a:rPr>
              <a:t>U</a:t>
            </a:r>
            <a:r>
              <a:rPr lang="fr-FR" sz="4800" b="1" dirty="0" smtClean="0">
                <a:solidFill>
                  <a:schemeClr val="tx1"/>
                </a:solidFill>
                <a:latin typeface="Cursive standard" pitchFamily="2" charset="0"/>
              </a:rPr>
              <a:t>n tout petit caillou peut briser une grande jarre (Chine)</a:t>
            </a:r>
            <a:endParaRPr lang="fr-FR" sz="4800" b="1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3568" y="1412776"/>
            <a:ext cx="7772400" cy="1470025"/>
          </a:xfrm>
          <a:prstGeom prst="rect">
            <a:avLst/>
          </a:prstGeom>
          <a:gradFill flip="none" rotWithShape="1">
            <a:gsLst>
              <a:gs pos="0">
                <a:srgbClr val="1B9F05"/>
              </a:gs>
              <a:gs pos="50000">
                <a:srgbClr val="69EA36">
                  <a:shade val="67500"/>
                  <a:satMod val="115000"/>
                </a:srgbClr>
              </a:gs>
              <a:gs pos="100000">
                <a:srgbClr val="69EA36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PROVERBE DU MONDE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309</Words>
  <Application>Microsoft Office PowerPoint</Application>
  <PresentationFormat>Affichage à l'écran (4:3)</PresentationFormat>
  <Paragraphs>50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PROVERBE DU MONDE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</vt:vector>
  </TitlesOfParts>
  <Company>DHCP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Expression</dc:title>
  <dc:creator>DHCP</dc:creator>
  <cp:lastModifiedBy>DHCP</cp:lastModifiedBy>
  <cp:revision>14</cp:revision>
  <dcterms:created xsi:type="dcterms:W3CDTF">2011-09-01T16:09:44Z</dcterms:created>
  <dcterms:modified xsi:type="dcterms:W3CDTF">2011-09-11T14:55:19Z</dcterms:modified>
</cp:coreProperties>
</file>