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5" r:id="rId2"/>
    <p:sldId id="261" r:id="rId3"/>
    <p:sldId id="267" r:id="rId4"/>
    <p:sldId id="260" r:id="rId5"/>
    <p:sldId id="266" r:id="rId6"/>
    <p:sldId id="262" r:id="rId7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553" autoAdjust="0"/>
    <p:restoredTop sz="94660"/>
  </p:normalViewPr>
  <p:slideViewPr>
    <p:cSldViewPr snapToGrid="0">
      <p:cViewPr>
        <p:scale>
          <a:sx n="80" d="100"/>
          <a:sy n="80" d="100"/>
        </p:scale>
        <p:origin x="16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624321"/>
            <a:ext cx="5143500" cy="3448756"/>
          </a:xfrm>
        </p:spPr>
        <p:txBody>
          <a:bodyPr anchor="b">
            <a:normAutofit/>
          </a:bodyPr>
          <a:lstStyle>
            <a:lvl1pPr algn="ctr">
              <a:defRPr sz="337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 algn="ctr">
              <a:buNone/>
              <a:defRPr sz="1575"/>
            </a:lvl2pPr>
            <a:lvl3pPr marL="514350" indent="0" algn="ctr">
              <a:buNone/>
              <a:defRPr sz="1350"/>
            </a:lvl3pPr>
            <a:lvl4pPr marL="771525" indent="0" algn="ctr">
              <a:buNone/>
              <a:defRPr sz="1125"/>
            </a:lvl4pPr>
            <a:lvl5pPr marL="1028700" indent="0" algn="ctr">
              <a:buNone/>
              <a:defRPr sz="1125"/>
            </a:lvl5pPr>
            <a:lvl6pPr marL="1285875" indent="0" algn="ctr">
              <a:buNone/>
              <a:defRPr sz="1125"/>
            </a:lvl6pPr>
            <a:lvl7pPr marL="1543050" indent="0" algn="ctr">
              <a:buNone/>
              <a:defRPr sz="1125"/>
            </a:lvl7pPr>
            <a:lvl8pPr marL="1800225" indent="0" algn="ctr">
              <a:buNone/>
              <a:defRPr sz="1125"/>
            </a:lvl8pPr>
            <a:lvl9pPr marL="2057400" indent="0" algn="ctr">
              <a:buNone/>
              <a:defRPr sz="1125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FB9B-9FB8-469E-96F9-4D32314110B6}" type="datetimeFigureOut">
              <a:rPr lang="en-US" smtClean="0"/>
              <a:t>6/9/2018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79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6/9/2018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3623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52052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7" y="520523"/>
            <a:ext cx="4350544" cy="8394876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6/9/2018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328006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6/9/2018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054506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73500"/>
            <a:ext cx="5915025" cy="4118412"/>
          </a:xfrm>
        </p:spPr>
        <p:txBody>
          <a:bodyPr anchor="b">
            <a:normAutofit/>
          </a:bodyPr>
          <a:lstStyle>
            <a:lvl1pPr>
              <a:defRPr sz="3375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576026"/>
            <a:ext cx="5915025" cy="2166937"/>
          </a:xfrm>
        </p:spPr>
        <p:txBody>
          <a:bodyPr anchor="t">
            <a:normAutofit/>
          </a:bodyPr>
          <a:lstStyle>
            <a:lvl1pPr marL="0" indent="0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47CF-67C9-420C-80A5-E2069FF0C2DF}" type="datetimeFigureOut">
              <a:rPr lang="en-US" smtClean="0"/>
              <a:t>6/9/2018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132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5384" y="2641601"/>
            <a:ext cx="2914650" cy="628526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41601"/>
            <a:ext cx="2914650" cy="628526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6/9/2018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124807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384" y="2429340"/>
            <a:ext cx="2900363" cy="1192676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84" y="3622017"/>
            <a:ext cx="2900363" cy="531631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9340"/>
            <a:ext cx="2914651" cy="1192675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22017"/>
            <a:ext cx="2914651" cy="531631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6/9/2018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289600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49AC-CB8F-4FF1-9A34-5861C74DD0A7}" type="datetimeFigureOut">
              <a:rPr lang="en-US" smtClean="0"/>
              <a:t>6/9/2018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817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CECA-2D3A-4680-9B49-752200DE467C}" type="datetimeFigureOut">
              <a:rPr lang="en-US" smtClean="0"/>
              <a:t>6/9/2018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290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02" y="660401"/>
            <a:ext cx="2211705" cy="2311396"/>
          </a:xfrm>
        </p:spPr>
        <p:txBody>
          <a:bodyPr anchor="b">
            <a:normAutofit/>
          </a:bodyPr>
          <a:lstStyle>
            <a:lvl1pPr>
              <a:defRPr sz="1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4650" y="1430867"/>
            <a:ext cx="3471863" cy="70442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202" y="2971799"/>
            <a:ext cx="2211705" cy="5503335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900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6/9/2018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453278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02" y="660400"/>
            <a:ext cx="2211705" cy="2311400"/>
          </a:xfrm>
        </p:spPr>
        <p:txBody>
          <a:bodyPr anchor="b">
            <a:normAutofit/>
          </a:bodyPr>
          <a:lstStyle>
            <a:lvl1pPr>
              <a:defRPr sz="1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4650" y="1430867"/>
            <a:ext cx="3471863" cy="70442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202" y="2971800"/>
            <a:ext cx="2211705" cy="5503333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900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78E3-FDA3-4D28-AAA2-0B81F349A39D}" type="datetimeFigureOut">
              <a:rPr lang="en-US" smtClean="0"/>
              <a:t>6/9/2018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379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5384" y="528320"/>
            <a:ext cx="5915025" cy="19147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384" y="2641601"/>
            <a:ext cx="5915025" cy="62852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1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35BB1C6-BF8F-4481-8AB2-603A1C8A906A}" type="datetimeFigureOut">
              <a:rPr lang="en-US" smtClean="0"/>
              <a:t>6/9/2018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1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7359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1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255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Wingdings 2" pitchFamily="18" charset="2"/>
        <a:buChar char="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FF8344-3624-4386-8F44-59F082B528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2768" y="192507"/>
            <a:ext cx="6308558" cy="481262"/>
          </a:xfrm>
        </p:spPr>
        <p:txBody>
          <a:bodyPr>
            <a:noAutofit/>
          </a:bodyPr>
          <a:lstStyle/>
          <a:p>
            <a:pPr algn="ctr"/>
            <a:r>
              <a:rPr lang="fr-FR" sz="2800" dirty="0">
                <a:latin typeface="Bernard MT Condensed" panose="02050806060905020404" pitchFamily="18" charset="0"/>
              </a:rPr>
              <a:t>Rentrée 2018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66761C6-BAA1-4D22-B29B-D5DF413A41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2768" y="597183"/>
            <a:ext cx="6400800" cy="481261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fr-FR" dirty="0"/>
              <a:t>Nom et prénom : XXXX</a:t>
            </a:r>
          </a:p>
          <a:p>
            <a:pPr algn="l"/>
            <a:r>
              <a:rPr lang="fr-FR" dirty="0"/>
              <a:t>Classe de référence à la rentrée : CM2  </a:t>
            </a: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11521D25-9E89-4AD3-8944-A4087B97BB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5328516"/>
              </p:ext>
            </p:extLst>
          </p:nvPr>
        </p:nvGraphicFramePr>
        <p:xfrm>
          <a:off x="338889" y="2468948"/>
          <a:ext cx="6308559" cy="67676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02853">
                  <a:extLst>
                    <a:ext uri="{9D8B030D-6E8A-4147-A177-3AD203B41FA5}">
                      <a16:colId xmlns:a16="http://schemas.microsoft.com/office/drawing/2014/main" val="3282031224"/>
                    </a:ext>
                  </a:extLst>
                </a:gridCol>
                <a:gridCol w="2102853">
                  <a:extLst>
                    <a:ext uri="{9D8B030D-6E8A-4147-A177-3AD203B41FA5}">
                      <a16:colId xmlns:a16="http://schemas.microsoft.com/office/drawing/2014/main" val="250029608"/>
                    </a:ext>
                  </a:extLst>
                </a:gridCol>
                <a:gridCol w="2102853">
                  <a:extLst>
                    <a:ext uri="{9D8B030D-6E8A-4147-A177-3AD203B41FA5}">
                      <a16:colId xmlns:a16="http://schemas.microsoft.com/office/drawing/2014/main" val="2332682129"/>
                    </a:ext>
                  </a:extLst>
                </a:gridCol>
              </a:tblGrid>
              <a:tr h="330119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Domaine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Quelles adaptations possibles ?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Quels besoins ?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5121621"/>
                  </a:ext>
                </a:extLst>
              </a:tr>
              <a:tr h="207744">
                <a:tc gridSpan="3"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/>
                        <a:t>Français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4266244"/>
                  </a:ext>
                </a:extLst>
              </a:tr>
              <a:tr h="215821"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fr-FR" dirty="0"/>
                        <a:t>Langage oral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8412997"/>
                  </a:ext>
                </a:extLst>
              </a:tr>
              <a:tr h="121159"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fr-FR" dirty="0"/>
                        <a:t>Lire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1805727"/>
                  </a:ext>
                </a:extLst>
              </a:tr>
              <a:tr h="189249"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fr-FR" dirty="0"/>
                        <a:t>Ecrire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809871"/>
                  </a:ext>
                </a:extLst>
              </a:tr>
              <a:tr h="122905"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fr-FR" dirty="0"/>
                        <a:t>Etude de la langue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3544762"/>
                  </a:ext>
                </a:extLst>
              </a:tr>
              <a:tr h="251202">
                <a:tc gridSpan="3"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Langues vivantes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132494"/>
                  </a:ext>
                </a:extLst>
              </a:tr>
              <a:tr h="25120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3983461"/>
                  </a:ext>
                </a:extLst>
              </a:tr>
              <a:tr h="151414">
                <a:tc gridSpan="3"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Enseignements artistiques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258483"/>
                  </a:ext>
                </a:extLst>
              </a:tr>
              <a:tr h="137617"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fr-FR" dirty="0"/>
                        <a:t>Arts plastiques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53667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71450" marR="0" lvl="0" indent="-17145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dirty="0"/>
                        <a:t>Education musicale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098846"/>
                  </a:ext>
                </a:extLst>
              </a:tr>
              <a:tr h="158937">
                <a:tc gridSpan="3"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/>
                        <a:t>Education physique et sportive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3243076"/>
                  </a:ext>
                </a:extLst>
              </a:tr>
              <a:tr h="658194"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fr-FR" dirty="0"/>
                        <a:t>Produire une performance optimale, mesurable à une échéance donnée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3407083"/>
                  </a:ext>
                </a:extLst>
              </a:tr>
              <a:tr h="295878"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fr-FR" dirty="0"/>
                        <a:t>Adapter ses déplacements à des environnements variés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3270963"/>
                  </a:ext>
                </a:extLst>
              </a:tr>
              <a:tr h="619602"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fr-FR" dirty="0"/>
                        <a:t>S’exprimer devant les autres par une prestation artistique et / ou acrobatique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3703506"/>
                  </a:ext>
                </a:extLst>
              </a:tr>
              <a:tr h="658194">
                <a:tc>
                  <a:txBody>
                    <a:bodyPr/>
                    <a:lstStyle/>
                    <a:p>
                      <a:pPr marL="171450" marR="0" lvl="0" indent="-17145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dirty="0"/>
                        <a:t>Conduire et maitriser un affrontement collectif ou interindividuel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7817797"/>
                  </a:ext>
                </a:extLst>
              </a:tr>
              <a:tr h="178681">
                <a:tc gridSpan="3"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/>
                        <a:t>Questionner le monde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0725873"/>
                  </a:ext>
                </a:extLst>
              </a:tr>
              <a:tr h="263107"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fr-FR" dirty="0"/>
                        <a:t>Questionner le temps et l’espace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6505151"/>
                  </a:ext>
                </a:extLst>
              </a:tr>
              <a:tr h="263107">
                <a:tc>
                  <a:txBody>
                    <a:bodyPr/>
                    <a:lstStyle/>
                    <a:p>
                      <a:pPr marL="171450" marR="0" lvl="0" indent="-17145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dirty="0"/>
                        <a:t>Questionner le monde du vivant, de la matière et des objets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2393316"/>
                  </a:ext>
                </a:extLst>
              </a:tr>
            </a:tbl>
          </a:graphicData>
        </a:graphic>
      </p:graphicFrame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429EFB87-42E9-48CB-9BB4-BB231EE8968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38889" y="1082067"/>
          <a:ext cx="6308558" cy="8021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54279">
                  <a:extLst>
                    <a:ext uri="{9D8B030D-6E8A-4147-A177-3AD203B41FA5}">
                      <a16:colId xmlns:a16="http://schemas.microsoft.com/office/drawing/2014/main" val="2508349352"/>
                    </a:ext>
                  </a:extLst>
                </a:gridCol>
                <a:gridCol w="3154279">
                  <a:extLst>
                    <a:ext uri="{9D8B030D-6E8A-4147-A177-3AD203B41FA5}">
                      <a16:colId xmlns:a16="http://schemas.microsoft.com/office/drawing/2014/main" val="319625466"/>
                    </a:ext>
                  </a:extLst>
                </a:gridCol>
              </a:tblGrid>
              <a:tr h="401053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/>
                        <a:t>Points d’appui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/>
                        <a:t>Obstacles / Difficultés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162778"/>
                  </a:ext>
                </a:extLst>
              </a:tr>
              <a:tr h="40105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8583780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F9DE9909-B51F-434B-9CB0-30E48E8B0A90}"/>
              </a:ext>
            </a:extLst>
          </p:cNvPr>
          <p:cNvSpPr/>
          <p:nvPr/>
        </p:nvSpPr>
        <p:spPr>
          <a:xfrm>
            <a:off x="328862" y="1884173"/>
            <a:ext cx="627246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1200" cap="none" spc="0" normalizeH="0" baseline="0" noProof="0" dirty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ED7D31"/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Ce qui sera travaillé en classe</a:t>
            </a:r>
          </a:p>
        </p:txBody>
      </p:sp>
    </p:spTree>
    <p:extLst>
      <p:ext uri="{BB962C8B-B14F-4D97-AF65-F5344CB8AC3E}">
        <p14:creationId xmlns:p14="http://schemas.microsoft.com/office/powerpoint/2010/main" val="2032040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9DE9909-B51F-434B-9CB0-30E48E8B0A90}"/>
              </a:ext>
            </a:extLst>
          </p:cNvPr>
          <p:cNvSpPr/>
          <p:nvPr/>
        </p:nvSpPr>
        <p:spPr>
          <a:xfrm>
            <a:off x="274720" y="2466057"/>
            <a:ext cx="6272464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ED7D31"/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Ce qui sera travaillé dans le dispositif en regroupement</a:t>
            </a:r>
          </a:p>
        </p:txBody>
      </p:sp>
      <p:graphicFrame>
        <p:nvGraphicFramePr>
          <p:cNvPr id="11" name="Tableau 10">
            <a:extLst>
              <a:ext uri="{FF2B5EF4-FFF2-40B4-BE49-F238E27FC236}">
                <a16:creationId xmlns:a16="http://schemas.microsoft.com/office/drawing/2014/main" id="{0ED543CF-B29D-438A-8523-D4C8BB0B60BD}"/>
              </a:ext>
            </a:extLst>
          </p:cNvPr>
          <p:cNvGraphicFramePr>
            <a:graphicFrameLocks noGrp="1"/>
          </p:cNvGraphicFramePr>
          <p:nvPr/>
        </p:nvGraphicFramePr>
        <p:xfrm>
          <a:off x="274720" y="204791"/>
          <a:ext cx="6308559" cy="21434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02853">
                  <a:extLst>
                    <a:ext uri="{9D8B030D-6E8A-4147-A177-3AD203B41FA5}">
                      <a16:colId xmlns:a16="http://schemas.microsoft.com/office/drawing/2014/main" val="1674369716"/>
                    </a:ext>
                  </a:extLst>
                </a:gridCol>
                <a:gridCol w="2102853">
                  <a:extLst>
                    <a:ext uri="{9D8B030D-6E8A-4147-A177-3AD203B41FA5}">
                      <a16:colId xmlns:a16="http://schemas.microsoft.com/office/drawing/2014/main" val="547337347"/>
                    </a:ext>
                  </a:extLst>
                </a:gridCol>
                <a:gridCol w="2102853">
                  <a:extLst>
                    <a:ext uri="{9D8B030D-6E8A-4147-A177-3AD203B41FA5}">
                      <a16:colId xmlns:a16="http://schemas.microsoft.com/office/drawing/2014/main" val="2358528132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Mathématiques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3813181"/>
                  </a:ext>
                </a:extLst>
              </a:tr>
              <a:tr h="184464"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fr-FR" dirty="0"/>
                        <a:t>Nombres et calculs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26341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fr-FR" dirty="0"/>
                        <a:t>Grandeurs et mesures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9240028"/>
                  </a:ext>
                </a:extLst>
              </a:tr>
              <a:tr h="186419">
                <a:tc>
                  <a:txBody>
                    <a:bodyPr/>
                    <a:lstStyle/>
                    <a:p>
                      <a:pPr marL="171450" marR="0" lvl="0" indent="-17145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dirty="0"/>
                        <a:t>Espace et géométrie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9011642"/>
                  </a:ext>
                </a:extLst>
              </a:tr>
              <a:tr h="153415">
                <a:tc gridSpan="3"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fr-FR" sz="1400" b="1" dirty="0"/>
                        <a:t>Informatique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2928983"/>
                  </a:ext>
                </a:extLst>
              </a:tr>
              <a:tr h="153415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6812021"/>
                  </a:ext>
                </a:extLst>
              </a:tr>
              <a:tr h="119877">
                <a:tc gridSpan="3"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fr-FR" sz="1400" b="1" dirty="0"/>
                        <a:t>Sorties scolaires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6843285"/>
                  </a:ext>
                </a:extLst>
              </a:tr>
              <a:tr h="119877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1462874"/>
                  </a:ext>
                </a:extLst>
              </a:tr>
            </a:tbl>
          </a:graphicData>
        </a:graphic>
      </p:graphicFrame>
      <p:graphicFrame>
        <p:nvGraphicFramePr>
          <p:cNvPr id="12" name="Tableau 11">
            <a:extLst>
              <a:ext uri="{FF2B5EF4-FFF2-40B4-BE49-F238E27FC236}">
                <a16:creationId xmlns:a16="http://schemas.microsoft.com/office/drawing/2014/main" id="{7200307A-FB37-420D-8967-6689101303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9351840"/>
              </p:ext>
            </p:extLst>
          </p:nvPr>
        </p:nvGraphicFramePr>
        <p:xfrm>
          <a:off x="310816" y="2966152"/>
          <a:ext cx="6236368" cy="61600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63644">
                  <a:extLst>
                    <a:ext uri="{9D8B030D-6E8A-4147-A177-3AD203B41FA5}">
                      <a16:colId xmlns:a16="http://schemas.microsoft.com/office/drawing/2014/main" val="3282031224"/>
                    </a:ext>
                  </a:extLst>
                </a:gridCol>
                <a:gridCol w="1354540">
                  <a:extLst>
                    <a:ext uri="{9D8B030D-6E8A-4147-A177-3AD203B41FA5}">
                      <a16:colId xmlns:a16="http://schemas.microsoft.com/office/drawing/2014/main" val="871228228"/>
                    </a:ext>
                  </a:extLst>
                </a:gridCol>
                <a:gridCol w="3118184">
                  <a:extLst>
                    <a:ext uri="{9D8B030D-6E8A-4147-A177-3AD203B41FA5}">
                      <a16:colId xmlns:a16="http://schemas.microsoft.com/office/drawing/2014/main" val="250029608"/>
                    </a:ext>
                  </a:extLst>
                </a:gridCol>
              </a:tblGrid>
              <a:tr h="330119">
                <a:tc gridSpan="2"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Domaine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4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/>
                        <a:t>Quels besoins ?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5121621"/>
                  </a:ext>
                </a:extLst>
              </a:tr>
              <a:tr h="207744">
                <a:tc gridSpan="3"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/>
                        <a:t>Français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4266244"/>
                  </a:ext>
                </a:extLst>
              </a:tr>
              <a:tr h="215821"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fr-FR" dirty="0"/>
                        <a:t>Langage oral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8412997"/>
                  </a:ext>
                </a:extLst>
              </a:tr>
              <a:tr h="121159"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fr-FR" dirty="0"/>
                        <a:t>Lire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1805727"/>
                  </a:ext>
                </a:extLst>
              </a:tr>
              <a:tr h="189249"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fr-FR" dirty="0"/>
                        <a:t>Ecrire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809871"/>
                  </a:ext>
                </a:extLst>
              </a:tr>
              <a:tr h="122905"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fr-FR" dirty="0"/>
                        <a:t>Etude de la langue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3544762"/>
                  </a:ext>
                </a:extLst>
              </a:tr>
              <a:tr h="251202">
                <a:tc gridSpan="3"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Langues vivantes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132494"/>
                  </a:ext>
                </a:extLst>
              </a:tr>
              <a:tr h="25120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3983461"/>
                  </a:ext>
                </a:extLst>
              </a:tr>
              <a:tr h="151414">
                <a:tc gridSpan="3"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Enseignements artistiques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258483"/>
                  </a:ext>
                </a:extLst>
              </a:tr>
              <a:tr h="137617"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fr-FR" dirty="0"/>
                        <a:t>Arts plastiques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53667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71450" marR="0" lvl="0" indent="-17145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dirty="0"/>
                        <a:t>Education musicale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71450" marR="0" lvl="0" indent="-17145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098846"/>
                  </a:ext>
                </a:extLst>
              </a:tr>
              <a:tr h="158937">
                <a:tc gridSpan="3"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/>
                        <a:t>Education physique et sportive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3243076"/>
                  </a:ext>
                </a:extLst>
              </a:tr>
              <a:tr h="658194"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fr-FR" dirty="0"/>
                        <a:t>Produire une performance optimale, mesurable à une échéance donnée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3407083"/>
                  </a:ext>
                </a:extLst>
              </a:tr>
              <a:tr h="295878"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fr-FR" dirty="0"/>
                        <a:t>Adapter ses déplacements à des environnements variés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3270963"/>
                  </a:ext>
                </a:extLst>
              </a:tr>
              <a:tr h="619602"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fr-FR" dirty="0"/>
                        <a:t>S’exprimer devant les autres par une prestation artistique et / ou acrobatique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3703506"/>
                  </a:ext>
                </a:extLst>
              </a:tr>
              <a:tr h="658194">
                <a:tc>
                  <a:txBody>
                    <a:bodyPr/>
                    <a:lstStyle/>
                    <a:p>
                      <a:pPr marL="171450" marR="0" lvl="0" indent="-17145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dirty="0"/>
                        <a:t>Conduire et maitriser un affrontement collectif ou interindividuel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71450" marR="0" lvl="0" indent="-17145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7817797"/>
                  </a:ext>
                </a:extLst>
              </a:tr>
              <a:tr h="178681">
                <a:tc gridSpan="3"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/>
                        <a:t>Questionner le monde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07258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0838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DB7B0AD0-D022-4D0A-A113-A8FD6C2BE6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1517701"/>
              </p:ext>
            </p:extLst>
          </p:nvPr>
        </p:nvGraphicFramePr>
        <p:xfrm>
          <a:off x="274719" y="253242"/>
          <a:ext cx="6317150" cy="34069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72194">
                  <a:extLst>
                    <a:ext uri="{9D8B030D-6E8A-4147-A177-3AD203B41FA5}">
                      <a16:colId xmlns:a16="http://schemas.microsoft.com/office/drawing/2014/main" val="1917686366"/>
                    </a:ext>
                  </a:extLst>
                </a:gridCol>
                <a:gridCol w="4844956">
                  <a:extLst>
                    <a:ext uri="{9D8B030D-6E8A-4147-A177-3AD203B41FA5}">
                      <a16:colId xmlns:a16="http://schemas.microsoft.com/office/drawing/2014/main" val="3709889314"/>
                    </a:ext>
                  </a:extLst>
                </a:gridCol>
              </a:tblGrid>
              <a:tr h="263107"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fr-FR" dirty="0"/>
                        <a:t>Questionner le temps et l’espace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6649830"/>
                  </a:ext>
                </a:extLst>
              </a:tr>
              <a:tr h="263107">
                <a:tc>
                  <a:txBody>
                    <a:bodyPr/>
                    <a:lstStyle/>
                    <a:p>
                      <a:pPr marL="171450" marR="0" lvl="0" indent="-17145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dirty="0"/>
                        <a:t>Questionner le monde du vivant, de la matière et des objets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3031166"/>
                  </a:ext>
                </a:extLst>
              </a:tr>
              <a:tr h="216597">
                <a:tc gridSpan="2"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Mathématiques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3700284"/>
                  </a:ext>
                </a:extLst>
              </a:tr>
              <a:tr h="216597"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fr-FR" dirty="0"/>
                        <a:t>Nombres et calculs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1822756"/>
                  </a:ext>
                </a:extLst>
              </a:tr>
              <a:tr h="216597"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fr-FR" dirty="0"/>
                        <a:t>Grandeurs et mesures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8663644"/>
                  </a:ext>
                </a:extLst>
              </a:tr>
              <a:tr h="216597">
                <a:tc>
                  <a:txBody>
                    <a:bodyPr/>
                    <a:lstStyle/>
                    <a:p>
                      <a:pPr marL="171450" marR="0" lvl="0" indent="-17145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dirty="0"/>
                        <a:t>Espace et géométrie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747962"/>
                  </a:ext>
                </a:extLst>
              </a:tr>
              <a:tr h="216597">
                <a:tc gridSpan="2"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fr-FR" sz="1400" b="1" dirty="0"/>
                        <a:t>Informatique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008901"/>
                  </a:ext>
                </a:extLst>
              </a:tr>
              <a:tr h="216597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4732381"/>
                  </a:ext>
                </a:extLst>
              </a:tr>
              <a:tr h="216597">
                <a:tc gridSpan="2"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fr-FR" sz="1400" b="1" dirty="0"/>
                        <a:t>Sorties scolaires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0081301"/>
                  </a:ext>
                </a:extLst>
              </a:tr>
              <a:tr h="216597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2269235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6F6984CC-6A07-48BC-9DB1-D21769C2D99C}"/>
              </a:ext>
            </a:extLst>
          </p:cNvPr>
          <p:cNvGraphicFramePr>
            <a:graphicFrameLocks noGrp="1"/>
          </p:cNvGraphicFramePr>
          <p:nvPr/>
        </p:nvGraphicFramePr>
        <p:xfrm>
          <a:off x="274720" y="3899266"/>
          <a:ext cx="6436896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3330">
                  <a:extLst>
                    <a:ext uri="{9D8B030D-6E8A-4147-A177-3AD203B41FA5}">
                      <a16:colId xmlns:a16="http://schemas.microsoft.com/office/drawing/2014/main" val="3477075924"/>
                    </a:ext>
                  </a:extLst>
                </a:gridCol>
                <a:gridCol w="5783566">
                  <a:extLst>
                    <a:ext uri="{9D8B030D-6E8A-4147-A177-3AD203B41FA5}">
                      <a16:colId xmlns:a16="http://schemas.microsoft.com/office/drawing/2014/main" val="13081439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100" dirty="0"/>
                        <a:t>Divers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8990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0795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FF8344-3624-4386-8F44-59F082B528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2768" y="192507"/>
            <a:ext cx="6308558" cy="481262"/>
          </a:xfrm>
        </p:spPr>
        <p:txBody>
          <a:bodyPr>
            <a:noAutofit/>
          </a:bodyPr>
          <a:lstStyle/>
          <a:p>
            <a:pPr algn="ctr"/>
            <a:r>
              <a:rPr lang="fr-FR" sz="2800" dirty="0">
                <a:latin typeface="Bernard MT Condensed" panose="02050806060905020404" pitchFamily="18" charset="0"/>
              </a:rPr>
              <a:t>Rentrée 2018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66761C6-BAA1-4D22-B29B-D5DF413A41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2768" y="597183"/>
            <a:ext cx="6400800" cy="481261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fr-FR" dirty="0"/>
              <a:t>Nom et prénom : XXXX</a:t>
            </a:r>
          </a:p>
          <a:p>
            <a:pPr algn="l"/>
            <a:r>
              <a:rPr lang="fr-FR" dirty="0"/>
              <a:t>Classe de référence à la rentrée : CM2  </a:t>
            </a: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11521D25-9E89-4AD3-8944-A4087B97BB8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38889" y="2468948"/>
          <a:ext cx="6308559" cy="74270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02853">
                  <a:extLst>
                    <a:ext uri="{9D8B030D-6E8A-4147-A177-3AD203B41FA5}">
                      <a16:colId xmlns:a16="http://schemas.microsoft.com/office/drawing/2014/main" val="3282031224"/>
                    </a:ext>
                  </a:extLst>
                </a:gridCol>
                <a:gridCol w="2102853">
                  <a:extLst>
                    <a:ext uri="{9D8B030D-6E8A-4147-A177-3AD203B41FA5}">
                      <a16:colId xmlns:a16="http://schemas.microsoft.com/office/drawing/2014/main" val="250029608"/>
                    </a:ext>
                  </a:extLst>
                </a:gridCol>
                <a:gridCol w="2102853">
                  <a:extLst>
                    <a:ext uri="{9D8B030D-6E8A-4147-A177-3AD203B41FA5}">
                      <a16:colId xmlns:a16="http://schemas.microsoft.com/office/drawing/2014/main" val="2332682129"/>
                    </a:ext>
                  </a:extLst>
                </a:gridCol>
              </a:tblGrid>
              <a:tr h="330119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Domaine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Quelles adaptations possibles ?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Quels besoins ?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5121621"/>
                  </a:ext>
                </a:extLst>
              </a:tr>
              <a:tr h="207744">
                <a:tc gridSpan="3"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/>
                        <a:t>Français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4266244"/>
                  </a:ext>
                </a:extLst>
              </a:tr>
              <a:tr h="215821"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fr-FR" dirty="0"/>
                        <a:t>Langage oral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8412997"/>
                  </a:ext>
                </a:extLst>
              </a:tr>
              <a:tr h="121159"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fr-FR" dirty="0"/>
                        <a:t>Lire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1805727"/>
                  </a:ext>
                </a:extLst>
              </a:tr>
              <a:tr h="189249"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fr-FR" dirty="0"/>
                        <a:t>Ecrire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809871"/>
                  </a:ext>
                </a:extLst>
              </a:tr>
              <a:tr h="122905"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fr-FR" dirty="0"/>
                        <a:t>Etude de la langue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3544762"/>
                  </a:ext>
                </a:extLst>
              </a:tr>
              <a:tr h="122905">
                <a:tc>
                  <a:txBody>
                    <a:bodyPr/>
                    <a:lstStyle/>
                    <a:p>
                      <a:pPr marL="171450" marR="0" lvl="0" indent="-17145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dirty="0"/>
                        <a:t>Culture littéraire et artistique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3844333"/>
                  </a:ext>
                </a:extLst>
              </a:tr>
              <a:tr h="251202">
                <a:tc gridSpan="3"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Langues vivantes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132494"/>
                  </a:ext>
                </a:extLst>
              </a:tr>
              <a:tr h="25120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3983461"/>
                  </a:ext>
                </a:extLst>
              </a:tr>
              <a:tr h="151414">
                <a:tc gridSpan="3"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Enseignements artistiques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258483"/>
                  </a:ext>
                </a:extLst>
              </a:tr>
              <a:tr h="137617"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fr-FR" dirty="0"/>
                        <a:t>Arts plastiques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53667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71450" marR="0" lvl="0" indent="-17145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dirty="0"/>
                        <a:t>Education musicale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098846"/>
                  </a:ext>
                </a:extLst>
              </a:tr>
              <a:tr h="158937">
                <a:tc gridSpan="3"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/>
                        <a:t>Education physique et sportive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3243076"/>
                  </a:ext>
                </a:extLst>
              </a:tr>
              <a:tr h="658194"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fr-FR" dirty="0"/>
                        <a:t>Produire une performance optimale, mesurable à une échéance donnée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3407083"/>
                  </a:ext>
                </a:extLst>
              </a:tr>
              <a:tr h="295878"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fr-FR" dirty="0"/>
                        <a:t>Adapter ses déplacements à des environnements variés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3270963"/>
                  </a:ext>
                </a:extLst>
              </a:tr>
              <a:tr h="619602"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fr-FR" dirty="0"/>
                        <a:t>S’exprimer devant les autres par une prestation artistique et / ou acrobatique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3703506"/>
                  </a:ext>
                </a:extLst>
              </a:tr>
              <a:tr h="658194">
                <a:tc>
                  <a:txBody>
                    <a:bodyPr/>
                    <a:lstStyle/>
                    <a:p>
                      <a:pPr marL="171450" marR="0" lvl="0" indent="-17145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dirty="0"/>
                        <a:t>Conduire et maitriser un affrontement collectif ou interindividuel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7817797"/>
                  </a:ext>
                </a:extLst>
              </a:tr>
              <a:tr h="178681">
                <a:tc gridSpan="3"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/>
                        <a:t>Histoire et géographie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0725873"/>
                  </a:ext>
                </a:extLst>
              </a:tr>
              <a:tr h="263107"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fr-FR" dirty="0"/>
                        <a:t>Histoire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6505151"/>
                  </a:ext>
                </a:extLst>
              </a:tr>
              <a:tr h="263107">
                <a:tc>
                  <a:txBody>
                    <a:bodyPr/>
                    <a:lstStyle/>
                    <a:p>
                      <a:pPr marL="171450" marR="0" lvl="0" indent="-17145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dirty="0"/>
                        <a:t>Géographie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2393316"/>
                  </a:ext>
                </a:extLst>
              </a:tr>
              <a:tr h="216597">
                <a:tc gridSpan="3"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fr-FR" sz="1400" b="1" dirty="0"/>
                        <a:t>Sciences et technologie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3293417"/>
                  </a:ext>
                </a:extLst>
              </a:tr>
              <a:tr h="216597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681646"/>
                  </a:ext>
                </a:extLst>
              </a:tr>
            </a:tbl>
          </a:graphicData>
        </a:graphic>
      </p:graphicFrame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429EFB87-42E9-48CB-9BB4-BB231EE8968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38889" y="1082067"/>
          <a:ext cx="6308558" cy="8021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54279">
                  <a:extLst>
                    <a:ext uri="{9D8B030D-6E8A-4147-A177-3AD203B41FA5}">
                      <a16:colId xmlns:a16="http://schemas.microsoft.com/office/drawing/2014/main" val="2508349352"/>
                    </a:ext>
                  </a:extLst>
                </a:gridCol>
                <a:gridCol w="3154279">
                  <a:extLst>
                    <a:ext uri="{9D8B030D-6E8A-4147-A177-3AD203B41FA5}">
                      <a16:colId xmlns:a16="http://schemas.microsoft.com/office/drawing/2014/main" val="319625466"/>
                    </a:ext>
                  </a:extLst>
                </a:gridCol>
              </a:tblGrid>
              <a:tr h="401053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/>
                        <a:t>Points d’appui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/>
                        <a:t>Obstacles / Difficultés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162778"/>
                  </a:ext>
                </a:extLst>
              </a:tr>
              <a:tr h="40105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8583780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F9DE9909-B51F-434B-9CB0-30E48E8B0A90}"/>
              </a:ext>
            </a:extLst>
          </p:cNvPr>
          <p:cNvSpPr/>
          <p:nvPr/>
        </p:nvSpPr>
        <p:spPr>
          <a:xfrm>
            <a:off x="328862" y="1884173"/>
            <a:ext cx="627246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1200" cap="none" spc="0" normalizeH="0" baseline="0" noProof="0" dirty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ED7D31"/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Ce qui sera travaillé en classe</a:t>
            </a:r>
          </a:p>
        </p:txBody>
      </p:sp>
    </p:spTree>
    <p:extLst>
      <p:ext uri="{BB962C8B-B14F-4D97-AF65-F5344CB8AC3E}">
        <p14:creationId xmlns:p14="http://schemas.microsoft.com/office/powerpoint/2010/main" val="271249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9DE9909-B51F-434B-9CB0-30E48E8B0A90}"/>
              </a:ext>
            </a:extLst>
          </p:cNvPr>
          <p:cNvSpPr/>
          <p:nvPr/>
        </p:nvSpPr>
        <p:spPr>
          <a:xfrm>
            <a:off x="274720" y="2466057"/>
            <a:ext cx="6272464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ED7D31"/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Ce qui sera travaillé dans le dispositif en regroupement</a:t>
            </a:r>
          </a:p>
        </p:txBody>
      </p:sp>
      <p:graphicFrame>
        <p:nvGraphicFramePr>
          <p:cNvPr id="11" name="Tableau 10">
            <a:extLst>
              <a:ext uri="{FF2B5EF4-FFF2-40B4-BE49-F238E27FC236}">
                <a16:creationId xmlns:a16="http://schemas.microsoft.com/office/drawing/2014/main" id="{0ED543CF-B29D-438A-8523-D4C8BB0B60BD}"/>
              </a:ext>
            </a:extLst>
          </p:cNvPr>
          <p:cNvGraphicFramePr>
            <a:graphicFrameLocks noGrp="1"/>
          </p:cNvGraphicFramePr>
          <p:nvPr/>
        </p:nvGraphicFramePr>
        <p:xfrm>
          <a:off x="274720" y="204791"/>
          <a:ext cx="6308559" cy="21434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02853">
                  <a:extLst>
                    <a:ext uri="{9D8B030D-6E8A-4147-A177-3AD203B41FA5}">
                      <a16:colId xmlns:a16="http://schemas.microsoft.com/office/drawing/2014/main" val="1674369716"/>
                    </a:ext>
                  </a:extLst>
                </a:gridCol>
                <a:gridCol w="2102853">
                  <a:extLst>
                    <a:ext uri="{9D8B030D-6E8A-4147-A177-3AD203B41FA5}">
                      <a16:colId xmlns:a16="http://schemas.microsoft.com/office/drawing/2014/main" val="547337347"/>
                    </a:ext>
                  </a:extLst>
                </a:gridCol>
                <a:gridCol w="2102853">
                  <a:extLst>
                    <a:ext uri="{9D8B030D-6E8A-4147-A177-3AD203B41FA5}">
                      <a16:colId xmlns:a16="http://schemas.microsoft.com/office/drawing/2014/main" val="2358528132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Mathématiques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3813181"/>
                  </a:ext>
                </a:extLst>
              </a:tr>
              <a:tr h="184464"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fr-FR" dirty="0"/>
                        <a:t>Nombres et calculs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26341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fr-FR" dirty="0"/>
                        <a:t>Grandeurs et mesures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9240028"/>
                  </a:ext>
                </a:extLst>
              </a:tr>
              <a:tr h="186419">
                <a:tc>
                  <a:txBody>
                    <a:bodyPr/>
                    <a:lstStyle/>
                    <a:p>
                      <a:pPr marL="171450" marR="0" lvl="0" indent="-17145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dirty="0"/>
                        <a:t>Espace et géométrie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9011642"/>
                  </a:ext>
                </a:extLst>
              </a:tr>
              <a:tr h="153415">
                <a:tc gridSpan="3"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fr-FR" sz="1400" b="1" dirty="0"/>
                        <a:t>Informatique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2928983"/>
                  </a:ext>
                </a:extLst>
              </a:tr>
              <a:tr h="153415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6812021"/>
                  </a:ext>
                </a:extLst>
              </a:tr>
              <a:tr h="119877">
                <a:tc gridSpan="3"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fr-FR" sz="1400" b="1" dirty="0"/>
                        <a:t>Sorties scolaires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6843285"/>
                  </a:ext>
                </a:extLst>
              </a:tr>
              <a:tr h="119877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1462874"/>
                  </a:ext>
                </a:extLst>
              </a:tr>
            </a:tbl>
          </a:graphicData>
        </a:graphic>
      </p:graphicFrame>
      <p:graphicFrame>
        <p:nvGraphicFramePr>
          <p:cNvPr id="12" name="Tableau 11">
            <a:extLst>
              <a:ext uri="{FF2B5EF4-FFF2-40B4-BE49-F238E27FC236}">
                <a16:creationId xmlns:a16="http://schemas.microsoft.com/office/drawing/2014/main" id="{7200307A-FB37-420D-8967-6689101303D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10816" y="2966152"/>
          <a:ext cx="6236368" cy="6560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63644">
                  <a:extLst>
                    <a:ext uri="{9D8B030D-6E8A-4147-A177-3AD203B41FA5}">
                      <a16:colId xmlns:a16="http://schemas.microsoft.com/office/drawing/2014/main" val="3282031224"/>
                    </a:ext>
                  </a:extLst>
                </a:gridCol>
                <a:gridCol w="1354540">
                  <a:extLst>
                    <a:ext uri="{9D8B030D-6E8A-4147-A177-3AD203B41FA5}">
                      <a16:colId xmlns:a16="http://schemas.microsoft.com/office/drawing/2014/main" val="871228228"/>
                    </a:ext>
                  </a:extLst>
                </a:gridCol>
                <a:gridCol w="3118184">
                  <a:extLst>
                    <a:ext uri="{9D8B030D-6E8A-4147-A177-3AD203B41FA5}">
                      <a16:colId xmlns:a16="http://schemas.microsoft.com/office/drawing/2014/main" val="250029608"/>
                    </a:ext>
                  </a:extLst>
                </a:gridCol>
              </a:tblGrid>
              <a:tr h="330119">
                <a:tc gridSpan="2"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Domaine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4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/>
                        <a:t>Quels besoins ?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5121621"/>
                  </a:ext>
                </a:extLst>
              </a:tr>
              <a:tr h="207744">
                <a:tc gridSpan="3"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/>
                        <a:t>Français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4266244"/>
                  </a:ext>
                </a:extLst>
              </a:tr>
              <a:tr h="215821"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fr-FR" dirty="0"/>
                        <a:t>Langage oral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8412997"/>
                  </a:ext>
                </a:extLst>
              </a:tr>
              <a:tr h="121159"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fr-FR" dirty="0"/>
                        <a:t>Lire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1805727"/>
                  </a:ext>
                </a:extLst>
              </a:tr>
              <a:tr h="189249"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fr-FR" dirty="0"/>
                        <a:t>Ecrire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809871"/>
                  </a:ext>
                </a:extLst>
              </a:tr>
              <a:tr h="122905"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fr-FR" dirty="0"/>
                        <a:t>Etude de la langue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3544762"/>
                  </a:ext>
                </a:extLst>
              </a:tr>
              <a:tr h="122905">
                <a:tc>
                  <a:txBody>
                    <a:bodyPr/>
                    <a:lstStyle/>
                    <a:p>
                      <a:pPr marL="171450" marR="0" lvl="0" indent="-17145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dirty="0"/>
                        <a:t>Culture littéraire et artistique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71450" marR="0" lvl="0" indent="-17145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3844333"/>
                  </a:ext>
                </a:extLst>
              </a:tr>
              <a:tr h="251202">
                <a:tc gridSpan="3"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Langues vivantes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132494"/>
                  </a:ext>
                </a:extLst>
              </a:tr>
              <a:tr h="25120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3983461"/>
                  </a:ext>
                </a:extLst>
              </a:tr>
              <a:tr h="151414">
                <a:tc gridSpan="3"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Enseignements artistiques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258483"/>
                  </a:ext>
                </a:extLst>
              </a:tr>
              <a:tr h="137617"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fr-FR" dirty="0"/>
                        <a:t>Arts plastiques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53667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71450" marR="0" lvl="0" indent="-17145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dirty="0"/>
                        <a:t>Education musicale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71450" marR="0" lvl="0" indent="-17145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098846"/>
                  </a:ext>
                </a:extLst>
              </a:tr>
              <a:tr h="158937">
                <a:tc gridSpan="3"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/>
                        <a:t>Education physique et sportive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3243076"/>
                  </a:ext>
                </a:extLst>
              </a:tr>
              <a:tr h="658194"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fr-FR" dirty="0"/>
                        <a:t>Produire une performance optimale, mesurable à une échéance donnée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3407083"/>
                  </a:ext>
                </a:extLst>
              </a:tr>
              <a:tr h="295878"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fr-FR" dirty="0"/>
                        <a:t>Adapter ses déplacements à des environnements variés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3270963"/>
                  </a:ext>
                </a:extLst>
              </a:tr>
              <a:tr h="619602"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fr-FR" dirty="0"/>
                        <a:t>S’exprimer devant les autres par une prestation artistique et / ou acrobatique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3703506"/>
                  </a:ext>
                </a:extLst>
              </a:tr>
              <a:tr h="658194">
                <a:tc>
                  <a:txBody>
                    <a:bodyPr/>
                    <a:lstStyle/>
                    <a:p>
                      <a:pPr marL="171450" marR="0" lvl="0" indent="-17145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dirty="0"/>
                        <a:t>Conduire et maitriser un affrontement collectif ou interindividuel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71450" marR="0" lvl="0" indent="-17145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7817797"/>
                  </a:ext>
                </a:extLst>
              </a:tr>
              <a:tr h="178681">
                <a:tc gridSpan="3"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/>
                        <a:t>Histoire et géographie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07258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518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DB7B0AD0-D022-4D0A-A113-A8FD6C2BE694}"/>
              </a:ext>
            </a:extLst>
          </p:cNvPr>
          <p:cNvGraphicFramePr>
            <a:graphicFrameLocks noGrp="1"/>
          </p:cNvGraphicFramePr>
          <p:nvPr/>
        </p:nvGraphicFramePr>
        <p:xfrm>
          <a:off x="274719" y="253242"/>
          <a:ext cx="6317150" cy="33746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72194">
                  <a:extLst>
                    <a:ext uri="{9D8B030D-6E8A-4147-A177-3AD203B41FA5}">
                      <a16:colId xmlns:a16="http://schemas.microsoft.com/office/drawing/2014/main" val="1917686366"/>
                    </a:ext>
                  </a:extLst>
                </a:gridCol>
                <a:gridCol w="4844956">
                  <a:extLst>
                    <a:ext uri="{9D8B030D-6E8A-4147-A177-3AD203B41FA5}">
                      <a16:colId xmlns:a16="http://schemas.microsoft.com/office/drawing/2014/main" val="3709889314"/>
                    </a:ext>
                  </a:extLst>
                </a:gridCol>
              </a:tblGrid>
              <a:tr h="263107"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fr-FR" dirty="0"/>
                        <a:t>Histoire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6649830"/>
                  </a:ext>
                </a:extLst>
              </a:tr>
              <a:tr h="263107">
                <a:tc>
                  <a:txBody>
                    <a:bodyPr/>
                    <a:lstStyle/>
                    <a:p>
                      <a:pPr marL="171450" marR="0" lvl="0" indent="-17145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dirty="0"/>
                        <a:t>Géographie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3031166"/>
                  </a:ext>
                </a:extLst>
              </a:tr>
              <a:tr h="216597">
                <a:tc gridSpan="2"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fr-FR" sz="1400" b="1" dirty="0"/>
                        <a:t>Sciences et technologie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6018510"/>
                  </a:ext>
                </a:extLst>
              </a:tr>
              <a:tr h="216597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4670980"/>
                  </a:ext>
                </a:extLst>
              </a:tr>
              <a:tr h="216597">
                <a:tc gridSpan="2"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Mathématiques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3700284"/>
                  </a:ext>
                </a:extLst>
              </a:tr>
              <a:tr h="216597"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fr-FR" dirty="0"/>
                        <a:t>Nombres et calculs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1822756"/>
                  </a:ext>
                </a:extLst>
              </a:tr>
              <a:tr h="216597"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fr-FR" dirty="0"/>
                        <a:t>Grandeurs et mesures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8663644"/>
                  </a:ext>
                </a:extLst>
              </a:tr>
              <a:tr h="216597">
                <a:tc>
                  <a:txBody>
                    <a:bodyPr/>
                    <a:lstStyle/>
                    <a:p>
                      <a:pPr marL="171450" marR="0" lvl="0" indent="-17145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dirty="0"/>
                        <a:t>Espace et géométrie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747962"/>
                  </a:ext>
                </a:extLst>
              </a:tr>
              <a:tr h="216597">
                <a:tc gridSpan="2"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fr-FR" sz="1400" b="1" dirty="0"/>
                        <a:t>Informatique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008901"/>
                  </a:ext>
                </a:extLst>
              </a:tr>
              <a:tr h="216597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4732381"/>
                  </a:ext>
                </a:extLst>
              </a:tr>
              <a:tr h="216597">
                <a:tc gridSpan="2"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fr-FR" sz="1400" b="1" dirty="0"/>
                        <a:t>Sorties scolaires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0081301"/>
                  </a:ext>
                </a:extLst>
              </a:tr>
              <a:tr h="216597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2269235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6F6984CC-6A07-48BC-9DB1-D21769C2D99C}"/>
              </a:ext>
            </a:extLst>
          </p:cNvPr>
          <p:cNvGraphicFramePr>
            <a:graphicFrameLocks noGrp="1"/>
          </p:cNvGraphicFramePr>
          <p:nvPr/>
        </p:nvGraphicFramePr>
        <p:xfrm>
          <a:off x="274720" y="3899266"/>
          <a:ext cx="6436896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3330">
                  <a:extLst>
                    <a:ext uri="{9D8B030D-6E8A-4147-A177-3AD203B41FA5}">
                      <a16:colId xmlns:a16="http://schemas.microsoft.com/office/drawing/2014/main" val="3477075924"/>
                    </a:ext>
                  </a:extLst>
                </a:gridCol>
                <a:gridCol w="5783566">
                  <a:extLst>
                    <a:ext uri="{9D8B030D-6E8A-4147-A177-3AD203B41FA5}">
                      <a16:colId xmlns:a16="http://schemas.microsoft.com/office/drawing/2014/main" val="13081439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100" dirty="0"/>
                        <a:t>Divers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8990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5920624"/>
      </p:ext>
    </p:extLst>
  </p:cSld>
  <p:clrMapOvr>
    <a:masterClrMapping/>
  </p:clrMapOvr>
</p:sld>
</file>

<file path=ppt/theme/theme1.xml><?xml version="1.0" encoding="utf-8"?>
<a:theme xmlns:a="http://schemas.openxmlformats.org/drawingml/2006/main" name="2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</TotalTime>
  <Words>444</Words>
  <Application>Microsoft Office PowerPoint</Application>
  <PresentationFormat>Format A4 (210 x 297 mm)</PresentationFormat>
  <Paragraphs>122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Bernard MT Condensed</vt:lpstr>
      <vt:lpstr>Calibri</vt:lpstr>
      <vt:lpstr>Calibri Light</vt:lpstr>
      <vt:lpstr>Wingdings 2</vt:lpstr>
      <vt:lpstr>2_HDOfficeLightV0</vt:lpstr>
      <vt:lpstr>Rentrée 2018</vt:lpstr>
      <vt:lpstr>Présentation PowerPoint</vt:lpstr>
      <vt:lpstr>Présentation PowerPoint</vt:lpstr>
      <vt:lpstr>Rentrée 2018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Rentrée 2018</dc:title>
  <dc:creator>Soudais Mélissa</dc:creator>
  <cp:lastModifiedBy>Soudais Mélissa</cp:lastModifiedBy>
  <cp:revision>4</cp:revision>
  <dcterms:created xsi:type="dcterms:W3CDTF">2018-06-09T11:53:54Z</dcterms:created>
  <dcterms:modified xsi:type="dcterms:W3CDTF">2018-06-09T13:40:59Z</dcterms:modified>
</cp:coreProperties>
</file>