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
            <a:ext cx="7772400" cy="762000"/>
          </a:xfrm>
        </p:spPr>
        <p:txBody>
          <a:bodyPr>
            <a:normAutofit/>
          </a:bodyPr>
          <a:lstStyle/>
          <a:p>
            <a:r>
              <a:rPr lang="fr-FR" sz="3600" dirty="0" smtClean="0">
                <a:effectLst>
                  <a:outerShdw blurRad="38100" dist="38100" dir="2700000" algn="tl">
                    <a:srgbClr val="000000">
                      <a:alpha val="43137"/>
                    </a:srgbClr>
                  </a:outerShdw>
                </a:effectLst>
                <a:latin typeface="Candy Round BTN" pitchFamily="34" charset="0"/>
              </a:rPr>
              <a:t>Les progrès de la fin du paléolithique</a:t>
            </a:r>
            <a:endParaRPr lang="fr-FR" sz="3600" dirty="0">
              <a:effectLst>
                <a:outerShdw blurRad="38100" dist="38100" dir="2700000" algn="tl">
                  <a:srgbClr val="000000">
                    <a:alpha val="43137"/>
                  </a:srgbClr>
                </a:outerShdw>
              </a:effectLst>
              <a:latin typeface="Candy Round BTN" pitchFamily="34" charset="0"/>
            </a:endParaRPr>
          </a:p>
        </p:txBody>
      </p:sp>
      <p:sp>
        <p:nvSpPr>
          <p:cNvPr id="3" name="Sous-titre 2"/>
          <p:cNvSpPr>
            <a:spLocks noGrp="1"/>
          </p:cNvSpPr>
          <p:nvPr>
            <p:ph type="subTitle" idx="1"/>
          </p:nvPr>
        </p:nvSpPr>
        <p:spPr>
          <a:xfrm>
            <a:off x="2895600" y="1066800"/>
            <a:ext cx="3581400" cy="533400"/>
          </a:xfrm>
        </p:spPr>
        <p:txBody>
          <a:bodyPr>
            <a:normAutofit/>
          </a:bodyPr>
          <a:lstStyle/>
          <a:p>
            <a:pPr algn="l"/>
            <a:r>
              <a:rPr lang="fr-FR" sz="2400" dirty="0" smtClean="0">
                <a:solidFill>
                  <a:schemeClr val="tx1">
                    <a:lumMod val="95000"/>
                    <a:lumOff val="5000"/>
                  </a:schemeClr>
                </a:solidFill>
                <a:latin typeface="Comic Sans MS" pitchFamily="66" charset="0"/>
              </a:rPr>
              <a:t>Aiguille en os (-13 000)</a:t>
            </a:r>
            <a:endParaRPr lang="fr-FR" sz="2400" dirty="0">
              <a:solidFill>
                <a:schemeClr val="tx1">
                  <a:lumMod val="95000"/>
                  <a:lumOff val="5000"/>
                </a:schemeClr>
              </a:solidFill>
              <a:latin typeface="Comic Sans MS" pitchFamily="66" charset="0"/>
            </a:endParaRPr>
          </a:p>
        </p:txBody>
      </p:sp>
      <p:pic>
        <p:nvPicPr>
          <p:cNvPr id="1026" name="Picture 2" descr="http://www.webarcherie.com/uploads/post-4677-1205262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1383807" cy="2133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avec flèche 4"/>
          <p:cNvCxnSpPr/>
          <p:nvPr/>
        </p:nvCxnSpPr>
        <p:spPr>
          <a:xfrm flipH="1">
            <a:off x="1905000" y="1371600"/>
            <a:ext cx="9906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Sous-titre 2"/>
          <p:cNvSpPr txBox="1">
            <a:spLocks/>
          </p:cNvSpPr>
          <p:nvPr/>
        </p:nvSpPr>
        <p:spPr>
          <a:xfrm>
            <a:off x="1828800" y="1752600"/>
            <a:ext cx="1684867" cy="5334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dirty="0" smtClean="0">
                <a:solidFill>
                  <a:srgbClr val="0070C0"/>
                </a:solidFill>
                <a:latin typeface="Comic Sans MS" pitchFamily="66" charset="0"/>
              </a:rPr>
              <a:t>La couture</a:t>
            </a:r>
            <a:endParaRPr lang="fr-FR" sz="2400" b="1" dirty="0">
              <a:solidFill>
                <a:srgbClr val="0070C0"/>
              </a:solidFill>
              <a:latin typeface="Comic Sans MS" pitchFamily="66" charset="0"/>
            </a:endParaRPr>
          </a:p>
        </p:txBody>
      </p:sp>
      <p:pic>
        <p:nvPicPr>
          <p:cNvPr id="1028" name="Picture 4" descr="http://1jour1actu.com/wp-content/uploads/la-grotte-de-lascaux-a-ete-decouverte-il-y-a-soixante-dix-an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550" y="1600200"/>
            <a:ext cx="3074050" cy="1998133"/>
          </a:xfrm>
          <a:prstGeom prst="rect">
            <a:avLst/>
          </a:prstGeom>
          <a:noFill/>
          <a:extLst>
            <a:ext uri="{909E8E84-426E-40DD-AFC4-6F175D3DCCD1}">
              <a14:hiddenFill xmlns:a14="http://schemas.microsoft.com/office/drawing/2010/main">
                <a:solidFill>
                  <a:srgbClr val="FFFFFF"/>
                </a:solidFill>
              </a14:hiddenFill>
            </a:ext>
          </a:extLst>
        </p:spPr>
      </p:pic>
      <p:sp>
        <p:nvSpPr>
          <p:cNvPr id="9" name="Sous-titre 2"/>
          <p:cNvSpPr txBox="1">
            <a:spLocks/>
          </p:cNvSpPr>
          <p:nvPr/>
        </p:nvSpPr>
        <p:spPr>
          <a:xfrm>
            <a:off x="1828800" y="2599266"/>
            <a:ext cx="3581400" cy="5334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fr-FR" sz="2400" dirty="0" smtClean="0">
                <a:solidFill>
                  <a:schemeClr val="tx1">
                    <a:lumMod val="95000"/>
                    <a:lumOff val="5000"/>
                  </a:schemeClr>
                </a:solidFill>
                <a:latin typeface="Comic Sans MS" pitchFamily="66" charset="0"/>
              </a:rPr>
              <a:t>Cheval découvert dans la grotte de Lascaux (-17 000)</a:t>
            </a:r>
            <a:endParaRPr lang="fr-FR" sz="2400" dirty="0">
              <a:solidFill>
                <a:schemeClr val="tx1">
                  <a:lumMod val="95000"/>
                  <a:lumOff val="5000"/>
                </a:schemeClr>
              </a:solidFill>
              <a:latin typeface="Comic Sans MS" pitchFamily="66" charset="0"/>
            </a:endParaRPr>
          </a:p>
        </p:txBody>
      </p:sp>
      <p:cxnSp>
        <p:nvCxnSpPr>
          <p:cNvPr id="10" name="Connecteur droit avec flèche 9"/>
          <p:cNvCxnSpPr>
            <a:stCxn id="9" idx="3"/>
          </p:cNvCxnSpPr>
          <p:nvPr/>
        </p:nvCxnSpPr>
        <p:spPr>
          <a:xfrm flipV="1">
            <a:off x="5410200" y="2832099"/>
            <a:ext cx="381000" cy="338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Sous-titre 2"/>
          <p:cNvSpPr txBox="1">
            <a:spLocks/>
          </p:cNvSpPr>
          <p:nvPr/>
        </p:nvSpPr>
        <p:spPr>
          <a:xfrm>
            <a:off x="4030133" y="3132666"/>
            <a:ext cx="1684867" cy="44873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dirty="0" smtClean="0">
                <a:solidFill>
                  <a:srgbClr val="0070C0"/>
                </a:solidFill>
                <a:latin typeface="Comic Sans MS" pitchFamily="66" charset="0"/>
              </a:rPr>
              <a:t>La peinture</a:t>
            </a:r>
            <a:endParaRPr lang="fr-FR" sz="2400" b="1" dirty="0">
              <a:solidFill>
                <a:srgbClr val="0070C0"/>
              </a:solidFill>
              <a:latin typeface="Comic Sans MS" pitchFamily="66" charset="0"/>
            </a:endParaRPr>
          </a:p>
        </p:txBody>
      </p:sp>
      <p:pic>
        <p:nvPicPr>
          <p:cNvPr id="1030" name="Picture 6" descr="File:Venus von Willendorf 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876" y="3456516"/>
            <a:ext cx="1186131" cy="2230967"/>
          </a:xfrm>
          <a:prstGeom prst="rect">
            <a:avLst/>
          </a:prstGeom>
          <a:noFill/>
          <a:extLst>
            <a:ext uri="{909E8E84-426E-40DD-AFC4-6F175D3DCCD1}">
              <a14:hiddenFill xmlns:a14="http://schemas.microsoft.com/office/drawing/2010/main">
                <a:solidFill>
                  <a:srgbClr val="FFFFFF"/>
                </a:solidFill>
              </a14:hiddenFill>
            </a:ext>
          </a:extLst>
        </p:spPr>
      </p:pic>
      <p:sp>
        <p:nvSpPr>
          <p:cNvPr id="16" name="Sous-titre 2"/>
          <p:cNvSpPr txBox="1">
            <a:spLocks/>
          </p:cNvSpPr>
          <p:nvPr/>
        </p:nvSpPr>
        <p:spPr>
          <a:xfrm>
            <a:off x="2353733" y="4038600"/>
            <a:ext cx="2819400" cy="5334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2400" dirty="0" smtClean="0">
                <a:solidFill>
                  <a:schemeClr val="tx1">
                    <a:lumMod val="95000"/>
                    <a:lumOff val="5000"/>
                  </a:schemeClr>
                </a:solidFill>
                <a:latin typeface="Comic Sans MS" pitchFamily="66" charset="0"/>
              </a:rPr>
              <a:t>Statuette de Willendorf (-25 000)</a:t>
            </a:r>
            <a:endParaRPr lang="fr-FR" sz="2400" dirty="0">
              <a:solidFill>
                <a:schemeClr val="tx1">
                  <a:lumMod val="95000"/>
                  <a:lumOff val="5000"/>
                </a:schemeClr>
              </a:solidFill>
              <a:latin typeface="Comic Sans MS" pitchFamily="66" charset="0"/>
            </a:endParaRPr>
          </a:p>
        </p:txBody>
      </p:sp>
      <p:cxnSp>
        <p:nvCxnSpPr>
          <p:cNvPr id="17" name="Connecteur droit avec flèche 16"/>
          <p:cNvCxnSpPr/>
          <p:nvPr/>
        </p:nvCxnSpPr>
        <p:spPr>
          <a:xfrm flipH="1">
            <a:off x="1905000" y="4191000"/>
            <a:ext cx="419100" cy="114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Sous-titre 2"/>
          <p:cNvSpPr txBox="1">
            <a:spLocks/>
          </p:cNvSpPr>
          <p:nvPr/>
        </p:nvSpPr>
        <p:spPr>
          <a:xfrm>
            <a:off x="2400300" y="4572000"/>
            <a:ext cx="1684867" cy="448734"/>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dirty="0" smtClean="0">
                <a:solidFill>
                  <a:srgbClr val="0070C0"/>
                </a:solidFill>
                <a:latin typeface="Comic Sans MS" pitchFamily="66" charset="0"/>
              </a:rPr>
              <a:t>La sculpture</a:t>
            </a:r>
            <a:endParaRPr lang="fr-FR" sz="2400" b="1" dirty="0">
              <a:solidFill>
                <a:srgbClr val="0070C0"/>
              </a:solidFill>
              <a:latin typeface="Comic Sans MS" pitchFamily="66" charset="0"/>
            </a:endParaRPr>
          </a:p>
        </p:txBody>
      </p:sp>
      <p:pic>
        <p:nvPicPr>
          <p:cNvPr id="1032" name="Picture 8" descr="http://www.cesar.fr/sites/default/files/flute_isuritz_copyright_RMN_Loic_Hamon.zip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003144"/>
            <a:ext cx="2455212" cy="1586445"/>
          </a:xfrm>
          <a:prstGeom prst="rect">
            <a:avLst/>
          </a:prstGeom>
          <a:noFill/>
          <a:extLst>
            <a:ext uri="{909E8E84-426E-40DD-AFC4-6F175D3DCCD1}">
              <a14:hiddenFill xmlns:a14="http://schemas.microsoft.com/office/drawing/2010/main">
                <a:solidFill>
                  <a:srgbClr val="FFFFFF"/>
                </a:solidFill>
              </a14:hiddenFill>
            </a:ext>
          </a:extLst>
        </p:spPr>
      </p:pic>
      <p:sp>
        <p:nvSpPr>
          <p:cNvPr id="21" name="Sous-titre 2"/>
          <p:cNvSpPr txBox="1">
            <a:spLocks/>
          </p:cNvSpPr>
          <p:nvPr/>
        </p:nvSpPr>
        <p:spPr>
          <a:xfrm>
            <a:off x="6066306" y="5562600"/>
            <a:ext cx="2819400" cy="533400"/>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r-FR" sz="2400" dirty="0" smtClean="0">
                <a:solidFill>
                  <a:schemeClr val="tx1">
                    <a:lumMod val="95000"/>
                    <a:lumOff val="5000"/>
                  </a:schemeClr>
                </a:solidFill>
                <a:latin typeface="Comic Sans MS" pitchFamily="66" charset="0"/>
              </a:rPr>
              <a:t>Flute en os (-30 000)</a:t>
            </a:r>
            <a:endParaRPr lang="fr-FR" sz="2400" dirty="0">
              <a:solidFill>
                <a:schemeClr val="tx1">
                  <a:lumMod val="95000"/>
                  <a:lumOff val="5000"/>
                </a:schemeClr>
              </a:solidFill>
              <a:latin typeface="Comic Sans MS" pitchFamily="66" charset="0"/>
            </a:endParaRPr>
          </a:p>
        </p:txBody>
      </p:sp>
      <p:sp>
        <p:nvSpPr>
          <p:cNvPr id="22" name="Sous-titre 2"/>
          <p:cNvSpPr txBox="1">
            <a:spLocks/>
          </p:cNvSpPr>
          <p:nvPr/>
        </p:nvSpPr>
        <p:spPr>
          <a:xfrm>
            <a:off x="6705600" y="6019800"/>
            <a:ext cx="1684867" cy="44873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dirty="0" smtClean="0">
                <a:solidFill>
                  <a:srgbClr val="0070C0"/>
                </a:solidFill>
                <a:latin typeface="Comic Sans MS" pitchFamily="66" charset="0"/>
              </a:rPr>
              <a:t>La musique</a:t>
            </a:r>
            <a:endParaRPr lang="fr-FR" sz="2400" b="1" dirty="0">
              <a:solidFill>
                <a:srgbClr val="0070C0"/>
              </a:solidFill>
              <a:latin typeface="Comic Sans MS" pitchFamily="66" charset="0"/>
            </a:endParaRPr>
          </a:p>
        </p:txBody>
      </p:sp>
      <p:cxnSp>
        <p:nvCxnSpPr>
          <p:cNvPr id="23" name="Connecteur droit avec flèche 22"/>
          <p:cNvCxnSpPr/>
          <p:nvPr/>
        </p:nvCxnSpPr>
        <p:spPr>
          <a:xfrm flipV="1">
            <a:off x="7548033" y="5020734"/>
            <a:ext cx="381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034" name="Picture 10" descr="http://www.albuga.info/im/prehistoire/patou-mathis/im08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7245" y="5020734"/>
            <a:ext cx="2026355" cy="1519766"/>
          </a:xfrm>
          <a:prstGeom prst="rect">
            <a:avLst/>
          </a:prstGeom>
          <a:noFill/>
          <a:extLst>
            <a:ext uri="{909E8E84-426E-40DD-AFC4-6F175D3DCCD1}">
              <a14:hiddenFill xmlns:a14="http://schemas.microsoft.com/office/drawing/2010/main">
                <a:solidFill>
                  <a:srgbClr val="FFFFFF"/>
                </a:solidFill>
              </a14:hiddenFill>
            </a:ext>
          </a:extLst>
        </p:spPr>
      </p:pic>
      <p:sp>
        <p:nvSpPr>
          <p:cNvPr id="26" name="Sous-titre 2"/>
          <p:cNvSpPr txBox="1">
            <a:spLocks/>
          </p:cNvSpPr>
          <p:nvPr/>
        </p:nvSpPr>
        <p:spPr>
          <a:xfrm>
            <a:off x="609600" y="5829300"/>
            <a:ext cx="3278012" cy="681567"/>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dirty="0" smtClean="0">
                <a:solidFill>
                  <a:schemeClr val="tx1">
                    <a:lumMod val="95000"/>
                    <a:lumOff val="5000"/>
                  </a:schemeClr>
                </a:solidFill>
                <a:latin typeface="Comic Sans MS" pitchFamily="66" charset="0"/>
              </a:rPr>
              <a:t>premières sépultures des néanderthaliens (-50 000)</a:t>
            </a:r>
            <a:endParaRPr lang="fr-FR" sz="2400" dirty="0">
              <a:solidFill>
                <a:schemeClr val="tx1">
                  <a:lumMod val="95000"/>
                  <a:lumOff val="5000"/>
                </a:schemeClr>
              </a:solidFill>
              <a:latin typeface="Comic Sans MS" pitchFamily="66" charset="0"/>
            </a:endParaRPr>
          </a:p>
        </p:txBody>
      </p:sp>
      <p:sp>
        <p:nvSpPr>
          <p:cNvPr id="27" name="Sous-titre 2"/>
          <p:cNvSpPr txBox="1">
            <a:spLocks/>
          </p:cNvSpPr>
          <p:nvPr/>
        </p:nvSpPr>
        <p:spPr>
          <a:xfrm>
            <a:off x="1905000" y="5181599"/>
            <a:ext cx="1982612" cy="599017"/>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2400" b="1" dirty="0" smtClean="0">
                <a:solidFill>
                  <a:srgbClr val="0070C0"/>
                </a:solidFill>
                <a:latin typeface="Comic Sans MS" pitchFamily="66" charset="0"/>
              </a:rPr>
              <a:t>Ils enterrent les morts</a:t>
            </a:r>
            <a:endParaRPr lang="fr-FR" sz="2400" b="1" dirty="0">
              <a:solidFill>
                <a:srgbClr val="0070C0"/>
              </a:solidFill>
              <a:latin typeface="Comic Sans MS" pitchFamily="66" charset="0"/>
            </a:endParaRPr>
          </a:p>
        </p:txBody>
      </p:sp>
      <p:cxnSp>
        <p:nvCxnSpPr>
          <p:cNvPr id="28" name="Connecteur droit avec flèche 27"/>
          <p:cNvCxnSpPr/>
          <p:nvPr/>
        </p:nvCxnSpPr>
        <p:spPr>
          <a:xfrm flipV="1">
            <a:off x="3506612" y="5524500"/>
            <a:ext cx="381000" cy="338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03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4" grpId="0"/>
      <p:bldP spid="16" grpId="0"/>
      <p:bldP spid="19" grpId="0"/>
      <p:bldP spid="21" grpId="0"/>
      <p:bldP spid="22"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9762"/>
          </a:xfrm>
        </p:spPr>
        <p:txBody>
          <a:bodyPr>
            <a:noAutofit/>
          </a:bodyPr>
          <a:lstStyle/>
          <a:p>
            <a:r>
              <a:rPr lang="fr-FR" sz="2400" dirty="0" smtClean="0">
                <a:effectLst>
                  <a:outerShdw blurRad="38100" dist="38100" dir="2700000" algn="tl">
                    <a:srgbClr val="000000">
                      <a:alpha val="43137"/>
                    </a:srgbClr>
                  </a:outerShdw>
                </a:effectLst>
                <a:latin typeface="Comic Sans MS" pitchFamily="66" charset="0"/>
              </a:rPr>
              <a:t>Comment peignaient les hommes de la préhistoire ? </a:t>
            </a:r>
            <a:endParaRPr lang="fr-FR" sz="2400" dirty="0">
              <a:effectLst>
                <a:outerShdw blurRad="38100" dist="38100" dir="2700000" algn="tl">
                  <a:srgbClr val="000000">
                    <a:alpha val="43137"/>
                  </a:srgbClr>
                </a:outerShdw>
              </a:effectLst>
              <a:latin typeface="Comic Sans MS" pitchFamily="66" charset="0"/>
            </a:endParaRPr>
          </a:p>
        </p:txBody>
      </p:sp>
      <p:sp>
        <p:nvSpPr>
          <p:cNvPr id="3" name="Espace réservé du contenu 2"/>
          <p:cNvSpPr>
            <a:spLocks noGrp="1"/>
          </p:cNvSpPr>
          <p:nvPr>
            <p:ph idx="1"/>
          </p:nvPr>
        </p:nvSpPr>
        <p:spPr>
          <a:xfrm>
            <a:off x="203201" y="1143000"/>
            <a:ext cx="2590800" cy="1371600"/>
          </a:xfrm>
        </p:spPr>
        <p:txBody>
          <a:bodyPr>
            <a:normAutofit fontScale="92500" lnSpcReduction="20000"/>
          </a:bodyPr>
          <a:lstStyle/>
          <a:p>
            <a:pPr marL="0" indent="0" algn="just">
              <a:buNone/>
            </a:pPr>
            <a:r>
              <a:rPr lang="fr-FR" sz="2000" b="1" dirty="0" smtClean="0">
                <a:solidFill>
                  <a:srgbClr val="0070C0"/>
                </a:solidFill>
                <a:latin typeface="Comic Sans MS" pitchFamily="66" charset="0"/>
              </a:rPr>
              <a:t>Peintures murales </a:t>
            </a:r>
            <a:r>
              <a:rPr lang="fr-FR" sz="2000" dirty="0" smtClean="0">
                <a:latin typeface="Comic Sans MS" pitchFamily="66" charset="0"/>
              </a:rPr>
              <a:t>: Le fait de peinture sur des parois de grottes s’appelle l’art pariétal</a:t>
            </a:r>
            <a:endParaRPr lang="fr-FR" sz="2000" dirty="0">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1" y="2667000"/>
            <a:ext cx="3581400" cy="322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txBox="1">
            <a:spLocks/>
          </p:cNvSpPr>
          <p:nvPr/>
        </p:nvSpPr>
        <p:spPr>
          <a:xfrm>
            <a:off x="3314701" y="990600"/>
            <a:ext cx="1714499" cy="1524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000" dirty="0" smtClean="0">
                <a:latin typeface="Comic Sans MS" pitchFamily="66" charset="0"/>
              </a:rPr>
              <a:t>Pour s’éclairer les Hommes utilisaient de la graisse d’animal</a:t>
            </a:r>
            <a:r>
              <a:rPr lang="fr-FR" sz="2000" b="1" dirty="0" smtClean="0">
                <a:solidFill>
                  <a:srgbClr val="0070C0"/>
                </a:solidFill>
                <a:latin typeface="Comic Sans MS" pitchFamily="66" charset="0"/>
              </a:rPr>
              <a:t>. </a:t>
            </a:r>
            <a:endParaRPr lang="fr-FR" sz="2000" dirty="0">
              <a:latin typeface="Comic Sans MS" pitchFamily="66" charset="0"/>
            </a:endParaRPr>
          </a:p>
        </p:txBody>
      </p:sp>
      <p:sp>
        <p:nvSpPr>
          <p:cNvPr id="6" name="Espace réservé du contenu 2"/>
          <p:cNvSpPr txBox="1">
            <a:spLocks/>
          </p:cNvSpPr>
          <p:nvPr/>
        </p:nvSpPr>
        <p:spPr>
          <a:xfrm>
            <a:off x="5715000" y="990600"/>
            <a:ext cx="19050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000" dirty="0" smtClean="0">
                <a:latin typeface="Comic Sans MS" pitchFamily="66" charset="0"/>
              </a:rPr>
              <a:t>Pour peindre en hauteur ils utilisaient des échafaudages</a:t>
            </a:r>
            <a:endParaRPr lang="fr-FR" sz="2000" dirty="0">
              <a:latin typeface="Comic Sans MS" pitchFamily="66" charset="0"/>
            </a:endParaRPr>
          </a:p>
        </p:txBody>
      </p:sp>
      <p:sp>
        <p:nvSpPr>
          <p:cNvPr id="7" name="Espace réservé du contenu 2"/>
          <p:cNvSpPr txBox="1">
            <a:spLocks/>
          </p:cNvSpPr>
          <p:nvPr/>
        </p:nvSpPr>
        <p:spPr>
          <a:xfrm>
            <a:off x="6701366" y="2819399"/>
            <a:ext cx="2214033" cy="3657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000" dirty="0" smtClean="0">
                <a:latin typeface="Comic Sans MS" pitchFamily="66" charset="0"/>
              </a:rPr>
              <a:t>Ils fabriquaient eux-mêmes leurs couleurs en utilisant des pigments : le charbon pour le noir et du rouge, de l’orange et de l’ocre avec des pierres broyées…</a:t>
            </a:r>
            <a:endParaRPr lang="fr-FR" sz="2000" dirty="0">
              <a:latin typeface="Comic Sans MS" pitchFamily="66" charset="0"/>
            </a:endParaRPr>
          </a:p>
        </p:txBody>
      </p:sp>
      <p:sp>
        <p:nvSpPr>
          <p:cNvPr id="8" name="Espace réservé du contenu 2"/>
          <p:cNvSpPr txBox="1">
            <a:spLocks/>
          </p:cNvSpPr>
          <p:nvPr/>
        </p:nvSpPr>
        <p:spPr>
          <a:xfrm>
            <a:off x="152399" y="3352800"/>
            <a:ext cx="2057402" cy="2209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000" dirty="0" smtClean="0">
                <a:latin typeface="Comic Sans MS" pitchFamily="66" charset="0"/>
              </a:rPr>
              <a:t>Pour remplir les animaux ils utilisaient des pigments mâchés qu’ils soufflaient sur les parois avec des tampons de feuilles. </a:t>
            </a:r>
            <a:endParaRPr lang="fr-FR" sz="2000" dirty="0">
              <a:latin typeface="Comic Sans MS" pitchFamily="66" charset="0"/>
            </a:endParaRPr>
          </a:p>
        </p:txBody>
      </p:sp>
      <p:cxnSp>
        <p:nvCxnSpPr>
          <p:cNvPr id="9" name="Connecteur droit avec flèche 8"/>
          <p:cNvCxnSpPr/>
          <p:nvPr/>
        </p:nvCxnSpPr>
        <p:spPr>
          <a:xfrm>
            <a:off x="2258484" y="2324100"/>
            <a:ext cx="1551516" cy="10287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a:xfrm>
            <a:off x="4180417" y="2438400"/>
            <a:ext cx="0" cy="914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flipH="1">
            <a:off x="5209116" y="2438400"/>
            <a:ext cx="886884" cy="19356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a:off x="2209801" y="4191000"/>
            <a:ext cx="1010708"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p:cNvCxnSpPr/>
          <p:nvPr/>
        </p:nvCxnSpPr>
        <p:spPr>
          <a:xfrm flipH="1">
            <a:off x="6172200" y="4953000"/>
            <a:ext cx="706967"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4008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1000" y="96838"/>
            <a:ext cx="4876800" cy="1325562"/>
          </a:xfrm>
        </p:spPr>
        <p:txBody>
          <a:bodyPr/>
          <a:lstStyle/>
          <a:p>
            <a:r>
              <a:rPr lang="fr-FR" b="1" dirty="0" smtClean="0">
                <a:solidFill>
                  <a:srgbClr val="0070C0"/>
                </a:solidFill>
                <a:effectLst>
                  <a:outerShdw blurRad="38100" dist="38100" dir="2700000" algn="tl">
                    <a:srgbClr val="000000">
                      <a:alpha val="43137"/>
                    </a:srgbClr>
                  </a:outerShdw>
                </a:effectLst>
                <a:latin typeface="Candy Round BTN" pitchFamily="34" charset="0"/>
              </a:rPr>
              <a:t>La grotte de Lascaux</a:t>
            </a:r>
            <a:endParaRPr lang="fr-FR" b="1" dirty="0">
              <a:solidFill>
                <a:srgbClr val="0070C0"/>
              </a:solidFill>
              <a:effectLst>
                <a:outerShdw blurRad="38100" dist="38100" dir="2700000" algn="tl">
                  <a:srgbClr val="000000">
                    <a:alpha val="43137"/>
                  </a:srgbClr>
                </a:outerShdw>
              </a:effectLst>
              <a:latin typeface="Candy Round BTN" pitchFamily="34" charset="0"/>
            </a:endParaRPr>
          </a:p>
        </p:txBody>
      </p:sp>
      <p:sp>
        <p:nvSpPr>
          <p:cNvPr id="3" name="Espace réservé du contenu 2"/>
          <p:cNvSpPr>
            <a:spLocks noGrp="1"/>
          </p:cNvSpPr>
          <p:nvPr>
            <p:ph idx="1"/>
          </p:nvPr>
        </p:nvSpPr>
        <p:spPr>
          <a:xfrm>
            <a:off x="254000" y="2247901"/>
            <a:ext cx="3505200" cy="990599"/>
          </a:xfrm>
        </p:spPr>
        <p:txBody>
          <a:bodyPr>
            <a:normAutofit/>
          </a:bodyPr>
          <a:lstStyle/>
          <a:p>
            <a:pPr marL="0" indent="0" algn="ctr">
              <a:buNone/>
            </a:pPr>
            <a:r>
              <a:rPr lang="fr-FR" sz="2400" dirty="0" smtClean="0">
                <a:latin typeface="Comic Sans MS" pitchFamily="66" charset="0"/>
              </a:rPr>
              <a:t>Entrée de la grotte de Lascaux</a:t>
            </a:r>
            <a:endParaRPr lang="fr-FR" sz="2400" dirty="0">
              <a:latin typeface="Comic Sans MS" pitchFamily="66" charset="0"/>
            </a:endParaRPr>
          </a:p>
        </p:txBody>
      </p:sp>
      <p:pic>
        <p:nvPicPr>
          <p:cNvPr id="3074" name="Picture 2" descr="http://www.educreuse23.ac-limoges.fr/cantonroy/canton4/saintpardoux/en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5052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ediation-animale.org/wp-content/uploads/2010/09/Henri-Breu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2533" y="1450817"/>
            <a:ext cx="2168934" cy="159416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876800" y="1757470"/>
            <a:ext cx="1752600" cy="99059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fr-FR" sz="2400" dirty="0" smtClean="0">
                <a:latin typeface="Comic Sans MS" pitchFamily="66" charset="0"/>
              </a:rPr>
              <a:t>Découverte de Lascaux en 1940</a:t>
            </a:r>
            <a:endParaRPr lang="fr-FR" sz="2400" dirty="0">
              <a:latin typeface="Comic Sans MS" pitchFamily="66" charset="0"/>
            </a:endParaRPr>
          </a:p>
        </p:txBody>
      </p:sp>
      <p:sp>
        <p:nvSpPr>
          <p:cNvPr id="7" name="Espace réservé du contenu 2"/>
          <p:cNvSpPr txBox="1">
            <a:spLocks/>
          </p:cNvSpPr>
          <p:nvPr/>
        </p:nvSpPr>
        <p:spPr>
          <a:xfrm>
            <a:off x="152400" y="3044984"/>
            <a:ext cx="8722134" cy="3660617"/>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b="1" u="sng" dirty="0">
                <a:uFill>
                  <a:solidFill>
                    <a:srgbClr val="FF0000"/>
                  </a:solidFill>
                </a:uFill>
                <a:latin typeface="Comic Sans MS" pitchFamily="66" charset="0"/>
              </a:rPr>
              <a:t>La découverte de Lascaux </a:t>
            </a:r>
          </a:p>
          <a:p>
            <a:pPr marL="0" indent="0" algn="just">
              <a:buNone/>
            </a:pPr>
            <a:endParaRPr lang="fr-FR" sz="2400" dirty="0" smtClean="0">
              <a:latin typeface="Comic Sans MS" pitchFamily="66" charset="0"/>
            </a:endParaRPr>
          </a:p>
          <a:p>
            <a:pPr marL="0" indent="0" algn="just">
              <a:buNone/>
            </a:pPr>
            <a:r>
              <a:rPr lang="fr-FR" sz="2900" dirty="0" smtClean="0">
                <a:latin typeface="Comic Sans MS" pitchFamily="66" charset="0"/>
              </a:rPr>
              <a:t>Le </a:t>
            </a:r>
            <a:r>
              <a:rPr lang="fr-FR" sz="2900" dirty="0">
                <a:latin typeface="Comic Sans MS" pitchFamily="66" charset="0"/>
              </a:rPr>
              <a:t>8 septembre 1940, Robot, un chien accompagnant le groupe d’adolescents en promenade aux abords de la commune, disparaît sous terre en pourchassant un lapin. Le trou dans lequel est tombé l’animal n’est pas très grand, mais suffisamment large pour intriguer son propriétaire Marcel </a:t>
            </a:r>
            <a:r>
              <a:rPr lang="fr-FR" sz="2900" dirty="0" err="1" smtClean="0">
                <a:latin typeface="Comic Sans MS" pitchFamily="66" charset="0"/>
              </a:rPr>
              <a:t>Ravidat</a:t>
            </a:r>
            <a:r>
              <a:rPr lang="fr-FR" sz="2900" dirty="0" smtClean="0">
                <a:latin typeface="Comic Sans MS" pitchFamily="66" charset="0"/>
              </a:rPr>
              <a:t>.</a:t>
            </a:r>
            <a:endParaRPr lang="fr-FR" sz="2900" dirty="0">
              <a:latin typeface="Comic Sans MS" pitchFamily="66" charset="0"/>
            </a:endParaRPr>
          </a:p>
          <a:p>
            <a:pPr marL="0" indent="0" algn="just">
              <a:buNone/>
            </a:pPr>
            <a:endParaRPr lang="fr-FR" sz="2900" dirty="0" smtClean="0">
              <a:latin typeface="Comic Sans MS" pitchFamily="66" charset="0"/>
            </a:endParaRPr>
          </a:p>
          <a:p>
            <a:pPr marL="0" indent="0" algn="just">
              <a:buNone/>
            </a:pPr>
            <a:r>
              <a:rPr lang="fr-FR" sz="2900" dirty="0" smtClean="0">
                <a:latin typeface="Comic Sans MS" pitchFamily="66" charset="0"/>
              </a:rPr>
              <a:t>Quatre </a:t>
            </a:r>
            <a:r>
              <a:rPr lang="fr-FR" sz="2900" dirty="0">
                <a:latin typeface="Comic Sans MS" pitchFamily="66" charset="0"/>
              </a:rPr>
              <a:t>jours plus tard (le 12 septembre donc), l’adolescent revient, avec quelques camarades, pour élargir l’ouverture et se lancer à la découverte de ce qu’ils soupçonnent être une cavité plus importante. Munis de torches, ils explorent la grotte et découvrent les premières peintures. Fascinés par l’ampleur et la beauté de ce site, ils se confient à leur ancien instituteur, Léon Laval. Quelques jours plus tard, la grotte de Lascaux n’est plus considérée comme une simple excavation, mais comme un trésor de la Préhistoire.</a:t>
            </a:r>
          </a:p>
        </p:txBody>
      </p:sp>
    </p:spTree>
    <p:extLst>
      <p:ext uri="{BB962C8B-B14F-4D97-AF65-F5344CB8AC3E}">
        <p14:creationId xmlns:p14="http://schemas.microsoft.com/office/powerpoint/2010/main" val="3792929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2400"/>
            <a:ext cx="8229600" cy="1143000"/>
          </a:xfrm>
        </p:spPr>
        <p:txBody>
          <a:bodyPr>
            <a:normAutofit/>
          </a:bodyPr>
          <a:lstStyle/>
          <a:p>
            <a:r>
              <a:rPr lang="fr-FR" sz="4000" dirty="0" smtClean="0">
                <a:solidFill>
                  <a:srgbClr val="0070C0"/>
                </a:solidFill>
                <a:effectLst>
                  <a:outerShdw blurRad="38100" dist="38100" dir="2700000" algn="tl">
                    <a:srgbClr val="000000">
                      <a:alpha val="43137"/>
                    </a:srgbClr>
                  </a:outerShdw>
                </a:effectLst>
                <a:latin typeface="Comic Sans MS" pitchFamily="66" charset="0"/>
              </a:rPr>
              <a:t>La salle des taureaux</a:t>
            </a:r>
            <a:endParaRPr lang="fr-FR" sz="4000" dirty="0">
              <a:solidFill>
                <a:srgbClr val="0070C0"/>
              </a:solidFill>
              <a:effectLst>
                <a:outerShdw blurRad="38100" dist="38100" dir="2700000" algn="tl">
                  <a:srgbClr val="000000">
                    <a:alpha val="43137"/>
                  </a:srgbClr>
                </a:outerShdw>
              </a:effectLst>
              <a:latin typeface="Comic Sans MS" pitchFamily="66" charset="0"/>
            </a:endParaRPr>
          </a:p>
        </p:txBody>
      </p:sp>
      <p:pic>
        <p:nvPicPr>
          <p:cNvPr id="4098" name="Picture 2" descr="http://www.lascaux.culture.fr/content/images/frises/02_01_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295400"/>
            <a:ext cx="8839200" cy="2208420"/>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228600" y="3733800"/>
            <a:ext cx="8610600" cy="49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ctr">
              <a:buFont typeface="Arial" pitchFamily="34" charset="0"/>
              <a:buAutoNum type="arabicPeriod"/>
            </a:pPr>
            <a:r>
              <a:rPr lang="fr-FR" sz="2400" dirty="0" smtClean="0">
                <a:latin typeface="Comic Sans MS" pitchFamily="66" charset="0"/>
              </a:rPr>
              <a:t>Quand a été découverte la grotte ?</a:t>
            </a:r>
          </a:p>
        </p:txBody>
      </p:sp>
      <p:sp>
        <p:nvSpPr>
          <p:cNvPr id="6" name="Espace réservé du contenu 2"/>
          <p:cNvSpPr txBox="1">
            <a:spLocks/>
          </p:cNvSpPr>
          <p:nvPr/>
        </p:nvSpPr>
        <p:spPr>
          <a:xfrm>
            <a:off x="364067" y="4572000"/>
            <a:ext cx="8610600" cy="49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smtClean="0">
                <a:latin typeface="Comic Sans MS" pitchFamily="66" charset="0"/>
              </a:rPr>
              <a:t>2. Qui a été le premier prévenu de cette découverte?</a:t>
            </a:r>
          </a:p>
        </p:txBody>
      </p:sp>
      <p:sp>
        <p:nvSpPr>
          <p:cNvPr id="7" name="Espace réservé du contenu 2"/>
          <p:cNvSpPr txBox="1">
            <a:spLocks/>
          </p:cNvSpPr>
          <p:nvPr/>
        </p:nvSpPr>
        <p:spPr>
          <a:xfrm>
            <a:off x="389468" y="5486400"/>
            <a:ext cx="8610600" cy="49529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a:latin typeface="Comic Sans MS" pitchFamily="66" charset="0"/>
              </a:rPr>
              <a:t>3</a:t>
            </a:r>
            <a:r>
              <a:rPr lang="fr-FR" sz="2400" dirty="0" smtClean="0">
                <a:latin typeface="Comic Sans MS" pitchFamily="66" charset="0"/>
              </a:rPr>
              <a:t>. Fais la liste des animaux présents dans la salle des taureaux</a:t>
            </a:r>
          </a:p>
        </p:txBody>
      </p:sp>
      <p:sp>
        <p:nvSpPr>
          <p:cNvPr id="8" name="Espace réservé du contenu 2"/>
          <p:cNvSpPr txBox="1">
            <a:spLocks/>
          </p:cNvSpPr>
          <p:nvPr/>
        </p:nvSpPr>
        <p:spPr>
          <a:xfrm>
            <a:off x="372535" y="4114800"/>
            <a:ext cx="8610600" cy="49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smtClean="0">
                <a:solidFill>
                  <a:srgbClr val="00B050"/>
                </a:solidFill>
                <a:latin typeface="Comic Sans MS" pitchFamily="66" charset="0"/>
              </a:rPr>
              <a:t>Elle a été découverte le 8 Septembre 1940.</a:t>
            </a:r>
          </a:p>
        </p:txBody>
      </p:sp>
      <p:sp>
        <p:nvSpPr>
          <p:cNvPr id="9" name="Espace réservé du contenu 2"/>
          <p:cNvSpPr txBox="1">
            <a:spLocks/>
          </p:cNvSpPr>
          <p:nvPr/>
        </p:nvSpPr>
        <p:spPr>
          <a:xfrm>
            <a:off x="304800" y="4953000"/>
            <a:ext cx="8610600" cy="49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smtClean="0">
                <a:solidFill>
                  <a:srgbClr val="00B050"/>
                </a:solidFill>
                <a:latin typeface="Comic Sans MS" pitchFamily="66" charset="0"/>
              </a:rPr>
              <a:t>L’instituteur est le premier a être prévenu.</a:t>
            </a:r>
          </a:p>
        </p:txBody>
      </p:sp>
      <p:sp>
        <p:nvSpPr>
          <p:cNvPr id="10" name="Espace réservé du contenu 2"/>
          <p:cNvSpPr txBox="1">
            <a:spLocks/>
          </p:cNvSpPr>
          <p:nvPr/>
        </p:nvSpPr>
        <p:spPr>
          <a:xfrm>
            <a:off x="414868" y="5867400"/>
            <a:ext cx="8610600" cy="4952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400" dirty="0" smtClean="0">
                <a:solidFill>
                  <a:srgbClr val="00B050"/>
                </a:solidFill>
                <a:latin typeface="Comic Sans MS" pitchFamily="66" charset="0"/>
              </a:rPr>
              <a:t>Des taureaux, des cerfs, des chevaux.</a:t>
            </a:r>
          </a:p>
        </p:txBody>
      </p:sp>
    </p:spTree>
    <p:extLst>
      <p:ext uri="{BB962C8B-B14F-4D97-AF65-F5344CB8AC3E}">
        <p14:creationId xmlns:p14="http://schemas.microsoft.com/office/powerpoint/2010/main" val="77036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b="1" dirty="0" smtClean="0">
                <a:solidFill>
                  <a:srgbClr val="92D050"/>
                </a:solidFill>
                <a:effectLst>
                  <a:outerShdw blurRad="38100" dist="38100" dir="2700000" algn="tl">
                    <a:srgbClr val="000000">
                      <a:alpha val="43137"/>
                    </a:srgbClr>
                  </a:outerShdw>
                </a:effectLst>
                <a:latin typeface="Candy Round BTN" pitchFamily="34" charset="0"/>
              </a:rPr>
              <a:t>Technique de fabrication d’une aiguille à la préhistoire</a:t>
            </a:r>
            <a:endParaRPr lang="fr-FR" sz="3600" b="1" dirty="0">
              <a:solidFill>
                <a:srgbClr val="92D050"/>
              </a:solidFill>
              <a:effectLst>
                <a:outerShdw blurRad="38100" dist="38100" dir="2700000" algn="tl">
                  <a:srgbClr val="000000">
                    <a:alpha val="43137"/>
                  </a:srgbClr>
                </a:outerShdw>
              </a:effectLst>
              <a:latin typeface="Candy Round BTN" pitchFamily="34" charset="0"/>
            </a:endParaRPr>
          </a:p>
        </p:txBody>
      </p:sp>
      <p:sp>
        <p:nvSpPr>
          <p:cNvPr id="3" name="Espace réservé du contenu 2"/>
          <p:cNvSpPr>
            <a:spLocks noGrp="1"/>
          </p:cNvSpPr>
          <p:nvPr>
            <p:ph idx="1"/>
          </p:nvPr>
        </p:nvSpPr>
        <p:spPr>
          <a:xfrm>
            <a:off x="609600" y="3429000"/>
            <a:ext cx="8229600" cy="838200"/>
          </a:xfrm>
        </p:spPr>
        <p:txBody>
          <a:bodyPr/>
          <a:lstStyle/>
          <a:p>
            <a:pPr marL="0" indent="0" algn="ctr">
              <a:buNone/>
            </a:pPr>
            <a:r>
              <a:rPr lang="fr-FR" i="1" dirty="0" smtClean="0"/>
              <a:t>Vidéo supprimée pour cause de place</a:t>
            </a:r>
            <a:endParaRPr lang="fr-FR" i="1" dirty="0"/>
          </a:p>
        </p:txBody>
      </p:sp>
    </p:spTree>
    <p:extLst>
      <p:ext uri="{BB962C8B-B14F-4D97-AF65-F5344CB8AC3E}">
        <p14:creationId xmlns:p14="http://schemas.microsoft.com/office/powerpoint/2010/main" val="1359916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74638"/>
            <a:ext cx="8458200" cy="1143000"/>
          </a:xfrm>
        </p:spPr>
        <p:txBody>
          <a:bodyPr>
            <a:noAutofit/>
          </a:bodyPr>
          <a:lstStyle/>
          <a:p>
            <a:pPr algn="l"/>
            <a:r>
              <a:rPr lang="fr-FR" sz="3200" u="sng" dirty="0" smtClean="0">
                <a:uFill>
                  <a:solidFill>
                    <a:srgbClr val="FF0000"/>
                  </a:solidFill>
                </a:uFill>
                <a:latin typeface="Comic Sans MS" pitchFamily="66" charset="0"/>
              </a:rPr>
              <a:t>5. Les progrès de la fin du paléolithique</a:t>
            </a:r>
            <a:endParaRPr lang="fr-FR" sz="3200" u="sng" dirty="0">
              <a:uFill>
                <a:solidFill>
                  <a:srgbClr val="FF0000"/>
                </a:solidFill>
              </a:uFill>
              <a:latin typeface="Comic Sans MS" pitchFamily="66" charset="0"/>
            </a:endParaRPr>
          </a:p>
        </p:txBody>
      </p:sp>
      <p:sp>
        <p:nvSpPr>
          <p:cNvPr id="3" name="Espace réservé du contenu 2"/>
          <p:cNvSpPr>
            <a:spLocks noGrp="1"/>
          </p:cNvSpPr>
          <p:nvPr>
            <p:ph idx="1"/>
          </p:nvPr>
        </p:nvSpPr>
        <p:spPr>
          <a:xfrm>
            <a:off x="381000" y="1447800"/>
            <a:ext cx="8305800" cy="4678363"/>
          </a:xfrm>
        </p:spPr>
        <p:txBody>
          <a:bodyPr>
            <a:normAutofit lnSpcReduction="10000"/>
          </a:bodyPr>
          <a:lstStyle/>
          <a:p>
            <a:pPr marL="0" indent="0" algn="just">
              <a:buNone/>
            </a:pPr>
            <a:r>
              <a:rPr lang="fr-FR" dirty="0" smtClean="0">
                <a:latin typeface="Comic Sans MS" pitchFamily="66" charset="0"/>
              </a:rPr>
              <a:t>A la fin </a:t>
            </a:r>
            <a:r>
              <a:rPr lang="fr-FR" dirty="0">
                <a:latin typeface="Comic Sans MS" pitchFamily="66" charset="0"/>
              </a:rPr>
              <a:t>du Paléolithique, </a:t>
            </a:r>
            <a:r>
              <a:rPr lang="fr-FR" dirty="0" smtClean="0">
                <a:latin typeface="Comic Sans MS" pitchFamily="66" charset="0"/>
              </a:rPr>
              <a:t>les êtres humains </a:t>
            </a:r>
            <a:r>
              <a:rPr lang="fr-FR" dirty="0">
                <a:latin typeface="Comic Sans MS" pitchFamily="66" charset="0"/>
              </a:rPr>
              <a:t>ont </a:t>
            </a:r>
            <a:r>
              <a:rPr lang="fr-FR" dirty="0" smtClean="0">
                <a:latin typeface="Comic Sans MS" pitchFamily="66" charset="0"/>
              </a:rPr>
              <a:t>commencé </a:t>
            </a:r>
            <a:r>
              <a:rPr lang="fr-FR" dirty="0">
                <a:latin typeface="Comic Sans MS" pitchFamily="66" charset="0"/>
              </a:rPr>
              <a:t>à </a:t>
            </a:r>
            <a:r>
              <a:rPr lang="fr-FR" dirty="0" smtClean="0">
                <a:latin typeface="Comic Sans MS" pitchFamily="66" charset="0"/>
              </a:rPr>
              <a:t>créer des œuvres </a:t>
            </a:r>
            <a:r>
              <a:rPr lang="fr-FR" dirty="0">
                <a:latin typeface="Comic Sans MS" pitchFamily="66" charset="0"/>
              </a:rPr>
              <a:t>d’art : </a:t>
            </a:r>
            <a:r>
              <a:rPr lang="fr-FR" dirty="0" smtClean="0">
                <a:latin typeface="Comic Sans MS" pitchFamily="66" charset="0"/>
              </a:rPr>
              <a:t>des </a:t>
            </a:r>
            <a:r>
              <a:rPr lang="fr-FR" u="sng" dirty="0" smtClean="0">
                <a:uFill>
                  <a:solidFill>
                    <a:srgbClr val="FF0000"/>
                  </a:solidFill>
                </a:uFill>
                <a:latin typeface="Comic Sans MS" pitchFamily="66" charset="0"/>
              </a:rPr>
              <a:t>sculptures</a:t>
            </a:r>
            <a:r>
              <a:rPr lang="fr-FR" dirty="0" smtClean="0">
                <a:latin typeface="Comic Sans MS" pitchFamily="66" charset="0"/>
              </a:rPr>
              <a:t>, des </a:t>
            </a:r>
            <a:r>
              <a:rPr lang="fr-FR" u="sng" dirty="0" smtClean="0">
                <a:uFill>
                  <a:solidFill>
                    <a:srgbClr val="FF0000"/>
                  </a:solidFill>
                </a:uFill>
                <a:latin typeface="Comic Sans MS" pitchFamily="66" charset="0"/>
              </a:rPr>
              <a:t>peintures rupestres </a:t>
            </a:r>
            <a:r>
              <a:rPr lang="fr-FR" dirty="0" smtClean="0">
                <a:latin typeface="Comic Sans MS" pitchFamily="66" charset="0"/>
              </a:rPr>
              <a:t>(peint ou gravé sur la roche) comme dans la </a:t>
            </a:r>
            <a:r>
              <a:rPr lang="fr-FR" dirty="0">
                <a:latin typeface="Comic Sans MS" pitchFamily="66" charset="0"/>
              </a:rPr>
              <a:t>grotte de </a:t>
            </a:r>
            <a:r>
              <a:rPr lang="fr-FR" dirty="0" smtClean="0">
                <a:latin typeface="Comic Sans MS" pitchFamily="66" charset="0"/>
              </a:rPr>
              <a:t>Lascaux découverte en 1940 et datant de -15 000 ans, des </a:t>
            </a:r>
            <a:r>
              <a:rPr lang="fr-FR" u="sng" dirty="0" smtClean="0">
                <a:uFill>
                  <a:solidFill>
                    <a:srgbClr val="FF0000"/>
                  </a:solidFill>
                </a:uFill>
                <a:latin typeface="Comic Sans MS" pitchFamily="66" charset="0"/>
              </a:rPr>
              <a:t>instruments </a:t>
            </a:r>
            <a:r>
              <a:rPr lang="fr-FR" u="sng" dirty="0">
                <a:uFill>
                  <a:solidFill>
                    <a:srgbClr val="FF0000"/>
                  </a:solidFill>
                </a:uFill>
                <a:latin typeface="Comic Sans MS" pitchFamily="66" charset="0"/>
              </a:rPr>
              <a:t>de </a:t>
            </a:r>
            <a:r>
              <a:rPr lang="fr-FR" u="sng" dirty="0" smtClean="0">
                <a:uFill>
                  <a:solidFill>
                    <a:srgbClr val="FF0000"/>
                  </a:solidFill>
                </a:uFill>
                <a:latin typeface="Comic Sans MS" pitchFamily="66" charset="0"/>
              </a:rPr>
              <a:t>musique</a:t>
            </a:r>
            <a:r>
              <a:rPr lang="fr-FR" dirty="0" smtClean="0">
                <a:latin typeface="Comic Sans MS" pitchFamily="66" charset="0"/>
              </a:rPr>
              <a:t>…</a:t>
            </a:r>
          </a:p>
          <a:p>
            <a:pPr marL="0" indent="0" algn="just">
              <a:buNone/>
            </a:pPr>
            <a:endParaRPr lang="fr-FR" dirty="0">
              <a:latin typeface="Comic Sans MS" pitchFamily="66" charset="0"/>
            </a:endParaRPr>
          </a:p>
          <a:p>
            <a:pPr marL="0" indent="0" algn="just">
              <a:buNone/>
            </a:pPr>
            <a:r>
              <a:rPr lang="fr-FR" dirty="0" smtClean="0">
                <a:latin typeface="Comic Sans MS" pitchFamily="66" charset="0"/>
              </a:rPr>
              <a:t>Ils </a:t>
            </a:r>
            <a:r>
              <a:rPr lang="fr-FR" dirty="0">
                <a:latin typeface="Comic Sans MS" pitchFamily="66" charset="0"/>
              </a:rPr>
              <a:t>ont aussi </a:t>
            </a:r>
            <a:r>
              <a:rPr lang="fr-FR" dirty="0" smtClean="0">
                <a:latin typeface="Comic Sans MS" pitchFamily="66" charset="0"/>
              </a:rPr>
              <a:t>inventé l’aiguille </a:t>
            </a:r>
            <a:r>
              <a:rPr lang="fr-FR" dirty="0">
                <a:latin typeface="Comic Sans MS" pitchFamily="66" charset="0"/>
              </a:rPr>
              <a:t>à </a:t>
            </a:r>
            <a:r>
              <a:rPr lang="fr-FR" dirty="0" smtClean="0">
                <a:latin typeface="Comic Sans MS" pitchFamily="66" charset="0"/>
              </a:rPr>
              <a:t>coudre qu’ils fabriquaient dans </a:t>
            </a:r>
            <a:r>
              <a:rPr lang="fr-FR" dirty="0">
                <a:latin typeface="Comic Sans MS" pitchFamily="66" charset="0"/>
              </a:rPr>
              <a:t>de </a:t>
            </a:r>
            <a:r>
              <a:rPr lang="fr-FR" dirty="0" smtClean="0">
                <a:latin typeface="Comic Sans MS" pitchFamily="66" charset="0"/>
              </a:rPr>
              <a:t>l’os.</a:t>
            </a:r>
            <a:endParaRPr lang="fr-FR" dirty="0">
              <a:latin typeface="Comic Sans MS" pitchFamily="66" charset="0"/>
            </a:endParaRPr>
          </a:p>
        </p:txBody>
      </p:sp>
    </p:spTree>
    <p:extLst>
      <p:ext uri="{BB962C8B-B14F-4D97-AF65-F5344CB8AC3E}">
        <p14:creationId xmlns:p14="http://schemas.microsoft.com/office/powerpoint/2010/main" val="1289320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466</Words>
  <Application>Microsoft Office PowerPoint</Application>
  <PresentationFormat>Affichage à l'écran (4:3)</PresentationFormat>
  <Paragraphs>38</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Office Theme</vt:lpstr>
      <vt:lpstr>Les progrès de la fin du paléolithique</vt:lpstr>
      <vt:lpstr>Comment peignaient les hommes de la préhistoire ? </vt:lpstr>
      <vt:lpstr>La grotte de Lascaux</vt:lpstr>
      <vt:lpstr>La salle des taureaux</vt:lpstr>
      <vt:lpstr>Technique de fabrication d’une aiguille à la préhistoire</vt:lpstr>
      <vt:lpstr>5. Les progrès de la fin du paléolithique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progrès de la fin du paléolithique</dc:title>
  <dc:creator>romain</dc:creator>
  <cp:lastModifiedBy>romain</cp:lastModifiedBy>
  <cp:revision>8</cp:revision>
  <dcterms:created xsi:type="dcterms:W3CDTF">2006-08-16T00:00:00Z</dcterms:created>
  <dcterms:modified xsi:type="dcterms:W3CDTF">2013-09-28T10:39:35Z</dcterms:modified>
</cp:coreProperties>
</file>