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7" d="100"/>
          <a:sy n="77" d="100"/>
        </p:scale>
        <p:origin x="-2598" y="-9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9E42423-704E-4A57-B477-0722684309F9}" type="datetimeFigureOut">
              <a:rPr lang="fr-FR" smtClean="0"/>
              <a:t>07/02/2016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ECD763-6BC9-4637-A282-05E3949FC024}" type="slidenum">
              <a:rPr lang="fr-FR" smtClean="0"/>
              <a:t>‹N°›</a:t>
            </a:fld>
            <a:endParaRPr lang="fr-FR"/>
          </a:p>
        </p:txBody>
      </p:sp>
    </p:spTree>
    <p:extLst>
      <p:ext uri="{BB962C8B-B14F-4D97-AF65-F5344CB8AC3E}">
        <p14:creationId xmlns:p14="http://schemas.microsoft.com/office/powerpoint/2010/main" val="1667471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E42423-704E-4A57-B477-0722684309F9}" type="datetimeFigureOut">
              <a:rPr lang="fr-FR" smtClean="0"/>
              <a:t>07/02/2016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ECD763-6BC9-4637-A282-05E3949FC024}" type="slidenum">
              <a:rPr lang="fr-FR" smtClean="0"/>
              <a:t>‹N°›</a:t>
            </a:fld>
            <a:endParaRPr lang="fr-FR"/>
          </a:p>
        </p:txBody>
      </p:sp>
    </p:spTree>
    <p:extLst>
      <p:ext uri="{BB962C8B-B14F-4D97-AF65-F5344CB8AC3E}">
        <p14:creationId xmlns:p14="http://schemas.microsoft.com/office/powerpoint/2010/main" val="1527182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57175" y="488951"/>
            <a:ext cx="3357563" cy="104013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E42423-704E-4A57-B477-0722684309F9}" type="datetimeFigureOut">
              <a:rPr lang="fr-FR" smtClean="0"/>
              <a:t>07/02/2016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ECD763-6BC9-4637-A282-05E3949FC024}" type="slidenum">
              <a:rPr lang="fr-FR" smtClean="0"/>
              <a:t>‹N°›</a:t>
            </a:fld>
            <a:endParaRPr lang="fr-FR"/>
          </a:p>
        </p:txBody>
      </p:sp>
    </p:spTree>
    <p:extLst>
      <p:ext uri="{BB962C8B-B14F-4D97-AF65-F5344CB8AC3E}">
        <p14:creationId xmlns:p14="http://schemas.microsoft.com/office/powerpoint/2010/main" val="607875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E42423-704E-4A57-B477-0722684309F9}" type="datetimeFigureOut">
              <a:rPr lang="fr-FR" smtClean="0"/>
              <a:t>07/02/2016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ECD763-6BC9-4637-A282-05E3949FC024}" type="slidenum">
              <a:rPr lang="fr-FR" smtClean="0"/>
              <a:t>‹N°›</a:t>
            </a:fld>
            <a:endParaRPr lang="fr-FR"/>
          </a:p>
        </p:txBody>
      </p:sp>
    </p:spTree>
    <p:extLst>
      <p:ext uri="{BB962C8B-B14F-4D97-AF65-F5344CB8AC3E}">
        <p14:creationId xmlns:p14="http://schemas.microsoft.com/office/powerpoint/2010/main" val="338682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9E42423-704E-4A57-B477-0722684309F9}" type="datetimeFigureOut">
              <a:rPr lang="fr-FR" smtClean="0"/>
              <a:t>07/02/2016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ECD763-6BC9-4637-A282-05E3949FC024}" type="slidenum">
              <a:rPr lang="fr-FR" smtClean="0"/>
              <a:t>‹N°›</a:t>
            </a:fld>
            <a:endParaRPr lang="fr-FR"/>
          </a:p>
        </p:txBody>
      </p:sp>
    </p:spTree>
    <p:extLst>
      <p:ext uri="{BB962C8B-B14F-4D97-AF65-F5344CB8AC3E}">
        <p14:creationId xmlns:p14="http://schemas.microsoft.com/office/powerpoint/2010/main" val="2455948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9E42423-704E-4A57-B477-0722684309F9}" type="datetimeFigureOut">
              <a:rPr lang="fr-FR" smtClean="0"/>
              <a:t>07/02/2016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ECD763-6BC9-4637-A282-05E3949FC024}" type="slidenum">
              <a:rPr lang="fr-FR" smtClean="0"/>
              <a:t>‹N°›</a:t>
            </a:fld>
            <a:endParaRPr lang="fr-FR"/>
          </a:p>
        </p:txBody>
      </p:sp>
    </p:spTree>
    <p:extLst>
      <p:ext uri="{BB962C8B-B14F-4D97-AF65-F5344CB8AC3E}">
        <p14:creationId xmlns:p14="http://schemas.microsoft.com/office/powerpoint/2010/main" val="1275584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9E42423-704E-4A57-B477-0722684309F9}" type="datetimeFigureOut">
              <a:rPr lang="fr-FR" smtClean="0"/>
              <a:t>07/02/2016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8ECD763-6BC9-4637-A282-05E3949FC024}" type="slidenum">
              <a:rPr lang="fr-FR" smtClean="0"/>
              <a:t>‹N°›</a:t>
            </a:fld>
            <a:endParaRPr lang="fr-FR"/>
          </a:p>
        </p:txBody>
      </p:sp>
    </p:spTree>
    <p:extLst>
      <p:ext uri="{BB962C8B-B14F-4D97-AF65-F5344CB8AC3E}">
        <p14:creationId xmlns:p14="http://schemas.microsoft.com/office/powerpoint/2010/main" val="2473261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9E42423-704E-4A57-B477-0722684309F9}" type="datetimeFigureOut">
              <a:rPr lang="fr-FR" smtClean="0"/>
              <a:t>07/02/2016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8ECD763-6BC9-4637-A282-05E3949FC024}" type="slidenum">
              <a:rPr lang="fr-FR" smtClean="0"/>
              <a:t>‹N°›</a:t>
            </a:fld>
            <a:endParaRPr lang="fr-FR"/>
          </a:p>
        </p:txBody>
      </p:sp>
    </p:spTree>
    <p:extLst>
      <p:ext uri="{BB962C8B-B14F-4D97-AF65-F5344CB8AC3E}">
        <p14:creationId xmlns:p14="http://schemas.microsoft.com/office/powerpoint/2010/main" val="655438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9E42423-704E-4A57-B477-0722684309F9}" type="datetimeFigureOut">
              <a:rPr lang="fr-FR" smtClean="0"/>
              <a:t>07/02/2016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8ECD763-6BC9-4637-A282-05E3949FC024}" type="slidenum">
              <a:rPr lang="fr-FR" smtClean="0"/>
              <a:t>‹N°›</a:t>
            </a:fld>
            <a:endParaRPr lang="fr-FR"/>
          </a:p>
        </p:txBody>
      </p:sp>
    </p:spTree>
    <p:extLst>
      <p:ext uri="{BB962C8B-B14F-4D97-AF65-F5344CB8AC3E}">
        <p14:creationId xmlns:p14="http://schemas.microsoft.com/office/powerpoint/2010/main" val="2900444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9E42423-704E-4A57-B477-0722684309F9}" type="datetimeFigureOut">
              <a:rPr lang="fr-FR" smtClean="0"/>
              <a:t>07/02/2016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ECD763-6BC9-4637-A282-05E3949FC024}" type="slidenum">
              <a:rPr lang="fr-FR" smtClean="0"/>
              <a:t>‹N°›</a:t>
            </a:fld>
            <a:endParaRPr lang="fr-FR"/>
          </a:p>
        </p:txBody>
      </p:sp>
    </p:spTree>
    <p:extLst>
      <p:ext uri="{BB962C8B-B14F-4D97-AF65-F5344CB8AC3E}">
        <p14:creationId xmlns:p14="http://schemas.microsoft.com/office/powerpoint/2010/main" val="462567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9E42423-704E-4A57-B477-0722684309F9}" type="datetimeFigureOut">
              <a:rPr lang="fr-FR" smtClean="0"/>
              <a:t>07/02/2016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ECD763-6BC9-4637-A282-05E3949FC024}" type="slidenum">
              <a:rPr lang="fr-FR" smtClean="0"/>
              <a:t>‹N°›</a:t>
            </a:fld>
            <a:endParaRPr lang="fr-FR"/>
          </a:p>
        </p:txBody>
      </p:sp>
    </p:spTree>
    <p:extLst>
      <p:ext uri="{BB962C8B-B14F-4D97-AF65-F5344CB8AC3E}">
        <p14:creationId xmlns:p14="http://schemas.microsoft.com/office/powerpoint/2010/main" val="1914412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9E42423-704E-4A57-B477-0722684309F9}" type="datetimeFigureOut">
              <a:rPr lang="fr-FR" smtClean="0"/>
              <a:t>07/02/2016</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8ECD763-6BC9-4637-A282-05E3949FC024}" type="slidenum">
              <a:rPr lang="fr-FR" smtClean="0"/>
              <a:t>‹N°›</a:t>
            </a:fld>
            <a:endParaRPr lang="fr-FR"/>
          </a:p>
        </p:txBody>
      </p:sp>
    </p:spTree>
    <p:extLst>
      <p:ext uri="{BB962C8B-B14F-4D97-AF65-F5344CB8AC3E}">
        <p14:creationId xmlns:p14="http://schemas.microsoft.com/office/powerpoint/2010/main" val="1989615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000" y="91108"/>
            <a:ext cx="6768000" cy="4500000"/>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45000" y="4580385"/>
            <a:ext cx="6768000" cy="4500000"/>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10"/>
          <p:cNvCxnSpPr/>
          <p:nvPr/>
        </p:nvCxnSpPr>
        <p:spPr>
          <a:xfrm>
            <a:off x="3465004" y="1148885"/>
            <a:ext cx="0" cy="3096344"/>
          </a:xfrm>
          <a:prstGeom prst="line">
            <a:avLst/>
          </a:prstGeom>
          <a:ln w="28575" cmpd="dbl">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14" name="Groupe 13"/>
          <p:cNvGrpSpPr/>
          <p:nvPr/>
        </p:nvGrpSpPr>
        <p:grpSpPr>
          <a:xfrm>
            <a:off x="221564" y="178558"/>
            <a:ext cx="6473401" cy="761404"/>
            <a:chOff x="221564" y="165545"/>
            <a:chExt cx="6473401" cy="761404"/>
          </a:xfrm>
        </p:grpSpPr>
        <p:sp>
          <p:nvSpPr>
            <p:cNvPr id="7" name="ZoneTexte 6"/>
            <p:cNvSpPr txBox="1"/>
            <p:nvPr/>
          </p:nvSpPr>
          <p:spPr>
            <a:xfrm>
              <a:off x="239486" y="206949"/>
              <a:ext cx="702078" cy="276999"/>
            </a:xfrm>
            <a:prstGeom prst="rect">
              <a:avLst/>
            </a:prstGeom>
            <a:noFill/>
          </p:spPr>
          <p:txBody>
            <a:bodyPr wrap="square" rtlCol="0">
              <a:spAutoFit/>
            </a:bodyPr>
            <a:lstStyle/>
            <a:p>
              <a:pPr algn="ctr"/>
              <a:r>
                <a:rPr lang="fr-FR" sz="1200" dirty="0" smtClean="0">
                  <a:latin typeface="A Gentle Touch" panose="02000603000000000000" pitchFamily="2" charset="0"/>
                  <a:ea typeface="A Gentle Touch" panose="02000603000000000000" pitchFamily="2" charset="0"/>
                </a:rPr>
                <a:t>Domaine</a:t>
              </a:r>
              <a:endParaRPr lang="fr-FR" sz="1200" dirty="0">
                <a:latin typeface="A Gentle Touch" panose="02000603000000000000" pitchFamily="2" charset="0"/>
                <a:ea typeface="A Gentle Touch" panose="02000603000000000000" pitchFamily="2" charset="0"/>
              </a:endParaRPr>
            </a:p>
          </p:txBody>
        </p:sp>
        <p:sp>
          <p:nvSpPr>
            <p:cNvPr id="8" name="ZoneTexte 7"/>
            <p:cNvSpPr txBox="1"/>
            <p:nvPr/>
          </p:nvSpPr>
          <p:spPr>
            <a:xfrm>
              <a:off x="5983926" y="165545"/>
              <a:ext cx="702078" cy="276999"/>
            </a:xfrm>
            <a:prstGeom prst="rect">
              <a:avLst/>
            </a:prstGeom>
            <a:noFill/>
          </p:spPr>
          <p:txBody>
            <a:bodyPr wrap="square" rtlCol="0">
              <a:spAutoFit/>
            </a:bodyPr>
            <a:lstStyle/>
            <a:p>
              <a:pPr algn="ctr"/>
              <a:r>
                <a:rPr lang="fr-FR" sz="1200" dirty="0" smtClean="0">
                  <a:latin typeface="A Gentle Touch" panose="02000603000000000000" pitchFamily="2" charset="0"/>
                  <a:ea typeface="A Gentle Touch" panose="02000603000000000000" pitchFamily="2" charset="0"/>
                </a:rPr>
                <a:t>Epoque</a:t>
              </a:r>
              <a:endParaRPr lang="fr-FR" sz="1200" dirty="0">
                <a:latin typeface="A Gentle Touch" panose="02000603000000000000" pitchFamily="2" charset="0"/>
                <a:ea typeface="A Gentle Touch" panose="02000603000000000000" pitchFamily="2" charset="0"/>
              </a:endParaRPr>
            </a:p>
          </p:txBody>
        </p:sp>
        <p:grpSp>
          <p:nvGrpSpPr>
            <p:cNvPr id="2" name="Groupe 1"/>
            <p:cNvGrpSpPr/>
            <p:nvPr/>
          </p:nvGrpSpPr>
          <p:grpSpPr>
            <a:xfrm>
              <a:off x="221564" y="206949"/>
              <a:ext cx="6473401" cy="720000"/>
              <a:chOff x="221564" y="206949"/>
              <a:chExt cx="6473401" cy="912910"/>
            </a:xfrm>
          </p:grpSpPr>
          <p:sp>
            <p:nvSpPr>
              <p:cNvPr id="5" name="Rectangle 4"/>
              <p:cNvSpPr/>
              <p:nvPr/>
            </p:nvSpPr>
            <p:spPr>
              <a:xfrm>
                <a:off x="221564" y="206949"/>
                <a:ext cx="720000" cy="912910"/>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5974965" y="206949"/>
                <a:ext cx="720000" cy="912910"/>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1124744" y="206949"/>
                <a:ext cx="4680520" cy="912910"/>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6" name="ZoneTexte 15"/>
            <p:cNvSpPr txBox="1"/>
            <p:nvPr/>
          </p:nvSpPr>
          <p:spPr>
            <a:xfrm>
              <a:off x="1044259" y="305339"/>
              <a:ext cx="4767628" cy="523220"/>
            </a:xfrm>
            <a:prstGeom prst="rect">
              <a:avLst/>
            </a:prstGeom>
            <a:noFill/>
          </p:spPr>
          <p:txBody>
            <a:bodyPr wrap="square" rtlCol="0">
              <a:spAutoFit/>
            </a:bodyPr>
            <a:lstStyle/>
            <a:p>
              <a:pPr algn="ctr"/>
              <a:r>
                <a:rPr lang="fr-FR" sz="2800" dirty="0" smtClean="0">
                  <a:effectLst>
                    <a:outerShdw blurRad="50800" dist="38100" dir="5400000" algn="t" rotWithShape="0">
                      <a:prstClr val="black">
                        <a:alpha val="40000"/>
                      </a:prstClr>
                    </a:outerShdw>
                  </a:effectLst>
                  <a:latin typeface="the Blue Cabin" panose="02000000000000000000" pitchFamily="2" charset="0"/>
                </a:rPr>
                <a:t>Jean Tardieu</a:t>
              </a:r>
              <a:endParaRPr lang="fr-FR" sz="2800" dirty="0">
                <a:effectLst>
                  <a:outerShdw blurRad="50800" dist="38100" dir="5400000" algn="t" rotWithShape="0">
                    <a:prstClr val="black">
                      <a:alpha val="40000"/>
                    </a:prstClr>
                  </a:outerShdw>
                </a:effectLst>
                <a:latin typeface="the Blue Cabin" panose="02000000000000000000" pitchFamily="2" charset="0"/>
              </a:endParaRPr>
            </a:p>
          </p:txBody>
        </p:sp>
      </p:grpSp>
      <p:sp>
        <p:nvSpPr>
          <p:cNvPr id="18" name="ZoneTexte 17"/>
          <p:cNvSpPr txBox="1"/>
          <p:nvPr/>
        </p:nvSpPr>
        <p:spPr>
          <a:xfrm>
            <a:off x="3531280" y="926949"/>
            <a:ext cx="3255371" cy="1615827"/>
          </a:xfrm>
          <a:prstGeom prst="rect">
            <a:avLst/>
          </a:prstGeom>
          <a:noFill/>
        </p:spPr>
        <p:txBody>
          <a:bodyPr wrap="square" rtlCol="0">
            <a:spAutoFit/>
          </a:bodyPr>
          <a:lstStyle/>
          <a:p>
            <a:r>
              <a:rPr lang="fr-FR" sz="1600" b="1" i="1" dirty="0" smtClean="0">
                <a:latin typeface="CAC Pinafore" panose="00000400000000000000" pitchFamily="2" charset="0"/>
                <a:cs typeface="Andalus" panose="02020603050405020304" pitchFamily="18" charset="-78"/>
              </a:rPr>
              <a:t>L’œuvre</a:t>
            </a:r>
            <a:r>
              <a:rPr lang="fr-FR" sz="1300" dirty="0" smtClean="0">
                <a:latin typeface="Andalus" panose="02020603050405020304" pitchFamily="18" charset="-78"/>
                <a:cs typeface="Andalus" panose="02020603050405020304" pitchFamily="18" charset="-78"/>
              </a:rPr>
              <a:t> : </a:t>
            </a:r>
          </a:p>
          <a:p>
            <a:r>
              <a:rPr lang="fr-FR" sz="1400" dirty="0" smtClean="0">
                <a:latin typeface="Andalus" panose="02020603050405020304" pitchFamily="18" charset="-78"/>
                <a:cs typeface="Andalus" panose="02020603050405020304" pitchFamily="18" charset="-78"/>
              </a:rPr>
              <a:t>Son œuvre poétique joue beaucoup avec les conventions de la poésie. Il lie le langage de tous les jours et le langage poétique, met de l’absurde, de l’humour ou de l’inquiétude dans ses poèmes</a:t>
            </a:r>
            <a:r>
              <a:rPr lang="fr-FR" sz="1300" dirty="0" smtClean="0">
                <a:latin typeface="Andalus" panose="02020603050405020304" pitchFamily="18" charset="-78"/>
                <a:cs typeface="Andalus" panose="02020603050405020304" pitchFamily="18" charset="-78"/>
              </a:rPr>
              <a:t>.</a:t>
            </a:r>
          </a:p>
          <a:p>
            <a:r>
              <a:rPr lang="fr-FR" sz="1300" dirty="0" smtClean="0">
                <a:latin typeface="Andalus" panose="02020603050405020304" pitchFamily="18" charset="-78"/>
                <a:cs typeface="Andalus" panose="02020603050405020304" pitchFamily="18" charset="-78"/>
              </a:rPr>
              <a:t>.</a:t>
            </a:r>
          </a:p>
        </p:txBody>
      </p:sp>
      <p:sp>
        <p:nvSpPr>
          <p:cNvPr id="19" name="ZoneTexte 18"/>
          <p:cNvSpPr txBox="1"/>
          <p:nvPr/>
        </p:nvSpPr>
        <p:spPr>
          <a:xfrm>
            <a:off x="183027" y="2826255"/>
            <a:ext cx="3100106" cy="2046714"/>
          </a:xfrm>
          <a:prstGeom prst="rect">
            <a:avLst/>
          </a:prstGeom>
          <a:noFill/>
        </p:spPr>
        <p:txBody>
          <a:bodyPr wrap="square" rtlCol="0">
            <a:spAutoFit/>
          </a:bodyPr>
          <a:lstStyle/>
          <a:p>
            <a:r>
              <a:rPr lang="fr-FR" sz="1600" b="1" i="1" dirty="0" smtClean="0">
                <a:latin typeface="CAC Pinafore" panose="00000400000000000000" pitchFamily="2" charset="0"/>
                <a:cs typeface="Andalus" panose="02020603050405020304" pitchFamily="18" charset="-78"/>
              </a:rPr>
              <a:t>Auteur ou artiste</a:t>
            </a:r>
          </a:p>
          <a:p>
            <a:r>
              <a:rPr lang="fr-FR" sz="1400" dirty="0" smtClean="0">
                <a:latin typeface="Andalus" panose="02020603050405020304" pitchFamily="18" charset="-78"/>
                <a:cs typeface="Andalus" panose="02020603050405020304" pitchFamily="18" charset="-78"/>
              </a:rPr>
              <a:t>Né en 1903 dans une famille d’artiste (père peintre et mère harpiste),  Jean Tardieu est un écrivain et poète français qui s’est essayé dans plusieurs genres dont la poésie et le théâtre. Il était également traducteur. Il est décédé en 1995.</a:t>
            </a:r>
            <a:endParaRPr lang="fr-FR" sz="1300" dirty="0" smtClean="0">
              <a:latin typeface="Andalus" panose="02020603050405020304" pitchFamily="18" charset="-78"/>
              <a:cs typeface="Andalus" panose="02020603050405020304" pitchFamily="18" charset="-78"/>
            </a:endParaRPr>
          </a:p>
          <a:p>
            <a:r>
              <a:rPr lang="fr-FR" sz="1300" dirty="0" smtClean="0">
                <a:latin typeface="Andalus" panose="02020603050405020304" pitchFamily="18" charset="-78"/>
                <a:cs typeface="Andalus" panose="02020603050405020304" pitchFamily="18" charset="-78"/>
              </a:rPr>
              <a:t> </a:t>
            </a:r>
          </a:p>
        </p:txBody>
      </p:sp>
      <p:cxnSp>
        <p:nvCxnSpPr>
          <p:cNvPr id="20" name="Connecteur droit 19"/>
          <p:cNvCxnSpPr/>
          <p:nvPr/>
        </p:nvCxnSpPr>
        <p:spPr>
          <a:xfrm>
            <a:off x="175403" y="2854949"/>
            <a:ext cx="3137306" cy="0"/>
          </a:xfrm>
          <a:prstGeom prst="line">
            <a:avLst/>
          </a:prstGeom>
          <a:ln w="28575" cmpd="dbl">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3567298" y="2341108"/>
            <a:ext cx="3137306" cy="0"/>
          </a:xfrm>
          <a:prstGeom prst="line">
            <a:avLst/>
          </a:prstGeom>
          <a:ln w="28575" cmpd="dbl">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29" name="Groupe 28"/>
          <p:cNvGrpSpPr/>
          <p:nvPr/>
        </p:nvGrpSpPr>
        <p:grpSpPr>
          <a:xfrm>
            <a:off x="212603" y="4716016"/>
            <a:ext cx="6473401" cy="761404"/>
            <a:chOff x="221564" y="165545"/>
            <a:chExt cx="6473401" cy="761404"/>
          </a:xfrm>
        </p:grpSpPr>
        <p:sp>
          <p:nvSpPr>
            <p:cNvPr id="32" name="ZoneTexte 31"/>
            <p:cNvSpPr txBox="1"/>
            <p:nvPr/>
          </p:nvSpPr>
          <p:spPr>
            <a:xfrm>
              <a:off x="239486" y="206949"/>
              <a:ext cx="702078" cy="276999"/>
            </a:xfrm>
            <a:prstGeom prst="rect">
              <a:avLst/>
            </a:prstGeom>
            <a:noFill/>
          </p:spPr>
          <p:txBody>
            <a:bodyPr wrap="square" rtlCol="0">
              <a:spAutoFit/>
            </a:bodyPr>
            <a:lstStyle/>
            <a:p>
              <a:pPr algn="ctr"/>
              <a:r>
                <a:rPr lang="fr-FR" sz="1200" dirty="0" smtClean="0">
                  <a:latin typeface="A Gentle Touch" panose="02000603000000000000" pitchFamily="2" charset="0"/>
                  <a:ea typeface="A Gentle Touch" panose="02000603000000000000" pitchFamily="2" charset="0"/>
                </a:rPr>
                <a:t>Domaine</a:t>
              </a:r>
              <a:endParaRPr lang="fr-FR" sz="1200" dirty="0">
                <a:latin typeface="A Gentle Touch" panose="02000603000000000000" pitchFamily="2" charset="0"/>
                <a:ea typeface="A Gentle Touch" panose="02000603000000000000" pitchFamily="2" charset="0"/>
              </a:endParaRPr>
            </a:p>
          </p:txBody>
        </p:sp>
        <p:sp>
          <p:nvSpPr>
            <p:cNvPr id="33" name="ZoneTexte 32"/>
            <p:cNvSpPr txBox="1"/>
            <p:nvPr/>
          </p:nvSpPr>
          <p:spPr>
            <a:xfrm>
              <a:off x="5983926" y="165545"/>
              <a:ext cx="702078" cy="276999"/>
            </a:xfrm>
            <a:prstGeom prst="rect">
              <a:avLst/>
            </a:prstGeom>
            <a:noFill/>
          </p:spPr>
          <p:txBody>
            <a:bodyPr wrap="square" rtlCol="0">
              <a:spAutoFit/>
            </a:bodyPr>
            <a:lstStyle/>
            <a:p>
              <a:pPr algn="ctr"/>
              <a:r>
                <a:rPr lang="fr-FR" sz="1200" dirty="0" smtClean="0">
                  <a:latin typeface="A Gentle Touch" panose="02000603000000000000" pitchFamily="2" charset="0"/>
                  <a:ea typeface="A Gentle Touch" panose="02000603000000000000" pitchFamily="2" charset="0"/>
                </a:rPr>
                <a:t>Epoque</a:t>
              </a:r>
              <a:endParaRPr lang="fr-FR" sz="1200" dirty="0">
                <a:latin typeface="A Gentle Touch" panose="02000603000000000000" pitchFamily="2" charset="0"/>
                <a:ea typeface="A Gentle Touch" panose="02000603000000000000" pitchFamily="2" charset="0"/>
              </a:endParaRPr>
            </a:p>
          </p:txBody>
        </p:sp>
        <p:grpSp>
          <p:nvGrpSpPr>
            <p:cNvPr id="34" name="Groupe 33"/>
            <p:cNvGrpSpPr/>
            <p:nvPr/>
          </p:nvGrpSpPr>
          <p:grpSpPr>
            <a:xfrm>
              <a:off x="221564" y="206949"/>
              <a:ext cx="6473401" cy="720000"/>
              <a:chOff x="221564" y="206949"/>
              <a:chExt cx="6473401" cy="912910"/>
            </a:xfrm>
          </p:grpSpPr>
          <p:sp>
            <p:nvSpPr>
              <p:cNvPr id="36" name="Rectangle 35"/>
              <p:cNvSpPr/>
              <p:nvPr/>
            </p:nvSpPr>
            <p:spPr>
              <a:xfrm>
                <a:off x="221564" y="206949"/>
                <a:ext cx="720000" cy="912910"/>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36"/>
              <p:cNvSpPr/>
              <p:nvPr/>
            </p:nvSpPr>
            <p:spPr>
              <a:xfrm>
                <a:off x="5974965" y="206949"/>
                <a:ext cx="720000" cy="912910"/>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37"/>
              <p:cNvSpPr/>
              <p:nvPr/>
            </p:nvSpPr>
            <p:spPr>
              <a:xfrm>
                <a:off x="1124744" y="206949"/>
                <a:ext cx="4680520" cy="912910"/>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cxnSp>
        <p:nvCxnSpPr>
          <p:cNvPr id="39" name="Connecteur droit 38"/>
          <p:cNvCxnSpPr/>
          <p:nvPr/>
        </p:nvCxnSpPr>
        <p:spPr>
          <a:xfrm>
            <a:off x="3456043" y="5652120"/>
            <a:ext cx="0" cy="3096344"/>
          </a:xfrm>
          <a:prstGeom prst="line">
            <a:avLst/>
          </a:prstGeom>
          <a:ln w="28575" cmpd="dbl">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1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9656" y="5933467"/>
            <a:ext cx="1809750" cy="2533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2" name="ZoneTexte 41"/>
          <p:cNvSpPr txBox="1"/>
          <p:nvPr/>
        </p:nvSpPr>
        <p:spPr>
          <a:xfrm>
            <a:off x="212603" y="5601305"/>
            <a:ext cx="3258314" cy="538609"/>
          </a:xfrm>
          <a:prstGeom prst="rect">
            <a:avLst/>
          </a:prstGeom>
          <a:noFill/>
        </p:spPr>
        <p:txBody>
          <a:bodyPr wrap="square" rtlCol="0">
            <a:spAutoFit/>
          </a:bodyPr>
          <a:lstStyle/>
          <a:p>
            <a:r>
              <a:rPr lang="fr-FR" sz="1600" b="1" i="1" dirty="0" smtClean="0">
                <a:latin typeface="CAC Pinafore" panose="00000400000000000000" pitchFamily="2" charset="0"/>
                <a:cs typeface="Andalus" panose="02020603050405020304" pitchFamily="18" charset="-78"/>
              </a:rPr>
              <a:t>Du même auteur ou artiste</a:t>
            </a:r>
          </a:p>
          <a:p>
            <a:r>
              <a:rPr lang="fr-FR" sz="1300" dirty="0" smtClean="0">
                <a:latin typeface="Andalus" panose="02020603050405020304" pitchFamily="18" charset="-78"/>
                <a:cs typeface="Andalus" panose="02020603050405020304" pitchFamily="18" charset="-78"/>
              </a:rPr>
              <a:t>Les tables de multiplication en poèmes…</a:t>
            </a:r>
          </a:p>
        </p:txBody>
      </p:sp>
      <p:sp>
        <p:nvSpPr>
          <p:cNvPr id="44" name="ZoneTexte 43"/>
          <p:cNvSpPr txBox="1"/>
          <p:nvPr/>
        </p:nvSpPr>
        <p:spPr>
          <a:xfrm>
            <a:off x="3585898" y="5601305"/>
            <a:ext cx="3100106" cy="338554"/>
          </a:xfrm>
          <a:prstGeom prst="rect">
            <a:avLst/>
          </a:prstGeom>
          <a:noFill/>
        </p:spPr>
        <p:txBody>
          <a:bodyPr wrap="square" rtlCol="0">
            <a:spAutoFit/>
          </a:bodyPr>
          <a:lstStyle/>
          <a:p>
            <a:r>
              <a:rPr lang="fr-FR" sz="1600" b="1" i="1" dirty="0" smtClean="0">
                <a:latin typeface="CAC Pinafore" panose="00000400000000000000" pitchFamily="2" charset="0"/>
                <a:cs typeface="Andalus" panose="02020603050405020304" pitchFamily="18" charset="-78"/>
              </a:rPr>
              <a:t>Pour aller plus loin…</a:t>
            </a:r>
          </a:p>
        </p:txBody>
      </p:sp>
      <p:grpSp>
        <p:nvGrpSpPr>
          <p:cNvPr id="43" name="Groupe 42"/>
          <p:cNvGrpSpPr/>
          <p:nvPr/>
        </p:nvGrpSpPr>
        <p:grpSpPr>
          <a:xfrm>
            <a:off x="2877684" y="7873046"/>
            <a:ext cx="3853810" cy="1038840"/>
            <a:chOff x="213125" y="3068960"/>
            <a:chExt cx="3853810" cy="1038840"/>
          </a:xfrm>
        </p:grpSpPr>
        <p:pic>
          <p:nvPicPr>
            <p:cNvPr id="49" name="Image 48" descr="Le loup qui voyageait dans le temps - Google Chrome"/>
            <p:cNvPicPr>
              <a:picLocks noChangeAspect="1"/>
            </p:cNvPicPr>
            <p:nvPr/>
          </p:nvPicPr>
          <p:blipFill rotWithShape="1">
            <a:blip r:embed="rId3">
              <a:extLst>
                <a:ext uri="{28A0092B-C50C-407E-A947-70E740481C1C}">
                  <a14:useLocalDpi xmlns:a14="http://schemas.microsoft.com/office/drawing/2010/main" val="0"/>
                </a:ext>
              </a:extLst>
            </a:blip>
            <a:srcRect l="26954" t="31285" r="27677" b="48257"/>
            <a:stretch/>
          </p:blipFill>
          <p:spPr>
            <a:xfrm>
              <a:off x="213125" y="3068960"/>
              <a:ext cx="3808320" cy="1038840"/>
            </a:xfrm>
            <a:prstGeom prst="rect">
              <a:avLst/>
            </a:prstGeom>
          </p:spPr>
        </p:pic>
        <p:sp>
          <p:nvSpPr>
            <p:cNvPr id="50" name="Rectangle à coins arrondis 49"/>
            <p:cNvSpPr/>
            <p:nvPr/>
          </p:nvSpPr>
          <p:spPr>
            <a:xfrm>
              <a:off x="3274847" y="3068960"/>
              <a:ext cx="792088" cy="10388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45"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58113" y="4928701"/>
            <a:ext cx="535782" cy="535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67074" y="373658"/>
            <a:ext cx="535782" cy="535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3" name="ZoneTexte 52"/>
          <p:cNvSpPr txBox="1"/>
          <p:nvPr/>
        </p:nvSpPr>
        <p:spPr>
          <a:xfrm>
            <a:off x="1072229" y="4855810"/>
            <a:ext cx="4767628" cy="523220"/>
          </a:xfrm>
          <a:prstGeom prst="rect">
            <a:avLst/>
          </a:prstGeom>
          <a:noFill/>
        </p:spPr>
        <p:txBody>
          <a:bodyPr wrap="square" rtlCol="0">
            <a:spAutoFit/>
          </a:bodyPr>
          <a:lstStyle/>
          <a:p>
            <a:pPr algn="ctr"/>
            <a:r>
              <a:rPr lang="fr-FR" sz="2800" dirty="0" smtClean="0">
                <a:effectLst>
                  <a:outerShdw blurRad="50800" dist="38100" dir="5400000" algn="t" rotWithShape="0">
                    <a:prstClr val="black">
                      <a:alpha val="40000"/>
                    </a:prstClr>
                  </a:outerShdw>
                </a:effectLst>
                <a:latin typeface="the Blue Cabin" panose="02000000000000000000" pitchFamily="2" charset="0"/>
              </a:rPr>
              <a:t>Jean Tardieu</a:t>
            </a:r>
            <a:endParaRPr lang="fr-FR" sz="2800" dirty="0">
              <a:effectLst>
                <a:outerShdw blurRad="50800" dist="38100" dir="5400000" algn="t" rotWithShape="0">
                  <a:prstClr val="black">
                    <a:alpha val="40000"/>
                  </a:prstClr>
                </a:outerShdw>
              </a:effectLst>
              <a:latin typeface="the Blue Cabin" panose="02000000000000000000" pitchFamily="2" charset="0"/>
            </a:endParaRPr>
          </a:p>
        </p:txBody>
      </p:sp>
      <p:pic>
        <p:nvPicPr>
          <p:cNvPr id="54"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t="5829" r="10223"/>
          <a:stretch/>
        </p:blipFill>
        <p:spPr bwMode="auto">
          <a:xfrm rot="21381073">
            <a:off x="3788987" y="2449044"/>
            <a:ext cx="1231379" cy="18387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5" name="Picture 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167168">
            <a:off x="5175038" y="2542360"/>
            <a:ext cx="1243181" cy="18958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ZoneTexte 20"/>
          <p:cNvSpPr txBox="1"/>
          <p:nvPr/>
        </p:nvSpPr>
        <p:spPr>
          <a:xfrm rot="20805785">
            <a:off x="307096" y="1019282"/>
            <a:ext cx="3142855" cy="3046988"/>
          </a:xfrm>
          <a:prstGeom prst="rect">
            <a:avLst/>
          </a:prstGeom>
          <a:noFill/>
        </p:spPr>
        <p:txBody>
          <a:bodyPr wrap="square" numCol="2" rtlCol="0">
            <a:spAutoFit/>
          </a:bodyPr>
          <a:lstStyle/>
          <a:p>
            <a:r>
              <a:rPr lang="fr-FR" sz="1200" dirty="0"/>
              <a:t>La môme néant</a:t>
            </a:r>
          </a:p>
          <a:p>
            <a:r>
              <a:rPr lang="fr-FR" sz="1200" dirty="0"/>
              <a:t> </a:t>
            </a:r>
          </a:p>
          <a:p>
            <a:r>
              <a:rPr lang="fr-FR" sz="1200" dirty="0"/>
              <a:t>Quoi qu’a dit ?</a:t>
            </a:r>
          </a:p>
          <a:p>
            <a:r>
              <a:rPr lang="fr-FR" sz="1200" dirty="0"/>
              <a:t>-A dit rin.</a:t>
            </a:r>
          </a:p>
          <a:p>
            <a:r>
              <a:rPr lang="fr-FR" sz="1200" dirty="0"/>
              <a:t>Quoi qu'a fait</a:t>
            </a:r>
            <a:br>
              <a:rPr lang="fr-FR" sz="1200" dirty="0"/>
            </a:br>
            <a:r>
              <a:rPr lang="fr-FR" sz="1200" dirty="0" smtClean="0"/>
              <a:t>-</a:t>
            </a:r>
            <a:r>
              <a:rPr lang="fr-FR" sz="1200" dirty="0"/>
              <a:t>A fait rin.</a:t>
            </a:r>
          </a:p>
          <a:p>
            <a:r>
              <a:rPr lang="fr-FR" sz="1200" dirty="0"/>
              <a:t>Quoi qu’a pense ?</a:t>
            </a:r>
          </a:p>
          <a:p>
            <a:r>
              <a:rPr lang="fr-FR" sz="1200" dirty="0"/>
              <a:t>-A pense à rin</a:t>
            </a:r>
            <a:r>
              <a:rPr lang="fr-FR" sz="1200" dirty="0" smtClean="0"/>
              <a:t>.</a:t>
            </a:r>
          </a:p>
          <a:p>
            <a:endParaRPr lang="fr-FR" sz="1200" dirty="0"/>
          </a:p>
          <a:p>
            <a:endParaRPr lang="fr-FR" sz="1200" dirty="0" smtClean="0"/>
          </a:p>
          <a:p>
            <a:endParaRPr lang="fr-FR" sz="1200" dirty="0" smtClean="0"/>
          </a:p>
          <a:p>
            <a:endParaRPr lang="fr-FR" sz="1200" dirty="0"/>
          </a:p>
          <a:p>
            <a:endParaRPr lang="fr-FR" sz="1200" dirty="0" smtClean="0"/>
          </a:p>
          <a:p>
            <a:endParaRPr lang="fr-FR" sz="1200" dirty="0"/>
          </a:p>
          <a:p>
            <a:endParaRPr lang="fr-FR" sz="1200" dirty="0"/>
          </a:p>
          <a:p>
            <a:r>
              <a:rPr lang="fr-FR" sz="1200" dirty="0"/>
              <a:t> </a:t>
            </a:r>
          </a:p>
          <a:p>
            <a:endParaRPr lang="fr-FR" sz="1200" dirty="0" smtClean="0"/>
          </a:p>
          <a:p>
            <a:r>
              <a:rPr lang="fr-FR" sz="1200" dirty="0" smtClean="0"/>
              <a:t>Pourquoi </a:t>
            </a:r>
            <a:r>
              <a:rPr lang="fr-FR" sz="1200" dirty="0"/>
              <a:t>qu’a dit rin ?</a:t>
            </a:r>
          </a:p>
          <a:p>
            <a:r>
              <a:rPr lang="fr-FR" sz="1200" dirty="0"/>
              <a:t>Pourquoi qu’a fait rin ?</a:t>
            </a:r>
          </a:p>
          <a:p>
            <a:r>
              <a:rPr lang="fr-FR" sz="1200" dirty="0"/>
              <a:t>Pourquoi qu’a pense à rin ?</a:t>
            </a:r>
          </a:p>
          <a:p>
            <a:r>
              <a:rPr lang="fr-FR" sz="1200" dirty="0"/>
              <a:t> </a:t>
            </a:r>
          </a:p>
          <a:p>
            <a:r>
              <a:rPr lang="fr-FR" sz="1200" dirty="0"/>
              <a:t>-A’xiste pas.</a:t>
            </a:r>
          </a:p>
          <a:p>
            <a:endParaRPr lang="fr-FR" sz="1200" dirty="0"/>
          </a:p>
        </p:txBody>
      </p:sp>
      <p:sp>
        <p:nvSpPr>
          <p:cNvPr id="22" name="ZoneTexte 21"/>
          <p:cNvSpPr txBox="1"/>
          <p:nvPr/>
        </p:nvSpPr>
        <p:spPr>
          <a:xfrm rot="20700635">
            <a:off x="349743" y="6344023"/>
            <a:ext cx="2788626" cy="1815882"/>
          </a:xfrm>
          <a:prstGeom prst="rect">
            <a:avLst/>
          </a:prstGeom>
          <a:noFill/>
        </p:spPr>
        <p:txBody>
          <a:bodyPr wrap="square" rtlCol="0">
            <a:spAutoFit/>
          </a:bodyPr>
          <a:lstStyle/>
          <a:p>
            <a:r>
              <a:rPr lang="fr-FR" sz="1400" dirty="0" smtClean="0">
                <a:latin typeface="Andalus" panose="02020603050405020304" pitchFamily="18" charset="-78"/>
                <a:cs typeface="Andalus" panose="02020603050405020304" pitchFamily="18" charset="-78"/>
              </a:rPr>
              <a:t>La soirée du pianiste </a:t>
            </a:r>
          </a:p>
          <a:p>
            <a:r>
              <a:rPr lang="fr-FR" sz="1400" dirty="0" smtClean="0">
                <a:latin typeface="Andalus" panose="02020603050405020304" pitchFamily="18" charset="-78"/>
                <a:cs typeface="Andalus" panose="02020603050405020304" pitchFamily="18" charset="-78"/>
              </a:rPr>
              <a:t>L’artiste est à son piano, </a:t>
            </a:r>
          </a:p>
          <a:p>
            <a:r>
              <a:rPr lang="fr-FR" sz="1400" dirty="0" smtClean="0">
                <a:latin typeface="Andalus" panose="02020603050405020304" pitchFamily="18" charset="-78"/>
                <a:cs typeface="Andalus" panose="02020603050405020304" pitchFamily="18" charset="-78"/>
              </a:rPr>
              <a:t>Sa main droite joue en solo, </a:t>
            </a:r>
          </a:p>
          <a:p>
            <a:r>
              <a:rPr lang="fr-FR" sz="1400" dirty="0" smtClean="0">
                <a:latin typeface="Andalus" panose="02020603050405020304" pitchFamily="18" charset="-78"/>
                <a:cs typeface="Andalus" panose="02020603050405020304" pitchFamily="18" charset="-78"/>
              </a:rPr>
              <a:t>Ses cinq doigts sont longs et fins Cinq fois un, cinq. </a:t>
            </a:r>
          </a:p>
          <a:p>
            <a:endParaRPr lang="fr-FR" sz="1400" dirty="0">
              <a:latin typeface="Andalus" panose="02020603050405020304" pitchFamily="18" charset="-78"/>
              <a:cs typeface="Andalus" panose="02020603050405020304" pitchFamily="18" charset="-78"/>
            </a:endParaRPr>
          </a:p>
          <a:p>
            <a:r>
              <a:rPr lang="fr-FR" sz="1400" dirty="0" smtClean="0">
                <a:latin typeface="Andalus" panose="02020603050405020304" pitchFamily="18" charset="-78"/>
                <a:cs typeface="Andalus" panose="02020603050405020304" pitchFamily="18" charset="-78"/>
              </a:rPr>
              <a:t>Puis, des deux mains, il s’enhardit </a:t>
            </a:r>
          </a:p>
          <a:p>
            <a:r>
              <a:rPr lang="fr-FR" sz="1400" dirty="0" smtClean="0">
                <a:latin typeface="Andalus" panose="02020603050405020304" pitchFamily="18" charset="-78"/>
                <a:cs typeface="Andalus" panose="02020603050405020304" pitchFamily="18" charset="-78"/>
              </a:rPr>
              <a:t>Cinq fois deux, dix.</a:t>
            </a:r>
            <a:endParaRPr lang="fr-FR" sz="1400" dirty="0">
              <a:latin typeface="Andalus" panose="02020603050405020304" pitchFamily="18" charset="-78"/>
              <a:cs typeface="Andalus" panose="02020603050405020304" pitchFamily="18" charset="-78"/>
            </a:endParaRPr>
          </a:p>
        </p:txBody>
      </p:sp>
      <p:sp>
        <p:nvSpPr>
          <p:cNvPr id="56" name="Bulle ronde 55"/>
          <p:cNvSpPr/>
          <p:nvPr/>
        </p:nvSpPr>
        <p:spPr>
          <a:xfrm>
            <a:off x="316481" y="423822"/>
            <a:ext cx="548087" cy="428693"/>
          </a:xfrm>
          <a:prstGeom prst="wedgeEllipseCallout">
            <a:avLst/>
          </a:prstGeom>
          <a:noFill/>
          <a:ln>
            <a:solidFill>
              <a:schemeClr val="tx1">
                <a:lumMod val="85000"/>
                <a:lumOff val="1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Bulle ronde 56"/>
          <p:cNvSpPr/>
          <p:nvPr/>
        </p:nvSpPr>
        <p:spPr>
          <a:xfrm>
            <a:off x="307520" y="4982245"/>
            <a:ext cx="548087" cy="428693"/>
          </a:xfrm>
          <a:prstGeom prst="wedgeEllipseCallout">
            <a:avLst/>
          </a:prstGeom>
          <a:noFill/>
          <a:ln>
            <a:solidFill>
              <a:schemeClr val="tx1">
                <a:lumMod val="85000"/>
                <a:lumOff val="1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4673846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163</Words>
  <Application>Microsoft Office PowerPoint</Application>
  <PresentationFormat>Affichage à l'écran (4:3)</PresentationFormat>
  <Paragraphs>43</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SARL familiale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sagebooker</dc:creator>
  <cp:lastModifiedBy>CROCHEMORE Alain</cp:lastModifiedBy>
  <cp:revision>6</cp:revision>
  <dcterms:created xsi:type="dcterms:W3CDTF">2016-02-01T19:43:57Z</dcterms:created>
  <dcterms:modified xsi:type="dcterms:W3CDTF">2016-02-07T18:12:16Z</dcterms:modified>
</cp:coreProperties>
</file>