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6" r:id="rId4"/>
    <p:sldId id="263" r:id="rId5"/>
    <p:sldId id="271" r:id="rId6"/>
    <p:sldId id="275" r:id="rId7"/>
    <p:sldId id="276" r:id="rId8"/>
    <p:sldId id="265" r:id="rId9"/>
    <p:sldId id="267" r:id="rId10"/>
    <p:sldId id="268" r:id="rId1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33" autoAdjust="0"/>
    <p:restoredTop sz="94660"/>
  </p:normalViewPr>
  <p:slideViewPr>
    <p:cSldViewPr>
      <p:cViewPr varScale="1">
        <p:scale>
          <a:sx n="87" d="100"/>
          <a:sy n="87" d="100"/>
        </p:scale>
        <p:origin x="-147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4B643-CCFB-4F8D-BB4C-C9CE425D02D4}" type="datetimeFigureOut">
              <a:rPr lang="fr-FR" smtClean="0"/>
              <a:t>20/07/2014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F81CD-9293-4434-8A68-F5A96D2D36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1477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4B643-CCFB-4F8D-BB4C-C9CE425D02D4}" type="datetimeFigureOut">
              <a:rPr lang="fr-FR" smtClean="0"/>
              <a:t>20/07/2014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F81CD-9293-4434-8A68-F5A96D2D36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1134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4B643-CCFB-4F8D-BB4C-C9CE425D02D4}" type="datetimeFigureOut">
              <a:rPr lang="fr-FR" smtClean="0"/>
              <a:t>20/07/2014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F81CD-9293-4434-8A68-F5A96D2D36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8745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4B643-CCFB-4F8D-BB4C-C9CE425D02D4}" type="datetimeFigureOut">
              <a:rPr lang="fr-FR" smtClean="0"/>
              <a:t>20/07/2014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F81CD-9293-4434-8A68-F5A96D2D36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9940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4B643-CCFB-4F8D-BB4C-C9CE425D02D4}" type="datetimeFigureOut">
              <a:rPr lang="fr-FR" smtClean="0"/>
              <a:t>20/07/2014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F81CD-9293-4434-8A68-F5A96D2D36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9756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4B643-CCFB-4F8D-BB4C-C9CE425D02D4}" type="datetimeFigureOut">
              <a:rPr lang="fr-FR" smtClean="0"/>
              <a:t>20/07/2014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F81CD-9293-4434-8A68-F5A96D2D36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0726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4B643-CCFB-4F8D-BB4C-C9CE425D02D4}" type="datetimeFigureOut">
              <a:rPr lang="fr-FR" smtClean="0"/>
              <a:t>20/07/2014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F81CD-9293-4434-8A68-F5A96D2D36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4519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4B643-CCFB-4F8D-BB4C-C9CE425D02D4}" type="datetimeFigureOut">
              <a:rPr lang="fr-FR" smtClean="0"/>
              <a:t>20/07/2014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F81CD-9293-4434-8A68-F5A96D2D36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777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4B643-CCFB-4F8D-BB4C-C9CE425D02D4}" type="datetimeFigureOut">
              <a:rPr lang="fr-FR" smtClean="0"/>
              <a:t>20/07/2014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F81CD-9293-4434-8A68-F5A96D2D36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9978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4B643-CCFB-4F8D-BB4C-C9CE425D02D4}" type="datetimeFigureOut">
              <a:rPr lang="fr-FR" smtClean="0"/>
              <a:t>20/07/2014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F81CD-9293-4434-8A68-F5A96D2D36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6462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4B643-CCFB-4F8D-BB4C-C9CE425D02D4}" type="datetimeFigureOut">
              <a:rPr lang="fr-FR" smtClean="0"/>
              <a:t>20/07/2014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F81CD-9293-4434-8A68-F5A96D2D36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3210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34B643-CCFB-4F8D-BB4C-C9CE425D02D4}" type="datetimeFigureOut">
              <a:rPr lang="fr-FR" smtClean="0"/>
              <a:t>20/07/2014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F81CD-9293-4434-8A68-F5A96D2D36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0818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-2434"/>
            <a:ext cx="5184576" cy="6912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251520" y="116632"/>
            <a:ext cx="6317307" cy="369332"/>
          </a:xfrm>
          <a:prstGeom prst="rect">
            <a:avLst/>
          </a:prstGeom>
          <a:ln w="5715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Amandine" pitchFamily="2" charset="0"/>
              </a:rPr>
              <a:t>Que peut-il bien y avoir au sommet de cette montagne?</a:t>
            </a:r>
            <a:endParaRPr lang="fr-FR" dirty="0">
              <a:latin typeface="Amandine" pitchFamily="2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724128" y="2780928"/>
            <a:ext cx="3277669" cy="369332"/>
          </a:xfrm>
          <a:prstGeom prst="rect">
            <a:avLst/>
          </a:prstGeom>
          <a:ln w="5715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Amandine" pitchFamily="2" charset="0"/>
              </a:rPr>
              <a:t>Un indice?</a:t>
            </a:r>
            <a:endParaRPr lang="fr-FR" dirty="0">
              <a:latin typeface="Amandine" pitchFamily="2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67544" y="3797062"/>
            <a:ext cx="3277669" cy="369332"/>
          </a:xfrm>
          <a:prstGeom prst="rect">
            <a:avLst/>
          </a:prstGeom>
          <a:ln w="5715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Amandine" pitchFamily="2" charset="0"/>
              </a:rPr>
              <a:t>On est à Rio de Janeiro !</a:t>
            </a:r>
            <a:endParaRPr lang="fr-FR" dirty="0">
              <a:latin typeface="Amandin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193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2565783"/>
              </p:ext>
            </p:extLst>
          </p:nvPr>
        </p:nvGraphicFramePr>
        <p:xfrm>
          <a:off x="611560" y="332656"/>
          <a:ext cx="8352928" cy="56886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97783"/>
                <a:gridCol w="5755145"/>
              </a:tblGrid>
              <a:tr h="1137726">
                <a:tc gridSpan="2">
                  <a:txBody>
                    <a:bodyPr/>
                    <a:lstStyle/>
                    <a:p>
                      <a:pPr algn="ctr"/>
                      <a:r>
                        <a:rPr lang="fr-FR" sz="4000" dirty="0" smtClean="0">
                          <a:latin typeface="Amandine" pitchFamily="2" charset="0"/>
                        </a:rPr>
                        <a:t>Cartel de l’</a:t>
                      </a:r>
                      <a:r>
                        <a:rPr lang="fr-FR" sz="4000" dirty="0" err="1" smtClean="0">
                          <a:latin typeface="Amandine" pitchFamily="2" charset="0"/>
                        </a:rPr>
                        <a:t>oeuvre</a:t>
                      </a:r>
                      <a:endParaRPr lang="fr-FR" sz="4000" dirty="0">
                        <a:latin typeface="Amandine" pitchFamily="2" charset="0"/>
                      </a:endParaRPr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1137726">
                <a:tc>
                  <a:txBody>
                    <a:bodyPr/>
                    <a:lstStyle/>
                    <a:p>
                      <a:r>
                        <a:rPr lang="fr-FR" sz="2800" b="1" dirty="0" smtClean="0">
                          <a:latin typeface="DK Crayon Crumble" panose="03070001040701010105" pitchFamily="66" charset="0"/>
                        </a:rPr>
                        <a:t>Epoque / Dates</a:t>
                      </a:r>
                      <a:endParaRPr lang="fr-FR" sz="2800" b="1" dirty="0">
                        <a:latin typeface="DK Crayon Crumble" panose="03070001040701010105" pitchFamily="66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137726">
                <a:tc>
                  <a:txBody>
                    <a:bodyPr/>
                    <a:lstStyle/>
                    <a:p>
                      <a:r>
                        <a:rPr lang="fr-FR" sz="2800" b="1" dirty="0" smtClean="0">
                          <a:latin typeface="DK Crayon Crumble" panose="03070001040701010105" pitchFamily="66" charset="0"/>
                        </a:rPr>
                        <a:t>Dimensions</a:t>
                      </a:r>
                      <a:endParaRPr lang="fr-FR" sz="2800" b="1" dirty="0">
                        <a:latin typeface="DK Crayon Crumble" panose="03070001040701010105" pitchFamily="66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137726">
                <a:tc>
                  <a:txBody>
                    <a:bodyPr/>
                    <a:lstStyle/>
                    <a:p>
                      <a:r>
                        <a:rPr lang="fr-FR" sz="2800" b="1" dirty="0" smtClean="0">
                          <a:latin typeface="DK Crayon Crumble" panose="03070001040701010105" pitchFamily="66" charset="0"/>
                        </a:rPr>
                        <a:t>Fonction</a:t>
                      </a:r>
                      <a:endParaRPr lang="fr-FR" sz="2800" b="1" dirty="0">
                        <a:latin typeface="DK Crayon Crumble" panose="03070001040701010105" pitchFamily="66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137726">
                <a:tc>
                  <a:txBody>
                    <a:bodyPr/>
                    <a:lstStyle/>
                    <a:p>
                      <a:r>
                        <a:rPr lang="fr-FR" sz="2800" b="1" dirty="0" smtClean="0">
                          <a:latin typeface="DK Crayon Crumble" panose="03070001040701010105" pitchFamily="66" charset="0"/>
                        </a:rPr>
                        <a:t>Lieu</a:t>
                      </a:r>
                      <a:endParaRPr lang="fr-FR" sz="2800" b="1" dirty="0">
                        <a:latin typeface="DK Crayon Crumble" panose="03070001040701010105" pitchFamily="66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3419872" y="1772816"/>
            <a:ext cx="4752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DK Crayon Crumble" panose="03070001040701010105" pitchFamily="66" charset="0"/>
              </a:rPr>
              <a:t>1926-1931</a:t>
            </a:r>
            <a:endParaRPr lang="fr-FR" sz="2800" dirty="0">
              <a:latin typeface="DK Crayon Crumble" panose="03070001040701010105" pitchFamily="66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383766" y="5138028"/>
            <a:ext cx="4752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DK Crayon Crumble" panose="03070001040701010105" pitchFamily="66" charset="0"/>
              </a:rPr>
              <a:t>Rio de Janeiro - Brésil</a:t>
            </a:r>
            <a:endParaRPr lang="fr-FR" sz="2800" dirty="0">
              <a:latin typeface="DK Crayon Crumble" panose="03070001040701010105" pitchFamily="66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350230" y="4077072"/>
            <a:ext cx="54442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DK Crayon Crumble" panose="03070001040701010105" pitchFamily="66" charset="0"/>
              </a:rPr>
              <a:t>Statue protectrice</a:t>
            </a:r>
            <a:endParaRPr lang="fr-FR" sz="2800" dirty="0">
              <a:latin typeface="DK Crayon Crumble" panose="03070001040701010105" pitchFamily="66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367740" y="2924944"/>
            <a:ext cx="4752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DK Crayon Crumble" panose="03070001040701010105" pitchFamily="66" charset="0"/>
              </a:rPr>
              <a:t>38 mètres de hauteur</a:t>
            </a:r>
            <a:endParaRPr lang="fr-FR" sz="2800" dirty="0">
              <a:latin typeface="DK Crayon Crumble" panose="030700010407010101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849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arrakeen.ch/brasil2/077%20%20Corcovad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2616" y="-349327"/>
            <a:ext cx="5436096" cy="724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hrist The Redeemer , Rio de Janeiro, Brazi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590" y="-1107504"/>
            <a:ext cx="5238750" cy="929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1403648" y="113521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solidFill>
                  <a:schemeClr val="accent3">
                    <a:lumMod val="50000"/>
                  </a:schemeClr>
                </a:solidFill>
                <a:latin typeface="Croobie" panose="00000400000000000000" pitchFamily="2" charset="0"/>
              </a:rPr>
              <a:t>Le Christ Rédempteur</a:t>
            </a:r>
            <a:endParaRPr lang="fr-FR" sz="3600" dirty="0">
              <a:solidFill>
                <a:schemeClr val="accent3">
                  <a:lumMod val="50000"/>
                </a:schemeClr>
              </a:solidFill>
              <a:latin typeface="Croobi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554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  <a:alpha val="3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Brésil - Rio de Janeiro - La statue du christ Redempte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-888839"/>
            <a:ext cx="5832648" cy="7774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317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Rio de Janei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845" y="0"/>
            <a:ext cx="4608512" cy="6871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161323" y="149662"/>
            <a:ext cx="3779372" cy="369332"/>
          </a:xfrm>
          <a:prstGeom prst="rect">
            <a:avLst/>
          </a:prstGeom>
          <a:ln w="5715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Amandine" pitchFamily="2" charset="0"/>
              </a:rPr>
              <a:t>Vous avez une idée de sa taille?</a:t>
            </a:r>
            <a:endParaRPr lang="fr-FR" dirty="0">
              <a:latin typeface="Amandine" pitchFamily="2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508104" y="6021288"/>
            <a:ext cx="3491340" cy="369332"/>
          </a:xfrm>
          <a:prstGeom prst="rect">
            <a:avLst/>
          </a:prstGeom>
          <a:ln w="5715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Amandine" pitchFamily="2" charset="0"/>
              </a:rPr>
              <a:t>Il mesure 38 mètres.</a:t>
            </a:r>
            <a:endParaRPr lang="fr-FR" dirty="0">
              <a:latin typeface="Amandin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085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the christ the redeemer, rio de janei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-265228"/>
            <a:ext cx="4752528" cy="7123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161323" y="149662"/>
            <a:ext cx="3779372" cy="646331"/>
          </a:xfrm>
          <a:prstGeom prst="rect">
            <a:avLst/>
          </a:prstGeom>
          <a:ln w="5715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Amandine" pitchFamily="2" charset="0"/>
              </a:rPr>
              <a:t>A quelle époque vous situeriez sa construction</a:t>
            </a:r>
            <a:r>
              <a:rPr lang="fr-FR" dirty="0" smtClean="0">
                <a:latin typeface="Amandine" pitchFamily="2" charset="0"/>
              </a:rPr>
              <a:t>? Pourquoi ?</a:t>
            </a:r>
            <a:endParaRPr lang="fr-FR" dirty="0">
              <a:latin typeface="Amandin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49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hrist the Redeemer, Rio de Janeiro, Braz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086" y="-1452336"/>
            <a:ext cx="4963118" cy="831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Christ the Redeemer, Rio de Janeir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664" y="0"/>
            <a:ext cx="5187848" cy="7788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835696" y="357664"/>
            <a:ext cx="3779372" cy="369332"/>
          </a:xfrm>
          <a:prstGeom prst="rect">
            <a:avLst/>
          </a:prstGeom>
          <a:ln w="5715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Amandine" pitchFamily="2" charset="0"/>
              </a:rPr>
              <a:t>A quoi </a:t>
            </a:r>
            <a:r>
              <a:rPr lang="fr-FR" dirty="0" smtClean="0">
                <a:latin typeface="Amandine" pitchFamily="2" charset="0"/>
              </a:rPr>
              <a:t>peut-il </a:t>
            </a:r>
            <a:r>
              <a:rPr lang="fr-FR" dirty="0" smtClean="0">
                <a:latin typeface="Amandine" pitchFamily="2" charset="0"/>
              </a:rPr>
              <a:t>servir ?</a:t>
            </a:r>
            <a:endParaRPr lang="fr-FR" dirty="0">
              <a:latin typeface="Amandin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513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13279"/>
            <a:ext cx="9753600" cy="681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249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457200" y="274638"/>
            <a:ext cx="8229600" cy="85010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>
                <a:solidFill>
                  <a:schemeClr val="accent3">
                    <a:lumMod val="50000"/>
                  </a:schemeClr>
                </a:solidFill>
                <a:latin typeface="Amandine" pitchFamily="2" charset="0"/>
              </a:rPr>
              <a:t>Le Christ rédempteur</a:t>
            </a:r>
            <a:endParaRPr lang="fr-FR" dirty="0">
              <a:solidFill>
                <a:schemeClr val="accent3">
                  <a:lumMod val="50000"/>
                </a:schemeClr>
              </a:solidFill>
              <a:latin typeface="Amandine" pitchFamily="2" charset="0"/>
            </a:endParaRPr>
          </a:p>
        </p:txBody>
      </p:sp>
      <p:sp>
        <p:nvSpPr>
          <p:cNvPr id="3" name="Espace réservé du contenu 2"/>
          <p:cNvSpPr txBox="1">
            <a:spLocks/>
          </p:cNvSpPr>
          <p:nvPr/>
        </p:nvSpPr>
        <p:spPr>
          <a:xfrm>
            <a:off x="0" y="1124744"/>
            <a:ext cx="9144000" cy="561662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fr-FR" sz="2000" dirty="0">
                <a:latin typeface="Comic Sans MS" panose="030F0702030302020204" pitchFamily="66" charset="0"/>
              </a:rPr>
              <a:t>Le </a:t>
            </a:r>
            <a:r>
              <a:rPr lang="fr-FR" sz="18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Christ Rédempteur</a:t>
            </a:r>
            <a:r>
              <a:rPr lang="fr-FR" sz="2000" dirty="0">
                <a:latin typeface="Comic Sans MS" panose="030F0702030302020204" pitchFamily="66" charset="0"/>
              </a:rPr>
              <a:t> </a:t>
            </a:r>
            <a:r>
              <a:rPr lang="fr-FR" sz="2000" dirty="0" smtClean="0">
                <a:latin typeface="Comic Sans MS" panose="030F0702030302020204" pitchFamily="66" charset="0"/>
              </a:rPr>
              <a:t>est </a:t>
            </a:r>
            <a:r>
              <a:rPr lang="fr-FR" sz="2000" dirty="0">
                <a:latin typeface="Comic Sans MS" panose="030F0702030302020204" pitchFamily="66" charset="0"/>
              </a:rPr>
              <a:t>une grande statue du Christ dominant la ville de </a:t>
            </a:r>
            <a:r>
              <a:rPr lang="fr-FR" sz="20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Rio de Janeiro </a:t>
            </a:r>
            <a:r>
              <a:rPr lang="fr-FR" sz="2000" dirty="0" smtClean="0">
                <a:latin typeface="Comic Sans MS" panose="030F0702030302020204" pitchFamily="66" charset="0"/>
              </a:rPr>
              <a:t>(Brésil), </a:t>
            </a:r>
            <a:r>
              <a:rPr lang="fr-FR" sz="2000" dirty="0">
                <a:latin typeface="Comic Sans MS" panose="030F0702030302020204" pitchFamily="66" charset="0"/>
              </a:rPr>
              <a:t>du haut du mont du Corcovado. De simple monument religieux à ses débuts, elle est devenue </a:t>
            </a:r>
            <a:r>
              <a:rPr lang="fr-FR" sz="2000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un </a:t>
            </a:r>
            <a:r>
              <a:rPr lang="fr-FR" sz="20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des emblèmes </a:t>
            </a:r>
            <a:r>
              <a:rPr lang="fr-FR" sz="2000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de </a:t>
            </a:r>
            <a:r>
              <a:rPr lang="fr-FR" sz="20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la ville</a:t>
            </a:r>
            <a:r>
              <a:rPr lang="fr-FR" sz="2000" dirty="0">
                <a:latin typeface="Comic Sans MS" panose="030F0702030302020204" pitchFamily="66" charset="0"/>
              </a:rPr>
              <a:t>, au même titre que </a:t>
            </a:r>
            <a:r>
              <a:rPr lang="fr-FR" sz="2000" dirty="0" smtClean="0">
                <a:latin typeface="Comic Sans MS" panose="030F0702030302020204" pitchFamily="66" charset="0"/>
              </a:rPr>
              <a:t>la </a:t>
            </a:r>
            <a:r>
              <a:rPr lang="fr-FR" sz="2000" dirty="0">
                <a:latin typeface="Comic Sans MS" panose="030F0702030302020204" pitchFamily="66" charset="0"/>
              </a:rPr>
              <a:t>plage de Copacabana ou le carnaval de Rio. </a:t>
            </a:r>
            <a:endParaRPr lang="fr-FR" sz="2000" dirty="0" smtClean="0">
              <a:latin typeface="Comic Sans MS" panose="030F0702030302020204" pitchFamily="66" charset="0"/>
            </a:endParaRPr>
          </a:p>
          <a:p>
            <a:pPr marL="0" indent="0" algn="just">
              <a:buNone/>
            </a:pPr>
            <a:endParaRPr lang="fr-FR" sz="2000" dirty="0" smtClean="0">
              <a:latin typeface="Comic Sans MS" panose="030F0702030302020204" pitchFamily="66" charset="0"/>
            </a:endParaRPr>
          </a:p>
          <a:p>
            <a:pPr marL="0" indent="0" algn="just">
              <a:buNone/>
            </a:pPr>
            <a:r>
              <a:rPr lang="fr-FR" sz="2000" dirty="0" smtClean="0">
                <a:latin typeface="Comic Sans MS" panose="030F0702030302020204" pitchFamily="66" charset="0"/>
              </a:rPr>
              <a:t>Elle a été </a:t>
            </a:r>
            <a:r>
              <a:rPr lang="fr-FR" sz="2000" dirty="0">
                <a:latin typeface="Comic Sans MS" panose="030F0702030302020204" pitchFamily="66" charset="0"/>
              </a:rPr>
              <a:t>réalisée par </a:t>
            </a:r>
            <a:r>
              <a:rPr lang="fr-FR" sz="2000" dirty="0" smtClean="0">
                <a:latin typeface="Comic Sans MS" panose="030F0702030302020204" pitchFamily="66" charset="0"/>
              </a:rPr>
              <a:t>un </a:t>
            </a:r>
            <a:r>
              <a:rPr lang="fr-FR" sz="2000" dirty="0">
                <a:latin typeface="Comic Sans MS" panose="030F0702030302020204" pitchFamily="66" charset="0"/>
              </a:rPr>
              <a:t>sculpteur français </a:t>
            </a:r>
            <a:r>
              <a:rPr lang="fr-FR" sz="2000" dirty="0" smtClean="0">
                <a:latin typeface="Comic Sans MS" panose="030F0702030302020204" pitchFamily="66" charset="0"/>
              </a:rPr>
              <a:t>(Paul Landowski), la tête a été faite par un sculpteur roumain (Gheorghe </a:t>
            </a:r>
            <a:r>
              <a:rPr lang="fr-FR" sz="2000" dirty="0" err="1" smtClean="0">
                <a:latin typeface="Comic Sans MS" panose="030F0702030302020204" pitchFamily="66" charset="0"/>
              </a:rPr>
              <a:t>Leonida</a:t>
            </a:r>
            <a:r>
              <a:rPr lang="fr-FR" sz="2000" dirty="0" smtClean="0">
                <a:latin typeface="Comic Sans MS" panose="030F0702030302020204" pitchFamily="66" charset="0"/>
              </a:rPr>
              <a:t>) et elle a été </a:t>
            </a:r>
            <a:r>
              <a:rPr lang="fr-FR" sz="2000" dirty="0">
                <a:latin typeface="Comic Sans MS" panose="030F0702030302020204" pitchFamily="66" charset="0"/>
              </a:rPr>
              <a:t>érigée par </a:t>
            </a:r>
            <a:r>
              <a:rPr lang="fr-FR" sz="2000" dirty="0" smtClean="0">
                <a:latin typeface="Comic Sans MS" panose="030F0702030302020204" pitchFamily="66" charset="0"/>
              </a:rPr>
              <a:t>un ingénieur </a:t>
            </a:r>
            <a:r>
              <a:rPr lang="fr-FR" sz="2000" dirty="0">
                <a:latin typeface="Comic Sans MS" panose="030F0702030302020204" pitchFamily="66" charset="0"/>
              </a:rPr>
              <a:t>brésilien </a:t>
            </a:r>
            <a:r>
              <a:rPr lang="fr-FR" sz="2000" dirty="0" smtClean="0">
                <a:latin typeface="Comic Sans MS" panose="030F0702030302020204" pitchFamily="66" charset="0"/>
              </a:rPr>
              <a:t>(</a:t>
            </a:r>
            <a:r>
              <a:rPr lang="fr-FR" sz="2000" dirty="0" err="1" smtClean="0">
                <a:latin typeface="Comic Sans MS" panose="030F0702030302020204" pitchFamily="66" charset="0"/>
              </a:rPr>
              <a:t>Heitor</a:t>
            </a:r>
            <a:r>
              <a:rPr lang="fr-FR" sz="2000" dirty="0" smtClean="0">
                <a:latin typeface="Comic Sans MS" panose="030F0702030302020204" pitchFamily="66" charset="0"/>
              </a:rPr>
              <a:t> </a:t>
            </a:r>
            <a:r>
              <a:rPr lang="fr-FR" sz="2000" dirty="0">
                <a:latin typeface="Comic Sans MS" panose="030F0702030302020204" pitchFamily="66" charset="0"/>
              </a:rPr>
              <a:t>da Silva </a:t>
            </a:r>
            <a:r>
              <a:rPr lang="fr-FR" sz="2000" dirty="0" smtClean="0">
                <a:latin typeface="Comic Sans MS" panose="030F0702030302020204" pitchFamily="66" charset="0"/>
              </a:rPr>
              <a:t>Costa).</a:t>
            </a:r>
          </a:p>
          <a:p>
            <a:pPr marL="0" indent="0" algn="just">
              <a:buNone/>
            </a:pPr>
            <a:endParaRPr lang="fr-FR" sz="2000" dirty="0" smtClean="0">
              <a:latin typeface="Comic Sans MS" panose="030F0702030302020204" pitchFamily="66" charset="0"/>
            </a:endParaRPr>
          </a:p>
          <a:p>
            <a:pPr marL="0" indent="0" algn="just">
              <a:buNone/>
            </a:pPr>
            <a:r>
              <a:rPr lang="fr-FR" sz="2000" dirty="0" smtClean="0">
                <a:latin typeface="Comic Sans MS" panose="030F0702030302020204" pitchFamily="66" charset="0"/>
              </a:rPr>
              <a:t>Sa taille est de </a:t>
            </a:r>
            <a:r>
              <a:rPr lang="fr-FR" sz="2000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38 mètres </a:t>
            </a:r>
            <a:r>
              <a:rPr lang="fr-FR" sz="2000" dirty="0" smtClean="0">
                <a:latin typeface="Comic Sans MS" panose="030F0702030302020204" pitchFamily="66" charset="0"/>
              </a:rPr>
              <a:t>: la statue de 30 mètres repose sur un socle de 8 mètres. Il s’agit de la 3</a:t>
            </a:r>
            <a:r>
              <a:rPr lang="fr-FR" sz="2000" baseline="30000" dirty="0" smtClean="0">
                <a:latin typeface="Comic Sans MS" panose="030F0702030302020204" pitchFamily="66" charset="0"/>
              </a:rPr>
              <a:t>e</a:t>
            </a:r>
            <a:r>
              <a:rPr lang="fr-FR" sz="2000" dirty="0" smtClean="0">
                <a:latin typeface="Comic Sans MS" panose="030F0702030302020204" pitchFamily="66" charset="0"/>
              </a:rPr>
              <a:t> plus grande statue du monde !</a:t>
            </a:r>
          </a:p>
          <a:p>
            <a:pPr marL="0" indent="0" algn="just">
              <a:buNone/>
            </a:pPr>
            <a:endParaRPr lang="fr-FR" sz="2000" dirty="0" smtClean="0">
              <a:latin typeface="Comic Sans MS" panose="030F0702030302020204" pitchFamily="66" charset="0"/>
            </a:endParaRPr>
          </a:p>
          <a:p>
            <a:pPr marL="0" indent="0" algn="just">
              <a:buNone/>
            </a:pPr>
            <a:r>
              <a:rPr lang="fr-FR" sz="2000" dirty="0" smtClean="0">
                <a:latin typeface="Comic Sans MS" panose="030F0702030302020204" pitchFamily="66" charset="0"/>
              </a:rPr>
              <a:t>La </a:t>
            </a:r>
            <a:r>
              <a:rPr lang="fr-FR" sz="2000" dirty="0">
                <a:latin typeface="Comic Sans MS" panose="030F0702030302020204" pitchFamily="66" charset="0"/>
              </a:rPr>
              <a:t>population </a:t>
            </a:r>
            <a:r>
              <a:rPr lang="fr-FR" sz="2000" dirty="0" smtClean="0">
                <a:latin typeface="Comic Sans MS" panose="030F0702030302020204" pitchFamily="66" charset="0"/>
              </a:rPr>
              <a:t>du </a:t>
            </a:r>
            <a:r>
              <a:rPr lang="fr-FR" sz="2000" dirty="0">
                <a:latin typeface="Comic Sans MS" panose="030F0702030302020204" pitchFamily="66" charset="0"/>
              </a:rPr>
              <a:t>Brésil est </a:t>
            </a:r>
            <a:r>
              <a:rPr lang="fr-FR" sz="2000" dirty="0" smtClean="0">
                <a:latin typeface="Comic Sans MS" panose="030F0702030302020204" pitchFamily="66" charset="0"/>
              </a:rPr>
              <a:t>catholique et très croyante. S</a:t>
            </a:r>
            <a:r>
              <a:rPr lang="fr-FR" sz="2000" dirty="0" smtClean="0">
                <a:latin typeface="Comic Sans MS" panose="030F0702030302020204" pitchFamily="66" charset="0"/>
              </a:rPr>
              <a:t>a position en haut de l’un des sommets de la ville donne l’impression que </a:t>
            </a:r>
            <a:r>
              <a:rPr lang="fr-FR" sz="2000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ce Christ </a:t>
            </a:r>
            <a:r>
              <a:rPr lang="fr-FR" sz="200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veille elle</a:t>
            </a:r>
            <a:r>
              <a:rPr lang="fr-FR" sz="2000" smtClean="0">
                <a:latin typeface="Comic Sans MS" panose="030F0702030302020204" pitchFamily="66" charset="0"/>
              </a:rPr>
              <a:t>.</a:t>
            </a:r>
            <a:endParaRPr lang="fr-FR" sz="2000" dirty="0" smtClean="0">
              <a:latin typeface="Comic Sans MS" panose="030F0702030302020204" pitchFamily="66" charset="0"/>
            </a:endParaRPr>
          </a:p>
          <a:p>
            <a:pPr marL="0" indent="0" algn="just">
              <a:buNone/>
            </a:pPr>
            <a:r>
              <a:rPr lang="fr-FR" sz="2000" dirty="0" smtClean="0">
                <a:latin typeface="Comic Sans MS" panose="030F0702030302020204" pitchFamily="66" charset="0"/>
              </a:rPr>
              <a:t> </a:t>
            </a:r>
          </a:p>
          <a:p>
            <a:pPr marL="0" indent="0" algn="just">
              <a:buNone/>
            </a:pPr>
            <a:r>
              <a:rPr lang="fr-FR" sz="2000" dirty="0" smtClean="0">
                <a:latin typeface="Comic Sans MS" panose="030F0702030302020204" pitchFamily="66" charset="0"/>
              </a:rPr>
              <a:t>Il </a:t>
            </a:r>
            <a:r>
              <a:rPr lang="fr-FR" sz="2000" dirty="0">
                <a:latin typeface="Comic Sans MS" panose="030F0702030302020204" pitchFamily="66" charset="0"/>
              </a:rPr>
              <a:t>a fallu 5 années pour construire cette statue : de 1926 à 1931.</a:t>
            </a:r>
          </a:p>
          <a:p>
            <a:pPr marL="0" indent="0" algn="just">
              <a:buNone/>
            </a:pPr>
            <a:endParaRPr lang="fr-FR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69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23528" y="2852936"/>
            <a:ext cx="2952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chemeClr val="accent3">
                    <a:lumMod val="50000"/>
                  </a:schemeClr>
                </a:solidFill>
                <a:latin typeface="Sketch Nice" panose="03050504000000020004" pitchFamily="66" charset="0"/>
              </a:rPr>
              <a:t>On croque !</a:t>
            </a:r>
            <a:endParaRPr lang="fr-FR" sz="3200" dirty="0">
              <a:solidFill>
                <a:schemeClr val="accent3">
                  <a:lumMod val="50000"/>
                </a:schemeClr>
              </a:solidFill>
              <a:latin typeface="Sketch Nice" panose="03050504000000020004" pitchFamily="66" charset="0"/>
            </a:endParaRPr>
          </a:p>
        </p:txBody>
      </p:sp>
      <p:pic>
        <p:nvPicPr>
          <p:cNvPr id="1028" name="Picture 4" descr="R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-13805"/>
            <a:ext cx="4608512" cy="6871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357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253</Words>
  <Application>Microsoft Office PowerPoint</Application>
  <PresentationFormat>Affichage à l'écran (4:3)</PresentationFormat>
  <Paragraphs>28</Paragraphs>
  <Slides>10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ASUS</dc:creator>
  <cp:lastModifiedBy>ASUS</cp:lastModifiedBy>
  <cp:revision>34</cp:revision>
  <dcterms:created xsi:type="dcterms:W3CDTF">2014-07-17T08:41:29Z</dcterms:created>
  <dcterms:modified xsi:type="dcterms:W3CDTF">2014-07-20T09:35:51Z</dcterms:modified>
</cp:coreProperties>
</file>