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58" r:id="rId5"/>
    <p:sldId id="268" r:id="rId6"/>
    <p:sldId id="260" r:id="rId7"/>
    <p:sldId id="267" r:id="rId8"/>
    <p:sldId id="262" r:id="rId9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E98"/>
    <a:srgbClr val="FDEF35"/>
    <a:srgbClr val="CC00CC"/>
    <a:srgbClr val="FFEC79"/>
    <a:srgbClr val="FFF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03" autoAdjust="0"/>
    <p:restoredTop sz="88330" autoAdjust="0"/>
  </p:normalViewPr>
  <p:slideViewPr>
    <p:cSldViewPr>
      <p:cViewPr varScale="1">
        <p:scale>
          <a:sx n="64" d="100"/>
          <a:sy n="64" d="100"/>
        </p:scale>
        <p:origin x="1254" y="7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EF139-1A2E-4D2A-819A-3E1946C49020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A6588-DFD8-4DC3-80D9-43679E0D8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236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64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85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50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89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500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8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89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74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39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78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8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67E7-315A-4FB7-AD79-1758F379FEE4}" type="datetimeFigureOut">
              <a:rPr lang="fr-FR" smtClean="0"/>
              <a:t>22/08/2016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C814-826F-4AD2-A9CB-F7E7DDA916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53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à coins arrondis 74"/>
          <p:cNvSpPr/>
          <p:nvPr/>
        </p:nvSpPr>
        <p:spPr>
          <a:xfrm>
            <a:off x="209930" y="1008211"/>
            <a:ext cx="4866564" cy="3607727"/>
          </a:xfrm>
          <a:prstGeom prst="roundRect">
            <a:avLst>
              <a:gd name="adj" fmla="val 584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0" y="158786"/>
            <a:ext cx="488950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882204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La transformation négative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9" name="Larme 8"/>
          <p:cNvSpPr/>
          <p:nvPr/>
        </p:nvSpPr>
        <p:spPr>
          <a:xfrm>
            <a:off x="434440" y="292713"/>
            <a:ext cx="519772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434440" y="292712"/>
            <a:ext cx="51977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G1</a:t>
            </a: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526" y="182080"/>
            <a:ext cx="5048758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5" name="ZoneTexte 34"/>
          <p:cNvSpPr txBox="1"/>
          <p:nvPr/>
        </p:nvSpPr>
        <p:spPr>
          <a:xfrm>
            <a:off x="5994772" y="302521"/>
            <a:ext cx="4425441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La phrase interrogative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5565200" y="1008211"/>
            <a:ext cx="4866564" cy="3696361"/>
          </a:xfrm>
          <a:prstGeom prst="roundRect">
            <a:avLst>
              <a:gd name="adj" fmla="val 584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38" name="Larme 37"/>
          <p:cNvSpPr/>
          <p:nvPr/>
        </p:nvSpPr>
        <p:spPr>
          <a:xfrm>
            <a:off x="5828504" y="316007"/>
            <a:ext cx="589465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5828504" y="316006"/>
            <a:ext cx="589465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G2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8916851" y="4760840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AutoShape 13"/>
          <p:cNvSpPr>
            <a:spLocks noChangeArrowheads="1"/>
          </p:cNvSpPr>
          <p:nvPr/>
        </p:nvSpPr>
        <p:spPr bwMode="auto">
          <a:xfrm>
            <a:off x="5554526" y="4989441"/>
            <a:ext cx="4887913" cy="2391590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5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139" y="4817990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7329351" y="4910065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ectangle à coins arrondis 92"/>
          <p:cNvSpPr/>
          <p:nvPr/>
        </p:nvSpPr>
        <p:spPr>
          <a:xfrm>
            <a:off x="319370" y="1104591"/>
            <a:ext cx="4670426" cy="1185451"/>
          </a:xfrm>
          <a:prstGeom prst="roundRect">
            <a:avLst>
              <a:gd name="adj" fmla="val 11405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à coins arrondis 93"/>
          <p:cNvSpPr/>
          <p:nvPr/>
        </p:nvSpPr>
        <p:spPr>
          <a:xfrm>
            <a:off x="5697904" y="1097077"/>
            <a:ext cx="4594758" cy="932793"/>
          </a:xfrm>
          <a:prstGeom prst="roundRect">
            <a:avLst>
              <a:gd name="adj" fmla="val 16010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8142572" y="1752871"/>
            <a:ext cx="10166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Qui es-tu ?</a:t>
            </a:r>
            <a:endParaRPr lang="fr-FR" sz="1200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99" name="Text Box 11"/>
          <p:cNvSpPr txBox="1">
            <a:spLocks noChangeArrowheads="1"/>
          </p:cNvSpPr>
          <p:nvPr/>
        </p:nvSpPr>
        <p:spPr bwMode="auto">
          <a:xfrm>
            <a:off x="5615644" y="5410645"/>
            <a:ext cx="4765675" cy="824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900" dirty="0">
                <a:latin typeface="Short Stack" panose="02010500040000000007" pitchFamily="2" charset="0"/>
              </a:rPr>
              <a:t>1. La phrase interrogative sert à donner un ordre.</a:t>
            </a:r>
          </a:p>
          <a:p>
            <a:r>
              <a:rPr lang="fr-FR" sz="900" dirty="0">
                <a:latin typeface="Short Stack" panose="02010500040000000007" pitchFamily="2" charset="0"/>
              </a:rPr>
              <a:t>2. La phrase interrogative se termine par un point d’exclamation.</a:t>
            </a:r>
          </a:p>
          <a:p>
            <a:r>
              <a:rPr lang="fr-FR" sz="900" dirty="0">
                <a:latin typeface="Short Stack" panose="02010500040000000007" pitchFamily="2" charset="0"/>
              </a:rPr>
              <a:t>3. La phrase interrogative ne peut pas être à la forme négative.</a:t>
            </a:r>
          </a:p>
          <a:p>
            <a:r>
              <a:rPr lang="fr-FR" sz="900" dirty="0">
                <a:latin typeface="Short Stack" panose="02010500040000000007" pitchFamily="2" charset="0"/>
              </a:rPr>
              <a:t>4. Pour obtenir une réponse qui donne une information précise, on utilise un mot interrogatif dans la question</a:t>
            </a:r>
            <a:r>
              <a:rPr lang="fr-FR" sz="900" dirty="0" smtClean="0">
                <a:latin typeface="Short Stack" panose="02010500040000000007" pitchFamily="2" charset="0"/>
              </a:rPr>
              <a:t>.</a:t>
            </a:r>
            <a:endParaRPr lang="fr-FR" sz="900" dirty="0">
              <a:latin typeface="Short Stack" panose="02010500040000000007" pitchFamily="2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5615643" y="6523029"/>
            <a:ext cx="4748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latin typeface="Short Stack" panose="02010500040000000007" pitchFamily="2" charset="0"/>
              </a:rPr>
              <a:t>5. Tu </a:t>
            </a:r>
            <a:r>
              <a:rPr lang="fr-FR" sz="900" dirty="0">
                <a:latin typeface="Short Stack" panose="02010500040000000007" pitchFamily="2" charset="0"/>
              </a:rPr>
              <a:t>pars en voyage ?</a:t>
            </a:r>
          </a:p>
          <a:p>
            <a:r>
              <a:rPr lang="fr-FR" sz="900" dirty="0" smtClean="0">
                <a:latin typeface="Short Stack" panose="02010500040000000007" pitchFamily="2" charset="0"/>
              </a:rPr>
              <a:t>6 .N’es-tu </a:t>
            </a:r>
            <a:r>
              <a:rPr lang="fr-FR" sz="900" dirty="0">
                <a:latin typeface="Short Stack" panose="02010500040000000007" pitchFamily="2" charset="0"/>
              </a:rPr>
              <a:t>pas fatiguée ?</a:t>
            </a:r>
          </a:p>
          <a:p>
            <a:r>
              <a:rPr lang="fr-FR" sz="900" dirty="0">
                <a:latin typeface="Short Stack" panose="02010500040000000007" pitchFamily="2" charset="0"/>
              </a:rPr>
              <a:t>7</a:t>
            </a:r>
            <a:r>
              <a:rPr lang="fr-FR" sz="900" dirty="0" smtClean="0">
                <a:latin typeface="Short Stack" panose="02010500040000000007" pitchFamily="2" charset="0"/>
              </a:rPr>
              <a:t>. Que </a:t>
            </a:r>
            <a:r>
              <a:rPr lang="fr-FR" sz="900" dirty="0">
                <a:latin typeface="Short Stack" panose="02010500040000000007" pitchFamily="2" charset="0"/>
              </a:rPr>
              <a:t>contiennent ces boîtes ?</a:t>
            </a:r>
          </a:p>
          <a:p>
            <a:r>
              <a:rPr lang="fr-FR" sz="900" dirty="0">
                <a:latin typeface="Short Stack" panose="02010500040000000007" pitchFamily="2" charset="0"/>
              </a:rPr>
              <a:t>8</a:t>
            </a:r>
            <a:r>
              <a:rPr lang="fr-FR" sz="900" dirty="0" smtClean="0">
                <a:latin typeface="Short Stack" panose="02010500040000000007" pitchFamily="2" charset="0"/>
              </a:rPr>
              <a:t>. Tu </a:t>
            </a:r>
            <a:r>
              <a:rPr lang="fr-FR" sz="900" dirty="0">
                <a:latin typeface="Short Stack" panose="02010500040000000007" pitchFamily="2" charset="0"/>
              </a:rPr>
              <a:t>sais ce qu’elles font </a:t>
            </a:r>
            <a:r>
              <a:rPr lang="fr-FR" sz="900" dirty="0" smtClean="0">
                <a:latin typeface="Short Stack" panose="02010500040000000007" pitchFamily="2" charset="0"/>
              </a:rPr>
              <a:t>?</a:t>
            </a:r>
            <a:endParaRPr lang="fr-FR" sz="900" dirty="0">
              <a:latin typeface="Short Stack" panose="02010500040000000007" pitchFamily="2" charset="0"/>
            </a:endParaRPr>
          </a:p>
        </p:txBody>
      </p:sp>
      <p:sp>
        <p:nvSpPr>
          <p:cNvPr id="103" name="Rectangle 102"/>
          <p:cNvSpPr/>
          <p:nvPr/>
        </p:nvSpPr>
        <p:spPr>
          <a:xfrm rot="10800000">
            <a:off x="5665382" y="7134809"/>
            <a:ext cx="473974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latin typeface="KG Primary Italics" panose="02000506000000020003" pitchFamily="2" charset="0"/>
                <a:sym typeface="Wingdings" panose="05000000000000000000" pitchFamily="2" charset="2"/>
              </a:rPr>
              <a:t>1. Faux   2. faux   3. faux    4. vrai   5. non    6. oui    7. oui   8. non</a:t>
            </a:r>
            <a:endParaRPr lang="fr-FR" sz="800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58652" y="3833316"/>
            <a:ext cx="4631144" cy="625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A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_________ </a:t>
            </a:r>
            <a:r>
              <a:rPr kumimoji="0" lang="fr-FR" altLang="fr-F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on ne dit pas toujours le </a:t>
            </a: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mandine" pitchFamily="2" charset="0"/>
                <a:cs typeface="Arial" pitchFamily="34" charset="0"/>
              </a:rPr>
              <a:t>ne</a:t>
            </a:r>
            <a:r>
              <a:rPr kumimoji="0" lang="fr-FR" altLang="fr-F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 de la négation.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On ne doit pas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___________________ </a:t>
            </a:r>
            <a:r>
              <a:rPr kumimoji="0" lang="fr-FR" altLang="fr-F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à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_____________ </a:t>
            </a:r>
            <a:r>
              <a:rPr kumimoji="0" lang="fr-FR" altLang="fr-F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462621" y="4728386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8259" y="5386371"/>
            <a:ext cx="4511675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1. Les mots de négation encadrent toujours le verbe conjugué.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2. On peut remplacer «ne» par un autre mot de négation.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3. Une phrase affirmative peut exprimer une idée négative.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4. Le «ne» se transforme en «n’» devant une consonne.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08259" y="6135410"/>
            <a:ext cx="2178050" cy="250825"/>
          </a:xfrm>
          <a:prstGeom prst="roundRect">
            <a:avLst>
              <a:gd name="adj" fmla="val 42375"/>
            </a:avLst>
          </a:prstGeom>
          <a:solidFill>
            <a:srgbClr val="DCE6F2"/>
          </a:solidFill>
          <a:ln w="19050" algn="in">
            <a:solidFill>
              <a:srgbClr val="3B618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97146" y="6425129"/>
            <a:ext cx="45847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1. Il est interdit de fumer.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2. Tu dois te préparer sans bruit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3. La cigogne ne réussit pas à prendre son envol.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itchFamily="2" charset="0"/>
                <a:cs typeface="Arial" pitchFamily="34" charset="0"/>
              </a:rPr>
              <a:t>4. N'êtes-vous plus en vacances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181259" y="4963336"/>
            <a:ext cx="4895235" cy="2417695"/>
          </a:xfrm>
          <a:prstGeom prst="roundRect">
            <a:avLst>
              <a:gd name="adj" fmla="val 8903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571" y="4704573"/>
            <a:ext cx="171608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765584" y="4807761"/>
            <a:ext cx="15652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319371" y="5106211"/>
            <a:ext cx="1210905" cy="247650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algn="in">
            <a:solidFill>
              <a:srgbClr val="3B618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4029359" y="6420367"/>
            <a:ext cx="5365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oui ou non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>
            <a:off x="4019834" y="6347342"/>
            <a:ext cx="514350" cy="598487"/>
          </a:xfrm>
          <a:prstGeom prst="cloudCallout">
            <a:avLst>
              <a:gd name="adj1" fmla="val -92731"/>
              <a:gd name="adj2" fmla="val -51838"/>
            </a:avLst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 rot="10800000">
            <a:off x="1302034" y="7032520"/>
            <a:ext cx="3605212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1. vrai   2. faux   3. vrai    4. faux    5. non    6. non     7. oui    8. oui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1908" y="1104591"/>
            <a:ext cx="4687887" cy="114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105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Toutes les phrases </a:t>
            </a:r>
            <a:r>
              <a:rPr lang="fr-FR" altLang="fr-FR" sz="105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déclaratives sont  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___________________ </a:t>
            </a:r>
            <a:r>
              <a:rPr lang="fr-FR" altLang="fr-FR" sz="105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 </a:t>
            </a:r>
            <a:endParaRPr lang="fr-FR" altLang="fr-FR" sz="1050" dirty="0">
              <a:solidFill>
                <a:srgbClr val="000000"/>
              </a:solidFill>
              <a:latin typeface="Short Stack" pitchFamily="2" charset="0"/>
              <a:cs typeface="Arial" pitchFamily="34" charset="0"/>
            </a:endParaRPr>
          </a:p>
          <a:p>
            <a:pPr algn="ctr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10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ou ___________________ .  </a:t>
            </a:r>
            <a:r>
              <a:rPr lang="fr-FR" altLang="fr-FR" sz="105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La </a:t>
            </a:r>
            <a:r>
              <a:rPr lang="fr-FR" altLang="fr-FR" sz="105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forme négative indique généralement le 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________________ </a:t>
            </a:r>
            <a:r>
              <a:rPr lang="fr-FR" altLang="fr-FR" sz="105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de la forme affirmative</a:t>
            </a:r>
            <a:r>
              <a:rPr lang="fr-FR" altLang="fr-FR" sz="105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.</a:t>
            </a:r>
            <a:r>
              <a:rPr lang="fr-FR" altLang="fr-FR" sz="1050" dirty="0">
                <a:solidFill>
                  <a:srgbClr val="000000"/>
                </a:solidFill>
                <a:latin typeface="Fineliner Script" pitchFamily="50" charset="0"/>
                <a:cs typeface="Arial" pitchFamily="34" charset="0"/>
              </a:rPr>
              <a:t> </a:t>
            </a:r>
            <a:endParaRPr lang="fr-FR" altLang="fr-FR" sz="1050" dirty="0" smtClean="0">
              <a:solidFill>
                <a:srgbClr val="000000"/>
              </a:solidFill>
              <a:latin typeface="Fineliner Script" pitchFamily="50" charset="0"/>
              <a:cs typeface="Arial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900" dirty="0" smtClean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 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 smtClean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J’aime </a:t>
            </a:r>
            <a:r>
              <a:rPr lang="fr-FR" altLang="fr-FR" sz="1200" dirty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le chocolat </a:t>
            </a:r>
            <a:r>
              <a:rPr lang="fr-FR" altLang="fr-FR" sz="1200" dirty="0" smtClean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   Je </a:t>
            </a:r>
            <a:r>
              <a:rPr lang="fr-FR" altLang="fr-FR" sz="1200" dirty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n’aime pas le </a:t>
            </a:r>
            <a:r>
              <a:rPr lang="fr-FR" altLang="fr-FR" sz="1200" dirty="0" smtClean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chocolat</a:t>
            </a:r>
            <a:endParaRPr lang="fr-FR" altLang="fr-FR" sz="1200" dirty="0">
              <a:solidFill>
                <a:srgbClr val="000000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319371" y="2455522"/>
            <a:ext cx="2785270" cy="1161857"/>
          </a:xfrm>
          <a:prstGeom prst="roundRect">
            <a:avLst>
              <a:gd name="adj" fmla="val 11405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28897" y="2455522"/>
            <a:ext cx="2775744" cy="1181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105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Des 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__________________________  </a:t>
            </a:r>
            <a:r>
              <a:rPr lang="fr-FR" altLang="fr-FR" sz="105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comme</a:t>
            </a:r>
            <a:r>
              <a:rPr lang="fr-FR" altLang="fr-FR" sz="1050" dirty="0" smtClean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 </a:t>
            </a:r>
            <a:r>
              <a:rPr lang="fr-FR" altLang="fr-FR" sz="1200" dirty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ne...pas, </a:t>
            </a:r>
            <a:r>
              <a:rPr lang="fr-FR" altLang="fr-FR" sz="1200" dirty="0" smtClean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ne</a:t>
            </a:r>
            <a:r>
              <a:rPr lang="fr-FR" altLang="fr-FR" sz="1200" dirty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… jamais, ne… rien</a:t>
            </a:r>
            <a:r>
              <a:rPr lang="fr-FR" altLang="fr-FR" sz="1050" dirty="0">
                <a:solidFill>
                  <a:srgbClr val="000000"/>
                </a:solidFill>
                <a:latin typeface="Fineliner Script" pitchFamily="50" charset="0"/>
                <a:cs typeface="Arial" pitchFamily="34" charset="0"/>
              </a:rPr>
              <a:t> </a:t>
            </a:r>
            <a:r>
              <a:rPr lang="fr-FR" altLang="fr-FR" sz="100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_______________ </a:t>
            </a:r>
            <a:r>
              <a:rPr lang="fr-FR" altLang="fr-FR" sz="105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le </a:t>
            </a:r>
            <a:r>
              <a:rPr lang="fr-FR" altLang="fr-FR" sz="105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verbe.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700" dirty="0" smtClean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 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 smtClean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Je </a:t>
            </a:r>
            <a:r>
              <a:rPr lang="fr-FR" altLang="fr-FR" sz="1200" b="1" dirty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ne</a:t>
            </a:r>
            <a:r>
              <a:rPr lang="fr-FR" altLang="fr-FR" sz="1200" dirty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 crie </a:t>
            </a:r>
            <a:r>
              <a:rPr lang="fr-FR" altLang="fr-FR" sz="1200" b="1" dirty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pas</a:t>
            </a:r>
            <a:r>
              <a:rPr lang="fr-FR" altLang="fr-FR" sz="1200" dirty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 / je n'ai pas crié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3258468" y="2392878"/>
            <a:ext cx="1731328" cy="1315745"/>
          </a:xfrm>
          <a:prstGeom prst="roundRect">
            <a:avLst>
              <a:gd name="adj" fmla="val 11405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258468" y="2392878"/>
            <a:ext cx="1731327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105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On écrit </a:t>
            </a:r>
            <a:r>
              <a:rPr lang="fr-FR" altLang="fr-FR" sz="100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____ </a:t>
            </a:r>
            <a:r>
              <a:rPr lang="fr-FR" altLang="fr-FR" sz="1050" dirty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devant un verbe commençant par une  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itchFamily="2" charset="0"/>
                <a:cs typeface="Arial" pitchFamily="34" charset="0"/>
              </a:rPr>
              <a:t>______________  </a:t>
            </a:r>
            <a:r>
              <a:rPr lang="fr-FR" altLang="fr-FR" sz="1200" b="1" u="sng" dirty="0" smtClean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N</a:t>
            </a:r>
            <a:r>
              <a:rPr lang="fr-FR" altLang="fr-FR" sz="1200" dirty="0" smtClean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’insiste </a:t>
            </a:r>
            <a:r>
              <a:rPr lang="fr-FR" altLang="fr-FR" sz="1200" dirty="0">
                <a:solidFill>
                  <a:srgbClr val="000000"/>
                </a:solidFill>
                <a:latin typeface="Amandine" pitchFamily="2" charset="0"/>
                <a:cs typeface="Arial" pitchFamily="34" charset="0"/>
              </a:rPr>
              <a:t>pas !</a:t>
            </a:r>
            <a:endParaRPr lang="fr-FR" altLang="fr-FR" sz="1400" dirty="0">
              <a:solidFill>
                <a:prstClr val="black"/>
              </a:solidFill>
              <a:latin typeface="Amandine" pitchFamily="2" charset="0"/>
              <a:cs typeface="Arial" pitchFamily="34" charset="0"/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319370" y="3792896"/>
            <a:ext cx="4670426" cy="707815"/>
          </a:xfrm>
          <a:prstGeom prst="roundRect">
            <a:avLst>
              <a:gd name="adj" fmla="val 11405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39011" y="5076147"/>
            <a:ext cx="1191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Fineliner Script" pitchFamily="50" charset="0"/>
              </a:rPr>
              <a:t>Vrai ou faux ?</a:t>
            </a:r>
            <a:endParaRPr lang="fr-FR" sz="1400" b="1" dirty="0">
              <a:latin typeface="Fineliner Script" pitchFamily="50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319371" y="6106933"/>
            <a:ext cx="2166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Fineliner Script" pitchFamily="50" charset="0"/>
              </a:rPr>
              <a:t>Est-ce une phrase négative ?</a:t>
            </a:r>
            <a:endParaRPr lang="fr-FR" sz="1400" b="1" dirty="0">
              <a:latin typeface="Fineliner Script" pitchFamily="50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97905" y="1168585"/>
            <a:ext cx="4623478" cy="823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La phrase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___________________ </a:t>
            </a: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sert à poser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_______</a:t>
            </a:r>
            <a:endParaRPr lang="fr-FR" sz="105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_________________ </a:t>
            </a: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.Elle se termine par un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____________</a:t>
            </a:r>
            <a:endParaRPr lang="fr-FR" sz="105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__________________________ </a:t>
            </a: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. </a:t>
            </a:r>
            <a:r>
              <a:rPr lang="fr-FR" sz="1050" kern="1400" dirty="0">
                <a:solidFill>
                  <a:srgbClr val="000000"/>
                </a:solidFill>
                <a:latin typeface="Fineliner Script"/>
              </a:rPr>
              <a:t>     </a:t>
            </a:r>
            <a:endParaRPr lang="fr-FR" sz="1050" kern="1400" dirty="0">
              <a:solidFill>
                <a:srgbClr val="000000"/>
              </a:solidFill>
            </a:endParaRPr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528" y="716900"/>
            <a:ext cx="720147" cy="582622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9600718" y="867575"/>
            <a:ext cx="593766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529" y="693606"/>
            <a:ext cx="720147" cy="50575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457932" y="828303"/>
            <a:ext cx="593767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 smtClean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400" b="1" dirty="0">
              <a:solidFill>
                <a:prstClr val="black"/>
              </a:solidFill>
              <a:latin typeface="Crafty Girls" panose="02000000000000000000" pitchFamily="2" charset="0"/>
              <a:ea typeface="Crafty Girls" panose="02000000000000000000" pitchFamily="2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697905" y="2591606"/>
            <a:ext cx="4617347" cy="129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50" kern="1400" dirty="0" smtClean="0">
                <a:solidFill>
                  <a:srgbClr val="000000"/>
                </a:solidFill>
                <a:latin typeface="Short Stack"/>
              </a:rPr>
              <a:t>* </a:t>
            </a: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avec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_________________ </a:t>
            </a: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: </a:t>
            </a:r>
            <a:r>
              <a:rPr lang="fr-FR" sz="1050" kern="1400" dirty="0">
                <a:solidFill>
                  <a:srgbClr val="000000"/>
                </a:solidFill>
                <a:latin typeface="Fineliner Script"/>
              </a:rPr>
              <a:t> </a:t>
            </a:r>
            <a:r>
              <a:rPr lang="fr-FR" sz="1200" kern="1400" dirty="0">
                <a:solidFill>
                  <a:srgbClr val="000000"/>
                </a:solidFill>
                <a:latin typeface="Amandine" pitchFamily="2" charset="0"/>
              </a:rPr>
              <a:t>Est-ce que tu vas à l’école ?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50" kern="1400" dirty="0" smtClean="0">
                <a:solidFill>
                  <a:srgbClr val="000000"/>
                </a:solidFill>
                <a:latin typeface="Short Stack"/>
              </a:rPr>
              <a:t>* </a:t>
            </a: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en inversant le 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______________  </a:t>
            </a: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et le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________________ </a:t>
            </a: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: </a:t>
            </a:r>
            <a:r>
              <a:rPr lang="fr-FR" sz="1050" kern="1400" dirty="0">
                <a:solidFill>
                  <a:srgbClr val="000000"/>
                </a:solidFill>
                <a:latin typeface="Fineliner Script"/>
              </a:rPr>
              <a:t> </a:t>
            </a:r>
            <a:r>
              <a:rPr lang="fr-FR" sz="1200" kern="1400" dirty="0" smtClean="0">
                <a:solidFill>
                  <a:srgbClr val="000000"/>
                </a:solidFill>
                <a:latin typeface="Amandine" pitchFamily="2" charset="0"/>
              </a:rPr>
              <a:t>Vas-tu </a:t>
            </a:r>
            <a:r>
              <a:rPr lang="fr-FR" sz="1200" kern="1400" dirty="0">
                <a:solidFill>
                  <a:srgbClr val="000000"/>
                </a:solidFill>
                <a:latin typeface="Amandine" pitchFamily="2" charset="0"/>
              </a:rPr>
              <a:t>à l’école ?</a:t>
            </a:r>
          </a:p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fr-FR" sz="1050" kern="1400" dirty="0" smtClean="0">
                <a:solidFill>
                  <a:srgbClr val="000000"/>
                </a:solidFill>
                <a:latin typeface="Fineliner Script"/>
              </a:rPr>
              <a:t> </a:t>
            </a:r>
            <a:r>
              <a:rPr lang="fr-FR" sz="1050" kern="1400" dirty="0" smtClean="0">
                <a:solidFill>
                  <a:srgbClr val="000000"/>
                </a:solidFill>
                <a:latin typeface="Short Stack"/>
              </a:rPr>
              <a:t>* </a:t>
            </a: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en utilisant des 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___________________________________ </a:t>
            </a: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: </a:t>
            </a:r>
            <a:r>
              <a:rPr lang="fr-FR" sz="1050" kern="1400" dirty="0">
                <a:solidFill>
                  <a:srgbClr val="000000"/>
                </a:solidFill>
                <a:latin typeface="Fineliner Script"/>
              </a:rPr>
              <a:t> </a:t>
            </a:r>
            <a:r>
              <a:rPr lang="fr-FR" sz="1200" u="sng" kern="1400" dirty="0">
                <a:solidFill>
                  <a:srgbClr val="000000"/>
                </a:solidFill>
                <a:latin typeface="Amandine" pitchFamily="2" charset="0"/>
              </a:rPr>
              <a:t>Quand</a:t>
            </a:r>
            <a:r>
              <a:rPr lang="fr-FR" sz="1200" kern="1400" dirty="0">
                <a:solidFill>
                  <a:srgbClr val="000000"/>
                </a:solidFill>
                <a:latin typeface="Amandine" pitchFamily="2" charset="0"/>
              </a:rPr>
              <a:t> as-tu eu ce stylo ?  </a:t>
            </a:r>
            <a:r>
              <a:rPr lang="fr-FR" sz="1200" u="sng" kern="1400" dirty="0">
                <a:solidFill>
                  <a:srgbClr val="000000"/>
                </a:solidFill>
                <a:latin typeface="Amandine" pitchFamily="2" charset="0"/>
              </a:rPr>
              <a:t>Qui</a:t>
            </a:r>
            <a:r>
              <a:rPr lang="fr-FR" sz="1200" kern="1400" dirty="0">
                <a:solidFill>
                  <a:srgbClr val="000000"/>
                </a:solidFill>
                <a:latin typeface="Amandine" pitchFamily="2" charset="0"/>
              </a:rPr>
              <a:t> t’a poussé </a:t>
            </a:r>
            <a:r>
              <a:rPr lang="fr-FR" sz="1200" kern="1400" dirty="0" smtClean="0">
                <a:solidFill>
                  <a:srgbClr val="000000"/>
                </a:solidFill>
                <a:latin typeface="Amandine" pitchFamily="2" charset="0"/>
              </a:rPr>
              <a:t>?</a:t>
            </a:r>
            <a:endParaRPr lang="fr-FR" sz="1200" kern="1400" dirty="0">
              <a:solidFill>
                <a:srgbClr val="000000"/>
              </a:solidFill>
              <a:latin typeface="Amandine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205627" y="2051579"/>
            <a:ext cx="3691973" cy="476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9000"/>
              </a:lnSpc>
              <a:spcAft>
                <a:spcPts val="600"/>
              </a:spcAft>
            </a:pPr>
            <a:r>
              <a:rPr lang="fr-FR" sz="1050" kern="1400" dirty="0">
                <a:solidFill>
                  <a:srgbClr val="000000"/>
                </a:solidFill>
                <a:latin typeface="Short Stack"/>
              </a:rPr>
              <a:t>On peut construire une phrase interrogative de 3 manières :</a:t>
            </a:r>
            <a:endParaRPr lang="fr-FR" sz="1050" kern="1400" dirty="0">
              <a:solidFill>
                <a:srgbClr val="000000"/>
              </a:solidFill>
            </a:endParaRPr>
          </a:p>
        </p:txBody>
      </p:sp>
      <p:sp>
        <p:nvSpPr>
          <p:cNvPr id="58" name="Rectangle à coins arrondis 57"/>
          <p:cNvSpPr/>
          <p:nvPr/>
        </p:nvSpPr>
        <p:spPr>
          <a:xfrm>
            <a:off x="5697904" y="2548599"/>
            <a:ext cx="4594757" cy="1376048"/>
          </a:xfrm>
          <a:prstGeom prst="roundRect">
            <a:avLst>
              <a:gd name="adj" fmla="val 13241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AutoShape 5"/>
          <p:cNvSpPr>
            <a:spLocks noChangeArrowheads="1"/>
          </p:cNvSpPr>
          <p:nvPr/>
        </p:nvSpPr>
        <p:spPr bwMode="auto">
          <a:xfrm>
            <a:off x="5626191" y="6243729"/>
            <a:ext cx="3355748" cy="250825"/>
          </a:xfrm>
          <a:prstGeom prst="roundRect">
            <a:avLst>
              <a:gd name="adj" fmla="val 42375"/>
            </a:avLst>
          </a:prstGeom>
          <a:solidFill>
            <a:srgbClr val="DCE6F2"/>
          </a:solidFill>
          <a:ln w="19050" algn="in">
            <a:solidFill>
              <a:srgbClr val="3B618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AutoShape 11"/>
          <p:cNvSpPr>
            <a:spLocks noChangeArrowheads="1"/>
          </p:cNvSpPr>
          <p:nvPr/>
        </p:nvSpPr>
        <p:spPr bwMode="auto">
          <a:xfrm>
            <a:off x="5637303" y="5115997"/>
            <a:ext cx="1210905" cy="247650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algn="in">
            <a:solidFill>
              <a:srgbClr val="3B618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5656943" y="5085933"/>
            <a:ext cx="1191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atin typeface="Fineliner Script" pitchFamily="50" charset="0"/>
              </a:rPr>
              <a:t>Vrai ou faux ?</a:t>
            </a:r>
            <a:endParaRPr lang="fr-FR" sz="1400" b="1" dirty="0">
              <a:latin typeface="Fineliner Script" pitchFamily="50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637302" y="6215252"/>
            <a:ext cx="3344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Fineliner Script" pitchFamily="50" charset="0"/>
              </a:rPr>
              <a:t>Ces phrases peuvent-elles être employées à l’écrit </a:t>
            </a:r>
            <a:r>
              <a:rPr lang="fr-FR" sz="1400" b="1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Fineliner Script" pitchFamily="50" charset="0"/>
              </a:rPr>
              <a:t>?</a:t>
            </a:r>
            <a:endParaRPr lang="fr-FR" sz="1400" b="1" dirty="0">
              <a:latin typeface="Fineliner Script" pitchFamily="50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44174" y="4006013"/>
            <a:ext cx="4760957" cy="641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Dans les deux premiers cas, la réponse est _______ou _______. Dans le troisième cas, la réponse donne des informations précises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.</a:t>
            </a:r>
            <a:endParaRPr lang="fr-FR" sz="1000" kern="1400" dirty="0">
              <a:solidFill>
                <a:srgbClr val="000000"/>
              </a:solidFill>
            </a:endParaRPr>
          </a:p>
        </p:txBody>
      </p:sp>
      <p:pic>
        <p:nvPicPr>
          <p:cNvPr id="55" name="Image 5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791" y="6074782"/>
            <a:ext cx="329157" cy="1310532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662" y="6134559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74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0" y="158786"/>
            <a:ext cx="4942096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882204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La phrase impérative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09930" y="1008212"/>
            <a:ext cx="4866564" cy="2916435"/>
          </a:xfrm>
          <a:prstGeom prst="roundRect">
            <a:avLst>
              <a:gd name="adj" fmla="val 584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9" name="Larme 8"/>
          <p:cNvSpPr/>
          <p:nvPr/>
        </p:nvSpPr>
        <p:spPr>
          <a:xfrm>
            <a:off x="422038" y="292713"/>
            <a:ext cx="519772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422038" y="292712"/>
            <a:ext cx="60418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G3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3550905" y="3996655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88593" y="4741761"/>
            <a:ext cx="4765675" cy="76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1.  Une </a:t>
            </a:r>
            <a:r>
              <a:rPr lang="fr-FR" sz="1000" dirty="0">
                <a:latin typeface="Short Stack" panose="02010500040000000007" pitchFamily="2" charset="0"/>
              </a:rPr>
              <a:t>phrase </a:t>
            </a:r>
            <a:r>
              <a:rPr lang="fr-FR" sz="1000" dirty="0" smtClean="0">
                <a:latin typeface="Short Stack" panose="02010500040000000007" pitchFamily="2" charset="0"/>
              </a:rPr>
              <a:t>impérative peut </a:t>
            </a:r>
            <a:r>
              <a:rPr lang="fr-FR" sz="1000" dirty="0">
                <a:latin typeface="Short Stack" panose="02010500040000000007" pitchFamily="2" charset="0"/>
              </a:rPr>
              <a:t>se terminer par un point </a:t>
            </a:r>
            <a:endParaRPr lang="fr-FR" sz="1000" dirty="0" smtClean="0">
              <a:latin typeface="Short Stack" panose="02010500040000000007" pitchFamily="2" charset="0"/>
            </a:endParaRPr>
          </a:p>
          <a:p>
            <a:r>
              <a:rPr lang="fr-FR" sz="1000" dirty="0" smtClean="0">
                <a:latin typeface="Short Stack" panose="02010500040000000007" pitchFamily="2" charset="0"/>
              </a:rPr>
              <a:t>d’exclamation</a:t>
            </a:r>
            <a:r>
              <a:rPr lang="fr-FR" sz="1000" dirty="0">
                <a:latin typeface="Short Stack" panose="02010500040000000007" pitchFamily="2" charset="0"/>
              </a:rPr>
              <a:t>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2</a:t>
            </a:r>
            <a:r>
              <a:rPr lang="fr-FR" sz="1000" dirty="0" smtClean="0">
                <a:latin typeface="Short Stack" panose="02010500040000000007" pitchFamily="2" charset="0"/>
              </a:rPr>
              <a:t>.  Une </a:t>
            </a:r>
            <a:r>
              <a:rPr lang="fr-FR" sz="1000" dirty="0">
                <a:latin typeface="Short Stack" panose="02010500040000000007" pitchFamily="2" charset="0"/>
              </a:rPr>
              <a:t>phrase </a:t>
            </a:r>
            <a:r>
              <a:rPr lang="fr-FR" sz="1000" dirty="0" smtClean="0">
                <a:latin typeface="Short Stack" panose="02010500040000000007" pitchFamily="2" charset="0"/>
              </a:rPr>
              <a:t>impérative n’est </a:t>
            </a:r>
            <a:r>
              <a:rPr lang="fr-FR" sz="1000" dirty="0">
                <a:latin typeface="Short Stack" panose="02010500040000000007" pitchFamily="2" charset="0"/>
              </a:rPr>
              <a:t>jamais à la forme négative.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3</a:t>
            </a:r>
            <a:r>
              <a:rPr lang="fr-FR" sz="1000" dirty="0" smtClean="0">
                <a:latin typeface="Short Stack" panose="02010500040000000007" pitchFamily="2" charset="0"/>
              </a:rPr>
              <a:t>.  Une </a:t>
            </a:r>
            <a:r>
              <a:rPr lang="fr-FR" sz="1000" dirty="0">
                <a:latin typeface="Short Stack" panose="02010500040000000007" pitchFamily="2" charset="0"/>
              </a:rPr>
              <a:t>phrase </a:t>
            </a:r>
            <a:r>
              <a:rPr lang="fr-FR" sz="1000" dirty="0" smtClean="0">
                <a:latin typeface="Short Stack" panose="02010500040000000007" pitchFamily="2" charset="0"/>
              </a:rPr>
              <a:t>impérative sert </a:t>
            </a:r>
            <a:r>
              <a:rPr lang="fr-FR" sz="1000" dirty="0">
                <a:latin typeface="Short Stack" panose="02010500040000000007" pitchFamily="2" charset="0"/>
              </a:rPr>
              <a:t>à donner des consignes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endParaRPr lang="fr-FR" sz="1000" dirty="0">
              <a:latin typeface="Short Stack" panose="02010500040000000007" pitchFamily="2" charset="0"/>
            </a:endParaRP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188580" y="4225254"/>
            <a:ext cx="4887913" cy="2618951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306140" y="5508823"/>
            <a:ext cx="2386464" cy="27781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>
                <a:latin typeface="Fineliner Script" pitchFamily="50" charset="0"/>
              </a:rPr>
              <a:t>Ces phrases sont-elles </a:t>
            </a:r>
            <a:r>
              <a:rPr lang="fr-FR" sz="1400" dirty="0" smtClean="0">
                <a:latin typeface="Fineliner Script" pitchFamily="50" charset="0"/>
              </a:rPr>
              <a:t>exclamatives ?</a:t>
            </a:r>
            <a:endParaRPr lang="fr-FR" sz="1400" dirty="0">
              <a:latin typeface="Fineliner Script" pitchFamily="50" charset="0"/>
            </a:endParaRPr>
          </a:p>
          <a:p>
            <a:r>
              <a:rPr lang="fr-FR" sz="1400" dirty="0"/>
              <a:t> </a:t>
            </a:r>
          </a:p>
        </p:txBody>
      </p:sp>
      <p:sp>
        <p:nvSpPr>
          <p:cNvPr id="26" name="AutoShape 15"/>
          <p:cNvSpPr>
            <a:spLocks noChangeArrowheads="1"/>
          </p:cNvSpPr>
          <p:nvPr/>
        </p:nvSpPr>
        <p:spPr bwMode="auto">
          <a:xfrm>
            <a:off x="306140" y="4356695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193" y="4053805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1963405" y="4145880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580" y="612279"/>
            <a:ext cx="720147" cy="50575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313985" y="714240"/>
            <a:ext cx="593766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526" y="182080"/>
            <a:ext cx="497675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5" name="ZoneTexte 34"/>
          <p:cNvSpPr txBox="1"/>
          <p:nvPr/>
        </p:nvSpPr>
        <p:spPr>
          <a:xfrm>
            <a:off x="5922764" y="302521"/>
            <a:ext cx="448236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La phrase exclamative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5565200" y="1008212"/>
            <a:ext cx="4866564" cy="4144676"/>
          </a:xfrm>
          <a:prstGeom prst="roundRect">
            <a:avLst>
              <a:gd name="adj" fmla="val 3351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38" name="Larme 37"/>
          <p:cNvSpPr/>
          <p:nvPr/>
        </p:nvSpPr>
        <p:spPr>
          <a:xfrm>
            <a:off x="5828504" y="316007"/>
            <a:ext cx="589465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5828504" y="316006"/>
            <a:ext cx="589465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G4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8916851" y="5203610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AutoShape 13"/>
          <p:cNvSpPr>
            <a:spLocks noChangeArrowheads="1"/>
          </p:cNvSpPr>
          <p:nvPr/>
        </p:nvSpPr>
        <p:spPr bwMode="auto">
          <a:xfrm>
            <a:off x="5554526" y="5436816"/>
            <a:ext cx="4887913" cy="1872208"/>
          </a:xfrm>
          <a:prstGeom prst="roundRect">
            <a:avLst>
              <a:gd name="adj" fmla="val 7955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5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139" y="5260760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7329351" y="5352835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180" y="612279"/>
            <a:ext cx="720147" cy="522459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9712498" y="730478"/>
            <a:ext cx="593767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209930" y="5868863"/>
            <a:ext cx="4560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4</a:t>
            </a:r>
            <a:r>
              <a:rPr lang="fr-FR" sz="1000" dirty="0" smtClean="0">
                <a:latin typeface="Short Stack" panose="02010500040000000007" pitchFamily="2" charset="0"/>
              </a:rPr>
              <a:t>. </a:t>
            </a:r>
            <a:r>
              <a:rPr lang="fr-FR" sz="1000" dirty="0">
                <a:latin typeface="Short Stack" panose="02010500040000000007" pitchFamily="2" charset="0"/>
              </a:rPr>
              <a:t>Prendre deux comprimés par jour pendant une semaine.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5</a:t>
            </a:r>
            <a:r>
              <a:rPr lang="fr-FR" sz="1000" dirty="0" smtClean="0">
                <a:latin typeface="Short Stack" panose="02010500040000000007" pitchFamily="2" charset="0"/>
              </a:rPr>
              <a:t>. </a:t>
            </a:r>
            <a:r>
              <a:rPr lang="fr-FR" sz="1000" dirty="0">
                <a:latin typeface="Short Stack" panose="02010500040000000007" pitchFamily="2" charset="0"/>
              </a:rPr>
              <a:t>N’oubliez pas de me téléphoner ce soir !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6. </a:t>
            </a:r>
            <a:r>
              <a:rPr lang="fr-FR" sz="1000" dirty="0">
                <a:latin typeface="Short Stack" panose="02010500040000000007" pitchFamily="2" charset="0"/>
              </a:rPr>
              <a:t>Il ne faut pas marcher sur les pelouses.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7. </a:t>
            </a:r>
            <a:r>
              <a:rPr lang="fr-FR" sz="1000" dirty="0">
                <a:latin typeface="Short Stack" panose="02010500040000000007" pitchFamily="2" charset="0"/>
              </a:rPr>
              <a:t>Je veux que tu ranges ta chambre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endParaRPr lang="fr-FR" sz="1000" dirty="0">
              <a:latin typeface="Short Stack" panose="02010500040000000007" pitchFamily="2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565200" y="1044327"/>
            <a:ext cx="48399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00" dirty="0">
                <a:latin typeface="Short Stack" panose="02010500040000000007" pitchFamily="2" charset="0"/>
              </a:rPr>
              <a:t>La phrase exclamative sert à montrer certains </a:t>
            </a:r>
            <a:r>
              <a:rPr lang="fr-FR" sz="1000" dirty="0" smtClean="0">
                <a:latin typeface="Short Stack" panose="02010500040000000007" pitchFamily="2" charset="0"/>
              </a:rPr>
              <a:t>______________________ comme </a:t>
            </a:r>
            <a:r>
              <a:rPr lang="fr-FR" sz="1000" dirty="0">
                <a:latin typeface="Short Stack" panose="02010500040000000007" pitchFamily="2" charset="0"/>
              </a:rPr>
              <a:t>le dégout, le plaisir, </a:t>
            </a:r>
            <a:r>
              <a:rPr lang="fr-FR" sz="1000" dirty="0" smtClean="0">
                <a:latin typeface="Short Stack" panose="02010500040000000007" pitchFamily="2" charset="0"/>
              </a:rPr>
              <a:t>la joie, la surprise, l’énervement…  Elle </a:t>
            </a:r>
            <a:r>
              <a:rPr lang="fr-FR" sz="1000" dirty="0">
                <a:latin typeface="Short Stack" panose="02010500040000000007" pitchFamily="2" charset="0"/>
              </a:rPr>
              <a:t>se termine par un </a:t>
            </a:r>
            <a:r>
              <a:rPr lang="fr-FR" sz="1000" dirty="0" smtClean="0">
                <a:latin typeface="Short Stack" panose="02010500040000000007" pitchFamily="2" charset="0"/>
              </a:rPr>
              <a:t>_____________  ______________________ (</a:t>
            </a:r>
            <a:r>
              <a:rPr lang="fr-FR" sz="1000" b="1" dirty="0" smtClean="0">
                <a:latin typeface="Short Stack" panose="02010500040000000007" pitchFamily="2" charset="0"/>
              </a:rPr>
              <a:t>!</a:t>
            </a:r>
            <a:r>
              <a:rPr lang="fr-FR" sz="1000" dirty="0" smtClean="0">
                <a:latin typeface="Short Stack" panose="02010500040000000007" pitchFamily="2" charset="0"/>
              </a:rPr>
              <a:t>). </a:t>
            </a:r>
          </a:p>
        </p:txBody>
      </p:sp>
      <p:sp>
        <p:nvSpPr>
          <p:cNvPr id="97" name="Rectangle 96"/>
          <p:cNvSpPr/>
          <p:nvPr/>
        </p:nvSpPr>
        <p:spPr>
          <a:xfrm>
            <a:off x="5665383" y="3948454"/>
            <a:ext cx="46988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Quel bel animal!  </a:t>
            </a:r>
            <a:r>
              <a:rPr lang="fr-FR" sz="1050" dirty="0" smtClean="0">
                <a:solidFill>
                  <a:prstClr val="black"/>
                </a:solidFill>
                <a:latin typeface="Amandine" pitchFamily="2" charset="0"/>
                <a:sym typeface="Wingdings" panose="05000000000000000000" pitchFamily="2" charset="2"/>
              </a:rPr>
              <a:t> </a:t>
            </a:r>
            <a:r>
              <a:rPr lang="fr-FR" sz="1000" dirty="0">
                <a:latin typeface="Short Stack" panose="02010500040000000007" pitchFamily="2" charset="0"/>
              </a:rPr>
              <a:t>______________________ </a:t>
            </a:r>
            <a:endParaRPr lang="fr-FR" sz="1200" dirty="0" smtClean="0">
              <a:solidFill>
                <a:prstClr val="black"/>
              </a:solidFill>
              <a:latin typeface="Amandine" pitchFamily="2" charset="0"/>
            </a:endParaRPr>
          </a:p>
          <a:p>
            <a:pPr lvl="0" algn="ctr">
              <a:lnSpc>
                <a:spcPct val="150000"/>
              </a:lnSpc>
            </a:pP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Que je suis heureuse!  </a:t>
            </a:r>
            <a:r>
              <a:rPr lang="fr-FR" sz="1050" dirty="0">
                <a:solidFill>
                  <a:prstClr val="black"/>
                </a:solidFill>
                <a:latin typeface="Amandine" pitchFamily="2" charset="0"/>
                <a:sym typeface="Wingdings" panose="05000000000000000000" pitchFamily="2" charset="2"/>
              </a:rPr>
              <a:t>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</a:t>
            </a:r>
          </a:p>
          <a:p>
            <a:pPr algn="ctr">
              <a:lnSpc>
                <a:spcPct val="150000"/>
              </a:lnSpc>
            </a:pP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Que cet animal sent mauvais!  </a:t>
            </a:r>
            <a:r>
              <a:rPr lang="fr-FR" sz="1050" dirty="0" smtClean="0">
                <a:solidFill>
                  <a:prstClr val="black"/>
                </a:solidFill>
                <a:latin typeface="Amandine" pitchFamily="2" charset="0"/>
                <a:sym typeface="Wingdings" panose="05000000000000000000" pitchFamily="2" charset="2"/>
              </a:rPr>
              <a:t>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 </a:t>
            </a:r>
            <a:endParaRPr lang="fr-FR" sz="1200" dirty="0" smtClean="0">
              <a:solidFill>
                <a:prstClr val="black"/>
              </a:solidFill>
              <a:latin typeface="Amandine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Hourra! Bravo! </a:t>
            </a:r>
            <a:r>
              <a:rPr lang="fr-FR" sz="1050" dirty="0" smtClean="0">
                <a:solidFill>
                  <a:prstClr val="black"/>
                </a:solidFill>
                <a:latin typeface="Amandine" pitchFamily="2" charset="0"/>
                <a:sym typeface="Wingdings" panose="05000000000000000000" pitchFamily="2" charset="2"/>
              </a:rPr>
              <a:t>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______________________  </a:t>
            </a:r>
            <a:endParaRPr lang="fr-FR" sz="1200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99" name="Text Box 11"/>
          <p:cNvSpPr txBox="1">
            <a:spLocks noChangeArrowheads="1"/>
          </p:cNvSpPr>
          <p:nvPr/>
        </p:nvSpPr>
        <p:spPr bwMode="auto">
          <a:xfrm>
            <a:off x="5615644" y="5813670"/>
            <a:ext cx="4765675" cy="554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Une phrase exclamative exprime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de forts sentiments.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Elle commence toujours par un pronom exclamatif.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Elle contient toujours un verbe.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fr-FR" altLang="fr-FR" sz="1000" dirty="0" smtClean="0">
              <a:solidFill>
                <a:srgbClr val="000000"/>
              </a:solidFill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100" name="AutoShape 14"/>
          <p:cNvSpPr>
            <a:spLocks noChangeArrowheads="1"/>
          </p:cNvSpPr>
          <p:nvPr/>
        </p:nvSpPr>
        <p:spPr bwMode="auto">
          <a:xfrm>
            <a:off x="5742645" y="6368262"/>
            <a:ext cx="2124335" cy="27781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Est-ce une phrase exclamative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AutoShape 15"/>
          <p:cNvSpPr>
            <a:spLocks noChangeArrowheads="1"/>
          </p:cNvSpPr>
          <p:nvPr/>
        </p:nvSpPr>
        <p:spPr bwMode="auto">
          <a:xfrm>
            <a:off x="5741056" y="5516808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5536981" y="6660951"/>
            <a:ext cx="48272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4.   Il fait tellement beau et chaud !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Viens ici !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Formidable !</a:t>
            </a:r>
          </a:p>
        </p:txBody>
      </p:sp>
      <p:sp>
        <p:nvSpPr>
          <p:cNvPr id="103" name="Rectangle 102"/>
          <p:cNvSpPr/>
          <p:nvPr/>
        </p:nvSpPr>
        <p:spPr>
          <a:xfrm rot="10800000">
            <a:off x="5665382" y="7093578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Vrai   2. faux   3. faux   4. oui   5. non    6. oui</a:t>
            </a:r>
            <a:endParaRPr lang="fr-FR" sz="800" dirty="0"/>
          </a:p>
        </p:txBody>
      </p:sp>
      <p:sp>
        <p:nvSpPr>
          <p:cNvPr id="3" name="Rectangle 2"/>
          <p:cNvSpPr/>
          <p:nvPr/>
        </p:nvSpPr>
        <p:spPr>
          <a:xfrm>
            <a:off x="240886" y="1094226"/>
            <a:ext cx="4783299" cy="2744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00" kern="1400" dirty="0">
                <a:solidFill>
                  <a:srgbClr val="000000"/>
                </a:solidFill>
                <a:latin typeface="Webdings"/>
              </a:rPr>
              <a:t>=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La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phrase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impérative s’utilise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pour donner un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__________ . </a:t>
            </a:r>
            <a:endParaRPr lang="fr-FR" sz="8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Elle se termine par un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_______________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ou un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______________ </a:t>
            </a:r>
            <a:endParaRPr lang="fr-FR" sz="8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_____________________________ : </a:t>
            </a:r>
            <a:endParaRPr lang="fr-FR" sz="8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Mets ton manteau. / Faites moins de bruit !</a:t>
            </a:r>
            <a:endParaRPr lang="fr-FR" sz="800" kern="14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1000" kern="1400" dirty="0">
                <a:solidFill>
                  <a:srgbClr val="000000"/>
                </a:solidFill>
                <a:latin typeface="Webdings"/>
              </a:rPr>
              <a:t>=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 Le plus souvent, la phrase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impérative est construite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avec un verbe 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conjugué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à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l’impératif c’est-à-dire sans ____________ : </a:t>
            </a:r>
            <a:endParaRPr lang="fr-FR" sz="8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Taisez-vous ! / Ne range pas ton cahier.</a:t>
            </a:r>
            <a:endParaRPr lang="fr-FR" sz="8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00" kern="1400" dirty="0">
                <a:solidFill>
                  <a:srgbClr val="000000"/>
                </a:solidFill>
                <a:latin typeface="Webdings"/>
              </a:rPr>
              <a:t>=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 Mais on peut trouver des phrases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impératives construites</a:t>
            </a:r>
            <a:endParaRPr lang="fr-FR" sz="8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 avec un verbe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 ____  __________________  : </a:t>
            </a:r>
            <a:endParaRPr lang="fr-FR" sz="800" kern="1400" dirty="0">
              <a:solidFill>
                <a:srgbClr val="000000"/>
              </a:solidFill>
            </a:endParaRPr>
          </a:p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fr-FR" sz="1200" u="sng" kern="1400" dirty="0">
                <a:solidFill>
                  <a:srgbClr val="000000"/>
                </a:solidFill>
                <a:latin typeface="Amandine"/>
              </a:rPr>
              <a:t>Ralentir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 avant un carrefour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.</a:t>
            </a:r>
            <a:endParaRPr lang="fr-FR" sz="800" kern="1400" dirty="0">
              <a:solidFill>
                <a:srgbClr val="000000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 rot="10800000">
            <a:off x="1854590" y="6582267"/>
            <a:ext cx="3132137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1. vrai 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  2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. faux   3. vrai   4. oui   5. oui  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 6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. non    7. non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99979" y="2161139"/>
            <a:ext cx="19304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* Elle peut commencer par un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  ____________________ </a:t>
            </a: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: comme, que, quel…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647306" y="2158925"/>
            <a:ext cx="26265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* Elle peut être une phrase ____________________ à laquelle on change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____________________ </a:t>
            </a: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et on met un point d’exclamation.</a:t>
            </a:r>
          </a:p>
        </p:txBody>
      </p:sp>
      <p:sp>
        <p:nvSpPr>
          <p:cNvPr id="71" name="Rectangle à coins arrondis 70"/>
          <p:cNvSpPr/>
          <p:nvPr/>
        </p:nvSpPr>
        <p:spPr>
          <a:xfrm>
            <a:off x="5647307" y="2158924"/>
            <a:ext cx="2575954" cy="1045643"/>
          </a:xfrm>
          <a:prstGeom prst="roundRect">
            <a:avLst>
              <a:gd name="adj" fmla="val 13241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à coins arrondis 71"/>
          <p:cNvSpPr/>
          <p:nvPr/>
        </p:nvSpPr>
        <p:spPr>
          <a:xfrm>
            <a:off x="8384648" y="2158925"/>
            <a:ext cx="1930604" cy="1045643"/>
          </a:xfrm>
          <a:prstGeom prst="roundRect">
            <a:avLst>
              <a:gd name="adj" fmla="val 13241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5662637" y="3323058"/>
            <a:ext cx="465856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* Elle peut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être juste un ___________ exclamatif ou une phrase ________________ c’est-à-dire sans _____________ .</a:t>
            </a:r>
            <a:endParaRPr lang="fr-FR" sz="1000" dirty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74" name="Rectangle à coins arrondis 73"/>
          <p:cNvSpPr/>
          <p:nvPr/>
        </p:nvSpPr>
        <p:spPr>
          <a:xfrm>
            <a:off x="5647307" y="3320845"/>
            <a:ext cx="4658958" cy="603802"/>
          </a:xfrm>
          <a:prstGeom prst="roundRect">
            <a:avLst>
              <a:gd name="adj" fmla="val 25571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791" y="5436815"/>
            <a:ext cx="329157" cy="1310532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662" y="5940871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08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 118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0" y="158786"/>
            <a:ext cx="4942096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0" name="ZoneTexte 119"/>
          <p:cNvSpPr txBox="1"/>
          <p:nvPr/>
        </p:nvSpPr>
        <p:spPr>
          <a:xfrm>
            <a:off x="882204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Natures et fonctions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121" name="Rectangle à coins arrondis 120"/>
          <p:cNvSpPr/>
          <p:nvPr/>
        </p:nvSpPr>
        <p:spPr>
          <a:xfrm>
            <a:off x="209930" y="1008211"/>
            <a:ext cx="4866564" cy="3687101"/>
          </a:xfrm>
          <a:prstGeom prst="roundRect">
            <a:avLst>
              <a:gd name="adj" fmla="val 584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122" name="Larme 121"/>
          <p:cNvSpPr/>
          <p:nvPr/>
        </p:nvSpPr>
        <p:spPr>
          <a:xfrm>
            <a:off x="422038" y="292713"/>
            <a:ext cx="519772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23" name="ZoneTexte 122"/>
          <p:cNvSpPr txBox="1"/>
          <p:nvPr/>
        </p:nvSpPr>
        <p:spPr>
          <a:xfrm>
            <a:off x="347862" y="292712"/>
            <a:ext cx="678358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G5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124" name="Text Box 10"/>
          <p:cNvSpPr txBox="1">
            <a:spLocks noChangeArrowheads="1"/>
          </p:cNvSpPr>
          <p:nvPr/>
        </p:nvSpPr>
        <p:spPr bwMode="auto">
          <a:xfrm>
            <a:off x="3550905" y="4731451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Text Box 11"/>
          <p:cNvSpPr txBox="1">
            <a:spLocks noChangeArrowheads="1"/>
          </p:cNvSpPr>
          <p:nvPr/>
        </p:nvSpPr>
        <p:spPr bwMode="auto">
          <a:xfrm>
            <a:off x="288593" y="5404551"/>
            <a:ext cx="4765675" cy="752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La nature est la catégorie grammaticale à laquelle</a:t>
            </a:r>
            <a:r>
              <a:rPr kumimoji="0" lang="fr-FR" altLang="fr-F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appartient un mot.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latin typeface="Short Stack" panose="02010500040000000007" pitchFamily="2" charset="0"/>
                <a:cs typeface="Arial" pitchFamily="34" charset="0"/>
              </a:rPr>
              <a:t>Un mot peut avoir plusieurs natures.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Le dictionnaire indique la nature des mots.</a:t>
            </a:r>
          </a:p>
        </p:txBody>
      </p:sp>
      <p:sp>
        <p:nvSpPr>
          <p:cNvPr id="126" name="AutoShape 13"/>
          <p:cNvSpPr>
            <a:spLocks noChangeArrowheads="1"/>
          </p:cNvSpPr>
          <p:nvPr/>
        </p:nvSpPr>
        <p:spPr bwMode="auto">
          <a:xfrm>
            <a:off x="188580" y="4993764"/>
            <a:ext cx="4887913" cy="2387266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7" name="AutoShape 14"/>
          <p:cNvSpPr>
            <a:spLocks noChangeArrowheads="1"/>
          </p:cNvSpPr>
          <p:nvPr/>
        </p:nvSpPr>
        <p:spPr bwMode="auto">
          <a:xfrm>
            <a:off x="415593" y="6156895"/>
            <a:ext cx="2914883" cy="27781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La nature des mots soulignés convient-elle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AutoShape 15"/>
          <p:cNvSpPr>
            <a:spLocks noChangeArrowheads="1"/>
          </p:cNvSpPr>
          <p:nvPr/>
        </p:nvSpPr>
        <p:spPr bwMode="auto">
          <a:xfrm>
            <a:off x="414005" y="5104513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129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193" y="4788601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30" name="Text Box 17"/>
          <p:cNvSpPr txBox="1">
            <a:spLocks noChangeArrowheads="1"/>
          </p:cNvSpPr>
          <p:nvPr/>
        </p:nvSpPr>
        <p:spPr bwMode="auto">
          <a:xfrm>
            <a:off x="1963405" y="4880676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347862" y="1116335"/>
            <a:ext cx="46093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La nature du mot désigne la _______________ grammaticale à laquelle il appartient : </a:t>
            </a:r>
          </a:p>
          <a:p>
            <a:pPr algn="ctr">
              <a:lnSpc>
                <a:spcPct val="15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verbe, nom, adjectif, déterminant, pronom, groupe nominal…</a:t>
            </a:r>
          </a:p>
          <a:p>
            <a:pPr algn="ctr"/>
            <a:r>
              <a:rPr lang="fr-FR" sz="600" dirty="0" smtClean="0">
                <a:latin typeface="Short Stack" panose="02010500040000000007" pitchFamily="2" charset="0"/>
              </a:rPr>
              <a:t>  </a:t>
            </a:r>
          </a:p>
          <a:p>
            <a:pPr algn="ctr">
              <a:spcAft>
                <a:spcPts val="600"/>
              </a:spcAft>
            </a:pPr>
            <a:r>
              <a:rPr lang="fr-FR" sz="1300" u="sng" dirty="0">
                <a:latin typeface="Amandine" pitchFamily="2" charset="0"/>
              </a:rPr>
              <a:t>u</a:t>
            </a:r>
            <a:r>
              <a:rPr lang="fr-FR" sz="1300" u="sng" dirty="0" smtClean="0">
                <a:latin typeface="Amandine" pitchFamily="2" charset="0"/>
              </a:rPr>
              <a:t>ne</a:t>
            </a:r>
            <a:r>
              <a:rPr lang="fr-FR" sz="1300" dirty="0" smtClean="0">
                <a:latin typeface="Amandine" pitchFamily="2" charset="0"/>
              </a:rPr>
              <a:t>   </a:t>
            </a:r>
            <a:r>
              <a:rPr lang="fr-FR" sz="1300" u="sng" dirty="0" smtClean="0">
                <a:latin typeface="Amandine" pitchFamily="2" charset="0"/>
              </a:rPr>
              <a:t>nouvelle</a:t>
            </a:r>
            <a:r>
              <a:rPr lang="fr-FR" sz="1300" dirty="0" smtClean="0">
                <a:latin typeface="Amandine" pitchFamily="2" charset="0"/>
              </a:rPr>
              <a:t>   </a:t>
            </a:r>
            <a:r>
              <a:rPr lang="fr-FR" sz="1300" u="sng" dirty="0" smtClean="0">
                <a:latin typeface="Amandine" pitchFamily="2" charset="0"/>
              </a:rPr>
              <a:t>maison</a:t>
            </a:r>
            <a:r>
              <a:rPr lang="fr-FR" sz="1300" dirty="0" smtClean="0">
                <a:latin typeface="Amandine" pitchFamily="2" charset="0"/>
              </a:rPr>
              <a:t> </a:t>
            </a:r>
            <a:endParaRPr lang="fr-FR" sz="1300" dirty="0"/>
          </a:p>
        </p:txBody>
      </p:sp>
      <p:sp>
        <p:nvSpPr>
          <p:cNvPr id="132" name="ZoneTexte 131"/>
          <p:cNvSpPr txBox="1"/>
          <p:nvPr/>
        </p:nvSpPr>
        <p:spPr>
          <a:xfrm>
            <a:off x="322474" y="3046587"/>
            <a:ext cx="46347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La </a:t>
            </a:r>
            <a:r>
              <a:rPr lang="fr-FR" sz="1000" spc="-150" dirty="0" smtClean="0">
                <a:latin typeface="Short Stack" panose="02010500040000000007" pitchFamily="2" charset="0"/>
              </a:rPr>
              <a:t>fonction</a:t>
            </a:r>
            <a:r>
              <a:rPr lang="fr-FR" sz="1000" dirty="0" smtClean="0">
                <a:latin typeface="Short Stack" panose="02010500040000000007" pitchFamily="2" charset="0"/>
              </a:rPr>
              <a:t> du mot </a:t>
            </a:r>
            <a:r>
              <a:rPr lang="fr-FR" sz="1000" spc="-150" dirty="0" smtClean="0">
                <a:latin typeface="Short Stack" panose="02010500040000000007" pitchFamily="2" charset="0"/>
              </a:rPr>
              <a:t>désigne</a:t>
            </a:r>
            <a:r>
              <a:rPr lang="fr-FR" sz="1000" dirty="0" smtClean="0">
                <a:latin typeface="Short Stack" panose="02010500040000000007" pitchFamily="2" charset="0"/>
              </a:rPr>
              <a:t> le __________ du mot dans la </a:t>
            </a:r>
            <a:r>
              <a:rPr lang="fr-FR" sz="1000" spc="-150" dirty="0" smtClean="0">
                <a:latin typeface="Short Stack" panose="02010500040000000007" pitchFamily="2" charset="0"/>
              </a:rPr>
              <a:t>phrase</a:t>
            </a:r>
            <a:r>
              <a:rPr lang="fr-FR" sz="1000" dirty="0" smtClean="0">
                <a:latin typeface="Short Stack" panose="02010500040000000007" pitchFamily="2" charset="0"/>
              </a:rPr>
              <a:t> : sujet, complément d’objet, complément circonstanciel</a:t>
            </a:r>
          </a:p>
        </p:txBody>
      </p:sp>
      <p:sp>
        <p:nvSpPr>
          <p:cNvPr id="133" name="ZoneTexte 132"/>
          <p:cNvSpPr txBox="1"/>
          <p:nvPr/>
        </p:nvSpPr>
        <p:spPr>
          <a:xfrm>
            <a:off x="209930" y="6444927"/>
            <a:ext cx="4560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hort Stack" panose="02010500040000000007" pitchFamily="2" charset="0"/>
              </a:rPr>
              <a:t>4.   J’appelle un </a:t>
            </a:r>
            <a:r>
              <a:rPr lang="fr-FR" sz="1000" u="sng" dirty="0" smtClean="0">
                <a:latin typeface="Short Stack" panose="02010500040000000007" pitchFamily="2" charset="0"/>
              </a:rPr>
              <a:t>conseiller</a:t>
            </a:r>
            <a:r>
              <a:rPr lang="fr-FR" sz="1000" dirty="0" smtClean="0">
                <a:latin typeface="Short Stack" panose="02010500040000000007" pitchFamily="2" charset="0"/>
              </a:rPr>
              <a:t> : verbe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Le touriste </a:t>
            </a:r>
            <a:r>
              <a:rPr lang="fr-FR" sz="1000" u="sng" dirty="0" smtClean="0">
                <a:latin typeface="Short Stack" panose="02010500040000000007" pitchFamily="2" charset="0"/>
              </a:rPr>
              <a:t>prend</a:t>
            </a:r>
            <a:r>
              <a:rPr lang="fr-FR" sz="1000" dirty="0" smtClean="0">
                <a:latin typeface="Short Stack" panose="02010500040000000007" pitchFamily="2" charset="0"/>
              </a:rPr>
              <a:t> le bus pour visiter Paris : nom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Le fleuriste a reçu de belles </a:t>
            </a:r>
            <a:r>
              <a:rPr lang="fr-FR" sz="1000" u="sng" dirty="0" smtClean="0">
                <a:latin typeface="Short Stack" panose="02010500040000000007" pitchFamily="2" charset="0"/>
              </a:rPr>
              <a:t>roses</a:t>
            </a:r>
            <a:r>
              <a:rPr lang="fr-FR" sz="1000" dirty="0" smtClean="0">
                <a:latin typeface="Short Stack" panose="02010500040000000007" pitchFamily="2" charset="0"/>
              </a:rPr>
              <a:t> rouge : nom</a:t>
            </a:r>
          </a:p>
          <a:p>
            <a:pPr marL="228600" indent="-228600">
              <a:buAutoNum type="arabicPeriod" startAt="5"/>
            </a:pPr>
            <a:r>
              <a:rPr lang="fr-FR" sz="1000" dirty="0" smtClean="0">
                <a:latin typeface="Short Stack" panose="02010500040000000007" pitchFamily="2" charset="0"/>
              </a:rPr>
              <a:t>La fabrique de meubles de mon oncle va </a:t>
            </a:r>
            <a:r>
              <a:rPr lang="fr-FR" sz="1000" u="sng" dirty="0" smtClean="0">
                <a:latin typeface="Short Stack" panose="02010500040000000007" pitchFamily="2" charset="0"/>
              </a:rPr>
              <a:t>fermer</a:t>
            </a:r>
            <a:r>
              <a:rPr lang="fr-FR" sz="1000" dirty="0" smtClean="0">
                <a:latin typeface="Short Stack" panose="02010500040000000007" pitchFamily="2" charset="0"/>
              </a:rPr>
              <a:t> : verbe</a:t>
            </a:r>
          </a:p>
        </p:txBody>
      </p:sp>
      <p:sp>
        <p:nvSpPr>
          <p:cNvPr id="134" name="Rectangle 133"/>
          <p:cNvSpPr/>
          <p:nvPr/>
        </p:nvSpPr>
        <p:spPr>
          <a:xfrm rot="10800000">
            <a:off x="315191" y="7143972"/>
            <a:ext cx="465604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Vrai    2. faux    3. vrai    4. non    5. non   6. oui    7. oui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522164" y="4262516"/>
            <a:ext cx="40745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Mes parents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 veulent acheter </a:t>
            </a: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une maison</a:t>
            </a:r>
            <a:endParaRPr lang="fr-FR" sz="1200" u="sng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1309589" y="4422749"/>
            <a:ext cx="6527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KG Primary Italics" panose="02000506000000020003" pitchFamily="2" charset="0"/>
              </a:rPr>
              <a:t>GN sujet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3186460" y="4439736"/>
            <a:ext cx="644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KG Primary Italics" panose="02000506000000020003" pitchFamily="2" charset="0"/>
              </a:rPr>
              <a:t>GN COD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2191432" y="2052439"/>
            <a:ext cx="694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KG Primary Italics" panose="02000506000000020003" pitchFamily="2" charset="0"/>
              </a:rPr>
              <a:t>adjectif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139" name="ZoneTexte 138"/>
          <p:cNvSpPr txBox="1"/>
          <p:nvPr/>
        </p:nvSpPr>
        <p:spPr>
          <a:xfrm>
            <a:off x="1329489" y="2063090"/>
            <a:ext cx="920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KG Primary Italics" panose="02000506000000020003" pitchFamily="2" charset="0"/>
              </a:rPr>
              <a:t>déterminant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140" name="ZoneTexte 139"/>
          <p:cNvSpPr txBox="1"/>
          <p:nvPr/>
        </p:nvSpPr>
        <p:spPr>
          <a:xfrm>
            <a:off x="2898428" y="2052439"/>
            <a:ext cx="1036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KG Primary Italics" panose="02000506000000020003" pitchFamily="2" charset="0"/>
              </a:rPr>
              <a:t>n</a:t>
            </a:r>
            <a:r>
              <a:rPr lang="fr-FR" sz="1200" dirty="0" smtClean="0">
                <a:latin typeface="KG Primary Italics" panose="02000506000000020003" pitchFamily="2" charset="0"/>
              </a:rPr>
              <a:t>om commun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398376" y="2386179"/>
            <a:ext cx="449947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La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nature est indiquée dans le dictionnaire par une abréviation : </a:t>
            </a:r>
            <a:r>
              <a:rPr lang="fr-FR" sz="1300" dirty="0" smtClean="0">
                <a:solidFill>
                  <a:prstClr val="black"/>
                </a:solidFill>
                <a:latin typeface="Amandine" pitchFamily="2" charset="0"/>
              </a:rPr>
              <a:t>adjectif </a:t>
            </a:r>
            <a:r>
              <a:rPr lang="fr-FR" sz="1300" dirty="0" smtClean="0">
                <a:solidFill>
                  <a:prstClr val="black"/>
                </a:solidFill>
                <a:latin typeface="Amandine" pitchFamily="2" charset="0"/>
                <a:sym typeface="Wingdings" panose="05000000000000000000" pitchFamily="2" charset="2"/>
              </a:rPr>
              <a:t> </a:t>
            </a:r>
            <a:r>
              <a:rPr lang="fr-FR" sz="1300" dirty="0" err="1" smtClean="0">
                <a:solidFill>
                  <a:prstClr val="black"/>
                </a:solidFill>
                <a:latin typeface="Amandine" pitchFamily="2" charset="0"/>
                <a:sym typeface="Wingdings" panose="05000000000000000000" pitchFamily="2" charset="2"/>
              </a:rPr>
              <a:t>adj</a:t>
            </a:r>
            <a:endParaRPr lang="fr-FR" sz="1300" dirty="0">
              <a:latin typeface="Amandine" pitchFamily="2" charset="0"/>
              <a:cs typeface="Estrangelo Edessa" panose="03080600000000000000" pitchFamily="66" charset="0"/>
            </a:endParaRPr>
          </a:p>
        </p:txBody>
      </p:sp>
      <p:sp>
        <p:nvSpPr>
          <p:cNvPr id="142" name="Rectangle à coins arrondis 141"/>
          <p:cNvSpPr/>
          <p:nvPr/>
        </p:nvSpPr>
        <p:spPr>
          <a:xfrm>
            <a:off x="322474" y="1120230"/>
            <a:ext cx="4634728" cy="1784615"/>
          </a:xfrm>
          <a:prstGeom prst="roundRect">
            <a:avLst>
              <a:gd name="adj" fmla="val 8544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Rectangle à coins arrondis 142"/>
          <p:cNvSpPr/>
          <p:nvPr/>
        </p:nvSpPr>
        <p:spPr>
          <a:xfrm>
            <a:off x="322474" y="3034053"/>
            <a:ext cx="4634728" cy="635692"/>
          </a:xfrm>
          <a:prstGeom prst="roundRect">
            <a:avLst>
              <a:gd name="adj" fmla="val 18036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4" name="Image 1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572" y="612279"/>
            <a:ext cx="720147" cy="505755"/>
          </a:xfrm>
          <a:prstGeom prst="rect">
            <a:avLst/>
          </a:prstGeom>
        </p:spPr>
      </p:pic>
      <p:sp>
        <p:nvSpPr>
          <p:cNvPr id="145" name="Rectangle 144"/>
          <p:cNvSpPr/>
          <p:nvPr/>
        </p:nvSpPr>
        <p:spPr>
          <a:xfrm>
            <a:off x="4241976" y="699469"/>
            <a:ext cx="593767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146" name="ZoneTexte 145"/>
          <p:cNvSpPr txBox="1"/>
          <p:nvPr/>
        </p:nvSpPr>
        <p:spPr>
          <a:xfrm>
            <a:off x="330751" y="3730689"/>
            <a:ext cx="46347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Un mot n’a qu’une seule nature mais peut avoir des fonctions différentes :</a:t>
            </a:r>
          </a:p>
        </p:txBody>
      </p:sp>
      <p:pic>
        <p:nvPicPr>
          <p:cNvPr id="186" name="Image 18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724" y="120630"/>
            <a:ext cx="497675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87" name="ZoneTexte 186"/>
          <p:cNvSpPr txBox="1"/>
          <p:nvPr/>
        </p:nvSpPr>
        <p:spPr>
          <a:xfrm>
            <a:off x="6002970" y="241071"/>
            <a:ext cx="4262903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La fonction sujet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188" name="Rectangle à coins arrondis 187"/>
          <p:cNvSpPr/>
          <p:nvPr/>
        </p:nvSpPr>
        <p:spPr>
          <a:xfrm>
            <a:off x="5617817" y="946761"/>
            <a:ext cx="4866564" cy="6351205"/>
          </a:xfrm>
          <a:prstGeom prst="roundRect">
            <a:avLst>
              <a:gd name="adj" fmla="val 3022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189" name="Larme 188"/>
          <p:cNvSpPr/>
          <p:nvPr/>
        </p:nvSpPr>
        <p:spPr>
          <a:xfrm>
            <a:off x="5836702" y="254557"/>
            <a:ext cx="589465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190" name="ZoneTexte 189"/>
          <p:cNvSpPr txBox="1"/>
          <p:nvPr/>
        </p:nvSpPr>
        <p:spPr>
          <a:xfrm>
            <a:off x="5836702" y="254556"/>
            <a:ext cx="589465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G6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191" name="Image 19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311" y="550829"/>
            <a:ext cx="720147" cy="543451"/>
          </a:xfrm>
          <a:prstGeom prst="rect">
            <a:avLst/>
          </a:prstGeom>
        </p:spPr>
      </p:pic>
      <p:sp>
        <p:nvSpPr>
          <p:cNvPr id="192" name="Rectangle 191"/>
          <p:cNvSpPr/>
          <p:nvPr/>
        </p:nvSpPr>
        <p:spPr>
          <a:xfrm>
            <a:off x="9738500" y="671456"/>
            <a:ext cx="593766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 smtClean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193" name="Ellipse 192"/>
          <p:cNvSpPr/>
          <p:nvPr/>
        </p:nvSpPr>
        <p:spPr>
          <a:xfrm>
            <a:off x="6783424" y="1966580"/>
            <a:ext cx="377914" cy="246023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/>
          <p:cNvSpPr/>
          <p:nvPr/>
        </p:nvSpPr>
        <p:spPr>
          <a:xfrm>
            <a:off x="7742037" y="1990989"/>
            <a:ext cx="301417" cy="246023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Rectangle à coins arrondis 194"/>
          <p:cNvSpPr/>
          <p:nvPr/>
        </p:nvSpPr>
        <p:spPr>
          <a:xfrm>
            <a:off x="5714938" y="2324729"/>
            <a:ext cx="4637570" cy="1069545"/>
          </a:xfrm>
          <a:prstGeom prst="roundRect">
            <a:avLst>
              <a:gd name="adj" fmla="val 13724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Rectangle 195"/>
          <p:cNvSpPr/>
          <p:nvPr/>
        </p:nvSpPr>
        <p:spPr>
          <a:xfrm>
            <a:off x="5573398" y="982877"/>
            <a:ext cx="487882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 groupe sujet est l’un des groupes obligatoires de la phrase verbale. Il est généralement placé avant le  _____________ . Pour le repérer, on l’encadre par « ______  ________ »</a:t>
            </a:r>
          </a:p>
        </p:txBody>
      </p:sp>
      <p:sp>
        <p:nvSpPr>
          <p:cNvPr id="197" name="Rectangle à coins arrondis 196"/>
          <p:cNvSpPr/>
          <p:nvPr/>
        </p:nvSpPr>
        <p:spPr>
          <a:xfrm>
            <a:off x="5714938" y="3524891"/>
            <a:ext cx="4637569" cy="836408"/>
          </a:xfrm>
          <a:prstGeom prst="roundRect">
            <a:avLst>
              <a:gd name="adj" fmla="val 13650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Rectangle 197"/>
          <p:cNvSpPr/>
          <p:nvPr/>
        </p:nvSpPr>
        <p:spPr>
          <a:xfrm>
            <a:off x="5744219" y="2363223"/>
            <a:ext cx="4608289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 sujet peut-être de différentes _____________________ :</a:t>
            </a:r>
          </a:p>
          <a:p>
            <a:pPr lvl="0"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* un groupe nominal (GN) : 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les enfants, ma sœur </a:t>
            </a:r>
            <a:endParaRPr lang="fr-FR" sz="1000" dirty="0" smtClean="0">
              <a:solidFill>
                <a:prstClr val="black"/>
              </a:solidFill>
              <a:latin typeface="Amandine" pitchFamily="2" charset="0"/>
            </a:endParaRPr>
          </a:p>
          <a:p>
            <a:pPr lvl="0">
              <a:spcAft>
                <a:spcPts val="600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* un nom propre : 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Thomas, Louis</a:t>
            </a:r>
          </a:p>
          <a:p>
            <a:pPr>
              <a:spcAft>
                <a:spcPts val="600"/>
              </a:spcAft>
            </a:pP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*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un pronom personnel : 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je, il, nous…</a:t>
            </a:r>
            <a:endParaRPr lang="fr-FR" sz="1000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5769496" y="3574833"/>
            <a:ext cx="4541894" cy="612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84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 sujet peut avoir plusieurs __________________ :</a:t>
            </a:r>
          </a:p>
          <a:p>
            <a:pPr lvl="0" algn="ctr">
              <a:lnSpc>
                <a:spcPct val="150000"/>
              </a:lnSpc>
              <a:spcAft>
                <a:spcPts val="684"/>
              </a:spcAft>
            </a:pP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Les filles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 et </a:t>
            </a: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les garçons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 adorent les frites</a:t>
            </a:r>
            <a:endParaRPr lang="fr-FR" sz="1200" dirty="0" smtClean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6226237" y="1702957"/>
            <a:ext cx="34490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Ma sœur adore les frites.</a:t>
            </a:r>
          </a:p>
          <a:p>
            <a:pPr lvl="0" algn="ctr"/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C’est ma sœur qui adore les frites.</a:t>
            </a:r>
            <a:endParaRPr lang="fr-FR" sz="1200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201" name="Rectangle à coins arrondis 200"/>
          <p:cNvSpPr/>
          <p:nvPr/>
        </p:nvSpPr>
        <p:spPr>
          <a:xfrm>
            <a:off x="6654043" y="3866275"/>
            <a:ext cx="1601417" cy="433283"/>
          </a:xfrm>
          <a:prstGeom prst="roundRect">
            <a:avLst>
              <a:gd name="adj" fmla="val 33671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ZoneTexte 201"/>
          <p:cNvSpPr txBox="1"/>
          <p:nvPr/>
        </p:nvSpPr>
        <p:spPr>
          <a:xfrm>
            <a:off x="6831546" y="4056716"/>
            <a:ext cx="415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KG Primary Italics" panose="02000506000000020003" pitchFamily="2" charset="0"/>
              </a:rPr>
              <a:t>GN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203" name="ZoneTexte 202"/>
          <p:cNvSpPr txBox="1"/>
          <p:nvPr/>
        </p:nvSpPr>
        <p:spPr>
          <a:xfrm>
            <a:off x="7738861" y="4056717"/>
            <a:ext cx="415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KG Primary Italics" panose="02000506000000020003" pitchFamily="2" charset="0"/>
              </a:rPr>
              <a:t>GN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204" name="Ellipse 203"/>
          <p:cNvSpPr/>
          <p:nvPr/>
        </p:nvSpPr>
        <p:spPr>
          <a:xfrm>
            <a:off x="7293102" y="4140736"/>
            <a:ext cx="377914" cy="246023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ZoneTexte 204"/>
          <p:cNvSpPr txBox="1"/>
          <p:nvPr/>
        </p:nvSpPr>
        <p:spPr>
          <a:xfrm>
            <a:off x="7225259" y="4078889"/>
            <a:ext cx="513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KG Primary Italics" panose="02000506000000020003" pitchFamily="2" charset="0"/>
              </a:rPr>
              <a:t>sujet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206" name="Rectangle à coins arrondis 205"/>
          <p:cNvSpPr/>
          <p:nvPr/>
        </p:nvSpPr>
        <p:spPr>
          <a:xfrm>
            <a:off x="5714938" y="4511269"/>
            <a:ext cx="4637569" cy="1686328"/>
          </a:xfrm>
          <a:prstGeom prst="roundRect">
            <a:avLst>
              <a:gd name="adj" fmla="val 8722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Rectangle 206"/>
          <p:cNvSpPr/>
          <p:nvPr/>
        </p:nvSpPr>
        <p:spPr>
          <a:xfrm>
            <a:off x="5694696" y="4474925"/>
            <a:ext cx="4637570" cy="1620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684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 sujet est le plus souvent placé _________ le verbe. Mais il </a:t>
            </a:r>
            <a:r>
              <a:rPr lang="fr-FR" sz="1000" spc="-8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peut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 aussi se trouver derrière. C’est un sujet ____________ .</a:t>
            </a:r>
          </a:p>
          <a:p>
            <a:pPr lvl="0" algn="ctr">
              <a:spcAft>
                <a:spcPts val="684"/>
              </a:spcAft>
            </a:pP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Que veux-</a:t>
            </a: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tu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 ? demanda </a:t>
            </a: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le renard.</a:t>
            </a:r>
          </a:p>
          <a:p>
            <a:pPr lvl="0" algn="ctr">
              <a:spcAft>
                <a:spcPts val="684"/>
              </a:spcAft>
            </a:pPr>
            <a:r>
              <a:rPr lang="fr-FR" sz="500" u="sng" dirty="0">
                <a:solidFill>
                  <a:prstClr val="black"/>
                </a:solidFill>
                <a:latin typeface="Short Stack" panose="02010500040000000007" pitchFamily="2" charset="0"/>
              </a:rPr>
              <a:t> </a:t>
            </a:r>
            <a:r>
              <a:rPr lang="fr-FR" sz="500" u="sng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 </a:t>
            </a:r>
          </a:p>
          <a:p>
            <a:pPr lvl="0">
              <a:lnSpc>
                <a:spcPct val="150000"/>
              </a:lnSpc>
              <a:spcAft>
                <a:spcPts val="684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D’autres mots peuvent séparer le sujet et le verbe :</a:t>
            </a:r>
            <a:endParaRPr lang="fr-FR" sz="1000" dirty="0">
              <a:solidFill>
                <a:prstClr val="black"/>
              </a:solidFill>
              <a:latin typeface="Short Stack" panose="02010500040000000007" pitchFamily="2" charset="0"/>
            </a:endParaRPr>
          </a:p>
          <a:p>
            <a:pPr lvl="0" algn="ctr">
              <a:spcAft>
                <a:spcPts val="684"/>
              </a:spcAft>
            </a:pP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Ma sœur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, demain matin, </a:t>
            </a:r>
            <a:r>
              <a:rPr lang="fr-FR" sz="1200" u="sng" dirty="0" smtClean="0">
                <a:solidFill>
                  <a:prstClr val="black"/>
                </a:solidFill>
                <a:latin typeface="Amandine" pitchFamily="2" charset="0"/>
              </a:rPr>
              <a:t>ira</a:t>
            </a: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 à la patinoire</a:t>
            </a:r>
            <a:endParaRPr lang="fr-FR" sz="1200" dirty="0" smtClean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208" name="Rectangle à coins arrondis 207"/>
          <p:cNvSpPr/>
          <p:nvPr/>
        </p:nvSpPr>
        <p:spPr>
          <a:xfrm>
            <a:off x="5714938" y="6341265"/>
            <a:ext cx="4637569" cy="861869"/>
          </a:xfrm>
          <a:prstGeom prst="roundRect">
            <a:avLst>
              <a:gd name="adj" fmla="val 13650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Rectangle à coins arrondis 208"/>
          <p:cNvSpPr/>
          <p:nvPr/>
        </p:nvSpPr>
        <p:spPr>
          <a:xfrm>
            <a:off x="6992622" y="6690933"/>
            <a:ext cx="678393" cy="210349"/>
          </a:xfrm>
          <a:prstGeom prst="roundRect">
            <a:avLst>
              <a:gd name="adj" fmla="val 32153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Rectangle à coins arrondis 209"/>
          <p:cNvSpPr/>
          <p:nvPr/>
        </p:nvSpPr>
        <p:spPr>
          <a:xfrm>
            <a:off x="6455260" y="6684861"/>
            <a:ext cx="376286" cy="210349"/>
          </a:xfrm>
          <a:prstGeom prst="roundRect">
            <a:avLst>
              <a:gd name="adj" fmla="val 32153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Rectangle à coins arrondis 210"/>
          <p:cNvSpPr/>
          <p:nvPr/>
        </p:nvSpPr>
        <p:spPr>
          <a:xfrm>
            <a:off x="7782058" y="6690933"/>
            <a:ext cx="545409" cy="210349"/>
          </a:xfrm>
          <a:prstGeom prst="roundRect">
            <a:avLst>
              <a:gd name="adj" fmla="val 32153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Rectangle à coins arrondis 211"/>
          <p:cNvSpPr/>
          <p:nvPr/>
        </p:nvSpPr>
        <p:spPr>
          <a:xfrm>
            <a:off x="9623612" y="6684861"/>
            <a:ext cx="504056" cy="210349"/>
          </a:xfrm>
          <a:prstGeom prst="roundRect">
            <a:avLst>
              <a:gd name="adj" fmla="val 32153"/>
            </a:avLst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Rectangle 212"/>
          <p:cNvSpPr/>
          <p:nvPr/>
        </p:nvSpPr>
        <p:spPr>
          <a:xfrm>
            <a:off x="5714938" y="6338877"/>
            <a:ext cx="4637570" cy="597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684"/>
              </a:spcAft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Un même __________ peut commander </a:t>
            </a:r>
            <a:r>
              <a:rPr lang="fr-FR" sz="1000" spc="-8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plusieurs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 ___________ .</a:t>
            </a:r>
          </a:p>
          <a:p>
            <a:pPr lvl="0" algn="ctr">
              <a:spcAft>
                <a:spcPts val="684"/>
              </a:spcAft>
            </a:pP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L’ours hurla,  se dressa , courut  vers sa proie et la mangea</a:t>
            </a:r>
            <a:endParaRPr lang="fr-FR" sz="1200" dirty="0" smtClean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214" name="Ellipse 213"/>
          <p:cNvSpPr/>
          <p:nvPr/>
        </p:nvSpPr>
        <p:spPr>
          <a:xfrm>
            <a:off x="7782058" y="7001550"/>
            <a:ext cx="689426" cy="246023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ZoneTexte 214"/>
          <p:cNvSpPr txBox="1"/>
          <p:nvPr/>
        </p:nvSpPr>
        <p:spPr>
          <a:xfrm>
            <a:off x="7782059" y="6939703"/>
            <a:ext cx="689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KG Primary Italics" panose="02000506000000020003" pitchFamily="2" charset="0"/>
              </a:rPr>
              <a:t>verbes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cxnSp>
        <p:nvCxnSpPr>
          <p:cNvPr id="216" name="Connecteur droit avec flèche 215"/>
          <p:cNvCxnSpPr>
            <a:stCxn id="215" idx="3"/>
          </p:cNvCxnSpPr>
          <p:nvPr/>
        </p:nvCxnSpPr>
        <p:spPr>
          <a:xfrm flipV="1">
            <a:off x="8471485" y="6939703"/>
            <a:ext cx="1287257" cy="1538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cteur droit avec flèche 216"/>
          <p:cNvCxnSpPr>
            <a:endCxn id="211" idx="2"/>
          </p:cNvCxnSpPr>
          <p:nvPr/>
        </p:nvCxnSpPr>
        <p:spPr>
          <a:xfrm flipV="1">
            <a:off x="8026922" y="6901282"/>
            <a:ext cx="27841" cy="102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cteur droit avec flèche 217"/>
          <p:cNvCxnSpPr>
            <a:stCxn id="215" idx="1"/>
          </p:cNvCxnSpPr>
          <p:nvPr/>
        </p:nvCxnSpPr>
        <p:spPr>
          <a:xfrm flipH="1" flipV="1">
            <a:off x="7454751" y="6939703"/>
            <a:ext cx="327308" cy="1538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cteur droit avec flèche 218"/>
          <p:cNvCxnSpPr/>
          <p:nvPr/>
        </p:nvCxnSpPr>
        <p:spPr>
          <a:xfrm flipH="1" flipV="1">
            <a:off x="6643403" y="6952339"/>
            <a:ext cx="1118876" cy="159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Ellipse 219"/>
          <p:cNvSpPr/>
          <p:nvPr/>
        </p:nvSpPr>
        <p:spPr>
          <a:xfrm>
            <a:off x="6722180" y="5993438"/>
            <a:ext cx="377914" cy="246023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ZoneTexte 220"/>
          <p:cNvSpPr txBox="1"/>
          <p:nvPr/>
        </p:nvSpPr>
        <p:spPr>
          <a:xfrm>
            <a:off x="6654337" y="5931591"/>
            <a:ext cx="513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KG Primary Italics" panose="02000506000000020003" pitchFamily="2" charset="0"/>
              </a:rPr>
              <a:t>sujet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222" name="Ellipse 221"/>
          <p:cNvSpPr/>
          <p:nvPr/>
        </p:nvSpPr>
        <p:spPr>
          <a:xfrm>
            <a:off x="8134420" y="5993532"/>
            <a:ext cx="604853" cy="221268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ZoneTexte 222"/>
          <p:cNvSpPr txBox="1"/>
          <p:nvPr/>
        </p:nvSpPr>
        <p:spPr>
          <a:xfrm>
            <a:off x="8134421" y="5931684"/>
            <a:ext cx="6048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KG Primary Italics" panose="02000506000000020003" pitchFamily="2" charset="0"/>
              </a:rPr>
              <a:t>verbe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224" name="Ellipse 223"/>
          <p:cNvSpPr/>
          <p:nvPr/>
        </p:nvSpPr>
        <p:spPr>
          <a:xfrm>
            <a:off x="8694332" y="5262391"/>
            <a:ext cx="377914" cy="246023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ZoneTexte 224"/>
          <p:cNvSpPr txBox="1"/>
          <p:nvPr/>
        </p:nvSpPr>
        <p:spPr>
          <a:xfrm>
            <a:off x="8626489" y="5200544"/>
            <a:ext cx="513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KG Primary Italics" panose="02000506000000020003" pitchFamily="2" charset="0"/>
              </a:rPr>
              <a:t>sujet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226" name="Ellipse 225"/>
          <p:cNvSpPr/>
          <p:nvPr/>
        </p:nvSpPr>
        <p:spPr>
          <a:xfrm>
            <a:off x="7425347" y="5262391"/>
            <a:ext cx="377914" cy="246023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ZoneTexte 226"/>
          <p:cNvSpPr txBox="1"/>
          <p:nvPr/>
        </p:nvSpPr>
        <p:spPr>
          <a:xfrm>
            <a:off x="7357504" y="5200544"/>
            <a:ext cx="513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KG Primary Italics" panose="02000506000000020003" pitchFamily="2" charset="0"/>
              </a:rPr>
              <a:t>sujet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pic>
        <p:nvPicPr>
          <p:cNvPr id="72" name="Image 7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272" y="6074782"/>
            <a:ext cx="329157" cy="1310532"/>
          </a:xfrm>
          <a:prstGeom prst="rect">
            <a:avLst/>
          </a:prstGeom>
        </p:spPr>
      </p:pic>
      <p:pic>
        <p:nvPicPr>
          <p:cNvPr id="73" name="Image 7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143" y="5940871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76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2"/>
          <p:cNvSpPr txBox="1">
            <a:spLocks noChangeArrowheads="1"/>
          </p:cNvSpPr>
          <p:nvPr/>
        </p:nvSpPr>
        <p:spPr bwMode="auto">
          <a:xfrm>
            <a:off x="8925049" y="57547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Text Box 3"/>
          <p:cNvSpPr txBox="1">
            <a:spLocks noChangeArrowheads="1"/>
          </p:cNvSpPr>
          <p:nvPr/>
        </p:nvSpPr>
        <p:spPr bwMode="auto">
          <a:xfrm>
            <a:off x="5656387" y="725884"/>
            <a:ext cx="46513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On peut repérer le sujet en introduisant «c’est … qui» dans la phrase.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sujet est toujours un nom.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verbe s’accorde avec le sujet.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On ne peut pas supprimer le sujet d’une phrase.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sujet est toujours placé avant le verbe.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sujet est le premier mot de la phrase.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Plusieurs verbes peuvent avoir le même sujet.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sujet ne peut pas être séparé du verbe.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131" name="Text Box 4"/>
          <p:cNvSpPr txBox="1">
            <a:spLocks noChangeArrowheads="1"/>
          </p:cNvSpPr>
          <p:nvPr/>
        </p:nvSpPr>
        <p:spPr bwMode="auto">
          <a:xfrm>
            <a:off x="5661149" y="3060551"/>
            <a:ext cx="4217988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9) 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Ma tante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, toutes les semaine, fait des crêpes.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10)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Mon oncle et mon père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iront pêcher demain.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11)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Mes cousines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et moi partons pour une croisière.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12)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Les sportifs de l’équipe municipale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s’entraînent fréquemment.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13) Les voisins de mes parents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nous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ont invités à manger.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14) Au fond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du jardin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pousse un abricotier.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15) Quand nous appelleras-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tu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16)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Ces maisons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autrefois abritaient des animaux. 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132" name="AutoShape 5"/>
          <p:cNvSpPr>
            <a:spLocks noChangeArrowheads="1"/>
          </p:cNvSpPr>
          <p:nvPr/>
        </p:nvSpPr>
        <p:spPr bwMode="auto">
          <a:xfrm>
            <a:off x="5562724" y="286147"/>
            <a:ext cx="4918075" cy="5366692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" name="AutoShape 6"/>
          <p:cNvSpPr>
            <a:spLocks noChangeArrowheads="1"/>
          </p:cNvSpPr>
          <p:nvPr/>
        </p:nvSpPr>
        <p:spPr bwMode="auto">
          <a:xfrm>
            <a:off x="5789737" y="2772519"/>
            <a:ext cx="2855118" cy="24606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Chaque sujet est-il correctement souligné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AutoShape 7"/>
          <p:cNvSpPr>
            <a:spLocks noChangeArrowheads="1"/>
          </p:cNvSpPr>
          <p:nvPr/>
        </p:nvSpPr>
        <p:spPr bwMode="auto">
          <a:xfrm>
            <a:off x="5788149" y="408384"/>
            <a:ext cx="1138238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13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337" y="114697"/>
            <a:ext cx="18288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7337549" y="206772"/>
            <a:ext cx="15668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Text Box 10"/>
          <p:cNvSpPr txBox="1">
            <a:spLocks noChangeArrowheads="1"/>
          </p:cNvSpPr>
          <p:nvPr/>
        </p:nvSpPr>
        <p:spPr bwMode="auto">
          <a:xfrm rot="10800000">
            <a:off x="6931149" y="5095626"/>
            <a:ext cx="3427413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1. vrai    2. faux    3. vrai    4. vrai   5. faux    6. faux    7. vrai   8. faux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9. oui     10. non    11. non   12.. oui   13.  non   14.  non    15. oui    16. oui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Text Box 2"/>
          <p:cNvSpPr txBox="1">
            <a:spLocks noChangeArrowheads="1"/>
          </p:cNvSpPr>
          <p:nvPr/>
        </p:nvSpPr>
        <p:spPr bwMode="auto">
          <a:xfrm>
            <a:off x="3524449" y="57547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Text Box 3"/>
          <p:cNvSpPr txBox="1">
            <a:spLocks noChangeArrowheads="1"/>
          </p:cNvSpPr>
          <p:nvPr/>
        </p:nvSpPr>
        <p:spPr bwMode="auto">
          <a:xfrm>
            <a:off x="255787" y="725884"/>
            <a:ext cx="46513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On peut repérer le sujet en introduisant «c’est … qui» dans la phrase.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sujet est toujours un nom.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verbe s’accorde avec le sujet.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On ne peut pas supprimer le sujet d’une phrase.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sujet est toujours placé avant le verbe.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sujet est le premier mot de la phrase.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Plusieurs verbes peuvent avoir le même sujet.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AutoNum type="arabicParenR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 sujet ne peut pas être séparé du verbe.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140" name="Text Box 4"/>
          <p:cNvSpPr txBox="1">
            <a:spLocks noChangeArrowheads="1"/>
          </p:cNvSpPr>
          <p:nvPr/>
        </p:nvSpPr>
        <p:spPr bwMode="auto">
          <a:xfrm>
            <a:off x="260549" y="3060551"/>
            <a:ext cx="4217988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9) 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Ma tante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, toutes les semaine, fait des crêpes.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10)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Mon oncle et mon père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iront pêcher demain.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11)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Mes cousines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et moi partons pour une croisière.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12)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Les sportifs de l’équipe municipale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s’entraînent fréquemment.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13) Les voisins de mes parents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nous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ont invités à manger.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14) Au fond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du jardin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pousse un abricotier.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15) Quand nous appelleras-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tu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 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16) </a:t>
            </a:r>
            <a:r>
              <a:rPr kumimoji="0" lang="fr-FR" altLang="fr-FR" sz="1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Ces maisons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autrefois abritaient des animaux. 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141" name="AutoShape 5"/>
          <p:cNvSpPr>
            <a:spLocks noChangeArrowheads="1"/>
          </p:cNvSpPr>
          <p:nvPr/>
        </p:nvSpPr>
        <p:spPr bwMode="auto">
          <a:xfrm>
            <a:off x="162124" y="286147"/>
            <a:ext cx="4918075" cy="5366692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2" name="AutoShape 6"/>
          <p:cNvSpPr>
            <a:spLocks noChangeArrowheads="1"/>
          </p:cNvSpPr>
          <p:nvPr/>
        </p:nvSpPr>
        <p:spPr bwMode="auto">
          <a:xfrm>
            <a:off x="389137" y="2772519"/>
            <a:ext cx="2855118" cy="24606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Chaque sujet est-il correctement souligné ?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AutoShape 7"/>
          <p:cNvSpPr>
            <a:spLocks noChangeArrowheads="1"/>
          </p:cNvSpPr>
          <p:nvPr/>
        </p:nvSpPr>
        <p:spPr bwMode="auto">
          <a:xfrm>
            <a:off x="387549" y="408384"/>
            <a:ext cx="1138238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14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37" y="114697"/>
            <a:ext cx="18288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45" name="Text Box 9"/>
          <p:cNvSpPr txBox="1">
            <a:spLocks noChangeArrowheads="1"/>
          </p:cNvSpPr>
          <p:nvPr/>
        </p:nvSpPr>
        <p:spPr bwMode="auto">
          <a:xfrm>
            <a:off x="1936949" y="206772"/>
            <a:ext cx="15668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Text Box 10"/>
          <p:cNvSpPr txBox="1">
            <a:spLocks noChangeArrowheads="1"/>
          </p:cNvSpPr>
          <p:nvPr/>
        </p:nvSpPr>
        <p:spPr bwMode="auto">
          <a:xfrm rot="10800000">
            <a:off x="1530549" y="5095626"/>
            <a:ext cx="3427413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1. vrai    2. faux    3. vrai    4. vrai   5. faux    6. faux    7. vrai   8. faux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9. oui     10. non    11. non   12.. oui   13.  non   14.  non    15. oui    16. oui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791" y="4356695"/>
            <a:ext cx="329157" cy="1310532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143" y="4416472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56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80" y="158786"/>
            <a:ext cx="4942096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1" name="ZoneTexte 20"/>
          <p:cNvSpPr txBox="1"/>
          <p:nvPr/>
        </p:nvSpPr>
        <p:spPr>
          <a:xfrm>
            <a:off x="882204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Les expansions du nom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209930" y="1008212"/>
            <a:ext cx="4866564" cy="3393156"/>
          </a:xfrm>
          <a:prstGeom prst="roundRect">
            <a:avLst>
              <a:gd name="adj" fmla="val 584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23" name="Larme 22"/>
          <p:cNvSpPr/>
          <p:nvPr/>
        </p:nvSpPr>
        <p:spPr>
          <a:xfrm>
            <a:off x="422038" y="292713"/>
            <a:ext cx="519772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22038" y="292712"/>
            <a:ext cx="60418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G7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3550905" y="4443420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288593" y="5116520"/>
            <a:ext cx="4765675" cy="752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1. L’adjectif qualificatif placé à côté du nom est épithète.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2. Le complément du nom complète un verbe.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3. La proposition relative est un groupe facultatif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4. Le complément du nom se construit avec une préposition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endParaRPr lang="fr-FR" sz="1000" dirty="0">
              <a:latin typeface="Short Stack" panose="02010500040000000007" pitchFamily="2" charset="0"/>
            </a:endParaRPr>
          </a:p>
        </p:txBody>
      </p:sp>
      <p:sp>
        <p:nvSpPr>
          <p:cNvPr id="27" name="AutoShape 13"/>
          <p:cNvSpPr>
            <a:spLocks noChangeArrowheads="1"/>
          </p:cNvSpPr>
          <p:nvPr/>
        </p:nvSpPr>
        <p:spPr bwMode="auto">
          <a:xfrm>
            <a:off x="188580" y="4672020"/>
            <a:ext cx="4887913" cy="2420980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8" name="AutoShape 14"/>
          <p:cNvSpPr>
            <a:spLocks noChangeArrowheads="1"/>
          </p:cNvSpPr>
          <p:nvPr/>
        </p:nvSpPr>
        <p:spPr bwMode="auto">
          <a:xfrm>
            <a:off x="283037" y="5868864"/>
            <a:ext cx="2759407" cy="27781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Fineliner Script" pitchFamily="50" charset="0"/>
              </a:rPr>
              <a:t>Les mots soulignés complètent-ils le nom ?</a:t>
            </a:r>
            <a:endParaRPr lang="fr-FR" sz="1400" dirty="0">
              <a:latin typeface="Fineliner Script" pitchFamily="50" charset="0"/>
            </a:endParaRPr>
          </a:p>
          <a:p>
            <a:r>
              <a:rPr lang="fr-FR" sz="1400" dirty="0"/>
              <a:t> </a:t>
            </a: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>
            <a:off x="306471" y="4787388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193" y="4500570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963405" y="4592645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580" y="610580"/>
            <a:ext cx="720147" cy="505755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4313984" y="697770"/>
            <a:ext cx="593767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23826" y="6180702"/>
            <a:ext cx="4560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5. Va chercher mes lunettes </a:t>
            </a:r>
            <a:r>
              <a:rPr lang="fr-FR" sz="1000" u="sng" dirty="0">
                <a:latin typeface="Short Stack" panose="02010500040000000007" pitchFamily="2" charset="0"/>
              </a:rPr>
              <a:t>qui sont sur le bureau</a:t>
            </a:r>
            <a:r>
              <a:rPr lang="fr-FR" sz="1000" dirty="0">
                <a:latin typeface="Short Stack" panose="02010500040000000007" pitchFamily="2" charset="0"/>
              </a:rPr>
              <a:t> !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6. Ces chaussures sont </a:t>
            </a:r>
            <a:r>
              <a:rPr lang="fr-FR" sz="1000" u="sng" dirty="0">
                <a:latin typeface="Short Stack" panose="02010500040000000007" pitchFamily="2" charset="0"/>
              </a:rPr>
              <a:t>neuves</a:t>
            </a:r>
            <a:r>
              <a:rPr lang="fr-FR" sz="1000" dirty="0">
                <a:latin typeface="Short Stack" panose="02010500040000000007" pitchFamily="2" charset="0"/>
              </a:rPr>
              <a:t>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7. Il ne faut pas manger </a:t>
            </a:r>
            <a:r>
              <a:rPr lang="fr-FR" sz="1000" u="sng" dirty="0">
                <a:latin typeface="Short Stack" panose="02010500040000000007" pitchFamily="2" charset="0"/>
              </a:rPr>
              <a:t>de sucreries</a:t>
            </a:r>
            <a:r>
              <a:rPr lang="fr-FR" sz="1000" dirty="0">
                <a:latin typeface="Short Stack" panose="02010500040000000007" pitchFamily="2" charset="0"/>
              </a:rPr>
              <a:t>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8. Ce gâteau </a:t>
            </a:r>
            <a:r>
              <a:rPr lang="fr-FR" sz="1000" u="sng" dirty="0">
                <a:latin typeface="Short Stack" panose="02010500040000000007" pitchFamily="2" charset="0"/>
              </a:rPr>
              <a:t>au chocolat</a:t>
            </a:r>
            <a:r>
              <a:rPr lang="fr-FR" sz="1000" dirty="0">
                <a:latin typeface="Short Stack" panose="02010500040000000007" pitchFamily="2" charset="0"/>
              </a:rPr>
              <a:t> est appétissant </a:t>
            </a:r>
            <a:r>
              <a:rPr lang="fr-FR" sz="1000" dirty="0" smtClean="0">
                <a:latin typeface="Short Stack" panose="02010500040000000007" pitchFamily="2" charset="0"/>
              </a:rPr>
              <a:t>!</a:t>
            </a:r>
            <a:endParaRPr lang="fr-FR" sz="1000" dirty="0">
              <a:latin typeface="Short Stack" panose="02010500040000000007" pitchFamily="2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8593" y="1008212"/>
            <a:ext cx="4609262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056" algn="ctr">
              <a:lnSpc>
                <a:spcPct val="120000"/>
              </a:lnSpc>
            </a:pP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Le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_____________  _________________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minimum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(déterminant + nom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)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: </a:t>
            </a:r>
            <a:r>
              <a:rPr lang="fr-FR" sz="1400" kern="1400" dirty="0" smtClean="0">
                <a:solidFill>
                  <a:srgbClr val="000000"/>
                </a:solidFill>
                <a:latin typeface="Amandine" pitchFamily="2" charset="0"/>
              </a:rPr>
              <a:t>le coq </a:t>
            </a:r>
          </a:p>
          <a:p>
            <a:pPr marL="63056">
              <a:lnSpc>
                <a:spcPct val="120000"/>
              </a:lnSpc>
            </a:pP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peut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être enrichi par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d’autres mots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ou groupes de mots </a:t>
            </a: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:</a:t>
            </a:r>
            <a:endParaRPr lang="fr-FR" sz="1000" kern="1400" dirty="0">
              <a:solidFill>
                <a:srgbClr val="000000"/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313245" y="1834576"/>
            <a:ext cx="4673481" cy="667601"/>
          </a:xfrm>
          <a:prstGeom prst="roundRect">
            <a:avLst>
              <a:gd name="adj" fmla="val 21951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313246" y="1831544"/>
            <a:ext cx="4673480" cy="57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00" kern="1400" dirty="0" smtClean="0">
                <a:solidFill>
                  <a:srgbClr val="000000"/>
                </a:solidFill>
                <a:latin typeface="Short Stack"/>
              </a:rPr>
              <a:t>* un</a:t>
            </a:r>
            <a:r>
              <a:rPr lang="fr-FR" sz="1000" b="1" kern="1400" dirty="0" smtClean="0">
                <a:solidFill>
                  <a:srgbClr val="000000"/>
                </a:solidFill>
                <a:latin typeface="Short Stack"/>
              </a:rPr>
              <a:t> </a:t>
            </a:r>
            <a:r>
              <a:rPr lang="fr-FR" sz="1000" b="1" kern="1400" dirty="0">
                <a:solidFill>
                  <a:srgbClr val="000000"/>
                </a:solidFill>
                <a:latin typeface="Short Stack"/>
              </a:rPr>
              <a:t>____________________________________ </a:t>
            </a:r>
            <a:r>
              <a:rPr lang="fr-FR" sz="1000" kern="1400" dirty="0">
                <a:solidFill>
                  <a:srgbClr val="000000"/>
                </a:solidFill>
                <a:latin typeface="Short Stack"/>
              </a:rPr>
              <a:t>: </a:t>
            </a:r>
            <a:r>
              <a:rPr lang="fr-FR" sz="1300" kern="1400" dirty="0">
                <a:solidFill>
                  <a:srgbClr val="000000"/>
                </a:solidFill>
                <a:latin typeface="Amandine"/>
              </a:rPr>
              <a:t>le coq </a:t>
            </a:r>
            <a:r>
              <a:rPr lang="fr-FR" sz="1300" u="sng" kern="1400" dirty="0" smtClean="0">
                <a:solidFill>
                  <a:srgbClr val="000000"/>
                </a:solidFill>
                <a:latin typeface="Amandine"/>
              </a:rPr>
              <a:t>furieux</a:t>
            </a:r>
          </a:p>
          <a:p>
            <a:pPr algn="ctr">
              <a:lnSpc>
                <a:spcPct val="119000"/>
              </a:lnSpc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L’adjectif a alors la fonction d’épithète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48091" y="2596362"/>
            <a:ext cx="4638635" cy="773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* un </a:t>
            </a:r>
            <a:r>
              <a:rPr lang="fr-FR" sz="1000" kern="1400" dirty="0">
                <a:solidFill>
                  <a:srgbClr val="000000"/>
                </a:solidFill>
                <a:latin typeface="Short Stack" panose="02010500040000000007" pitchFamily="2" charset="0"/>
              </a:rPr>
              <a:t> </a:t>
            </a: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autre ____________  ________________ introduit par une préposition (de, à, avec, sans…) : </a:t>
            </a:r>
            <a:r>
              <a:rPr lang="fr-FR" sz="1300" kern="1400" dirty="0" smtClean="0">
                <a:solidFill>
                  <a:srgbClr val="000000"/>
                </a:solidFill>
                <a:latin typeface="Amandine"/>
              </a:rPr>
              <a:t>le </a:t>
            </a:r>
            <a:r>
              <a:rPr lang="fr-FR" sz="1300" kern="1400" dirty="0">
                <a:solidFill>
                  <a:srgbClr val="000000"/>
                </a:solidFill>
                <a:latin typeface="Amandine"/>
              </a:rPr>
              <a:t>coq </a:t>
            </a:r>
            <a:r>
              <a:rPr lang="fr-FR" sz="1300" u="sng" kern="1400" dirty="0">
                <a:solidFill>
                  <a:srgbClr val="000000"/>
                </a:solidFill>
                <a:latin typeface="Amandine"/>
              </a:rPr>
              <a:t>de la </a:t>
            </a:r>
            <a:r>
              <a:rPr lang="fr-FR" sz="1300" u="sng" kern="1400" dirty="0" smtClean="0">
                <a:solidFill>
                  <a:srgbClr val="000000"/>
                </a:solidFill>
                <a:latin typeface="Amandine"/>
              </a:rPr>
              <a:t>basse-cour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Le GN a la fonction de complément du nom (CDN)</a:t>
            </a:r>
            <a:endParaRPr lang="fr-FR" sz="1000" kern="1400" dirty="0">
              <a:solidFill>
                <a:srgbClr val="000000"/>
              </a:solidFill>
              <a:latin typeface="Short Stack" panose="02010500040000000007" pitchFamily="2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306471" y="2600529"/>
            <a:ext cx="4673481" cy="773610"/>
          </a:xfrm>
          <a:prstGeom prst="roundRect">
            <a:avLst>
              <a:gd name="adj" fmla="val 21951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313246" y="3453690"/>
            <a:ext cx="4666706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* une ___________________________   __________________ (une autre phrase introduite par un pronom relatif : qui, que, dont, où) :  </a:t>
            </a:r>
            <a:r>
              <a:rPr lang="fr-FR" sz="1300" kern="1400" dirty="0" smtClean="0">
                <a:solidFill>
                  <a:srgbClr val="000000"/>
                </a:solidFill>
                <a:latin typeface="Amandine"/>
              </a:rPr>
              <a:t>le </a:t>
            </a:r>
            <a:r>
              <a:rPr lang="fr-FR" sz="1300" kern="1400" dirty="0">
                <a:solidFill>
                  <a:srgbClr val="000000"/>
                </a:solidFill>
                <a:latin typeface="Amandine"/>
              </a:rPr>
              <a:t>coq </a:t>
            </a:r>
            <a:r>
              <a:rPr lang="fr-FR" sz="1300" u="sng" kern="1400" dirty="0">
                <a:solidFill>
                  <a:srgbClr val="000000"/>
                </a:solidFill>
                <a:latin typeface="Amandine"/>
              </a:rPr>
              <a:t>qui chantait très </a:t>
            </a:r>
            <a:r>
              <a:rPr lang="fr-FR" sz="1300" u="sng" kern="1400" dirty="0" smtClean="0">
                <a:solidFill>
                  <a:srgbClr val="000000"/>
                </a:solidFill>
                <a:latin typeface="Amandine"/>
              </a:rPr>
              <a:t>fort</a:t>
            </a:r>
            <a:endParaRPr lang="fr-FR" sz="1300" kern="1400" dirty="0">
              <a:solidFill>
                <a:srgbClr val="000000"/>
              </a:solidFill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313246" y="3487728"/>
            <a:ext cx="4673481" cy="773610"/>
          </a:xfrm>
          <a:prstGeom prst="roundRect">
            <a:avLst>
              <a:gd name="adj" fmla="val 21951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84" y="6813600"/>
            <a:ext cx="49069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180" y="181398"/>
            <a:ext cx="4942096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44" name="ZoneTexte 43"/>
          <p:cNvSpPr txBox="1"/>
          <p:nvPr/>
        </p:nvSpPr>
        <p:spPr>
          <a:xfrm>
            <a:off x="6282804" y="301839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Les compléments d’objet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5610530" y="1030824"/>
            <a:ext cx="4866564" cy="3708523"/>
          </a:xfrm>
          <a:prstGeom prst="roundRect">
            <a:avLst>
              <a:gd name="adj" fmla="val 584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46" name="Larme 45"/>
          <p:cNvSpPr/>
          <p:nvPr/>
        </p:nvSpPr>
        <p:spPr>
          <a:xfrm>
            <a:off x="5822638" y="315325"/>
            <a:ext cx="519772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5822638" y="315324"/>
            <a:ext cx="604182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G8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8951505" y="4739347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11"/>
          <p:cNvSpPr txBox="1">
            <a:spLocks noChangeArrowheads="1"/>
          </p:cNvSpPr>
          <p:nvPr/>
        </p:nvSpPr>
        <p:spPr bwMode="auto">
          <a:xfrm>
            <a:off x="5689193" y="5412446"/>
            <a:ext cx="4765675" cy="5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1. </a:t>
            </a:r>
            <a:r>
              <a:rPr lang="fr-FR" sz="1000" dirty="0" smtClean="0">
                <a:latin typeface="Short Stack" panose="02010500040000000007" pitchFamily="2" charset="0"/>
              </a:rPr>
              <a:t>  Le </a:t>
            </a:r>
            <a:r>
              <a:rPr lang="fr-FR" sz="1000" dirty="0">
                <a:latin typeface="Short Stack" panose="02010500040000000007" pitchFamily="2" charset="0"/>
              </a:rPr>
              <a:t>COD est directement relié au verbe.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2. </a:t>
            </a:r>
            <a:r>
              <a:rPr lang="fr-FR" sz="1000" dirty="0" smtClean="0">
                <a:latin typeface="Short Stack" panose="02010500040000000007" pitchFamily="2" charset="0"/>
              </a:rPr>
              <a:t> Le </a:t>
            </a:r>
            <a:r>
              <a:rPr lang="fr-FR" sz="1000" dirty="0">
                <a:latin typeface="Short Stack" panose="02010500040000000007" pitchFamily="2" charset="0"/>
              </a:rPr>
              <a:t>COI est </a:t>
            </a:r>
            <a:r>
              <a:rPr lang="fr-FR" sz="1000" dirty="0" smtClean="0">
                <a:latin typeface="Short Stack" panose="02010500040000000007" pitchFamily="2" charset="0"/>
              </a:rPr>
              <a:t>supprimable.</a:t>
            </a:r>
            <a:endParaRPr lang="fr-FR" sz="1000" dirty="0">
              <a:latin typeface="Short Stack" panose="02010500040000000007" pitchFamily="2" charset="0"/>
            </a:endParaRPr>
          </a:p>
          <a:p>
            <a:r>
              <a:rPr lang="fr-FR" sz="1000" dirty="0">
                <a:latin typeface="Short Stack" panose="02010500040000000007" pitchFamily="2" charset="0"/>
              </a:rPr>
              <a:t>3. </a:t>
            </a:r>
            <a:r>
              <a:rPr lang="fr-FR" sz="1000" dirty="0" smtClean="0">
                <a:latin typeface="Short Stack" panose="02010500040000000007" pitchFamily="2" charset="0"/>
              </a:rPr>
              <a:t> Le </a:t>
            </a:r>
            <a:r>
              <a:rPr lang="fr-FR" sz="1000" dirty="0">
                <a:latin typeface="Short Stack" panose="02010500040000000007" pitchFamily="2" charset="0"/>
              </a:rPr>
              <a:t>COI est construit avec une </a:t>
            </a:r>
            <a:r>
              <a:rPr lang="fr-FR" sz="1000" dirty="0" smtClean="0">
                <a:latin typeface="Short Stack" panose="02010500040000000007" pitchFamily="2" charset="0"/>
              </a:rPr>
              <a:t>préposition.</a:t>
            </a:r>
            <a:endParaRPr lang="fr-FR" sz="1000" dirty="0">
              <a:latin typeface="Short Stack" panose="02010500040000000007" pitchFamily="2" charset="0"/>
            </a:endParaRPr>
          </a:p>
        </p:txBody>
      </p:sp>
      <p:sp>
        <p:nvSpPr>
          <p:cNvPr id="50" name="AutoShape 13"/>
          <p:cNvSpPr>
            <a:spLocks noChangeArrowheads="1"/>
          </p:cNvSpPr>
          <p:nvPr/>
        </p:nvSpPr>
        <p:spPr bwMode="auto">
          <a:xfrm>
            <a:off x="5589180" y="4967947"/>
            <a:ext cx="4887913" cy="2413084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AutoShape 14"/>
          <p:cNvSpPr>
            <a:spLocks noChangeArrowheads="1"/>
          </p:cNvSpPr>
          <p:nvPr/>
        </p:nvSpPr>
        <p:spPr bwMode="auto">
          <a:xfrm>
            <a:off x="5706740" y="6047685"/>
            <a:ext cx="3058899" cy="27781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Fineliner Script" pitchFamily="50" charset="0"/>
              </a:rPr>
              <a:t>Les compléments soulignés sont-ils ceux indiqués ?</a:t>
            </a:r>
            <a:endParaRPr lang="fr-FR" sz="1400" dirty="0">
              <a:latin typeface="Fineliner Script" pitchFamily="50" charset="0"/>
            </a:endParaRPr>
          </a:p>
          <a:p>
            <a:r>
              <a:rPr lang="fr-FR" sz="1400" dirty="0">
                <a:latin typeface="Fineliner Script" pitchFamily="50" charset="0"/>
              </a:rPr>
              <a:t> </a:t>
            </a:r>
          </a:p>
        </p:txBody>
      </p:sp>
      <p:sp>
        <p:nvSpPr>
          <p:cNvPr id="52" name="AutoShape 15"/>
          <p:cNvSpPr>
            <a:spLocks noChangeArrowheads="1"/>
          </p:cNvSpPr>
          <p:nvPr/>
        </p:nvSpPr>
        <p:spPr bwMode="auto">
          <a:xfrm>
            <a:off x="5706740" y="5112409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53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7793" y="4796497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54" name="Text Box 17"/>
          <p:cNvSpPr txBox="1">
            <a:spLocks noChangeArrowheads="1"/>
          </p:cNvSpPr>
          <p:nvPr/>
        </p:nvSpPr>
        <p:spPr bwMode="auto">
          <a:xfrm>
            <a:off x="7364005" y="4888572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5" name="Image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129" y="716218"/>
            <a:ext cx="720147" cy="505755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9858533" y="818179"/>
            <a:ext cx="593767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57" name="Rectangle à coins arrondis 56"/>
          <p:cNvSpPr/>
          <p:nvPr/>
        </p:nvSpPr>
        <p:spPr>
          <a:xfrm>
            <a:off x="6124729" y="955760"/>
            <a:ext cx="3398435" cy="327203"/>
          </a:xfrm>
          <a:prstGeom prst="roundRect">
            <a:avLst>
              <a:gd name="adj" fmla="val 44212"/>
            </a:avLst>
          </a:prstGeom>
          <a:solidFill>
            <a:schemeClr val="bg1"/>
          </a:solidFill>
          <a:ln w="1905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6124729" y="989876"/>
            <a:ext cx="339843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84"/>
              </a:spcAft>
            </a:pPr>
            <a:r>
              <a:rPr lang="fr-FR" sz="105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Il existe 2 sortes de compléments d’objet</a:t>
            </a:r>
            <a:endParaRPr lang="fr-FR" sz="1050" dirty="0">
              <a:solidFill>
                <a:prstClr val="black"/>
              </a:solidFill>
              <a:latin typeface="Short Stack" panose="02010500040000000007" pitchFamily="2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5783729" y="1491436"/>
            <a:ext cx="203731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Le complément d’objet</a:t>
            </a:r>
          </a:p>
          <a:p>
            <a:pPr lvl="0" algn="ctr">
              <a:lnSpc>
                <a:spcPct val="150000"/>
              </a:lnSpc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______________ ( _____ )</a:t>
            </a:r>
          </a:p>
          <a:p>
            <a:pPr lvl="0" algn="ctr">
              <a:lnSpc>
                <a:spcPct val="150000"/>
              </a:lnSpc>
            </a:pPr>
            <a:endParaRPr lang="fr-FR" sz="1000" dirty="0" smtClean="0">
              <a:latin typeface="Short Stack" panose="02010500040000000007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Il est directement relié au verbe et répond à la question :</a:t>
            </a:r>
          </a:p>
          <a:p>
            <a:pPr algn="ctr">
              <a:lnSpc>
                <a:spcPct val="15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________ ou ________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8102193" y="1498987"/>
            <a:ext cx="219626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Le complément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d’objet</a:t>
            </a:r>
            <a:endParaRPr lang="fr-FR" sz="1000" dirty="0" smtClean="0">
              <a:latin typeface="Short Stack" panose="02010500040000000007" pitchFamily="2" charset="0"/>
            </a:endParaRPr>
          </a:p>
          <a:p>
            <a:pPr lvl="0" algn="ctr">
              <a:lnSpc>
                <a:spcPct val="15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________________ </a:t>
            </a: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( _____ )</a:t>
            </a:r>
          </a:p>
          <a:p>
            <a:pPr algn="ctr">
              <a:lnSpc>
                <a:spcPct val="15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Il est relié au verbe par une ____________________ : à, au, de, sur, pour, avec…</a:t>
            </a:r>
          </a:p>
          <a:p>
            <a:pPr algn="ctr">
              <a:lnSpc>
                <a:spcPct val="15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Il répond à la question :</a:t>
            </a:r>
          </a:p>
          <a:p>
            <a:pPr algn="ctr">
              <a:lnSpc>
                <a:spcPct val="15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___________ , </a:t>
            </a:r>
            <a:r>
              <a:rPr lang="fr-FR" sz="1000" dirty="0">
                <a:latin typeface="Short Stack" panose="02010500040000000007" pitchFamily="2" charset="0"/>
              </a:rPr>
              <a:t>___________ </a:t>
            </a:r>
            <a:endParaRPr lang="fr-FR" sz="1000" dirty="0" smtClean="0">
              <a:latin typeface="Short Stack" panose="02010500040000000007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000" dirty="0">
                <a:latin typeface="Short Stack" panose="02010500040000000007" pitchFamily="2" charset="0"/>
              </a:rPr>
              <a:t>___________ , ___________ </a:t>
            </a:r>
            <a:endParaRPr lang="fr-FR" sz="1000" dirty="0" smtClean="0">
              <a:latin typeface="Short Stack" panose="02010500040000000007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000" dirty="0">
                <a:latin typeface="Short Stack" panose="02010500040000000007" pitchFamily="2" charset="0"/>
              </a:rPr>
              <a:t>___________ , ___________ 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latin typeface="Short Stack" panose="02010500040000000007" pitchFamily="2" charset="0"/>
              </a:rPr>
              <a:t>___________ , ___________ 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latin typeface="Short Stack" panose="02010500040000000007" pitchFamily="2" charset="0"/>
              </a:rPr>
              <a:t>___________ , ___________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5610530" y="6335717"/>
            <a:ext cx="4560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4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r>
              <a:rPr lang="fr-FR" sz="1000" dirty="0">
                <a:latin typeface="Short Stack" panose="02010500040000000007" pitchFamily="2" charset="0"/>
              </a:rPr>
              <a:t> </a:t>
            </a:r>
            <a:r>
              <a:rPr lang="fr-FR" sz="1000" dirty="0" smtClean="0">
                <a:latin typeface="Short Stack" panose="02010500040000000007" pitchFamily="2" charset="0"/>
              </a:rPr>
              <a:t> Ce </a:t>
            </a:r>
            <a:r>
              <a:rPr lang="fr-FR" sz="1000" dirty="0">
                <a:latin typeface="Short Stack" panose="02010500040000000007" pitchFamily="2" charset="0"/>
              </a:rPr>
              <a:t>matin, j’ai reçu </a:t>
            </a:r>
            <a:r>
              <a:rPr lang="fr-FR" sz="1000" u="sng" dirty="0">
                <a:latin typeface="Short Stack" panose="02010500040000000007" pitchFamily="2" charset="0"/>
              </a:rPr>
              <a:t>une lettre </a:t>
            </a:r>
            <a:r>
              <a:rPr lang="fr-FR" sz="1000" dirty="0">
                <a:latin typeface="Short Stack" panose="02010500040000000007" pitchFamily="2" charset="0"/>
              </a:rPr>
              <a:t>: </a:t>
            </a:r>
            <a:r>
              <a:rPr lang="fr-FR" sz="1000" dirty="0" smtClean="0">
                <a:latin typeface="Short Stack" panose="02010500040000000007" pitchFamily="2" charset="0"/>
              </a:rPr>
              <a:t>COD</a:t>
            </a:r>
            <a:endParaRPr lang="fr-FR" sz="1000" dirty="0">
              <a:latin typeface="Short Stack" panose="02010500040000000007" pitchFamily="2" charset="0"/>
            </a:endParaRPr>
          </a:p>
          <a:p>
            <a:r>
              <a:rPr lang="fr-FR" sz="1000" dirty="0">
                <a:latin typeface="Short Stack" panose="02010500040000000007" pitchFamily="2" charset="0"/>
              </a:rPr>
              <a:t>5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r>
              <a:rPr lang="fr-FR" sz="1000" dirty="0">
                <a:latin typeface="Short Stack" panose="02010500040000000007" pitchFamily="2" charset="0"/>
              </a:rPr>
              <a:t> </a:t>
            </a:r>
            <a:r>
              <a:rPr lang="fr-FR" sz="1000" dirty="0" smtClean="0">
                <a:latin typeface="Short Stack" panose="02010500040000000007" pitchFamily="2" charset="0"/>
              </a:rPr>
              <a:t> Il </a:t>
            </a:r>
            <a:r>
              <a:rPr lang="fr-FR" sz="1000" dirty="0">
                <a:latin typeface="Short Stack" panose="02010500040000000007" pitchFamily="2" charset="0"/>
              </a:rPr>
              <a:t>a pris un CD  </a:t>
            </a:r>
            <a:r>
              <a:rPr lang="fr-FR" sz="1000" u="sng" dirty="0">
                <a:latin typeface="Short Stack" panose="02010500040000000007" pitchFamily="2" charset="0"/>
              </a:rPr>
              <a:t>à son </a:t>
            </a:r>
            <a:r>
              <a:rPr lang="fr-FR" sz="1000" u="sng" dirty="0" smtClean="0">
                <a:latin typeface="Short Stack" panose="02010500040000000007" pitchFamily="2" charset="0"/>
              </a:rPr>
              <a:t>copain. </a:t>
            </a:r>
            <a:r>
              <a:rPr lang="fr-FR" sz="1000" dirty="0" smtClean="0">
                <a:latin typeface="Short Stack" panose="02010500040000000007" pitchFamily="2" charset="0"/>
              </a:rPr>
              <a:t> COD</a:t>
            </a:r>
            <a:endParaRPr lang="fr-FR" sz="1000" dirty="0">
              <a:latin typeface="Short Stack" panose="02010500040000000007" pitchFamily="2" charset="0"/>
            </a:endParaRPr>
          </a:p>
          <a:p>
            <a:r>
              <a:rPr lang="fr-FR" sz="1000" dirty="0">
                <a:latin typeface="Short Stack" panose="02010500040000000007" pitchFamily="2" charset="0"/>
              </a:rPr>
              <a:t>6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r>
              <a:rPr lang="fr-FR" sz="1000" dirty="0">
                <a:latin typeface="Short Stack" panose="02010500040000000007" pitchFamily="2" charset="0"/>
              </a:rPr>
              <a:t> </a:t>
            </a:r>
            <a:r>
              <a:rPr lang="fr-FR" sz="1000" dirty="0" smtClean="0">
                <a:latin typeface="Short Stack" panose="02010500040000000007" pitchFamily="2" charset="0"/>
              </a:rPr>
              <a:t> Le </a:t>
            </a:r>
            <a:r>
              <a:rPr lang="fr-FR" sz="1000" dirty="0">
                <a:latin typeface="Short Stack" panose="02010500040000000007" pitchFamily="2" charset="0"/>
              </a:rPr>
              <a:t>boulanger vend </a:t>
            </a:r>
            <a:r>
              <a:rPr lang="fr-FR" sz="1000" u="sng" dirty="0">
                <a:latin typeface="Short Stack" panose="02010500040000000007" pitchFamily="2" charset="0"/>
              </a:rPr>
              <a:t>de bonnes </a:t>
            </a:r>
            <a:r>
              <a:rPr lang="fr-FR" sz="1000" u="sng" dirty="0" smtClean="0">
                <a:latin typeface="Short Stack" panose="02010500040000000007" pitchFamily="2" charset="0"/>
              </a:rPr>
              <a:t>chouquettes. </a:t>
            </a:r>
            <a:r>
              <a:rPr lang="fr-FR" sz="1000" dirty="0" smtClean="0">
                <a:latin typeface="Short Stack" panose="02010500040000000007" pitchFamily="2" charset="0"/>
              </a:rPr>
              <a:t>COI</a:t>
            </a:r>
            <a:endParaRPr lang="fr-FR" sz="1000" dirty="0">
              <a:latin typeface="Short Stack" panose="02010500040000000007" pitchFamily="2" charset="0"/>
            </a:endParaRPr>
          </a:p>
          <a:p>
            <a:r>
              <a:rPr lang="fr-FR" sz="1000" dirty="0" smtClean="0">
                <a:latin typeface="Short Stack" panose="02010500040000000007" pitchFamily="2" charset="0"/>
              </a:rPr>
              <a:t>7.  Je </a:t>
            </a:r>
            <a:r>
              <a:rPr lang="fr-FR" sz="1000" dirty="0">
                <a:latin typeface="Short Stack" panose="02010500040000000007" pitchFamily="2" charset="0"/>
              </a:rPr>
              <a:t>donne </a:t>
            </a:r>
            <a:r>
              <a:rPr lang="fr-FR" sz="1000" u="sng" dirty="0">
                <a:latin typeface="Short Stack" panose="02010500040000000007" pitchFamily="2" charset="0"/>
              </a:rPr>
              <a:t>du concombre</a:t>
            </a:r>
            <a:r>
              <a:rPr lang="fr-FR" sz="1000" dirty="0">
                <a:latin typeface="Short Stack" panose="02010500040000000007" pitchFamily="2" charset="0"/>
              </a:rPr>
              <a:t>  à mon </a:t>
            </a:r>
            <a:r>
              <a:rPr lang="fr-FR" sz="1000" dirty="0" smtClean="0">
                <a:latin typeface="Short Stack" panose="02010500040000000007" pitchFamily="2" charset="0"/>
              </a:rPr>
              <a:t>lapin. COI </a:t>
            </a:r>
            <a:r>
              <a:rPr lang="fr-FR" sz="1000" dirty="0">
                <a:latin typeface="Short Stack" panose="02010500040000000007" pitchFamily="2" charset="0"/>
              </a:rPr>
              <a:t>	</a:t>
            </a:r>
          </a:p>
        </p:txBody>
      </p:sp>
      <p:sp>
        <p:nvSpPr>
          <p:cNvPr id="62" name="Rectangle 61"/>
          <p:cNvSpPr/>
          <p:nvPr/>
        </p:nvSpPr>
        <p:spPr>
          <a:xfrm rot="10800000">
            <a:off x="5976606" y="7097948"/>
            <a:ext cx="44756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Vrai   2. faux    3. vrai    4. oui    5. non    6. non    7. non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850756" y="3299187"/>
            <a:ext cx="189828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300" dirty="0" smtClean="0">
                <a:solidFill>
                  <a:prstClr val="black"/>
                </a:solidFill>
                <a:latin typeface="Amandine" pitchFamily="2" charset="0"/>
              </a:rPr>
              <a:t>Elle aime </a:t>
            </a:r>
            <a:r>
              <a:rPr lang="fr-FR" sz="1300" u="sng" dirty="0" smtClean="0">
                <a:solidFill>
                  <a:prstClr val="black"/>
                </a:solidFill>
                <a:latin typeface="Amandine" pitchFamily="2" charset="0"/>
              </a:rPr>
              <a:t>les pâtes.</a:t>
            </a:r>
            <a:endParaRPr lang="fr-FR" sz="1300" u="sng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6907619" y="3487067"/>
            <a:ext cx="416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KG Primary Italics" panose="02000506000000020003" pitchFamily="2" charset="0"/>
              </a:rPr>
              <a:t>COD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676454" y="1354971"/>
            <a:ext cx="24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GosmickSans" panose="02000606020000020004" pitchFamily="2" charset="0"/>
              </a:rPr>
              <a:t>2</a:t>
            </a:r>
            <a:endParaRPr lang="fr-FR" sz="1600" b="1" dirty="0">
              <a:solidFill>
                <a:schemeClr val="bg1"/>
              </a:solidFill>
              <a:latin typeface="GosmickSans" panose="02000606020000020004" pitchFamily="2" charset="0"/>
            </a:endParaRPr>
          </a:p>
        </p:txBody>
      </p:sp>
      <p:sp>
        <p:nvSpPr>
          <p:cNvPr id="66" name="Rectangle à coins arrondis 65"/>
          <p:cNvSpPr/>
          <p:nvPr/>
        </p:nvSpPr>
        <p:spPr>
          <a:xfrm>
            <a:off x="5769479" y="1422919"/>
            <a:ext cx="2121387" cy="2341147"/>
          </a:xfrm>
          <a:prstGeom prst="roundRect">
            <a:avLst>
              <a:gd name="adj" fmla="val 10413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5665004" y="1375967"/>
            <a:ext cx="248565" cy="27810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ZoneTexte 67"/>
          <p:cNvSpPr txBox="1"/>
          <p:nvPr/>
        </p:nvSpPr>
        <p:spPr>
          <a:xfrm>
            <a:off x="5659448" y="1354971"/>
            <a:ext cx="248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r-F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angle à coins arrondis 68"/>
          <p:cNvSpPr/>
          <p:nvPr/>
        </p:nvSpPr>
        <p:spPr>
          <a:xfrm>
            <a:off x="8090242" y="1437412"/>
            <a:ext cx="2208213" cy="3135307"/>
          </a:xfrm>
          <a:prstGeom prst="roundRect">
            <a:avLst>
              <a:gd name="adj" fmla="val 10413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7994916" y="1354971"/>
            <a:ext cx="24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  <a:latin typeface="GosmickSans" panose="02000606020000020004" pitchFamily="2" charset="0"/>
              </a:rPr>
              <a:t>2</a:t>
            </a:r>
            <a:endParaRPr lang="fr-FR" sz="1600" b="1" dirty="0">
              <a:solidFill>
                <a:schemeClr val="bg1"/>
              </a:solidFill>
              <a:latin typeface="GosmickSans" panose="02000606020000020004" pitchFamily="2" charset="0"/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7983466" y="1375967"/>
            <a:ext cx="248565" cy="27810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7977910" y="1354971"/>
            <a:ext cx="248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FR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131597" y="4068663"/>
            <a:ext cx="189828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300" dirty="0" smtClean="0">
                <a:solidFill>
                  <a:prstClr val="black"/>
                </a:solidFill>
                <a:latin typeface="Amandine" pitchFamily="2" charset="0"/>
              </a:rPr>
              <a:t>Je pense  </a:t>
            </a:r>
            <a:r>
              <a:rPr lang="fr-FR" sz="1300" u="sng" dirty="0" smtClean="0">
                <a:solidFill>
                  <a:prstClr val="black"/>
                </a:solidFill>
                <a:latin typeface="Amandine" pitchFamily="2" charset="0"/>
              </a:rPr>
              <a:t>à  mes amis</a:t>
            </a:r>
            <a:endParaRPr lang="fr-FR" sz="1300" u="sng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9188460" y="4256543"/>
            <a:ext cx="416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KG Primary Italics" panose="02000506000000020003" pitchFamily="2" charset="0"/>
              </a:rPr>
              <a:t>COI</a:t>
            </a:r>
            <a:endParaRPr lang="fr-FR" sz="1200" dirty="0">
              <a:latin typeface="KG Primary Italics" panose="02000506000000020003" pitchFamily="2" charset="0"/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8946548" y="4101702"/>
            <a:ext cx="241912" cy="226310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/>
          <p:cNvSpPr/>
          <p:nvPr/>
        </p:nvSpPr>
        <p:spPr>
          <a:xfrm>
            <a:off x="5618932" y="3852639"/>
            <a:ext cx="244338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</a:rPr>
              <a:t>Le complément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</a:rPr>
              <a:t>d’objet est essentiel, c’est-à-dire qu’on ne peut pas le _________________ </a:t>
            </a:r>
            <a:endParaRPr lang="fr-FR" dirty="0"/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791" y="5796855"/>
            <a:ext cx="329157" cy="1310532"/>
          </a:xfrm>
          <a:prstGeom prst="rect">
            <a:avLst/>
          </a:prstGeom>
        </p:spPr>
      </p:pic>
      <p:pic>
        <p:nvPicPr>
          <p:cNvPr id="78" name="Image 7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143" y="5998491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0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 6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158786"/>
            <a:ext cx="4942096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7" name="ZoneTexte 66"/>
          <p:cNvSpPr txBox="1"/>
          <p:nvPr/>
        </p:nvSpPr>
        <p:spPr>
          <a:xfrm>
            <a:off x="855748" y="279227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>
                <a:latin typeface="Fineliner Script" pitchFamily="50" charset="0"/>
              </a:rPr>
              <a:t>L’attribut du sujet</a:t>
            </a:r>
          </a:p>
        </p:txBody>
      </p:sp>
      <p:sp>
        <p:nvSpPr>
          <p:cNvPr id="68" name="Rectangle à coins arrondis 67"/>
          <p:cNvSpPr/>
          <p:nvPr/>
        </p:nvSpPr>
        <p:spPr>
          <a:xfrm>
            <a:off x="183474" y="945389"/>
            <a:ext cx="4866564" cy="3987370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69" name="Larme 68"/>
          <p:cNvSpPr/>
          <p:nvPr/>
        </p:nvSpPr>
        <p:spPr>
          <a:xfrm>
            <a:off x="395582" y="292713"/>
            <a:ext cx="519772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71" name="ZoneTexte 70"/>
          <p:cNvSpPr txBox="1"/>
          <p:nvPr/>
        </p:nvSpPr>
        <p:spPr>
          <a:xfrm>
            <a:off x="324820" y="300122"/>
            <a:ext cx="695364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G9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3524449" y="5004767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 Box 11"/>
          <p:cNvSpPr txBox="1">
            <a:spLocks noChangeArrowheads="1"/>
          </p:cNvSpPr>
          <p:nvPr/>
        </p:nvSpPr>
        <p:spPr bwMode="auto">
          <a:xfrm>
            <a:off x="262137" y="5699248"/>
            <a:ext cx="4765675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1. L’attribut du sujet apporte une information sur le sujet.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2. L’AS est relié au sujet par un verbe d’action.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3. L’AS est toujours un adjectif qualificatif.</a:t>
            </a:r>
          </a:p>
        </p:txBody>
      </p:sp>
      <p:sp>
        <p:nvSpPr>
          <p:cNvPr id="74" name="AutoShape 13"/>
          <p:cNvSpPr>
            <a:spLocks noChangeArrowheads="1"/>
          </p:cNvSpPr>
          <p:nvPr/>
        </p:nvSpPr>
        <p:spPr bwMode="auto">
          <a:xfrm>
            <a:off x="162124" y="5220791"/>
            <a:ext cx="4887913" cy="2160239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AutoShape 14"/>
          <p:cNvSpPr>
            <a:spLocks noChangeArrowheads="1"/>
          </p:cNvSpPr>
          <p:nvPr/>
        </p:nvSpPr>
        <p:spPr bwMode="auto">
          <a:xfrm>
            <a:off x="279683" y="6313105"/>
            <a:ext cx="3521999" cy="27781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Fineliner Script" pitchFamily="50" charset="0"/>
              </a:rPr>
              <a:t>Les mots ou groupes de mots soulignés sont-ils des AS ?</a:t>
            </a:r>
            <a:endParaRPr lang="fr-FR" sz="1400" dirty="0">
              <a:latin typeface="Fineliner Script" pitchFamily="50" charset="0"/>
            </a:endParaRPr>
          </a:p>
          <a:p>
            <a:r>
              <a:rPr lang="fr-FR" sz="1400" dirty="0">
                <a:latin typeface="Fineliner Script" pitchFamily="50" charset="0"/>
              </a:rPr>
              <a:t> </a:t>
            </a:r>
          </a:p>
        </p:txBody>
      </p:sp>
      <p:sp>
        <p:nvSpPr>
          <p:cNvPr id="76" name="AutoShape 15"/>
          <p:cNvSpPr>
            <a:spLocks noChangeArrowheads="1"/>
          </p:cNvSpPr>
          <p:nvPr/>
        </p:nvSpPr>
        <p:spPr bwMode="auto">
          <a:xfrm>
            <a:off x="279684" y="5334831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77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37" y="5018919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78" name="Rectangle à coins arrondis 77"/>
          <p:cNvSpPr/>
          <p:nvPr/>
        </p:nvSpPr>
        <p:spPr>
          <a:xfrm>
            <a:off x="351692" y="1044327"/>
            <a:ext cx="4583872" cy="1435149"/>
          </a:xfrm>
          <a:prstGeom prst="roundRect">
            <a:avLst>
              <a:gd name="adj" fmla="val 8324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Text Box 17"/>
          <p:cNvSpPr txBox="1">
            <a:spLocks noChangeArrowheads="1"/>
          </p:cNvSpPr>
          <p:nvPr/>
        </p:nvSpPr>
        <p:spPr bwMode="auto">
          <a:xfrm>
            <a:off x="1936949" y="5110994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0" name="Image 7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116" y="693606"/>
            <a:ext cx="720147" cy="505755"/>
          </a:xfrm>
          <a:prstGeom prst="rect">
            <a:avLst/>
          </a:prstGeom>
        </p:spPr>
      </p:pic>
      <p:sp>
        <p:nvSpPr>
          <p:cNvPr id="93" name="Rectangle 92"/>
          <p:cNvSpPr/>
          <p:nvPr/>
        </p:nvSpPr>
        <p:spPr>
          <a:xfrm>
            <a:off x="4215520" y="780796"/>
            <a:ext cx="593767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351692" y="1044327"/>
            <a:ext cx="460851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000" dirty="0">
                <a:latin typeface="Short Stack" panose="02010500040000000007" pitchFamily="2" charset="0"/>
              </a:rPr>
              <a:t>L’attribut du sujet complète un ___________  ______________ </a:t>
            </a:r>
          </a:p>
          <a:p>
            <a:pPr algn="ctr"/>
            <a:endParaRPr lang="fr-FR" sz="400" dirty="0">
              <a:latin typeface="Short Stack" panose="02010500040000000007" pitchFamily="2" charset="0"/>
            </a:endParaRPr>
          </a:p>
          <a:p>
            <a:pPr algn="ctr"/>
            <a:r>
              <a:rPr lang="fr-FR" sz="1200" dirty="0">
                <a:latin typeface="Amandine" pitchFamily="2" charset="0"/>
              </a:rPr>
              <a:t>être, paraître, sembler, devenir, demeurer, </a:t>
            </a:r>
          </a:p>
          <a:p>
            <a:pPr algn="ctr"/>
            <a:r>
              <a:rPr lang="fr-FR" sz="1200" dirty="0">
                <a:latin typeface="Amandine" pitchFamily="2" charset="0"/>
              </a:rPr>
              <a:t>rester, avoir l’air, passer pour.</a:t>
            </a:r>
          </a:p>
          <a:p>
            <a:pPr algn="ctr">
              <a:lnSpc>
                <a:spcPct val="150000"/>
              </a:lnSpc>
            </a:pPr>
            <a:r>
              <a:rPr lang="fr-FR" sz="1000" dirty="0">
                <a:latin typeface="Short Stack" panose="02010500040000000007" pitchFamily="2" charset="0"/>
              </a:rPr>
              <a:t>et il apporte des informations sur le _________________  </a:t>
            </a:r>
          </a:p>
        </p:txBody>
      </p:sp>
      <p:sp>
        <p:nvSpPr>
          <p:cNvPr id="101" name="ZoneTexte 100"/>
          <p:cNvSpPr txBox="1"/>
          <p:nvPr/>
        </p:nvSpPr>
        <p:spPr>
          <a:xfrm>
            <a:off x="183474" y="6601137"/>
            <a:ext cx="4560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4. Les voyageurs restent </a:t>
            </a:r>
            <a:r>
              <a:rPr lang="fr-FR" sz="1000" u="sng" dirty="0">
                <a:latin typeface="Short Stack" panose="02010500040000000007" pitchFamily="2" charset="0"/>
              </a:rPr>
              <a:t>en gare</a:t>
            </a:r>
            <a:r>
              <a:rPr lang="fr-FR" sz="1000" dirty="0">
                <a:latin typeface="Short Stack" panose="02010500040000000007" pitchFamily="2" charset="0"/>
              </a:rPr>
              <a:t>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5. Il a l’air </a:t>
            </a:r>
            <a:r>
              <a:rPr lang="fr-FR" sz="1000" u="sng" dirty="0">
                <a:latin typeface="Short Stack" panose="02010500040000000007" pitchFamily="2" charset="0"/>
              </a:rPr>
              <a:t>aimable</a:t>
            </a:r>
            <a:r>
              <a:rPr lang="fr-FR" sz="1000" dirty="0">
                <a:latin typeface="Short Stack" panose="02010500040000000007" pitchFamily="2" charset="0"/>
              </a:rPr>
              <a:t>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6. Es-tu </a:t>
            </a:r>
            <a:r>
              <a:rPr lang="fr-FR" sz="1000" u="sng" dirty="0">
                <a:latin typeface="Short Stack" panose="02010500040000000007" pitchFamily="2" charset="0"/>
              </a:rPr>
              <a:t>le nouvel élève</a:t>
            </a:r>
            <a:r>
              <a:rPr lang="fr-FR" sz="1000" dirty="0">
                <a:latin typeface="Short Stack" panose="02010500040000000007" pitchFamily="2" charset="0"/>
              </a:rPr>
              <a:t> ?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7. Mon lapin mange </a:t>
            </a:r>
            <a:r>
              <a:rPr lang="fr-FR" sz="1000" u="sng" dirty="0">
                <a:latin typeface="Short Stack" panose="02010500040000000007" pitchFamily="2" charset="0"/>
              </a:rPr>
              <a:t>une grosse feuille de chou</a:t>
            </a:r>
            <a:r>
              <a:rPr lang="fr-FR" sz="1000" dirty="0">
                <a:latin typeface="Short Stack" panose="02010500040000000007" pitchFamily="2" charset="0"/>
              </a:rPr>
              <a:t>.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1410474" y="2047345"/>
            <a:ext cx="239120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300" dirty="0">
                <a:latin typeface="Amandine" pitchFamily="2" charset="0"/>
              </a:rPr>
              <a:t>Il  </a:t>
            </a:r>
            <a:r>
              <a:rPr lang="fr-FR" sz="1300" u="sng" dirty="0">
                <a:latin typeface="Amandine" pitchFamily="2" charset="0"/>
              </a:rPr>
              <a:t>semble</a:t>
            </a:r>
            <a:r>
              <a:rPr lang="fr-FR" sz="1300" dirty="0">
                <a:latin typeface="Amandine" pitchFamily="2" charset="0"/>
              </a:rPr>
              <a:t>  gentil</a:t>
            </a:r>
          </a:p>
        </p:txBody>
      </p:sp>
      <p:sp>
        <p:nvSpPr>
          <p:cNvPr id="103" name="Oval 4"/>
          <p:cNvSpPr>
            <a:spLocks noChangeArrowheads="1"/>
          </p:cNvSpPr>
          <p:nvPr/>
        </p:nvSpPr>
        <p:spPr bwMode="auto">
          <a:xfrm>
            <a:off x="2214224" y="2039574"/>
            <a:ext cx="536575" cy="295275"/>
          </a:xfrm>
          <a:prstGeom prst="ellipse">
            <a:avLst/>
          </a:prstGeom>
          <a:noFill/>
          <a:ln w="9525" algn="in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104" name="AutoShape 5"/>
          <p:cNvCxnSpPr>
            <a:cxnSpLocks noChangeShapeType="1"/>
          </p:cNvCxnSpPr>
          <p:nvPr/>
        </p:nvCxnSpPr>
        <p:spPr bwMode="auto">
          <a:xfrm flipH="1" flipV="1">
            <a:off x="3054510" y="2284451"/>
            <a:ext cx="282575" cy="730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cxnSp>
        <p:nvCxnSpPr>
          <p:cNvPr id="105" name="AutoShape 6"/>
          <p:cNvCxnSpPr>
            <a:cxnSpLocks noChangeShapeType="1"/>
          </p:cNvCxnSpPr>
          <p:nvPr/>
        </p:nvCxnSpPr>
        <p:spPr bwMode="auto">
          <a:xfrm flipV="1">
            <a:off x="1939738" y="2291986"/>
            <a:ext cx="284162" cy="841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3337085" y="2243176"/>
            <a:ext cx="1335087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KG Primary Italics" panose="02000506000000020003" pitchFamily="2" charset="0"/>
                <a:cs typeface="Arial" pitchFamily="34" charset="0"/>
              </a:rPr>
              <a:t>attribut du sujet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Primary Italics" panose="02000506000000020003" pitchFamily="2" charset="0"/>
              <a:cs typeface="Arial" pitchFamily="34" charset="0"/>
            </a:endParaRPr>
          </a:p>
        </p:txBody>
      </p:sp>
      <p:sp>
        <p:nvSpPr>
          <p:cNvPr id="107" name="Text Box 8"/>
          <p:cNvSpPr txBox="1">
            <a:spLocks noChangeArrowheads="1"/>
          </p:cNvSpPr>
          <p:nvPr/>
        </p:nvSpPr>
        <p:spPr bwMode="auto">
          <a:xfrm>
            <a:off x="945963" y="2257061"/>
            <a:ext cx="998537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KG Primary Italics" panose="02000506000000020003" pitchFamily="2" charset="0"/>
                <a:cs typeface="Arial" pitchFamily="34" charset="0"/>
              </a:rPr>
              <a:t>verbe d’état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Primary Italics" panose="02000506000000020003" pitchFamily="2" charset="0"/>
              <a:cs typeface="Arial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51692" y="2644616"/>
            <a:ext cx="4608511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521">
              <a:lnSpc>
                <a:spcPct val="125000"/>
              </a:lnSpc>
            </a:pPr>
            <a:r>
              <a:rPr lang="fr-FR" sz="1000" kern="1400" dirty="0">
                <a:solidFill>
                  <a:srgbClr val="000000"/>
                </a:solidFill>
                <a:latin typeface="Short Stack" panose="02010500040000000007" pitchFamily="2" charset="0"/>
              </a:rPr>
              <a:t>Même s’il répond à la question « quoi ? qui ? » et qu’on ne peut pas le __________________ ou le ___________________ , il ne faut pas le confondre avec le __________ :</a:t>
            </a:r>
            <a:endParaRPr lang="fr-FR" sz="1100" kern="1400" dirty="0">
              <a:solidFill>
                <a:srgbClr val="000000"/>
              </a:solidFill>
              <a:latin typeface="KG Primary Italics" panose="02000506000000020003" pitchFamily="2" charset="0"/>
            </a:endParaRPr>
          </a:p>
          <a:p>
            <a:pPr marL="31521" marR="0" indent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J’ai entendu </a:t>
            </a:r>
            <a:r>
              <a:rPr lang="fr-FR" sz="1200" u="sng" kern="1400" dirty="0">
                <a:solidFill>
                  <a:srgbClr val="000000"/>
                </a:solidFill>
                <a:latin typeface="Amandine"/>
              </a:rPr>
              <a:t>un musicien remarquable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 </a:t>
            </a:r>
            <a:r>
              <a:rPr lang="fr-FR" sz="1300" kern="1400" dirty="0">
                <a:solidFill>
                  <a:srgbClr val="000000"/>
                </a:solidFill>
                <a:latin typeface="Amandine"/>
              </a:rPr>
              <a:t>: </a:t>
            </a:r>
            <a:r>
              <a:rPr lang="fr-FR" sz="1200" kern="1400" dirty="0">
                <a:solidFill>
                  <a:srgbClr val="000000"/>
                </a:solidFill>
                <a:latin typeface="KG Primary Italics" panose="02000506000000020003" pitchFamily="2" charset="0"/>
              </a:rPr>
              <a:t>COD</a:t>
            </a:r>
            <a:r>
              <a:rPr lang="fr-FR" sz="1400" kern="1400" dirty="0">
                <a:solidFill>
                  <a:srgbClr val="000000"/>
                </a:solidFill>
                <a:latin typeface="KG Primary Italics" panose="02000506000000020003" pitchFamily="2" charset="0"/>
              </a:rPr>
              <a:t> </a:t>
            </a:r>
            <a:endParaRPr lang="fr-FR" sz="1300" kern="1400" dirty="0">
              <a:solidFill>
                <a:srgbClr val="000000"/>
              </a:solidFill>
              <a:latin typeface="Amandine"/>
            </a:endParaRPr>
          </a:p>
          <a:p>
            <a:pPr marL="31521" algn="ctr">
              <a:lnSpc>
                <a:spcPct val="125000"/>
              </a:lnSpc>
            </a:pP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Il est </a:t>
            </a:r>
            <a:r>
              <a:rPr lang="fr-FR" sz="1200" u="sng" kern="1400" dirty="0">
                <a:solidFill>
                  <a:srgbClr val="000000"/>
                </a:solidFill>
                <a:latin typeface="Amandine"/>
              </a:rPr>
              <a:t>un musicien remarquable </a:t>
            </a:r>
            <a:r>
              <a:rPr lang="fr-FR" sz="1300" kern="1400" dirty="0">
                <a:solidFill>
                  <a:srgbClr val="000000"/>
                </a:solidFill>
                <a:latin typeface="Amandine"/>
              </a:rPr>
              <a:t>: </a:t>
            </a:r>
            <a:r>
              <a:rPr lang="fr-FR" sz="1200" kern="1400" dirty="0">
                <a:solidFill>
                  <a:srgbClr val="000000"/>
                </a:solidFill>
                <a:latin typeface="KG Primary Italics" panose="02000506000000020003" pitchFamily="2" charset="0"/>
              </a:rPr>
              <a:t>attribut du sujet</a:t>
            </a:r>
            <a:endParaRPr lang="fr-FR" sz="1200" dirty="0"/>
          </a:p>
        </p:txBody>
      </p:sp>
      <p:sp>
        <p:nvSpPr>
          <p:cNvPr id="109" name="Rectangle à coins arrondis 108"/>
          <p:cNvSpPr/>
          <p:nvPr/>
        </p:nvSpPr>
        <p:spPr>
          <a:xfrm>
            <a:off x="324820" y="2628503"/>
            <a:ext cx="4583872" cy="1263900"/>
          </a:xfrm>
          <a:prstGeom prst="roundRect">
            <a:avLst>
              <a:gd name="adj" fmla="val 8324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/>
          <p:cNvSpPr/>
          <p:nvPr/>
        </p:nvSpPr>
        <p:spPr>
          <a:xfrm>
            <a:off x="324820" y="4042385"/>
            <a:ext cx="4546579" cy="7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521">
              <a:lnSpc>
                <a:spcPct val="125000"/>
              </a:lnSpc>
            </a:pPr>
            <a:r>
              <a:rPr lang="fr-FR" sz="1000" kern="1400" dirty="0">
                <a:solidFill>
                  <a:srgbClr val="000000"/>
                </a:solidFill>
                <a:latin typeface="Short Stack" panose="02010500040000000007" pitchFamily="2" charset="0"/>
              </a:rPr>
              <a:t>Il peut être de différentes ____________________  : </a:t>
            </a:r>
          </a:p>
          <a:p>
            <a:pPr marL="391528" indent="-212852">
              <a:lnSpc>
                <a:spcPct val="125000"/>
              </a:lnSpc>
            </a:pPr>
            <a:r>
              <a:rPr lang="fr-FR" sz="1000" kern="1400" dirty="0">
                <a:solidFill>
                  <a:srgbClr val="000000"/>
                </a:solidFill>
                <a:latin typeface="Short Stack" panose="02010500040000000007" pitchFamily="2" charset="0"/>
              </a:rPr>
              <a:t>* un adjectif qualificatif : 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Ma copine est </a:t>
            </a:r>
            <a:r>
              <a:rPr lang="fr-FR" sz="1200" u="sng" kern="1400" dirty="0">
                <a:solidFill>
                  <a:srgbClr val="000000"/>
                </a:solidFill>
                <a:latin typeface="Amandine"/>
              </a:rPr>
              <a:t>drôle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.</a:t>
            </a:r>
            <a:endParaRPr lang="fr-FR" sz="1200" kern="1400" dirty="0">
              <a:solidFill>
                <a:srgbClr val="000000"/>
              </a:solidFill>
            </a:endParaRPr>
          </a:p>
          <a:p>
            <a:pPr marL="391528" indent="-212852">
              <a:lnSpc>
                <a:spcPct val="125000"/>
              </a:lnSpc>
            </a:pPr>
            <a:r>
              <a:rPr lang="fr-FR" sz="1000" kern="1400" dirty="0">
                <a:solidFill>
                  <a:srgbClr val="000000"/>
                </a:solidFill>
                <a:latin typeface="Short Stack" panose="02010500040000000007" pitchFamily="2" charset="0"/>
              </a:rPr>
              <a:t>* un groupe nominal : 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Thibault deviendra un </a:t>
            </a:r>
            <a:r>
              <a:rPr lang="fr-FR" sz="1200" u="sng" kern="1400" dirty="0">
                <a:solidFill>
                  <a:srgbClr val="000000"/>
                </a:solidFill>
                <a:latin typeface="Amandine"/>
              </a:rPr>
              <a:t>astronome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.</a:t>
            </a:r>
            <a:endParaRPr lang="fr-FR" sz="1200" kern="1400" dirty="0">
              <a:solidFill>
                <a:srgbClr val="000000"/>
              </a:solidFill>
            </a:endParaRPr>
          </a:p>
        </p:txBody>
      </p:sp>
      <p:sp>
        <p:nvSpPr>
          <p:cNvPr id="111" name="Rectangle à coins arrondis 110"/>
          <p:cNvSpPr/>
          <p:nvPr/>
        </p:nvSpPr>
        <p:spPr>
          <a:xfrm>
            <a:off x="324820" y="4042385"/>
            <a:ext cx="4583872" cy="785272"/>
          </a:xfrm>
          <a:prstGeom prst="roundRect">
            <a:avLst>
              <a:gd name="adj" fmla="val 8324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2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943" y="5220791"/>
            <a:ext cx="420688" cy="216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261" y="182081"/>
            <a:ext cx="497675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5" name="ZoneTexte 64"/>
          <p:cNvSpPr txBox="1"/>
          <p:nvPr/>
        </p:nvSpPr>
        <p:spPr>
          <a:xfrm>
            <a:off x="6371704" y="302522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Les compléments circonstanciels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70" name="Rectangle à coins arrondis 69"/>
          <p:cNvSpPr/>
          <p:nvPr/>
        </p:nvSpPr>
        <p:spPr>
          <a:xfrm>
            <a:off x="5518935" y="1008211"/>
            <a:ext cx="4966076" cy="4308847"/>
          </a:xfrm>
          <a:prstGeom prst="roundRect">
            <a:avLst>
              <a:gd name="adj" fmla="val 459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81" name="Larme 80"/>
          <p:cNvSpPr/>
          <p:nvPr/>
        </p:nvSpPr>
        <p:spPr>
          <a:xfrm>
            <a:off x="5782239" y="316008"/>
            <a:ext cx="589465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82" name="ZoneTexte 81"/>
          <p:cNvSpPr txBox="1"/>
          <p:nvPr/>
        </p:nvSpPr>
        <p:spPr>
          <a:xfrm>
            <a:off x="5744569" y="307759"/>
            <a:ext cx="724524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G10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83" name="AutoShape 13"/>
          <p:cNvSpPr>
            <a:spLocks noChangeArrowheads="1"/>
          </p:cNvSpPr>
          <p:nvPr/>
        </p:nvSpPr>
        <p:spPr bwMode="auto">
          <a:xfrm>
            <a:off x="5508261" y="5436816"/>
            <a:ext cx="4976750" cy="1944215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4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874" y="5308477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85" name="Rectangle à coins arrondis 84"/>
          <p:cNvSpPr/>
          <p:nvPr/>
        </p:nvSpPr>
        <p:spPr>
          <a:xfrm>
            <a:off x="5673254" y="1116337"/>
            <a:ext cx="4658687" cy="1152127"/>
          </a:xfrm>
          <a:prstGeom prst="roundRect">
            <a:avLst>
              <a:gd name="adj" fmla="val 11750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Text Box 17"/>
          <p:cNvSpPr txBox="1">
            <a:spLocks noChangeArrowheads="1"/>
          </p:cNvSpPr>
          <p:nvPr/>
        </p:nvSpPr>
        <p:spPr bwMode="auto">
          <a:xfrm>
            <a:off x="7283086" y="5400552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7" name="Image 8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907" y="716901"/>
            <a:ext cx="720147" cy="543451"/>
          </a:xfrm>
          <a:prstGeom prst="rect">
            <a:avLst/>
          </a:prstGeom>
        </p:spPr>
      </p:pic>
      <p:sp>
        <p:nvSpPr>
          <p:cNvPr id="88" name="Rectangle 87"/>
          <p:cNvSpPr/>
          <p:nvPr/>
        </p:nvSpPr>
        <p:spPr>
          <a:xfrm>
            <a:off x="9612096" y="832439"/>
            <a:ext cx="593767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89" name="Rectangle à coins arrondis 88"/>
          <p:cNvSpPr/>
          <p:nvPr/>
        </p:nvSpPr>
        <p:spPr>
          <a:xfrm>
            <a:off x="5673254" y="2412480"/>
            <a:ext cx="4658969" cy="925071"/>
          </a:xfrm>
          <a:prstGeom prst="roundRect">
            <a:avLst>
              <a:gd name="adj" fmla="val 11796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5677158" y="1116336"/>
            <a:ext cx="4655065" cy="1046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521">
              <a:lnSpc>
                <a:spcPct val="125000"/>
              </a:lnSpc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Les compléments circonstanciels donnent des précisions sur les circonstances de l’action : le ___________ (CCT), le ______ (CCL) ou la _______________ (CCM)</a:t>
            </a:r>
          </a:p>
          <a:p>
            <a:pPr marL="31521" marR="0" indent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200" u="sng" kern="1400" dirty="0" smtClean="0">
                <a:solidFill>
                  <a:srgbClr val="000000"/>
                </a:solidFill>
                <a:latin typeface="Amandine"/>
              </a:rPr>
              <a:t>Depuis </a:t>
            </a:r>
            <a:r>
              <a:rPr lang="fr-FR" sz="1200" u="sng" kern="1400" dirty="0">
                <a:solidFill>
                  <a:srgbClr val="000000"/>
                </a:solidFill>
                <a:latin typeface="Amandine"/>
              </a:rPr>
              <a:t>hier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, j’observe </a:t>
            </a:r>
            <a:r>
              <a:rPr lang="fr-FR" sz="1200" u="sng" kern="1400" dirty="0">
                <a:solidFill>
                  <a:srgbClr val="000000"/>
                </a:solidFill>
                <a:latin typeface="Amandine"/>
              </a:rPr>
              <a:t>attentivement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 les oiseaux </a:t>
            </a:r>
            <a:r>
              <a:rPr lang="fr-FR" sz="1200" u="sng" kern="1400" dirty="0">
                <a:solidFill>
                  <a:srgbClr val="000000"/>
                </a:solidFill>
                <a:latin typeface="Amandine"/>
              </a:rPr>
              <a:t>dans le ciel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.</a:t>
            </a:r>
            <a:endParaRPr lang="fr-FR" sz="120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fr-FR" sz="80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701317" y="2453864"/>
            <a:ext cx="45418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Pour les distinguer, on peut poser des questions :</a:t>
            </a:r>
          </a:p>
          <a:p>
            <a:pPr algn="ctr">
              <a:lnSpc>
                <a:spcPct val="13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____________ </a:t>
            </a:r>
            <a:r>
              <a:rPr lang="fr-FR" sz="1000" dirty="0">
                <a:latin typeface="Short Stack" panose="02010500040000000007" pitchFamily="2" charset="0"/>
              </a:rPr>
              <a:t>? (le temps</a:t>
            </a:r>
            <a:r>
              <a:rPr lang="fr-FR" sz="1000" dirty="0" smtClean="0">
                <a:latin typeface="Short Stack" panose="02010500040000000007" pitchFamily="2" charset="0"/>
              </a:rPr>
              <a:t>)     </a:t>
            </a:r>
            <a:r>
              <a:rPr lang="fr-FR" sz="1000" dirty="0">
                <a:latin typeface="Short Stack" panose="02010500040000000007" pitchFamily="2" charset="0"/>
              </a:rPr>
              <a:t>_____________ ? (la manière)</a:t>
            </a:r>
          </a:p>
          <a:p>
            <a:pPr algn="ctr">
              <a:lnSpc>
                <a:spcPct val="130000"/>
              </a:lnSpc>
            </a:pPr>
            <a:r>
              <a:rPr lang="fr-FR" sz="1000" dirty="0" smtClean="0">
                <a:latin typeface="Short Stack" panose="02010500040000000007" pitchFamily="2" charset="0"/>
              </a:rPr>
              <a:t>_______ </a:t>
            </a:r>
            <a:r>
              <a:rPr lang="fr-FR" sz="1000" dirty="0">
                <a:latin typeface="Short Stack" panose="02010500040000000007" pitchFamily="2" charset="0"/>
              </a:rPr>
              <a:t>? (le lieu</a:t>
            </a:r>
            <a:r>
              <a:rPr lang="fr-FR" sz="1000" dirty="0" smtClean="0">
                <a:latin typeface="Short Stack" panose="02010500040000000007" pitchFamily="2" charset="0"/>
              </a:rPr>
              <a:t>)    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701317" y="3060552"/>
            <a:ext cx="45143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</a:rPr>
              <a:t>Je vais (où) à la plage           Il part (quand ?) demain</a:t>
            </a:r>
            <a:endParaRPr lang="fr-FR" sz="1200" dirty="0">
              <a:solidFill>
                <a:prstClr val="black"/>
              </a:solidFill>
              <a:latin typeface="Amandine" pitchFamily="2" charset="0"/>
            </a:endParaRPr>
          </a:p>
        </p:txBody>
      </p:sp>
      <p:sp>
        <p:nvSpPr>
          <p:cNvPr id="94" name="Text Box 11"/>
          <p:cNvSpPr txBox="1">
            <a:spLocks noChangeArrowheads="1"/>
          </p:cNvSpPr>
          <p:nvPr/>
        </p:nvSpPr>
        <p:spPr bwMode="auto">
          <a:xfrm>
            <a:off x="5569379" y="5781979"/>
            <a:ext cx="476567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1. Pour trouver les CC de lieu, on peut poser la </a:t>
            </a:r>
            <a:r>
              <a:rPr lang="fr-FR" sz="1000" spc="-150" dirty="0">
                <a:latin typeface="Short Stack" panose="02010500040000000007" pitchFamily="2" charset="0"/>
              </a:rPr>
              <a:t>question</a:t>
            </a:r>
            <a:r>
              <a:rPr lang="fr-FR" sz="1000" dirty="0">
                <a:latin typeface="Short Stack" panose="02010500040000000007" pitchFamily="2" charset="0"/>
              </a:rPr>
              <a:t> « quand ? »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2. Les CC peuvent être déplacés dans la phrase.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3. Les CC peuvent être de différents natures.</a:t>
            </a:r>
          </a:p>
          <a:p>
            <a:r>
              <a:rPr lang="fr-FR" sz="1000" dirty="0"/>
              <a:t> 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fr-FR" altLang="fr-FR" sz="1000" dirty="0" smtClean="0">
              <a:solidFill>
                <a:srgbClr val="000000"/>
              </a:solidFill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95" name="AutoShape 14"/>
          <p:cNvSpPr>
            <a:spLocks noChangeArrowheads="1"/>
          </p:cNvSpPr>
          <p:nvPr/>
        </p:nvSpPr>
        <p:spPr bwMode="auto">
          <a:xfrm>
            <a:off x="5632049" y="6349368"/>
            <a:ext cx="2115577" cy="288971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Tous les CC sont-ils soulignés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AutoShape 15"/>
          <p:cNvSpPr>
            <a:spLocks noChangeArrowheads="1"/>
          </p:cNvSpPr>
          <p:nvPr/>
        </p:nvSpPr>
        <p:spPr bwMode="auto">
          <a:xfrm>
            <a:off x="5627397" y="5487592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490716" y="6611010"/>
            <a:ext cx="48272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4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r>
              <a:rPr lang="fr-FR" sz="1000" dirty="0">
                <a:latin typeface="Short Stack" panose="02010500040000000007" pitchFamily="2" charset="0"/>
              </a:rPr>
              <a:t> </a:t>
            </a:r>
            <a:r>
              <a:rPr lang="fr-FR" sz="1000" u="sng" dirty="0">
                <a:latin typeface="Short Stack" panose="02010500040000000007" pitchFamily="2" charset="0"/>
              </a:rPr>
              <a:t>Demain</a:t>
            </a:r>
            <a:r>
              <a:rPr lang="fr-FR" sz="1000" dirty="0">
                <a:latin typeface="Short Stack" panose="02010500040000000007" pitchFamily="2" charset="0"/>
              </a:rPr>
              <a:t> nous irons à la piscine près de chez moi.</a:t>
            </a:r>
          </a:p>
          <a:p>
            <a:r>
              <a:rPr lang="fr-FR" sz="1000" dirty="0" smtClean="0">
                <a:latin typeface="Short Stack" panose="02010500040000000007" pitchFamily="2" charset="0"/>
              </a:rPr>
              <a:t>5.</a:t>
            </a:r>
            <a:r>
              <a:rPr lang="fr-FR" sz="1000" dirty="0">
                <a:latin typeface="Short Stack" panose="02010500040000000007" pitchFamily="2" charset="0"/>
              </a:rPr>
              <a:t> Les Américains vivent souvent </a:t>
            </a:r>
            <a:r>
              <a:rPr lang="fr-FR" sz="1000" u="sng" dirty="0">
                <a:latin typeface="Short Stack" panose="02010500040000000007" pitchFamily="2" charset="0"/>
              </a:rPr>
              <a:t>dans des maisons en bois</a:t>
            </a:r>
            <a:r>
              <a:rPr lang="fr-FR" sz="1000" dirty="0">
                <a:latin typeface="Short Stack" panose="02010500040000000007" pitchFamily="2" charset="0"/>
              </a:rPr>
              <a:t>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6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r>
              <a:rPr lang="fr-FR" sz="1000" dirty="0">
                <a:latin typeface="Short Stack" panose="02010500040000000007" pitchFamily="2" charset="0"/>
              </a:rPr>
              <a:t> </a:t>
            </a:r>
            <a:r>
              <a:rPr lang="fr-FR" sz="1000" u="sng" dirty="0">
                <a:latin typeface="Short Stack" panose="02010500040000000007" pitchFamily="2" charset="0"/>
              </a:rPr>
              <a:t>Dans les déserts</a:t>
            </a:r>
            <a:r>
              <a:rPr lang="fr-FR" sz="1000" dirty="0">
                <a:latin typeface="Short Stack" panose="02010500040000000007" pitchFamily="2" charset="0"/>
              </a:rPr>
              <a:t>, les hommes s’installent </a:t>
            </a:r>
            <a:r>
              <a:rPr lang="fr-FR" sz="1000" u="sng" dirty="0">
                <a:latin typeface="Short Stack" panose="02010500040000000007" pitchFamily="2" charset="0"/>
              </a:rPr>
              <a:t>près des oasis</a:t>
            </a:r>
            <a:r>
              <a:rPr lang="fr-FR" sz="1000" dirty="0" smtClean="0">
                <a:latin typeface="Short Stack" panose="02010500040000000007" pitchFamily="2" charset="0"/>
              </a:rPr>
              <a:t>..</a:t>
            </a:r>
          </a:p>
        </p:txBody>
      </p:sp>
      <p:sp>
        <p:nvSpPr>
          <p:cNvPr id="98" name="Rectangle à coins arrondis 97"/>
          <p:cNvSpPr/>
          <p:nvPr/>
        </p:nvSpPr>
        <p:spPr>
          <a:xfrm>
            <a:off x="6290676" y="1989801"/>
            <a:ext cx="385670" cy="206655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à coins arrondis 98"/>
          <p:cNvSpPr/>
          <p:nvPr/>
        </p:nvSpPr>
        <p:spPr>
          <a:xfrm>
            <a:off x="7801763" y="1989801"/>
            <a:ext cx="385670" cy="206655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Rectangle à coins arrondis 112"/>
          <p:cNvSpPr/>
          <p:nvPr/>
        </p:nvSpPr>
        <p:spPr>
          <a:xfrm>
            <a:off x="9361390" y="1989800"/>
            <a:ext cx="385670" cy="206655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Rectangle 113"/>
          <p:cNvSpPr/>
          <p:nvPr/>
        </p:nvSpPr>
        <p:spPr>
          <a:xfrm>
            <a:off x="5701317" y="3481887"/>
            <a:ext cx="462187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521" algn="ctr">
              <a:lnSpc>
                <a:spcPct val="125000"/>
              </a:lnSpc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Les CC ne </a:t>
            </a:r>
            <a:r>
              <a:rPr lang="fr-FR" sz="1000" kern="1400" spc="-8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sont</a:t>
            </a: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 pas </a:t>
            </a:r>
            <a:r>
              <a:rPr lang="fr-FR" sz="1000" kern="1400" spc="-8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obligatoires</a:t>
            </a: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 :  </a:t>
            </a:r>
            <a:r>
              <a:rPr lang="fr-FR" sz="1200" u="sng" kern="1400" dirty="0">
                <a:solidFill>
                  <a:srgbClr val="000000"/>
                </a:solidFill>
                <a:latin typeface="Amandine"/>
              </a:rPr>
              <a:t>Sur un arbre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, l’oiseau se </a:t>
            </a:r>
            <a:r>
              <a:rPr lang="fr-FR" sz="1200" kern="1400" dirty="0" smtClean="0">
                <a:solidFill>
                  <a:srgbClr val="000000"/>
                </a:solidFill>
                <a:latin typeface="Amandine"/>
              </a:rPr>
              <a:t>pose.</a:t>
            </a:r>
            <a:endParaRPr lang="fr-FR" sz="1000" kern="1400" dirty="0" smtClean="0">
              <a:solidFill>
                <a:srgbClr val="000000"/>
              </a:solidFill>
              <a:latin typeface="Short Stack" panose="02010500040000000007" pitchFamily="2" charset="0"/>
            </a:endParaRPr>
          </a:p>
          <a:p>
            <a:pPr marL="31521" algn="ctr">
              <a:lnSpc>
                <a:spcPct val="125000"/>
              </a:lnSpc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Ils peuvent être _____________________ : </a:t>
            </a:r>
            <a:r>
              <a:rPr lang="fr-FR" sz="1200" kern="1400" dirty="0" smtClean="0">
                <a:solidFill>
                  <a:srgbClr val="000000"/>
                </a:solidFill>
                <a:latin typeface="Amandine"/>
              </a:rPr>
              <a:t>L’oiseau 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se </a:t>
            </a:r>
            <a:r>
              <a:rPr lang="fr-FR" sz="1200" kern="1400" dirty="0" smtClean="0">
                <a:solidFill>
                  <a:srgbClr val="000000"/>
                </a:solidFill>
                <a:latin typeface="Amandine"/>
              </a:rPr>
              <a:t>pose</a:t>
            </a:r>
            <a:endParaRPr lang="fr-FR" sz="1000" kern="1400" dirty="0" smtClean="0">
              <a:solidFill>
                <a:srgbClr val="000000"/>
              </a:solidFill>
              <a:latin typeface="Short Stack" panose="02010500040000000007" pitchFamily="2" charset="0"/>
            </a:endParaRPr>
          </a:p>
          <a:p>
            <a:pPr marL="31521" algn="ctr">
              <a:lnSpc>
                <a:spcPct val="125000"/>
              </a:lnSpc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ou _____________________ : </a:t>
            </a:r>
            <a:r>
              <a:rPr lang="fr-FR" sz="1200" kern="1400" dirty="0" smtClean="0">
                <a:solidFill>
                  <a:srgbClr val="000000"/>
                </a:solidFill>
                <a:latin typeface="Amandine"/>
              </a:rPr>
              <a:t>L’oiseau 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se pose </a:t>
            </a:r>
            <a:r>
              <a:rPr lang="fr-FR" sz="1200" u="sng" kern="1400" dirty="0">
                <a:solidFill>
                  <a:srgbClr val="000000"/>
                </a:solidFill>
                <a:latin typeface="Amandine"/>
              </a:rPr>
              <a:t>sur un </a:t>
            </a:r>
            <a:r>
              <a:rPr lang="fr-FR" sz="1200" u="sng" kern="1400" dirty="0" smtClean="0">
                <a:solidFill>
                  <a:srgbClr val="000000"/>
                </a:solidFill>
                <a:latin typeface="Amandine"/>
              </a:rPr>
              <a:t>arbre</a:t>
            </a:r>
            <a:endParaRPr lang="fr-FR" sz="1200" kern="1400" dirty="0">
              <a:solidFill>
                <a:srgbClr val="000000"/>
              </a:solidFill>
            </a:endParaRPr>
          </a:p>
        </p:txBody>
      </p:sp>
      <p:sp>
        <p:nvSpPr>
          <p:cNvPr id="115" name="Rectangle à coins arrondis 114"/>
          <p:cNvSpPr/>
          <p:nvPr/>
        </p:nvSpPr>
        <p:spPr>
          <a:xfrm>
            <a:off x="5677158" y="3463917"/>
            <a:ext cx="4658969" cy="820771"/>
          </a:xfrm>
          <a:prstGeom prst="roundRect">
            <a:avLst>
              <a:gd name="adj" fmla="val 11796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Rectangle 115"/>
          <p:cNvSpPr/>
          <p:nvPr/>
        </p:nvSpPr>
        <p:spPr>
          <a:xfrm>
            <a:off x="5701317" y="4439792"/>
            <a:ext cx="4711686" cy="735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521">
              <a:lnSpc>
                <a:spcPct val="125000"/>
              </a:lnSpc>
            </a:pPr>
            <a:r>
              <a:rPr lang="fr-FR" sz="1000" kern="1400" dirty="0">
                <a:solidFill>
                  <a:srgbClr val="000000"/>
                </a:solidFill>
                <a:latin typeface="Short Stack" panose="02010500040000000007" pitchFamily="2" charset="0"/>
              </a:rPr>
              <a:t>Les CC peuvent être de différentes natures :</a:t>
            </a:r>
          </a:p>
          <a:p>
            <a:pPr marL="31521">
              <a:lnSpc>
                <a:spcPct val="119000"/>
              </a:lnSpc>
            </a:pPr>
            <a:r>
              <a:rPr lang="fr-FR" sz="1000" kern="1400" dirty="0">
                <a:solidFill>
                  <a:srgbClr val="000000"/>
                </a:solidFill>
                <a:latin typeface="Short Stack" panose="02010500040000000007" pitchFamily="2" charset="0"/>
              </a:rPr>
              <a:t>- un ________________ </a:t>
            </a:r>
            <a:r>
              <a:rPr lang="fr-FR" sz="1100" kern="1400" dirty="0">
                <a:solidFill>
                  <a:srgbClr val="000000"/>
                </a:solidFill>
                <a:latin typeface="Sassoon Infant Std"/>
              </a:rPr>
              <a:t>: 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demain, gentiment...</a:t>
            </a:r>
            <a:endParaRPr lang="fr-FR" sz="900" kern="1400" dirty="0">
              <a:solidFill>
                <a:srgbClr val="000000"/>
              </a:solidFill>
            </a:endParaRPr>
          </a:p>
          <a:p>
            <a:pPr marL="31521">
              <a:lnSpc>
                <a:spcPct val="125000"/>
              </a:lnSpc>
            </a:pPr>
            <a:r>
              <a:rPr lang="fr-FR" sz="1000" kern="1400" dirty="0">
                <a:solidFill>
                  <a:srgbClr val="000000"/>
                </a:solidFill>
                <a:latin typeface="Short Stack" panose="02010500040000000007" pitchFamily="2" charset="0"/>
              </a:rPr>
              <a:t>- un  __________________________ </a:t>
            </a:r>
            <a:r>
              <a:rPr lang="fr-FR" sz="1100" kern="1400" dirty="0">
                <a:solidFill>
                  <a:srgbClr val="000000"/>
                </a:solidFill>
                <a:latin typeface="Sassoon Infant Std"/>
              </a:rPr>
              <a:t>: </a:t>
            </a:r>
            <a:r>
              <a:rPr lang="fr-FR" sz="1200" kern="1400" dirty="0">
                <a:solidFill>
                  <a:srgbClr val="000000"/>
                </a:solidFill>
                <a:latin typeface="Amandine"/>
              </a:rPr>
              <a:t>la nuit, le </a:t>
            </a:r>
            <a:r>
              <a:rPr lang="fr-FR" sz="1200" kern="1400" dirty="0" smtClean="0">
                <a:solidFill>
                  <a:srgbClr val="000000"/>
                </a:solidFill>
                <a:latin typeface="Amandine"/>
              </a:rPr>
              <a:t>lendemain</a:t>
            </a:r>
            <a:endParaRPr lang="fr-FR" sz="1050" kern="1400" dirty="0">
              <a:solidFill>
                <a:srgbClr val="000000"/>
              </a:solidFill>
            </a:endParaRPr>
          </a:p>
        </p:txBody>
      </p:sp>
      <p:sp>
        <p:nvSpPr>
          <p:cNvPr id="117" name="Rectangle à coins arrondis 116"/>
          <p:cNvSpPr/>
          <p:nvPr/>
        </p:nvSpPr>
        <p:spPr>
          <a:xfrm>
            <a:off x="5664222" y="4400021"/>
            <a:ext cx="4658969" cy="820771"/>
          </a:xfrm>
          <a:prstGeom prst="roundRect">
            <a:avLst>
              <a:gd name="adj" fmla="val 11796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108" y="7112744"/>
            <a:ext cx="398145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791" y="6074782"/>
            <a:ext cx="329157" cy="1310532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143" y="6134559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49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 6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6" y="182081"/>
            <a:ext cx="4976750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7" name="ZoneTexte 66"/>
          <p:cNvSpPr txBox="1"/>
          <p:nvPr/>
        </p:nvSpPr>
        <p:spPr>
          <a:xfrm>
            <a:off x="1017369" y="302522"/>
            <a:ext cx="3839706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Les pronoms personnels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68" name="Rectangle à coins arrondis 67"/>
          <p:cNvSpPr/>
          <p:nvPr/>
        </p:nvSpPr>
        <p:spPr>
          <a:xfrm>
            <a:off x="164600" y="1008212"/>
            <a:ext cx="4966076" cy="3940717"/>
          </a:xfrm>
          <a:prstGeom prst="roundRect">
            <a:avLst>
              <a:gd name="adj" fmla="val 468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69" name="Larme 68"/>
          <p:cNvSpPr/>
          <p:nvPr/>
        </p:nvSpPr>
        <p:spPr>
          <a:xfrm>
            <a:off x="427904" y="316008"/>
            <a:ext cx="589465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71" name="ZoneTexte 70"/>
          <p:cNvSpPr txBox="1"/>
          <p:nvPr/>
        </p:nvSpPr>
        <p:spPr>
          <a:xfrm>
            <a:off x="427904" y="316007"/>
            <a:ext cx="670324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G11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3516251" y="4970771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AutoShape 13"/>
          <p:cNvSpPr>
            <a:spLocks noChangeArrowheads="1"/>
          </p:cNvSpPr>
          <p:nvPr/>
        </p:nvSpPr>
        <p:spPr bwMode="auto">
          <a:xfrm>
            <a:off x="153926" y="5220792"/>
            <a:ext cx="4976750" cy="2160239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74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39" y="5027921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75" name="Text Box 17"/>
          <p:cNvSpPr txBox="1">
            <a:spLocks noChangeArrowheads="1"/>
          </p:cNvSpPr>
          <p:nvPr/>
        </p:nvSpPr>
        <p:spPr bwMode="auto">
          <a:xfrm>
            <a:off x="1928751" y="5119996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6" name="Image 7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513" y="716901"/>
            <a:ext cx="720147" cy="582622"/>
          </a:xfrm>
          <a:prstGeom prst="rect">
            <a:avLst/>
          </a:prstGeom>
        </p:spPr>
      </p:pic>
      <p:sp>
        <p:nvSpPr>
          <p:cNvPr id="77" name="Rectangle 76"/>
          <p:cNvSpPr/>
          <p:nvPr/>
        </p:nvSpPr>
        <p:spPr>
          <a:xfrm>
            <a:off x="4329702" y="832439"/>
            <a:ext cx="593767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69182" y="1092236"/>
            <a:ext cx="478948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Les pronoms personnels remplacent et désignent des _________________ : </a:t>
            </a:r>
            <a:r>
              <a:rPr lang="fr-FR" sz="1300" u="sng" dirty="0">
                <a:latin typeface="Amandine" pitchFamily="2" charset="0"/>
              </a:rPr>
              <a:t>Je</a:t>
            </a:r>
            <a:r>
              <a:rPr lang="fr-FR" sz="1300" dirty="0">
                <a:latin typeface="Amandine" pitchFamily="2" charset="0"/>
              </a:rPr>
              <a:t> pense à </a:t>
            </a:r>
            <a:r>
              <a:rPr lang="fr-FR" sz="1300" u="sng" dirty="0" smtClean="0">
                <a:latin typeface="Amandine" pitchFamily="2" charset="0"/>
              </a:rPr>
              <a:t>elle</a:t>
            </a:r>
            <a:r>
              <a:rPr lang="fr-FR" sz="1300" dirty="0" smtClean="0">
                <a:latin typeface="Amandine" pitchFamily="2" charset="0"/>
              </a:rPr>
              <a:t>.</a:t>
            </a:r>
            <a:endParaRPr lang="fr-FR" sz="1300" dirty="0">
              <a:latin typeface="Amandine" pitchFamily="2" charset="0"/>
            </a:endParaRPr>
          </a:p>
          <a:p>
            <a:r>
              <a:rPr lang="fr-FR" sz="1000" dirty="0">
                <a:latin typeface="Short Stack" panose="02010500040000000007" pitchFamily="2" charset="0"/>
              </a:rPr>
              <a:t>Ils peuvent avoir 3 ________________ : sujets, COD ou COI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endParaRPr lang="fr-FR" sz="1050" dirty="0">
              <a:latin typeface="Short Stack" panose="02010500040000000007" pitchFamily="2" charset="0"/>
            </a:endParaRPr>
          </a:p>
        </p:txBody>
      </p:sp>
      <p:sp>
        <p:nvSpPr>
          <p:cNvPr id="79" name="Text Box 11"/>
          <p:cNvSpPr txBox="1">
            <a:spLocks noChangeArrowheads="1"/>
          </p:cNvSpPr>
          <p:nvPr/>
        </p:nvSpPr>
        <p:spPr bwMode="auto">
          <a:xfrm>
            <a:off x="215044" y="5580832"/>
            <a:ext cx="4789487" cy="59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1. </a:t>
            </a:r>
            <a:r>
              <a:rPr lang="fr-FR" sz="1000" dirty="0" smtClean="0">
                <a:latin typeface="Short Stack" panose="02010500040000000007" pitchFamily="2" charset="0"/>
              </a:rPr>
              <a:t> Un </a:t>
            </a:r>
            <a:r>
              <a:rPr lang="fr-FR" sz="1000" dirty="0">
                <a:latin typeface="Short Stack" panose="02010500040000000007" pitchFamily="2" charset="0"/>
              </a:rPr>
              <a:t>pronom personnel peut remplacer un nom.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2. La plupart des pronoms sont </a:t>
            </a:r>
            <a:r>
              <a:rPr lang="fr-FR" sz="1000" spc="-100" dirty="0">
                <a:latin typeface="Short Stack" panose="02010500040000000007" pitchFamily="2" charset="0"/>
              </a:rPr>
              <a:t>identiques</a:t>
            </a:r>
            <a:r>
              <a:rPr lang="fr-FR" sz="1000" dirty="0">
                <a:latin typeface="Short Stack" panose="02010500040000000007" pitchFamily="2" charset="0"/>
              </a:rPr>
              <a:t> s’ils sont sujet ou COD.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3. </a:t>
            </a:r>
            <a:r>
              <a:rPr lang="fr-FR" sz="1200" dirty="0">
                <a:latin typeface="Amandine" pitchFamily="2" charset="0"/>
              </a:rPr>
              <a:t>Nous</a:t>
            </a:r>
            <a:r>
              <a:rPr lang="fr-FR" sz="1200" dirty="0">
                <a:latin typeface="Short Stack" panose="02010500040000000007" pitchFamily="2" charset="0"/>
              </a:rPr>
              <a:t> </a:t>
            </a:r>
            <a:r>
              <a:rPr lang="fr-FR" sz="1000" dirty="0">
                <a:latin typeface="Short Stack" panose="02010500040000000007" pitchFamily="2" charset="0"/>
              </a:rPr>
              <a:t>est un </a:t>
            </a:r>
            <a:r>
              <a:rPr lang="fr-FR" sz="1000" dirty="0" err="1" smtClean="0">
                <a:latin typeface="Short Stack" panose="02010500040000000007" pitchFamily="2" charset="0"/>
              </a:rPr>
              <a:t>pron</a:t>
            </a:r>
            <a:r>
              <a:rPr lang="fr-FR" sz="1000" dirty="0" smtClean="0">
                <a:latin typeface="Short Stack" panose="02010500040000000007" pitchFamily="2" charset="0"/>
              </a:rPr>
              <a:t>. </a:t>
            </a:r>
            <a:r>
              <a:rPr lang="fr-FR" sz="1000" dirty="0">
                <a:latin typeface="Short Stack" panose="02010500040000000007" pitchFamily="2" charset="0"/>
              </a:rPr>
              <a:t>personnel sujet et un </a:t>
            </a:r>
            <a:r>
              <a:rPr lang="fr-FR" sz="1000" dirty="0" err="1" smtClean="0">
                <a:latin typeface="Short Stack" panose="02010500040000000007" pitchFamily="2" charset="0"/>
              </a:rPr>
              <a:t>pron</a:t>
            </a:r>
            <a:r>
              <a:rPr lang="fr-FR" sz="1000" dirty="0" smtClean="0">
                <a:latin typeface="Short Stack" panose="02010500040000000007" pitchFamily="2" charset="0"/>
              </a:rPr>
              <a:t>. </a:t>
            </a:r>
            <a:r>
              <a:rPr lang="fr-FR" sz="1000" dirty="0">
                <a:latin typeface="Short Stack" panose="02010500040000000007" pitchFamily="2" charset="0"/>
              </a:rPr>
              <a:t>personnel </a:t>
            </a:r>
            <a:r>
              <a:rPr lang="fr-FR" sz="1000" dirty="0" smtClean="0">
                <a:latin typeface="Short Stack" panose="02010500040000000007" pitchFamily="2" charset="0"/>
              </a:rPr>
              <a:t>COI.</a:t>
            </a:r>
            <a:endParaRPr lang="fr-FR" sz="1000" dirty="0">
              <a:latin typeface="Short Stack" panose="02010500040000000007" pitchFamily="2" charset="0"/>
            </a:endParaRPr>
          </a:p>
        </p:txBody>
      </p:sp>
      <p:sp>
        <p:nvSpPr>
          <p:cNvPr id="80" name="AutoShape 14"/>
          <p:cNvSpPr>
            <a:spLocks noChangeArrowheads="1"/>
          </p:cNvSpPr>
          <p:nvPr/>
        </p:nvSpPr>
        <p:spPr bwMode="auto">
          <a:xfrm>
            <a:off x="253496" y="6156896"/>
            <a:ext cx="3327844" cy="27781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>
                <a:latin typeface="Fineliner Script" pitchFamily="50" charset="0"/>
              </a:rPr>
              <a:t>Les mots soulignés sont-ils des pronoms personnels ?</a:t>
            </a:r>
          </a:p>
          <a:p>
            <a:r>
              <a:rPr lang="fr-FR" sz="1400" dirty="0"/>
              <a:t> </a:t>
            </a:r>
          </a:p>
          <a:p>
            <a:r>
              <a:rPr lang="fr-FR" sz="1400" dirty="0"/>
              <a:t> </a:t>
            </a:r>
          </a:p>
        </p:txBody>
      </p:sp>
      <p:sp>
        <p:nvSpPr>
          <p:cNvPr id="93" name="AutoShape 15"/>
          <p:cNvSpPr>
            <a:spLocks noChangeArrowheads="1"/>
          </p:cNvSpPr>
          <p:nvPr/>
        </p:nvSpPr>
        <p:spPr bwMode="auto">
          <a:xfrm>
            <a:off x="264782" y="5283969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136381" y="6457122"/>
            <a:ext cx="4143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Short Stack" panose="02010500040000000007" pitchFamily="2" charset="0"/>
              </a:rPr>
              <a:t>4. </a:t>
            </a:r>
            <a:r>
              <a:rPr lang="fr-FR" sz="1000" dirty="0" smtClean="0">
                <a:latin typeface="Short Stack" panose="02010500040000000007" pitchFamily="2" charset="0"/>
              </a:rPr>
              <a:t> Mes </a:t>
            </a:r>
            <a:r>
              <a:rPr lang="fr-FR" sz="1000" dirty="0">
                <a:latin typeface="Short Stack" panose="02010500040000000007" pitchFamily="2" charset="0"/>
              </a:rPr>
              <a:t>parents mangent </a:t>
            </a:r>
            <a:r>
              <a:rPr lang="fr-FR" sz="1000" u="sng" dirty="0">
                <a:latin typeface="Short Stack" panose="02010500040000000007" pitchFamily="2" charset="0"/>
              </a:rPr>
              <a:t>les</a:t>
            </a:r>
            <a:r>
              <a:rPr lang="fr-FR" sz="1000" dirty="0">
                <a:latin typeface="Short Stack" panose="02010500040000000007" pitchFamily="2" charset="0"/>
              </a:rPr>
              <a:t> légumes du jardin.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5. Je </a:t>
            </a:r>
            <a:r>
              <a:rPr lang="fr-FR" sz="1000" u="sng" dirty="0">
                <a:latin typeface="Short Stack" panose="02010500040000000007" pitchFamily="2" charset="0"/>
              </a:rPr>
              <a:t>leur</a:t>
            </a:r>
            <a:r>
              <a:rPr lang="fr-FR" sz="1000" dirty="0">
                <a:latin typeface="Short Stack" panose="02010500040000000007" pitchFamily="2" charset="0"/>
              </a:rPr>
              <a:t> offre des cadeaux.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6. Cette marche </a:t>
            </a:r>
            <a:r>
              <a:rPr lang="fr-FR" sz="1000" u="sng" dirty="0">
                <a:latin typeface="Short Stack" panose="02010500040000000007" pitchFamily="2" charset="0"/>
              </a:rPr>
              <a:t>les</a:t>
            </a:r>
            <a:r>
              <a:rPr lang="fr-FR" sz="1000" dirty="0">
                <a:latin typeface="Short Stack" panose="02010500040000000007" pitchFamily="2" charset="0"/>
              </a:rPr>
              <a:t> fatigue.</a:t>
            </a:r>
          </a:p>
          <a:p>
            <a:r>
              <a:rPr lang="fr-FR" sz="1000" dirty="0">
                <a:latin typeface="Short Stack" panose="02010500040000000007" pitchFamily="2" charset="0"/>
              </a:rPr>
              <a:t>7. </a:t>
            </a:r>
            <a:r>
              <a:rPr lang="fr-FR" sz="1000" dirty="0" smtClean="0">
                <a:latin typeface="Short Stack" panose="02010500040000000007" pitchFamily="2" charset="0"/>
              </a:rPr>
              <a:t> </a:t>
            </a:r>
            <a:r>
              <a:rPr lang="fr-FR" sz="1000" u="sng" dirty="0" smtClean="0">
                <a:latin typeface="Short Stack" panose="02010500040000000007" pitchFamily="2" charset="0"/>
              </a:rPr>
              <a:t>Le</a:t>
            </a:r>
            <a:r>
              <a:rPr lang="fr-FR" sz="1000" dirty="0" smtClean="0">
                <a:latin typeface="Short Stack" panose="02010500040000000007" pitchFamily="2" charset="0"/>
              </a:rPr>
              <a:t> </a:t>
            </a:r>
            <a:r>
              <a:rPr lang="fr-FR" sz="1000" dirty="0">
                <a:latin typeface="Short Stack" panose="02010500040000000007" pitchFamily="2" charset="0"/>
              </a:rPr>
              <a:t>médecin nous a auscultés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r>
              <a:rPr lang="fr-FR" sz="1000" dirty="0">
                <a:latin typeface="Short Stack" panose="02010500040000000007" pitchFamily="2" charset="0"/>
              </a:rPr>
              <a:t> </a:t>
            </a:r>
          </a:p>
        </p:txBody>
      </p:sp>
      <p:graphicFrame>
        <p:nvGraphicFramePr>
          <p:cNvPr id="101" name="Tableau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235459"/>
              </p:ext>
            </p:extLst>
          </p:nvPr>
        </p:nvGraphicFramePr>
        <p:xfrm>
          <a:off x="318918" y="1764408"/>
          <a:ext cx="4658688" cy="2403217"/>
        </p:xfrm>
        <a:graphic>
          <a:graphicData uri="http://schemas.openxmlformats.org/drawingml/2006/table">
            <a:tbl>
              <a:tblPr/>
              <a:tblGrid>
                <a:gridCol w="1552896"/>
                <a:gridCol w="1552896"/>
                <a:gridCol w="1552896"/>
              </a:tblGrid>
              <a:tr h="22055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sujet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COD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COI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36114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</a:t>
                      </a: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pense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Il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me</a:t>
                      </a: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voit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Il </a:t>
                      </a: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me</a:t>
                      </a: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parle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Il parle de </a:t>
                      </a: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moi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145">
                <a:tc>
                  <a:txBody>
                    <a:bodyPr/>
                    <a:lstStyle/>
                    <a:p>
                      <a:pPr marL="136627" marR="0" indent="-136627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Tu</a:t>
                      </a: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penses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te</a:t>
                      </a: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vois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Nous </a:t>
                      </a: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te</a:t>
                      </a: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parlons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Il parle de </a:t>
                      </a: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toi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14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Il</a:t>
                      </a: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pense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Nous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le</a:t>
                      </a: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voyons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lui</a:t>
                      </a: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parle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 parle de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lui/elle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14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Nous</a:t>
                      </a: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pensons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Il </a:t>
                      </a: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nous</a:t>
                      </a: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voit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Il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nous</a:t>
                      </a: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parle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Il parle de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nous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14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Vous</a:t>
                      </a: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pensez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 </a:t>
                      </a: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vous</a:t>
                      </a: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vois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vous</a:t>
                      </a: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parle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 parle de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vous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14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u="sng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Ils</a:t>
                      </a:r>
                      <a:r>
                        <a:rPr lang="fr-FR" sz="900" kern="140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pensent</a:t>
                      </a:r>
                      <a:endParaRPr lang="fr-FR" sz="9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Tu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les</a:t>
                      </a: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vois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 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leur</a:t>
                      </a: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 parle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Je parle d’</a:t>
                      </a:r>
                      <a:r>
                        <a:rPr lang="fr-FR" sz="900" u="sng" kern="1400" dirty="0">
                          <a:solidFill>
                            <a:srgbClr val="000000"/>
                          </a:solidFill>
                          <a:effectLst/>
                          <a:latin typeface="Short Stack"/>
                        </a:rPr>
                        <a:t>eux, elle</a:t>
                      </a:r>
                      <a:endParaRPr lang="fr-FR" sz="9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B61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" name="Rectangle 101"/>
          <p:cNvSpPr/>
          <p:nvPr/>
        </p:nvSpPr>
        <p:spPr>
          <a:xfrm>
            <a:off x="308228" y="4212680"/>
            <a:ext cx="4732569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fr-FR" sz="1400" dirty="0" smtClean="0">
                <a:latin typeface="Amandine" pitchFamily="2" charset="0"/>
              </a:rPr>
              <a:t>    le</a:t>
            </a:r>
            <a:r>
              <a:rPr lang="fr-FR" sz="1400" dirty="0">
                <a:latin typeface="Amandine" pitchFamily="2" charset="0"/>
              </a:rPr>
              <a:t>, la, l’, les </a:t>
            </a:r>
            <a:r>
              <a:rPr lang="fr-FR" sz="1000" dirty="0">
                <a:latin typeface="Short Stack" panose="02010500040000000007" pitchFamily="2" charset="0"/>
              </a:rPr>
              <a:t>peuvent avoir 2 _____________ : pronom personnel et déterminant. Attention de ne pas les confondre ! </a:t>
            </a:r>
            <a:r>
              <a:rPr lang="fr-FR" sz="1000" spc="-80" dirty="0">
                <a:latin typeface="Short Stack" panose="02010500040000000007" pitchFamily="2" charset="0"/>
              </a:rPr>
              <a:t>Les pronoms personnels sont placés devant un </a:t>
            </a:r>
            <a:r>
              <a:rPr lang="fr-FR" sz="1000" dirty="0">
                <a:latin typeface="Short Stack" panose="02010500040000000007" pitchFamily="2" charset="0"/>
              </a:rPr>
              <a:t>_______________ 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  <a:endParaRPr lang="fr-FR" sz="1000" dirty="0">
              <a:latin typeface="Short Stack" panose="02010500040000000007" pitchFamily="2" charset="0"/>
            </a:endParaRPr>
          </a:p>
        </p:txBody>
      </p:sp>
      <p:pic>
        <p:nvPicPr>
          <p:cNvPr id="10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28" y="4212680"/>
            <a:ext cx="3238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01" y="7057285"/>
            <a:ext cx="375602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261" y="202666"/>
            <a:ext cx="4949246" cy="7633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0" name="ZoneTexte 49"/>
          <p:cNvSpPr txBox="1"/>
          <p:nvPr/>
        </p:nvSpPr>
        <p:spPr>
          <a:xfrm>
            <a:off x="6020515" y="323107"/>
            <a:ext cx="4262903" cy="53621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800" dirty="0" smtClean="0">
                <a:latin typeface="Fineliner Script" pitchFamily="50" charset="0"/>
              </a:rPr>
              <a:t>L’adverbe</a:t>
            </a:r>
            <a:endParaRPr lang="fr-FR" sz="2800" dirty="0">
              <a:latin typeface="Fineliner Script" pitchFamily="50" charset="0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5552325" y="1028798"/>
            <a:ext cx="4905182" cy="3687938"/>
          </a:xfrm>
          <a:prstGeom prst="roundRect">
            <a:avLst>
              <a:gd name="adj" fmla="val 3178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52" name="Larme 51"/>
          <p:cNvSpPr/>
          <p:nvPr/>
        </p:nvSpPr>
        <p:spPr>
          <a:xfrm>
            <a:off x="5854247" y="336593"/>
            <a:ext cx="589465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5854247" y="336592"/>
            <a:ext cx="670324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G12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sp>
        <p:nvSpPr>
          <p:cNvPr id="54" name="Rectangle à coins arrondis 53"/>
          <p:cNvSpPr/>
          <p:nvPr/>
        </p:nvSpPr>
        <p:spPr>
          <a:xfrm>
            <a:off x="5732483" y="1153206"/>
            <a:ext cx="4550935" cy="1282470"/>
          </a:xfrm>
          <a:prstGeom prst="roundRect">
            <a:avLst>
              <a:gd name="adj" fmla="val 11151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5" name="Image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913" y="575643"/>
            <a:ext cx="720147" cy="582622"/>
          </a:xfrm>
          <a:prstGeom prst="rect">
            <a:avLst/>
          </a:prstGeom>
        </p:spPr>
      </p:pic>
      <p:sp>
        <p:nvSpPr>
          <p:cNvPr id="56" name="Rectangle 55"/>
          <p:cNvSpPr/>
          <p:nvPr/>
        </p:nvSpPr>
        <p:spPr>
          <a:xfrm>
            <a:off x="9684102" y="691181"/>
            <a:ext cx="593767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732484" y="1173792"/>
            <a:ext cx="4550934" cy="120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228600" algn="l"/>
              </a:tabLst>
            </a:pP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L’adverbe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est un mot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_________________  :  </a:t>
            </a:r>
            <a:r>
              <a:rPr lang="fr-FR" sz="1000" dirty="0">
                <a:latin typeface="Amandine" pitchFamily="2" charset="0"/>
                <a:ea typeface="Times New Roman"/>
                <a:cs typeface="Times New Roman"/>
              </a:rPr>
              <a:t>toujours, vite, beaucoup, longtemps, </a:t>
            </a:r>
            <a:r>
              <a:rPr lang="fr-FR" sz="1000" dirty="0" smtClean="0">
                <a:latin typeface="Amandine" pitchFamily="2" charset="0"/>
                <a:ea typeface="Times New Roman"/>
                <a:cs typeface="Times New Roman"/>
              </a:rPr>
              <a:t>ainsi…</a:t>
            </a:r>
            <a:endParaRPr lang="fr-FR" sz="1000" dirty="0" smtClean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 marL="171450" lvl="0" indent="-171450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228600" algn="l"/>
              </a:tabLst>
            </a:pP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Il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peut se former sur le féminin des adjectifs en ajoutant la terminaison </a:t>
            </a:r>
            <a:r>
              <a:rPr lang="fr-FR" sz="9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–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________ : </a:t>
            </a:r>
            <a:r>
              <a:rPr lang="fr-FR" sz="1200" dirty="0" smtClean="0">
                <a:latin typeface="Amandine" pitchFamily="2" charset="0"/>
                <a:ea typeface="Times New Roman"/>
                <a:cs typeface="Times New Roman"/>
              </a:rPr>
              <a:t>facilement</a:t>
            </a:r>
            <a:r>
              <a:rPr lang="fr-FR" sz="1200" dirty="0">
                <a:latin typeface="Amandine" pitchFamily="2" charset="0"/>
                <a:ea typeface="Times New Roman"/>
                <a:cs typeface="Times New Roman"/>
              </a:rPr>
              <a:t>, </a:t>
            </a:r>
            <a:r>
              <a:rPr lang="fr-FR" sz="1200" dirty="0" smtClean="0">
                <a:latin typeface="Amandine" pitchFamily="2" charset="0"/>
                <a:ea typeface="Times New Roman"/>
                <a:cs typeface="Times New Roman"/>
              </a:rPr>
              <a:t>gaiement</a:t>
            </a:r>
            <a:endParaRPr lang="fr-FR" sz="1200" dirty="0">
              <a:latin typeface="Amandine" pitchFamily="2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600" b="1" dirty="0">
                <a:latin typeface="Short Stack" panose="02010500040000000007" pitchFamily="2" charset="0"/>
                <a:ea typeface="Times New Roman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800" b="1" dirty="0" smtClean="0">
                <a:latin typeface="Short Stack" panose="02010500040000000007" pitchFamily="2" charset="0"/>
                <a:ea typeface="Times New Roman"/>
                <a:cs typeface="Times New Roman"/>
              </a:rPr>
              <a:t>(mais </a:t>
            </a:r>
            <a:r>
              <a:rPr lang="fr-FR" sz="8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s’il exprime une idée d’opposition, de contraire – et, comme</a:t>
            </a:r>
            <a:r>
              <a:rPr lang="fr-FR" sz="800" b="1" dirty="0" smtClean="0">
                <a:latin typeface="Short Stack" panose="02010500040000000007" pitchFamily="2" charset="0"/>
                <a:ea typeface="Times New Roman"/>
                <a:cs typeface="Times New Roman"/>
              </a:rPr>
              <a:t> – </a:t>
            </a:r>
            <a:r>
              <a:rPr lang="fr-FR" sz="8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ce</a:t>
            </a:r>
            <a:r>
              <a:rPr lang="fr-FR" sz="800" b="1" dirty="0" smtClean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8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ne sont pas des adverbes</a:t>
            </a:r>
            <a:r>
              <a:rPr lang="fr-FR" sz="800" b="1" dirty="0" smtClean="0">
                <a:latin typeface="Short Stack" panose="02010500040000000007" pitchFamily="2" charset="0"/>
                <a:ea typeface="Times New Roman"/>
                <a:cs typeface="Times New Roman"/>
              </a:rPr>
              <a:t>.)</a:t>
            </a:r>
            <a:endParaRPr lang="fr-FR" sz="800" dirty="0">
              <a:latin typeface="Short Stack" panose="02010500040000000007" pitchFamily="2" charset="0"/>
              <a:ea typeface="Times New Roman"/>
              <a:cs typeface="Times New Roman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771765" y="3475264"/>
            <a:ext cx="4506104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600" dirty="0">
                <a:latin typeface="KG Primary Italics" panose="02000506000000020003" pitchFamily="2" charset="0"/>
                <a:ea typeface="Times New Roman"/>
                <a:cs typeface="Times New Roman"/>
              </a:rPr>
              <a:t> </a:t>
            </a:r>
            <a:r>
              <a:rPr lang="fr-FR" sz="1400" dirty="0" smtClean="0">
                <a:latin typeface="KG Primary Italics" panose="02000506000000020003" pitchFamily="2" charset="0"/>
                <a:cs typeface="Times New Roman"/>
              </a:rPr>
              <a:t>Les adverbes -</a:t>
            </a:r>
            <a:r>
              <a:rPr lang="fr-FR" sz="1400" dirty="0" err="1" smtClean="0">
                <a:latin typeface="KG Primary Italics" panose="02000506000000020003" pitchFamily="2" charset="0"/>
                <a:cs typeface="Times New Roman"/>
              </a:rPr>
              <a:t>emment</a:t>
            </a:r>
            <a:r>
              <a:rPr lang="fr-FR" sz="1400" dirty="0" smtClean="0">
                <a:latin typeface="KG Primary Italics" panose="02000506000000020003" pitchFamily="2" charset="0"/>
                <a:cs typeface="Times New Roman"/>
              </a:rPr>
              <a:t>, </a:t>
            </a:r>
            <a:r>
              <a:rPr lang="fr-FR" sz="1400" dirty="0" err="1" smtClean="0">
                <a:latin typeface="KG Primary Italics" panose="02000506000000020003" pitchFamily="2" charset="0"/>
                <a:cs typeface="Times New Roman"/>
              </a:rPr>
              <a:t>amment</a:t>
            </a:r>
            <a:r>
              <a:rPr lang="fr-FR" sz="1400" dirty="0" smtClean="0">
                <a:latin typeface="KG Primary Italics" panose="02000506000000020003" pitchFamily="2" charset="0"/>
                <a:ea typeface="Times New Roman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endParaRPr lang="fr-FR" sz="600" dirty="0">
              <a:latin typeface="Short Stack" panose="02010500040000000007" pitchFamily="2" charset="0"/>
              <a:ea typeface="Times New Roman"/>
              <a:cs typeface="Times New Roman"/>
            </a:endParaRPr>
          </a:p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* on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ajoute –</a:t>
            </a:r>
            <a:r>
              <a:rPr lang="fr-FR" sz="1000" b="1" dirty="0" err="1">
                <a:latin typeface="Short Stack" panose="02010500040000000007" pitchFamily="2" charset="0"/>
                <a:ea typeface="Times New Roman"/>
                <a:cs typeface="Times New Roman"/>
              </a:rPr>
              <a:t>emment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aux adjectifs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terminés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par –</a:t>
            </a:r>
            <a:r>
              <a:rPr lang="fr-FR" sz="1000" dirty="0" err="1">
                <a:latin typeface="Short Stack" panose="02010500040000000007" pitchFamily="2" charset="0"/>
                <a:ea typeface="Times New Roman"/>
                <a:cs typeface="Times New Roman"/>
              </a:rPr>
              <a:t>ent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:    </a:t>
            </a:r>
          </a:p>
          <a:p>
            <a:pPr lvl="0" algn="ctr">
              <a:spcAft>
                <a:spcPts val="0"/>
              </a:spcAft>
              <a:tabLst>
                <a:tab pos="228600" algn="l"/>
              </a:tabLst>
            </a:pPr>
            <a:r>
              <a:rPr lang="fr-FR" sz="1200" dirty="0" smtClean="0">
                <a:latin typeface="Amandine" pitchFamily="2" charset="0"/>
                <a:ea typeface="Times New Roman"/>
                <a:cs typeface="Times New Roman"/>
              </a:rPr>
              <a:t>violent</a:t>
            </a:r>
            <a:r>
              <a:rPr lang="fr-FR" sz="12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200" dirty="0">
                <a:latin typeface="Amandine" pitchFamily="2" charset="0"/>
                <a:ea typeface="Times New Roman"/>
                <a:cs typeface="Times New Roman"/>
              </a:rPr>
              <a:t>violemment</a:t>
            </a:r>
            <a:endParaRPr lang="fr-FR" sz="1000" dirty="0">
              <a:latin typeface="Amandine" pitchFamily="2" charset="0"/>
              <a:ea typeface="Times New Roman"/>
              <a:cs typeface="Times New Roman"/>
            </a:endParaRPr>
          </a:p>
          <a:p>
            <a:pPr lvl="0">
              <a:spcAft>
                <a:spcPts val="0"/>
              </a:spcAft>
              <a:tabLst>
                <a:tab pos="228600" algn="l"/>
              </a:tabLst>
            </a:pP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* on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ajoute –</a:t>
            </a:r>
            <a:r>
              <a:rPr lang="fr-FR" sz="1000" b="1" dirty="0" err="1">
                <a:latin typeface="Short Stack" panose="02010500040000000007" pitchFamily="2" charset="0"/>
                <a:ea typeface="Times New Roman"/>
                <a:cs typeface="Times New Roman"/>
              </a:rPr>
              <a:t>amment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aux adjectifs 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terminés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par –</a:t>
            </a:r>
            <a:r>
              <a:rPr lang="fr-FR" sz="1000" dirty="0" err="1">
                <a:latin typeface="Short Stack" panose="02010500040000000007" pitchFamily="2" charset="0"/>
                <a:ea typeface="Times New Roman"/>
                <a:cs typeface="Times New Roman"/>
              </a:rPr>
              <a:t>ant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 </a:t>
            </a:r>
            <a:r>
              <a:rPr lang="fr-FR" sz="10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:   </a:t>
            </a:r>
          </a:p>
          <a:p>
            <a:pPr lvl="0" algn="ctr">
              <a:spcAft>
                <a:spcPts val="0"/>
              </a:spcAft>
              <a:tabLst>
                <a:tab pos="228600" algn="l"/>
              </a:tabLst>
            </a:pPr>
            <a:r>
              <a:rPr lang="fr-FR" sz="1200" dirty="0" smtClean="0">
                <a:latin typeface="Amandine" pitchFamily="2" charset="0"/>
                <a:ea typeface="Times New Roman"/>
                <a:cs typeface="Times New Roman"/>
              </a:rPr>
              <a:t>constant</a:t>
            </a:r>
            <a:r>
              <a:rPr lang="fr-FR" sz="1200" dirty="0" smtClean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  <a:sym typeface="Wingdings"/>
              </a:rPr>
              <a:t></a:t>
            </a:r>
            <a:r>
              <a:rPr lang="fr-FR" sz="1000" dirty="0">
                <a:latin typeface="Short Stack" panose="02010500040000000007" pitchFamily="2" charset="0"/>
                <a:ea typeface="Times New Roman"/>
                <a:cs typeface="Times New Roman"/>
              </a:rPr>
              <a:t> </a:t>
            </a:r>
            <a:r>
              <a:rPr lang="fr-FR" sz="1200" dirty="0" smtClean="0">
                <a:latin typeface="Amandine" pitchFamily="2" charset="0"/>
                <a:ea typeface="Times New Roman"/>
                <a:cs typeface="Times New Roman"/>
              </a:rPr>
              <a:t>constamment</a:t>
            </a:r>
            <a:endParaRPr lang="fr-FR" sz="1000" dirty="0">
              <a:effectLst/>
              <a:latin typeface="Amandine" pitchFamily="2" charset="0"/>
              <a:ea typeface="Times New Roman"/>
              <a:cs typeface="Times New Roman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732484" y="2613084"/>
            <a:ext cx="4545385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/>
                <a:cs typeface="Times New Roman"/>
              </a:rPr>
              <a:t>L’adverbe </a:t>
            </a:r>
            <a:r>
              <a:rPr lang="fr-FR" sz="1000" dirty="0">
                <a:solidFill>
                  <a:prstClr val="black"/>
                </a:solidFill>
                <a:latin typeface="Short Stack" panose="02010500040000000007" pitchFamily="2" charset="0"/>
                <a:ea typeface="Times New Roman"/>
                <a:cs typeface="Times New Roman"/>
              </a:rPr>
              <a:t>peut modifier le sens d’un verbe : </a:t>
            </a:r>
            <a:r>
              <a:rPr lang="fr-FR" sz="1000" dirty="0" smtClean="0">
                <a:solidFill>
                  <a:prstClr val="black"/>
                </a:solidFill>
                <a:latin typeface="Short Stack" panose="02010500040000000007" pitchFamily="2" charset="0"/>
                <a:ea typeface="Times New Roman"/>
                <a:cs typeface="Times New Roman"/>
              </a:rPr>
              <a:t>il a alors la fonction de  _________________  ________________________</a:t>
            </a:r>
            <a:endParaRPr lang="fr-FR" sz="900" dirty="0" smtClean="0">
              <a:solidFill>
                <a:prstClr val="black"/>
              </a:solidFill>
              <a:latin typeface="Arial"/>
              <a:ea typeface="Times New Roman"/>
              <a:cs typeface="Times New Roman"/>
            </a:endParaRPr>
          </a:p>
          <a:p>
            <a:pPr lvl="0" algn="ctr">
              <a:lnSpc>
                <a:spcPct val="120000"/>
              </a:lnSpc>
            </a:pPr>
            <a:r>
              <a:rPr lang="fr-FR" sz="1200" dirty="0" smtClean="0">
                <a:solidFill>
                  <a:prstClr val="black"/>
                </a:solidFill>
                <a:latin typeface="Amandine" pitchFamily="2" charset="0"/>
                <a:ea typeface="Times New Roman"/>
                <a:cs typeface="Times New Roman"/>
              </a:rPr>
              <a:t>Maintenant</a:t>
            </a:r>
            <a:r>
              <a:rPr lang="fr-FR" sz="1200" dirty="0">
                <a:solidFill>
                  <a:prstClr val="black"/>
                </a:solidFill>
                <a:latin typeface="Amandine" pitchFamily="2" charset="0"/>
                <a:ea typeface="Times New Roman"/>
                <a:cs typeface="Times New Roman"/>
              </a:rPr>
              <a:t>, il faut ranger les affaires.</a:t>
            </a:r>
            <a:endParaRPr lang="fr-FR" sz="1000" dirty="0">
              <a:solidFill>
                <a:prstClr val="black"/>
              </a:solidFill>
              <a:latin typeface="Amandine" pitchFamily="2" charset="0"/>
              <a:ea typeface="Times New Roman"/>
              <a:cs typeface="Times New Roman"/>
            </a:endParaRPr>
          </a:p>
        </p:txBody>
      </p:sp>
      <p:sp>
        <p:nvSpPr>
          <p:cNvPr id="107" name="Rectangle à coins arrondis 106"/>
          <p:cNvSpPr/>
          <p:nvPr/>
        </p:nvSpPr>
        <p:spPr>
          <a:xfrm>
            <a:off x="5726934" y="2549552"/>
            <a:ext cx="4550935" cy="765263"/>
          </a:xfrm>
          <a:prstGeom prst="roundRect">
            <a:avLst>
              <a:gd name="adj" fmla="val 11151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à coins arrondis 107"/>
          <p:cNvSpPr/>
          <p:nvPr/>
        </p:nvSpPr>
        <p:spPr>
          <a:xfrm>
            <a:off x="5726934" y="3444103"/>
            <a:ext cx="4550935" cy="1128674"/>
          </a:xfrm>
          <a:prstGeom prst="roundRect">
            <a:avLst>
              <a:gd name="adj" fmla="val 11151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Text Box 10"/>
          <p:cNvSpPr txBox="1">
            <a:spLocks noChangeArrowheads="1"/>
          </p:cNvSpPr>
          <p:nvPr/>
        </p:nvSpPr>
        <p:spPr bwMode="auto">
          <a:xfrm>
            <a:off x="8870586" y="4788743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AutoShape 13"/>
          <p:cNvSpPr>
            <a:spLocks noChangeArrowheads="1"/>
          </p:cNvSpPr>
          <p:nvPr/>
        </p:nvSpPr>
        <p:spPr bwMode="auto">
          <a:xfrm>
            <a:off x="5508261" y="5021949"/>
            <a:ext cx="4949246" cy="2143058"/>
          </a:xfrm>
          <a:prstGeom prst="roundRect">
            <a:avLst>
              <a:gd name="adj" fmla="val 7955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1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874" y="4845893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12" name="Text Box 17"/>
          <p:cNvSpPr txBox="1">
            <a:spLocks noChangeArrowheads="1"/>
          </p:cNvSpPr>
          <p:nvPr/>
        </p:nvSpPr>
        <p:spPr bwMode="auto">
          <a:xfrm>
            <a:off x="7283086" y="4937968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 Box 11"/>
          <p:cNvSpPr txBox="1">
            <a:spLocks noChangeArrowheads="1"/>
          </p:cNvSpPr>
          <p:nvPr/>
        </p:nvSpPr>
        <p:spPr bwMode="auto">
          <a:xfrm>
            <a:off x="5552325" y="5426449"/>
            <a:ext cx="4765675" cy="69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rt Stack" panose="02010500040000000007" pitchFamily="2" charset="0"/>
                <a:cs typeface="Arial" pitchFamily="34" charset="0"/>
              </a:rPr>
              <a:t>Les adverbes ne s’accordent pas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Ils sont des compléments circonstanciels.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S’il l’adjectif se termine par –</a:t>
            </a:r>
            <a:r>
              <a:rPr lang="fr-FR" altLang="fr-FR" sz="1000" dirty="0" err="1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ent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 ou –</a:t>
            </a:r>
            <a:r>
              <a:rPr lang="fr-FR" altLang="fr-FR" sz="1000" dirty="0" err="1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ant</a:t>
            </a:r>
            <a:r>
              <a:rPr lang="fr-FR" altLang="fr-FR" sz="1000" dirty="0" smtClean="0">
                <a:solidFill>
                  <a:srgbClr val="000000"/>
                </a:solidFill>
                <a:latin typeface="Short Stack" panose="02010500040000000007" pitchFamily="2" charset="0"/>
                <a:cs typeface="Arial" pitchFamily="34" charset="0"/>
              </a:rPr>
              <a:t>, l’adverbe que l’on peut former s’écrit –ment.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fr-FR" altLang="fr-FR" sz="1000" dirty="0" smtClean="0">
              <a:solidFill>
                <a:srgbClr val="000000"/>
              </a:solidFill>
              <a:latin typeface="Short Stack" panose="02010500040000000007" pitchFamily="2" charset="0"/>
              <a:cs typeface="Arial" pitchFamily="34" charset="0"/>
            </a:endParaRPr>
          </a:p>
        </p:txBody>
      </p:sp>
      <p:sp>
        <p:nvSpPr>
          <p:cNvPr id="114" name="AutoShape 14"/>
          <p:cNvSpPr>
            <a:spLocks noChangeArrowheads="1"/>
          </p:cNvSpPr>
          <p:nvPr/>
        </p:nvSpPr>
        <p:spPr bwMode="auto">
          <a:xfrm>
            <a:off x="5619117" y="6156895"/>
            <a:ext cx="2705654" cy="27781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dirty="0" smtClean="0">
                <a:latin typeface="Fineliner Script" pitchFamily="50" charset="0"/>
                <a:cs typeface="Arial" pitchFamily="34" charset="0"/>
              </a:rPr>
              <a:t>Les mots soulignés sont-ils des adverbes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AutoShape 15"/>
          <p:cNvSpPr>
            <a:spLocks noChangeArrowheads="1"/>
          </p:cNvSpPr>
          <p:nvPr/>
        </p:nvSpPr>
        <p:spPr bwMode="auto">
          <a:xfrm>
            <a:off x="5619117" y="5117595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 smtClean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5490716" y="6457121"/>
            <a:ext cx="48272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 startAt="4"/>
            </a:pPr>
            <a:r>
              <a:rPr lang="fr-FR" sz="1000" dirty="0" smtClean="0">
                <a:latin typeface="Short Stack" panose="02010500040000000007" pitchFamily="2" charset="0"/>
              </a:rPr>
              <a:t>Je pense </a:t>
            </a:r>
            <a:r>
              <a:rPr lang="fr-FR" sz="1000" u="sng" dirty="0" smtClean="0">
                <a:latin typeface="Short Stack" panose="02010500040000000007" pitchFamily="2" charset="0"/>
              </a:rPr>
              <a:t>souvent</a:t>
            </a:r>
            <a:r>
              <a:rPr lang="fr-FR" sz="1000" dirty="0" smtClean="0">
                <a:latin typeface="Short Stack" panose="02010500040000000007" pitchFamily="2" charset="0"/>
              </a:rPr>
              <a:t> à mes grands-parents.</a:t>
            </a:r>
          </a:p>
          <a:p>
            <a:pPr marL="228600" indent="-228600">
              <a:buAutoNum type="arabicPeriod" startAt="4"/>
            </a:pPr>
            <a:r>
              <a:rPr lang="fr-FR" sz="1000" dirty="0" smtClean="0">
                <a:latin typeface="Short Stack" panose="02010500040000000007" pitchFamily="2" charset="0"/>
              </a:rPr>
              <a:t>Tu aimes faire </a:t>
            </a:r>
            <a:r>
              <a:rPr lang="fr-FR" sz="1000" u="sng" dirty="0" smtClean="0">
                <a:latin typeface="Short Stack" panose="02010500040000000007" pitchFamily="2" charset="0"/>
              </a:rPr>
              <a:t>comme</a:t>
            </a:r>
            <a:r>
              <a:rPr lang="fr-FR" sz="1000" dirty="0" smtClean="0">
                <a:latin typeface="Short Stack" panose="02010500040000000007" pitchFamily="2" charset="0"/>
              </a:rPr>
              <a:t> ton grand frère.</a:t>
            </a:r>
          </a:p>
          <a:p>
            <a:pPr marL="228600" indent="-228600">
              <a:buAutoNum type="arabicPeriod" startAt="4"/>
            </a:pPr>
            <a:r>
              <a:rPr lang="fr-FR" sz="1000" dirty="0" smtClean="0">
                <a:latin typeface="Short Stack" panose="02010500040000000007" pitchFamily="2" charset="0"/>
              </a:rPr>
              <a:t>Cet orage est très </a:t>
            </a:r>
            <a:r>
              <a:rPr lang="fr-FR" sz="1000" u="sng" dirty="0" smtClean="0">
                <a:latin typeface="Short Stack" panose="02010500040000000007" pitchFamily="2" charset="0"/>
              </a:rPr>
              <a:t>violent</a:t>
            </a:r>
            <a:r>
              <a:rPr lang="fr-FR" sz="1000" dirty="0" smtClean="0">
                <a:latin typeface="Short Stack" panose="02010500040000000007" pitchFamily="2" charset="0"/>
              </a:rPr>
              <a:t>.</a:t>
            </a:r>
          </a:p>
        </p:txBody>
      </p:sp>
      <p:sp>
        <p:nvSpPr>
          <p:cNvPr id="117" name="Rectangle 116"/>
          <p:cNvSpPr/>
          <p:nvPr/>
        </p:nvSpPr>
        <p:spPr>
          <a:xfrm rot="10800000">
            <a:off x="5619117" y="6949562"/>
            <a:ext cx="473974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 smtClean="0">
                <a:latin typeface="Short Stack" panose="02010500040000000007" pitchFamily="2" charset="0"/>
                <a:sym typeface="Wingdings" panose="05000000000000000000" pitchFamily="2" charset="2"/>
              </a:rPr>
              <a:t>1. Vrai   2. vrai    3. faux   4. oui   5. non    6. non</a:t>
            </a:r>
            <a:endParaRPr lang="fr-FR" sz="800" dirty="0"/>
          </a:p>
        </p:txBody>
      </p:sp>
      <p:pic>
        <p:nvPicPr>
          <p:cNvPr id="44" name="Image 4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51" y="6074782"/>
            <a:ext cx="329157" cy="1310532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143" y="5796855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87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age 3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40000"/>
                <a:lumOff val="6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26" y="182079"/>
            <a:ext cx="4976750" cy="111744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5" name="ZoneTexte 34"/>
          <p:cNvSpPr txBox="1"/>
          <p:nvPr/>
        </p:nvSpPr>
        <p:spPr>
          <a:xfrm>
            <a:off x="1017369" y="321591"/>
            <a:ext cx="3839706" cy="79474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dirty="0">
                <a:latin typeface="Fineliner Script" pitchFamily="50" charset="0"/>
              </a:rPr>
              <a:t>Les déterminants interrogatifs et démonstratifs</a:t>
            </a:r>
          </a:p>
        </p:txBody>
      </p:sp>
      <p:sp>
        <p:nvSpPr>
          <p:cNvPr id="38" name="Larme 37"/>
          <p:cNvSpPr/>
          <p:nvPr/>
        </p:nvSpPr>
        <p:spPr>
          <a:xfrm>
            <a:off x="427904" y="316007"/>
            <a:ext cx="589465" cy="452984"/>
          </a:xfrm>
          <a:prstGeom prst="teardrop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4306" tIns="52153" rIns="104306" bIns="52153"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427904" y="316006"/>
            <a:ext cx="670324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spc="114" dirty="0" smtClean="0">
                <a:ln w="18000">
                  <a:solidFill>
                    <a:schemeClr val="accent1"/>
                  </a:solidFill>
                  <a:prstDash val="solid"/>
                </a:ln>
                <a:solidFill>
                  <a:schemeClr val="bg1">
                    <a:alpha val="5700"/>
                  </a:schemeClr>
                </a:solidFill>
                <a:latin typeface="Fineliner Script" pitchFamily="50" charset="0"/>
              </a:rPr>
              <a:t>G13</a:t>
            </a:r>
            <a:endParaRPr lang="fr-FR" sz="2300" spc="114" dirty="0">
              <a:ln w="18000">
                <a:solidFill>
                  <a:schemeClr val="accent1"/>
                </a:solidFill>
                <a:prstDash val="solid"/>
              </a:ln>
              <a:solidFill>
                <a:schemeClr val="bg1">
                  <a:alpha val="5700"/>
                </a:schemeClr>
              </a:solidFill>
              <a:latin typeface="Fineliner Script" pitchFamily="50" charset="0"/>
            </a:endParaRPr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513" y="716900"/>
            <a:ext cx="720147" cy="582622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4329702" y="832438"/>
            <a:ext cx="593766" cy="320768"/>
          </a:xfrm>
          <a:prstGeom prst="rect">
            <a:avLst/>
          </a:prstGeom>
        </p:spPr>
        <p:txBody>
          <a:bodyPr wrap="none" lIns="104306" tIns="52153" rIns="104306" bIns="52153">
            <a:spAutoFit/>
          </a:bodyPr>
          <a:lstStyle/>
          <a:p>
            <a:pPr lvl="0" algn="ctr"/>
            <a:r>
              <a:rPr lang="fr-FR" sz="1400" b="1" dirty="0" smtClean="0">
                <a:solidFill>
                  <a:prstClr val="black"/>
                </a:solidFill>
                <a:latin typeface="Crafty Girls" panose="02000000000000000000" pitchFamily="2" charset="0"/>
                <a:ea typeface="Crafty Girls" panose="02000000000000000000" pitchFamily="2" charset="0"/>
              </a:rPr>
              <a:t>CM1</a:t>
            </a:r>
            <a:endParaRPr lang="fr-FR" sz="2700" dirty="0">
              <a:solidFill>
                <a:prstClr val="black"/>
              </a:solidFill>
              <a:latin typeface="Waltograph" pitchFamily="66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83474" y="1332359"/>
            <a:ext cx="4866564" cy="3762206"/>
          </a:xfrm>
          <a:prstGeom prst="roundRect">
            <a:avLst>
              <a:gd name="adj" fmla="val 4481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524449" y="5076776"/>
            <a:ext cx="152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KG Primary Italics" pitchFamily="2" charset="0"/>
                <a:cs typeface="Arial" pitchFamily="34" charset="0"/>
              </a:rPr>
              <a:t>Exercices à faire à l’oral.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259463" y="5661670"/>
            <a:ext cx="4765675" cy="93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>
                <a:latin typeface="Dekko" panose="00000500000000000000" pitchFamily="2" charset="0"/>
                <a:cs typeface="Dekko" panose="00000500000000000000" pitchFamily="2" charset="0"/>
              </a:rPr>
              <a:t>1. </a:t>
            </a:r>
            <a:r>
              <a:rPr lang="fr-FR" sz="1100" dirty="0" smtClean="0">
                <a:latin typeface="Dekko" panose="00000500000000000000" pitchFamily="2" charset="0"/>
                <a:cs typeface="Dekko" panose="00000500000000000000" pitchFamily="2" charset="0"/>
              </a:rPr>
              <a:t>Le déterminant démonstratif permet de désigner la personne ou la chose dont on parle.</a:t>
            </a:r>
          </a:p>
          <a:p>
            <a:r>
              <a:rPr lang="fr-FR" sz="1100" dirty="0" smtClean="0">
                <a:latin typeface="Dekko" panose="00000500000000000000" pitchFamily="2" charset="0"/>
                <a:cs typeface="Dekko" panose="00000500000000000000" pitchFamily="2" charset="0"/>
              </a:rPr>
              <a:t>2. Le déterminant interrogatif s’emploie dans une phrase exclamative.</a:t>
            </a:r>
          </a:p>
          <a:p>
            <a:r>
              <a:rPr lang="fr-FR" sz="1100" dirty="0" smtClean="0">
                <a:latin typeface="Dekko" panose="00000500000000000000" pitchFamily="2" charset="0"/>
                <a:cs typeface="Dekko" panose="00000500000000000000" pitchFamily="2" charset="0"/>
              </a:rPr>
              <a:t>3. Les déterminants interrogatifs et démonstratifs s’accordent en genre et en nombre avec les noms qu’ils accompagnent.</a:t>
            </a:r>
            <a:endParaRPr lang="fr-FR" sz="11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>
            <a:off x="162124" y="5313922"/>
            <a:ext cx="4887913" cy="2171361"/>
          </a:xfrm>
          <a:prstGeom prst="roundRect">
            <a:avLst>
              <a:gd name="adj" fmla="val 5106"/>
            </a:avLst>
          </a:prstGeom>
          <a:noFill/>
          <a:ln w="28575" algn="in">
            <a:solidFill>
              <a:srgbClr val="3B618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79683" y="6563102"/>
            <a:ext cx="3521999" cy="277812"/>
          </a:xfrm>
          <a:prstGeom prst="roundRect">
            <a:avLst>
              <a:gd name="adj" fmla="val 36366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Fineliner Script" pitchFamily="50" charset="0"/>
              </a:rPr>
              <a:t>Les mots </a:t>
            </a:r>
            <a:r>
              <a:rPr lang="fr-FR" sz="14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Fineliner Script" pitchFamily="50" charset="0"/>
              </a:rPr>
              <a:t>soulignés </a:t>
            </a:r>
            <a:r>
              <a:rPr lang="fr-FR" sz="1400" dirty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Fineliner Script" pitchFamily="50" charset="0"/>
              </a:rPr>
              <a:t>sont-ils des </a:t>
            </a:r>
            <a:r>
              <a:rPr lang="fr-FR" sz="1400" dirty="0" smtClean="0"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Fineliner Script" pitchFamily="50" charset="0"/>
              </a:rPr>
              <a:t>déterminants démonstratifs ?</a:t>
            </a:r>
            <a:endParaRPr lang="fr-FR" sz="1400" dirty="0">
              <a:latin typeface="Fineliner Script" pitchFamily="50" charset="0"/>
            </a:endParaRPr>
          </a:p>
          <a:p>
            <a:r>
              <a:rPr lang="fr-FR" sz="1400" dirty="0">
                <a:latin typeface="Fineliner Script" pitchFamily="50" charset="0"/>
              </a:rPr>
              <a:t> </a:t>
            </a: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279684" y="5364807"/>
            <a:ext cx="1136650" cy="296863"/>
          </a:xfrm>
          <a:prstGeom prst="roundRect">
            <a:avLst>
              <a:gd name="adj" fmla="val 50000"/>
            </a:avLst>
          </a:prstGeom>
          <a:solidFill>
            <a:srgbClr val="DCE6F2"/>
          </a:solidFill>
          <a:ln w="19050" cap="rnd" algn="in">
            <a:solidFill>
              <a:srgbClr val="3B618E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i="0" u="none" strike="noStrike" cap="none" normalizeH="0" baseline="0" dirty="0">
                <a:ln>
                  <a:noFill/>
                </a:ln>
                <a:latin typeface="Fineliner Script" pitchFamily="50" charset="0"/>
                <a:cs typeface="Arial" pitchFamily="34" charset="0"/>
              </a:rPr>
              <a:t>Vrai ou faux  ?</a:t>
            </a:r>
            <a:endParaRPr kumimoji="0" lang="fr-FR" altLang="fr-FR" sz="1800" i="0" u="none" strike="noStrike" cap="none" normalizeH="0" baseline="0" dirty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37" y="5090928"/>
            <a:ext cx="182880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1936949" y="5183003"/>
            <a:ext cx="15668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Fineliner Script" pitchFamily="50" charset="0"/>
                <a:cs typeface="Arial" pitchFamily="34" charset="0"/>
              </a:rPr>
              <a:t>As-tu compris ?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83474" y="6852875"/>
            <a:ext cx="45606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Dekko" panose="00000500000000000000" pitchFamily="2" charset="0"/>
                <a:cs typeface="Dekko" panose="00000500000000000000" pitchFamily="2" charset="0"/>
              </a:rPr>
              <a:t>4</a:t>
            </a:r>
            <a:r>
              <a:rPr lang="fr-FR" sz="1100" dirty="0" smtClean="0">
                <a:latin typeface="Dekko" panose="00000500000000000000" pitchFamily="2" charset="0"/>
                <a:cs typeface="Dekko" panose="00000500000000000000" pitchFamily="2" charset="0"/>
              </a:rPr>
              <a:t>.</a:t>
            </a:r>
            <a:r>
              <a:rPr lang="fr-FR" sz="1100" dirty="0">
                <a:latin typeface="Dekko" panose="00000500000000000000" pitchFamily="2" charset="0"/>
                <a:cs typeface="Dekko" panose="00000500000000000000" pitchFamily="2" charset="0"/>
              </a:rPr>
              <a:t> </a:t>
            </a:r>
            <a:r>
              <a:rPr lang="fr-FR" sz="1100" u="sng" dirty="0" smtClean="0">
                <a:latin typeface="Dekko" panose="00000500000000000000" pitchFamily="2" charset="0"/>
                <a:cs typeface="Dekko" panose="00000500000000000000" pitchFamily="2" charset="0"/>
              </a:rPr>
              <a:t>Cet</a:t>
            </a:r>
            <a:r>
              <a:rPr lang="fr-FR" sz="1100" dirty="0" smtClean="0">
                <a:latin typeface="Dekko" panose="00000500000000000000" pitchFamily="2" charset="0"/>
                <a:cs typeface="Dekko" panose="00000500000000000000" pitchFamily="2" charset="0"/>
              </a:rPr>
              <a:t> après-midi, il m’a prêté </a:t>
            </a:r>
            <a:r>
              <a:rPr lang="fr-FR" sz="1100" u="sng" dirty="0" smtClean="0">
                <a:latin typeface="Dekko" panose="00000500000000000000" pitchFamily="2" charset="0"/>
                <a:cs typeface="Dekko" panose="00000500000000000000" pitchFamily="2" charset="0"/>
              </a:rPr>
              <a:t>ses</a:t>
            </a:r>
            <a:r>
              <a:rPr lang="fr-FR" sz="1100" dirty="0" smtClean="0">
                <a:latin typeface="Dekko" panose="00000500000000000000" pitchFamily="2" charset="0"/>
                <a:cs typeface="Dekko" panose="00000500000000000000" pitchFamily="2" charset="0"/>
              </a:rPr>
              <a:t> billes.</a:t>
            </a:r>
            <a:endParaRPr lang="fr-FR" sz="11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100" dirty="0" smtClean="0">
                <a:latin typeface="Dekko" panose="00000500000000000000" pitchFamily="2" charset="0"/>
                <a:cs typeface="Dekko" panose="00000500000000000000" pitchFamily="2" charset="0"/>
              </a:rPr>
              <a:t>5.</a:t>
            </a:r>
            <a:r>
              <a:rPr lang="fr-FR" sz="1100" dirty="0">
                <a:latin typeface="Dekko" panose="00000500000000000000" pitchFamily="2" charset="0"/>
                <a:cs typeface="Dekko" panose="00000500000000000000" pitchFamily="2" charset="0"/>
              </a:rPr>
              <a:t> </a:t>
            </a:r>
            <a:r>
              <a:rPr lang="fr-FR" sz="1100" u="sng" dirty="0" smtClean="0">
                <a:latin typeface="Dekko" panose="00000500000000000000" pitchFamily="2" charset="0"/>
                <a:cs typeface="Dekko" panose="00000500000000000000" pitchFamily="2" charset="0"/>
              </a:rPr>
              <a:t>Quelle</a:t>
            </a:r>
            <a:r>
              <a:rPr lang="fr-FR" sz="1100" dirty="0" smtClean="0">
                <a:latin typeface="Dekko" panose="00000500000000000000" pitchFamily="2" charset="0"/>
                <a:cs typeface="Dekko" panose="00000500000000000000" pitchFamily="2" charset="0"/>
              </a:rPr>
              <a:t> belle fleur !</a:t>
            </a:r>
            <a:endParaRPr lang="fr-FR" sz="1100" dirty="0">
              <a:latin typeface="Dekko" panose="00000500000000000000" pitchFamily="2" charset="0"/>
              <a:cs typeface="Dekko" panose="00000500000000000000" pitchFamily="2" charset="0"/>
            </a:endParaRPr>
          </a:p>
          <a:p>
            <a:r>
              <a:rPr lang="fr-FR" sz="1100" dirty="0">
                <a:latin typeface="Dekko" panose="00000500000000000000" pitchFamily="2" charset="0"/>
                <a:cs typeface="Dekko" panose="00000500000000000000" pitchFamily="2" charset="0"/>
              </a:rPr>
              <a:t>7. </a:t>
            </a:r>
            <a:r>
              <a:rPr lang="fr-FR" sz="1100" u="sng" dirty="0" smtClean="0">
                <a:latin typeface="Dekko" panose="00000500000000000000" pitchFamily="2" charset="0"/>
                <a:cs typeface="Dekko" panose="00000500000000000000" pitchFamily="2" charset="0"/>
              </a:rPr>
              <a:t>Ces</a:t>
            </a:r>
            <a:r>
              <a:rPr lang="fr-FR" sz="1100" dirty="0" smtClean="0">
                <a:latin typeface="Dekko" panose="00000500000000000000" pitchFamily="2" charset="0"/>
                <a:cs typeface="Dekko" panose="00000500000000000000" pitchFamily="2" charset="0"/>
              </a:rPr>
              <a:t> éclairs sont impressionnants.</a:t>
            </a:r>
            <a:endParaRPr lang="fr-FR" sz="1100" dirty="0">
              <a:latin typeface="Dekko" panose="00000500000000000000" pitchFamily="2" charset="0"/>
              <a:cs typeface="Dekko" panose="00000500000000000000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6140" y="1438270"/>
            <a:ext cx="4680520" cy="3639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521">
              <a:lnSpc>
                <a:spcPct val="125000"/>
              </a:lnSpc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Les déterminants précèdent le ____________ pour former un ____________  _________________ (GN). Ils s’accordent toujours en ___________ (</a:t>
            </a:r>
            <a:r>
              <a:rPr lang="fr-FR" sz="1000" kern="1400" dirty="0">
                <a:solidFill>
                  <a:srgbClr val="000000"/>
                </a:solidFill>
                <a:latin typeface="Short Stack" panose="02010500040000000007" pitchFamily="2" charset="0"/>
              </a:rPr>
              <a:t>F</a:t>
            </a: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, M) et en ________________ (S, P) avec le nom qu’ils déterminent. Il existe plusieurs sortes de déterminants : les articles (le, une, des… ), les déterminants possessifs (mon, ta, votre…), </a:t>
            </a:r>
          </a:p>
          <a:p>
            <a:pPr marL="31521">
              <a:lnSpc>
                <a:spcPct val="125000"/>
              </a:lnSpc>
            </a:pPr>
            <a:endParaRPr lang="fr-FR" sz="1000" kern="1400" dirty="0" smtClean="0">
              <a:solidFill>
                <a:srgbClr val="000000"/>
              </a:solidFill>
              <a:latin typeface="Short Stack" panose="02010500040000000007" pitchFamily="2" charset="0"/>
            </a:endParaRPr>
          </a:p>
          <a:p>
            <a:pPr marL="31521">
              <a:lnSpc>
                <a:spcPct val="125000"/>
              </a:lnSpc>
            </a:pPr>
            <a:endParaRPr lang="fr-FR" sz="500" kern="1400" dirty="0" smtClean="0">
              <a:solidFill>
                <a:srgbClr val="000000"/>
              </a:solidFill>
              <a:latin typeface="Short Stack" panose="02010500040000000007" pitchFamily="2" charset="0"/>
            </a:endParaRPr>
          </a:p>
          <a:p>
            <a:pPr marL="31521">
              <a:lnSpc>
                <a:spcPct val="125000"/>
              </a:lnSpc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Il y a aussi : </a:t>
            </a:r>
          </a:p>
          <a:p>
            <a:pPr marL="202971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1000" kern="1400" dirty="0">
                <a:solidFill>
                  <a:srgbClr val="000000"/>
                </a:solidFill>
                <a:latin typeface="Short Stack" panose="02010500040000000007" pitchFamily="2" charset="0"/>
              </a:rPr>
              <a:t>L</a:t>
            </a: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es déterminants ________________________ (ce, cette, cet, ces) qui montrent une personne ou la chose dont on parle :  </a:t>
            </a:r>
            <a:r>
              <a:rPr lang="fr-FR" sz="1200" kern="1400" dirty="0" smtClean="0">
                <a:solidFill>
                  <a:srgbClr val="000000"/>
                </a:solidFill>
                <a:latin typeface="Amandine"/>
              </a:rPr>
              <a:t>Regarde </a:t>
            </a:r>
            <a:r>
              <a:rPr lang="fr-FR" sz="1200" u="sng" kern="1400" dirty="0" smtClean="0">
                <a:solidFill>
                  <a:srgbClr val="000000"/>
                </a:solidFill>
                <a:latin typeface="Amandine"/>
              </a:rPr>
              <a:t>ce</a:t>
            </a:r>
            <a:r>
              <a:rPr lang="fr-FR" sz="1200" kern="1400" dirty="0" smtClean="0">
                <a:solidFill>
                  <a:srgbClr val="000000"/>
                </a:solidFill>
                <a:latin typeface="Amandine"/>
              </a:rPr>
              <a:t> chien et </a:t>
            </a:r>
            <a:r>
              <a:rPr lang="fr-FR" sz="1200" u="sng" kern="1400" dirty="0" smtClean="0">
                <a:solidFill>
                  <a:srgbClr val="000000"/>
                </a:solidFill>
                <a:latin typeface="Amandine"/>
              </a:rPr>
              <a:t>cette</a:t>
            </a:r>
            <a:r>
              <a:rPr lang="fr-FR" sz="1200" kern="1400" dirty="0" smtClean="0">
                <a:solidFill>
                  <a:srgbClr val="000000"/>
                </a:solidFill>
                <a:latin typeface="Amandine"/>
              </a:rPr>
              <a:t> fille!</a:t>
            </a:r>
            <a:endParaRPr lang="fr-FR" sz="1200" kern="1400" dirty="0">
              <a:solidFill>
                <a:srgbClr val="000000"/>
              </a:solidFill>
              <a:latin typeface="Amandine"/>
            </a:endParaRPr>
          </a:p>
          <a:p>
            <a:pPr marL="553049" lvl="1"/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On emploie </a:t>
            </a:r>
            <a:r>
              <a:rPr lang="fr-FR" sz="1400" kern="1400" dirty="0" smtClean="0">
                <a:solidFill>
                  <a:srgbClr val="000000"/>
                </a:solidFill>
                <a:latin typeface="Amandine" pitchFamily="2" charset="0"/>
              </a:rPr>
              <a:t>cet</a:t>
            </a:r>
            <a:r>
              <a:rPr lang="fr-FR" sz="14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 </a:t>
            </a: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devant un nom masculin commençant par une voyelle ou un h muet : </a:t>
            </a:r>
            <a:r>
              <a:rPr lang="fr-FR" sz="1200" kern="1400" dirty="0" smtClean="0">
                <a:solidFill>
                  <a:srgbClr val="000000"/>
                </a:solidFill>
                <a:latin typeface="Amandine" pitchFamily="2" charset="0"/>
              </a:rPr>
              <a:t>Cet</a:t>
            </a:r>
            <a:r>
              <a:rPr lang="fr-FR" sz="12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 </a:t>
            </a:r>
            <a:r>
              <a:rPr lang="fr-FR" sz="1200" kern="1400" dirty="0" smtClean="0">
                <a:solidFill>
                  <a:srgbClr val="000000"/>
                </a:solidFill>
                <a:latin typeface="Amandine" pitchFamily="2" charset="0"/>
              </a:rPr>
              <a:t>abricot est bon ! Cet hiver m’a semblé long.</a:t>
            </a:r>
          </a:p>
          <a:p>
            <a:pPr marL="202971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fr-FR" sz="1000" kern="1400" dirty="0" smtClean="0">
                <a:solidFill>
                  <a:srgbClr val="000000"/>
                </a:solidFill>
                <a:latin typeface="Short Stack" panose="02010500040000000007" pitchFamily="2" charset="0"/>
              </a:rPr>
              <a:t>Les déterminants ________________________ (quel, quelle, quels, quelles) qui s’emploient dans une phrase interrogative.  </a:t>
            </a:r>
            <a:r>
              <a:rPr lang="fr-FR" sz="1200" kern="1400" dirty="0" smtClean="0">
                <a:solidFill>
                  <a:srgbClr val="000000"/>
                </a:solidFill>
                <a:latin typeface="Amandine"/>
              </a:rPr>
              <a:t>Quel âge as-tu ?</a:t>
            </a:r>
            <a:endParaRPr lang="fr-FR" sz="1200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324820" y="1422157"/>
            <a:ext cx="4583872" cy="1263900"/>
          </a:xfrm>
          <a:prstGeom prst="roundRect">
            <a:avLst>
              <a:gd name="adj" fmla="val 8324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324820" y="2816977"/>
            <a:ext cx="4583872" cy="2172486"/>
          </a:xfrm>
          <a:prstGeom prst="roundRect">
            <a:avLst>
              <a:gd name="adj" fmla="val 6132"/>
            </a:avLst>
          </a:prstGeom>
          <a:noFill/>
          <a:ln w="127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54" y="3744813"/>
            <a:ext cx="3238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 rot="10800000">
            <a:off x="2557934" y="7060271"/>
            <a:ext cx="24482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latin typeface="Sassoon Infant Std" panose="020B0503020103030203" pitchFamily="34" charset="0"/>
              </a:rPr>
              <a:t>1. vrai   2. faux (interrogative)  3. vrai   4. oui et non    5. non    6. oui</a:t>
            </a:r>
            <a:endParaRPr lang="fr-FR" sz="1000" dirty="0">
              <a:latin typeface="Sassoon Infant Std" panose="020B0503020103030203" pitchFamily="34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791" y="6074782"/>
            <a:ext cx="329157" cy="131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3658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4136</TotalTime>
  <Words>2735</Words>
  <Application>Microsoft Office PowerPoint</Application>
  <PresentationFormat>Personnalisé</PresentationFormat>
  <Paragraphs>412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24" baseType="lpstr">
      <vt:lpstr>Amandine</vt:lpstr>
      <vt:lpstr>Arial</vt:lpstr>
      <vt:lpstr>Calibri</vt:lpstr>
      <vt:lpstr>Crafty Girls</vt:lpstr>
      <vt:lpstr>Dekko</vt:lpstr>
      <vt:lpstr>Estrangelo Edessa</vt:lpstr>
      <vt:lpstr>Fineliner Script</vt:lpstr>
      <vt:lpstr>GosmickSans</vt:lpstr>
      <vt:lpstr>KG Primary Italics</vt:lpstr>
      <vt:lpstr>Sassoon Infant Std</vt:lpstr>
      <vt:lpstr>Short Stack</vt:lpstr>
      <vt:lpstr>Times New Roman</vt:lpstr>
      <vt:lpstr>Waltograph</vt:lpstr>
      <vt:lpstr>Webdings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Ecole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102</cp:revision>
  <dcterms:created xsi:type="dcterms:W3CDTF">2014-07-29T16:54:57Z</dcterms:created>
  <dcterms:modified xsi:type="dcterms:W3CDTF">2016-08-22T19:59:24Z</dcterms:modified>
</cp:coreProperties>
</file>