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7345363" cy="10440988"/>
  <p:notesSz cx="6735763" cy="9866313"/>
  <p:defaultTextStyle>
    <a:defPPr>
      <a:defRPr lang="fr-FR"/>
    </a:defPPr>
    <a:lvl1pPr marL="0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8178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6356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4533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2711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0889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49067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57245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65422" algn="l" defTabSz="1016356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4A7B"/>
    <a:srgbClr val="CDF9FF"/>
    <a:srgbClr val="CCFFFF"/>
    <a:srgbClr val="CCECFF"/>
    <a:srgbClr val="007A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06" y="3660"/>
      </p:cViewPr>
      <p:guideLst>
        <p:guide orient="horz" pos="3289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C6831-DC9E-452E-A929-C2B284279061}" type="datetimeFigureOut">
              <a:rPr lang="fr-FR" smtClean="0"/>
              <a:t>17/11/2013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066925" y="739775"/>
            <a:ext cx="26019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6D6634-DA6D-4104-99B8-F466701FFF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734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8178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6356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4533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2711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0889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49067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57245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65422" algn="l" defTabSz="101635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50902" y="3243476"/>
            <a:ext cx="6243559" cy="223804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01805" y="5916560"/>
            <a:ext cx="514175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81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63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45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27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08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90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72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5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2417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69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94040" y="558304"/>
            <a:ext cx="1239531" cy="11876624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5452" y="558304"/>
            <a:ext cx="3596168" cy="11876624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063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057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0233" y="6709302"/>
            <a:ext cx="6243559" cy="207369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80233" y="4425338"/>
            <a:ext cx="6243559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8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63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45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271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08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4906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5724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6542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5151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5451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15723" y="3248308"/>
            <a:ext cx="2417849" cy="9186620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4841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9" y="2337138"/>
            <a:ext cx="3245478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7269" y="3311146"/>
            <a:ext cx="3245478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31343" y="2337138"/>
            <a:ext cx="3246752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8178" indent="0">
              <a:buNone/>
              <a:defRPr sz="2200" b="1"/>
            </a:lvl2pPr>
            <a:lvl3pPr marL="1016356" indent="0">
              <a:buNone/>
              <a:defRPr sz="2000" b="1"/>
            </a:lvl3pPr>
            <a:lvl4pPr marL="1524533" indent="0">
              <a:buNone/>
              <a:defRPr sz="1800" b="1"/>
            </a:lvl4pPr>
            <a:lvl5pPr marL="2032711" indent="0">
              <a:buNone/>
              <a:defRPr sz="1800" b="1"/>
            </a:lvl5pPr>
            <a:lvl6pPr marL="2540889" indent="0">
              <a:buNone/>
              <a:defRPr sz="1800" b="1"/>
            </a:lvl6pPr>
            <a:lvl7pPr marL="3049067" indent="0">
              <a:buNone/>
              <a:defRPr sz="1800" b="1"/>
            </a:lvl7pPr>
            <a:lvl8pPr marL="3557245" indent="0">
              <a:buNone/>
              <a:defRPr sz="1800" b="1"/>
            </a:lvl8pPr>
            <a:lvl9pPr marL="4065422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31343" y="3311146"/>
            <a:ext cx="3246752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17/11/2013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632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17/11/2013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504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17/11/2013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019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7269" y="415707"/>
            <a:ext cx="241657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71833" y="415707"/>
            <a:ext cx="4106262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7269" y="2184874"/>
            <a:ext cx="2416574" cy="7141927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476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9742" y="7308692"/>
            <a:ext cx="4407218" cy="86283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39742" y="932921"/>
            <a:ext cx="440721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08178" indent="0">
              <a:buNone/>
              <a:defRPr sz="3100"/>
            </a:lvl2pPr>
            <a:lvl3pPr marL="1016356" indent="0">
              <a:buNone/>
              <a:defRPr sz="2700"/>
            </a:lvl3pPr>
            <a:lvl4pPr marL="1524533" indent="0">
              <a:buNone/>
              <a:defRPr sz="2200"/>
            </a:lvl4pPr>
            <a:lvl5pPr marL="2032711" indent="0">
              <a:buNone/>
              <a:defRPr sz="2200"/>
            </a:lvl5pPr>
            <a:lvl6pPr marL="2540889" indent="0">
              <a:buNone/>
              <a:defRPr sz="2200"/>
            </a:lvl6pPr>
            <a:lvl7pPr marL="3049067" indent="0">
              <a:buNone/>
              <a:defRPr sz="2200"/>
            </a:lvl7pPr>
            <a:lvl8pPr marL="3557245" indent="0">
              <a:buNone/>
              <a:defRPr sz="2200"/>
            </a:lvl8pPr>
            <a:lvl9pPr marL="4065422" indent="0">
              <a:buNone/>
              <a:defRPr sz="22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39742" y="8171525"/>
            <a:ext cx="440721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08178" indent="0">
              <a:buNone/>
              <a:defRPr sz="1300"/>
            </a:lvl2pPr>
            <a:lvl3pPr marL="1016356" indent="0">
              <a:buNone/>
              <a:defRPr sz="1100"/>
            </a:lvl3pPr>
            <a:lvl4pPr marL="1524533" indent="0">
              <a:buNone/>
              <a:defRPr sz="1000"/>
            </a:lvl4pPr>
            <a:lvl5pPr marL="2032711" indent="0">
              <a:buNone/>
              <a:defRPr sz="1000"/>
            </a:lvl5pPr>
            <a:lvl6pPr marL="2540889" indent="0">
              <a:buNone/>
              <a:defRPr sz="1000"/>
            </a:lvl6pPr>
            <a:lvl7pPr marL="3049067" indent="0">
              <a:buNone/>
              <a:defRPr sz="1000"/>
            </a:lvl7pPr>
            <a:lvl8pPr marL="3557245" indent="0">
              <a:buNone/>
              <a:defRPr sz="1000"/>
            </a:lvl8pPr>
            <a:lvl9pPr marL="4065422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EECC-1494-4A94-92E8-2069CFE9F7B8}" type="datetimeFigureOut">
              <a:rPr lang="fr-FR" smtClean="0"/>
              <a:t>17/11/2013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2478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7268" y="418123"/>
            <a:ext cx="6610827" cy="1740165"/>
          </a:xfrm>
          <a:prstGeom prst="rect">
            <a:avLst/>
          </a:prstGeom>
        </p:spPr>
        <p:txBody>
          <a:bodyPr vert="horz" lIns="101636" tIns="50818" rIns="101636" bIns="50818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7268" y="2436232"/>
            <a:ext cx="6610827" cy="6890569"/>
          </a:xfrm>
          <a:prstGeom prst="rect">
            <a:avLst/>
          </a:prstGeom>
        </p:spPr>
        <p:txBody>
          <a:bodyPr vert="horz" lIns="101636" tIns="50818" rIns="101636" bIns="50818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7268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6EECC-1494-4A94-92E8-2069CFE9F7B8}" type="datetimeFigureOut">
              <a:rPr lang="fr-FR" smtClean="0"/>
              <a:t>17/11/2013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09666" y="9677250"/>
            <a:ext cx="2326032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64177" y="9677250"/>
            <a:ext cx="1713918" cy="555886"/>
          </a:xfrm>
          <a:prstGeom prst="rect">
            <a:avLst/>
          </a:prstGeom>
        </p:spPr>
        <p:txBody>
          <a:bodyPr vert="horz" lIns="101636" tIns="50818" rIns="101636" bIns="50818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50114-9B54-42E1-8BFB-F6F5E837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919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6356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133" indent="-381133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5789" indent="-317611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0445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78622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86800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94978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3156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1334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19511" indent="-254089" algn="l" defTabSz="10163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8178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6356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4533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2711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0889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9067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7245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5422" algn="l" defTabSz="1016356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9935" y="-108098"/>
            <a:ext cx="4976500" cy="933625"/>
          </a:xfrm>
          <a:prstGeom prst="rect">
            <a:avLst/>
          </a:prstGeom>
          <a:noFill/>
        </p:spPr>
        <p:txBody>
          <a:bodyPr wrap="none" lIns="101636" tIns="50818" rIns="101636" bIns="50818">
            <a:spAutoFit/>
          </a:bodyPr>
          <a:lstStyle/>
          <a:p>
            <a:pPr algn="ctr"/>
            <a:r>
              <a:rPr lang="fr-FR" sz="5400" b="1" spc="-150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ineliner Script" pitchFamily="50" charset="0"/>
              </a:rPr>
              <a:t>How many are there?</a:t>
            </a:r>
            <a:endParaRPr lang="fr-FR" sz="4000" b="1" spc="-150" dirty="0">
              <a:ln w="12700">
                <a:solidFill>
                  <a:schemeClr val="accent4"/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ineliner Script" pitchFamily="50" charset="0"/>
            </a:endParaRPr>
          </a:p>
        </p:txBody>
      </p:sp>
      <p:cxnSp>
        <p:nvCxnSpPr>
          <p:cNvPr id="5" name="Connecteur droit 4"/>
          <p:cNvCxnSpPr/>
          <p:nvPr/>
        </p:nvCxnSpPr>
        <p:spPr>
          <a:xfrm>
            <a:off x="0" y="828006"/>
            <a:ext cx="7345363" cy="0"/>
          </a:xfrm>
          <a:prstGeom prst="line">
            <a:avLst/>
          </a:prstGeom>
          <a:ln w="5715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lipse 5"/>
          <p:cNvSpPr/>
          <p:nvPr/>
        </p:nvSpPr>
        <p:spPr>
          <a:xfrm>
            <a:off x="186364" y="185803"/>
            <a:ext cx="1453869" cy="703758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4021002" y="1002897"/>
            <a:ext cx="2850707" cy="471960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2400" dirty="0" smtClean="0">
                <a:latin typeface="Fineliner Script" pitchFamily="50" charset="0"/>
              </a:rPr>
              <a:t>Relie images et noms</a:t>
            </a:r>
            <a:endParaRPr lang="fr-FR" sz="2400" dirty="0">
              <a:latin typeface="Fineliner Script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86364" y="232935"/>
            <a:ext cx="1453869" cy="595071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/>
            <a:r>
              <a:rPr lang="fr-FR" sz="3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Anglais</a:t>
            </a:r>
            <a:r>
              <a:rPr lang="fr-F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 </a:t>
            </a:r>
            <a:r>
              <a:rPr lang="fr-FR" sz="3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3</a:t>
            </a:r>
            <a:endParaRPr lang="fr-FR" sz="32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3" name="Étoile à 7 branches 2"/>
          <p:cNvSpPr/>
          <p:nvPr/>
        </p:nvSpPr>
        <p:spPr>
          <a:xfrm>
            <a:off x="6542349" y="323950"/>
            <a:ext cx="658723" cy="562424"/>
          </a:xfrm>
          <a:prstGeom prst="star7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ZoneTexte 29"/>
          <p:cNvSpPr txBox="1"/>
          <p:nvPr/>
        </p:nvSpPr>
        <p:spPr>
          <a:xfrm>
            <a:off x="6542350" y="441286"/>
            <a:ext cx="658723" cy="348850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600" dirty="0" smtClean="0">
                <a:latin typeface="Chinacat" panose="00000400000000000000" pitchFamily="2" charset="0"/>
              </a:rPr>
              <a:t>CM1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65" name="Rectangle à coins arrondis 64"/>
          <p:cNvSpPr/>
          <p:nvPr/>
        </p:nvSpPr>
        <p:spPr>
          <a:xfrm>
            <a:off x="186363" y="1002897"/>
            <a:ext cx="3085823" cy="7590115"/>
          </a:xfrm>
          <a:prstGeom prst="roundRect">
            <a:avLst>
              <a:gd name="adj" fmla="val 633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/>
          </a:p>
        </p:txBody>
      </p:sp>
      <p:sp>
        <p:nvSpPr>
          <p:cNvPr id="14" name="Ellipse 13"/>
          <p:cNvSpPr/>
          <p:nvPr/>
        </p:nvSpPr>
        <p:spPr>
          <a:xfrm>
            <a:off x="3507413" y="1593433"/>
            <a:ext cx="513589" cy="26161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ZoneTexte 65"/>
          <p:cNvSpPr txBox="1"/>
          <p:nvPr/>
        </p:nvSpPr>
        <p:spPr>
          <a:xfrm>
            <a:off x="186365" y="1005257"/>
            <a:ext cx="3085822" cy="7587755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Can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you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tell me </a:t>
            </a: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How many</a:t>
            </a:r>
          </a:p>
          <a:p>
            <a:pPr>
              <a:lnSpc>
                <a:spcPct val="80000"/>
              </a:lnSpc>
            </a:pP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Pens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are there ? And crayons ?</a:t>
            </a: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Can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you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tell me, how many are there ?</a:t>
            </a:r>
          </a:p>
          <a:p>
            <a:pPr>
              <a:lnSpc>
                <a:spcPct val="80000"/>
              </a:lnSpc>
            </a:pPr>
            <a:endParaRPr lang="fr-FR" sz="1600" dirty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Can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you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tell me</a:t>
            </a: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How many</a:t>
            </a: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Books are there ? And copy books ?</a:t>
            </a: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Can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you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tell me, how many ?</a:t>
            </a:r>
          </a:p>
          <a:p>
            <a:pPr>
              <a:lnSpc>
                <a:spcPct val="80000"/>
              </a:lnSpc>
            </a:pPr>
            <a:endParaRPr lang="fr-FR" sz="1600" dirty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One,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two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,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three</a:t>
            </a:r>
            <a:endParaRPr lang="fr-FR" sz="1600" dirty="0" smtClean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Four, five, six,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seven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, </a:t>
            </a:r>
          </a:p>
          <a:p>
            <a:pPr>
              <a:lnSpc>
                <a:spcPct val="80000"/>
              </a:lnSpc>
            </a:pP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Eight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, 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nine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,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ten</a:t>
            </a:r>
            <a:endParaRPr lang="fr-FR" sz="1600" dirty="0" smtClean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On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my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desk,</a:t>
            </a: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There are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ten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!</a:t>
            </a:r>
          </a:p>
          <a:p>
            <a:pPr>
              <a:lnSpc>
                <a:spcPct val="80000"/>
              </a:lnSpc>
            </a:pPr>
            <a:endParaRPr lang="fr-FR" sz="1600" dirty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r>
              <a:rPr lang="fr-FR" sz="1600" dirty="0" smtClean="0">
                <a:latin typeface="Handlee" panose="02000000000000000000" pitchFamily="2" charset="0"/>
                <a:ea typeface="Clensey" panose="02000603000000000000" pitchFamily="2" charset="0"/>
              </a:rPr>
              <a:t>But </a:t>
            </a:r>
            <a:r>
              <a:rPr lang="fr-FR" sz="1600" dirty="0" err="1" smtClean="0">
                <a:latin typeface="Handlee" panose="02000000000000000000" pitchFamily="2" charset="0"/>
                <a:ea typeface="Clensey" panose="02000603000000000000" pitchFamily="2" charset="0"/>
              </a:rPr>
              <a:t>there’s</a:t>
            </a:r>
            <a:r>
              <a:rPr lang="fr-FR" sz="1600" dirty="0" smtClean="0">
                <a:latin typeface="Handlee" panose="02000000000000000000" pitchFamily="2" charset="0"/>
                <a:ea typeface="Clensey" panose="02000603000000000000" pitchFamily="2" charset="0"/>
              </a:rPr>
              <a:t> one teacher in </a:t>
            </a:r>
            <a:r>
              <a:rPr lang="fr-FR" sz="1600" dirty="0" err="1" smtClean="0">
                <a:latin typeface="Handlee" panose="02000000000000000000" pitchFamily="2" charset="0"/>
                <a:ea typeface="Clensey" panose="02000603000000000000" pitchFamily="2" charset="0"/>
              </a:rPr>
              <a:t>my</a:t>
            </a:r>
            <a:r>
              <a:rPr lang="fr-FR" sz="1600" dirty="0" smtClean="0">
                <a:latin typeface="Handlee" panose="02000000000000000000" pitchFamily="2" charset="0"/>
                <a:ea typeface="Clensey" panose="02000603000000000000" pitchFamily="2" charset="0"/>
              </a:rPr>
              <a:t> classroom !</a:t>
            </a:r>
          </a:p>
          <a:p>
            <a:pPr>
              <a:lnSpc>
                <a:spcPct val="80000"/>
              </a:lnSpc>
            </a:pPr>
            <a:endParaRPr lang="fr-FR" sz="1600" dirty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Can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you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tell me</a:t>
            </a: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How many</a:t>
            </a:r>
          </a:p>
          <a:p>
            <a:pPr>
              <a:lnSpc>
                <a:spcPct val="80000"/>
              </a:lnSpc>
            </a:pP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Bags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are there ? And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school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bags</a:t>
            </a:r>
            <a:endParaRPr lang="fr-FR" sz="1600" dirty="0" smtClean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Can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you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tell me, how many are there ?</a:t>
            </a:r>
          </a:p>
          <a:p>
            <a:pPr>
              <a:lnSpc>
                <a:spcPct val="80000"/>
              </a:lnSpc>
            </a:pPr>
            <a:endParaRPr lang="fr-FR" sz="1600" dirty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Can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you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tell me</a:t>
            </a: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How many</a:t>
            </a: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Kids are there ? And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pupils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?</a:t>
            </a: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Can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you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tell me, how many ?</a:t>
            </a:r>
          </a:p>
          <a:p>
            <a:pPr>
              <a:lnSpc>
                <a:spcPct val="80000"/>
              </a:lnSpc>
            </a:pPr>
            <a:endParaRPr lang="fr-FR" sz="1600" dirty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pPr>
              <a:lnSpc>
                <a:spcPct val="80000"/>
              </a:lnSpc>
            </a:pP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Two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, four, six</a:t>
            </a:r>
          </a:p>
          <a:p>
            <a:pPr>
              <a:lnSpc>
                <a:spcPct val="80000"/>
              </a:lnSpc>
            </a:pP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Eight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,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ten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,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twelve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and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fourteen</a:t>
            </a:r>
            <a:endParaRPr lang="fr-FR" sz="1600" dirty="0" smtClean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pPr>
              <a:lnSpc>
                <a:spcPct val="80000"/>
              </a:lnSpc>
            </a:pP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Sixteen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,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eighteen</a:t>
            </a:r>
            <a:endParaRPr lang="fr-FR" sz="1600" dirty="0" smtClean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On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their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 chairs,</a:t>
            </a:r>
          </a:p>
          <a:p>
            <a:pPr>
              <a:lnSpc>
                <a:spcPct val="80000"/>
              </a:lnSpc>
            </a:pP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There are </a:t>
            </a:r>
            <a:r>
              <a:rPr lang="fr-FR" sz="1600" dirty="0" err="1" smtClean="0">
                <a:latin typeface="KG Primary Italics" panose="02000506000000020003" pitchFamily="2" charset="0"/>
                <a:ea typeface="Clensey" panose="02000603000000000000" pitchFamily="2" charset="0"/>
              </a:rPr>
              <a:t>twenty</a:t>
            </a:r>
            <a:r>
              <a:rPr lang="fr-FR" sz="1600" dirty="0" smtClean="0">
                <a:latin typeface="KG Primary Italics" panose="02000506000000020003" pitchFamily="2" charset="0"/>
                <a:ea typeface="Clensey" panose="02000603000000000000" pitchFamily="2" charset="0"/>
              </a:rPr>
              <a:t>.</a:t>
            </a:r>
          </a:p>
          <a:p>
            <a:pPr>
              <a:lnSpc>
                <a:spcPct val="80000"/>
              </a:lnSpc>
            </a:pPr>
            <a:endParaRPr lang="fr-FR" sz="1600" dirty="0">
              <a:latin typeface="KG Primary Italics" panose="02000506000000020003" pitchFamily="2" charset="0"/>
              <a:ea typeface="Clensey" panose="02000603000000000000" pitchFamily="2" charset="0"/>
            </a:endParaRPr>
          </a:p>
          <a:p>
            <a:r>
              <a:rPr lang="fr-FR" sz="1600" dirty="0" smtClean="0">
                <a:latin typeface="Handlee" panose="02000000000000000000" pitchFamily="2" charset="0"/>
                <a:ea typeface="Clensey" panose="02000603000000000000" pitchFamily="2" charset="0"/>
              </a:rPr>
              <a:t>But </a:t>
            </a:r>
            <a:r>
              <a:rPr lang="fr-FR" sz="1600" dirty="0" err="1" smtClean="0">
                <a:latin typeface="Handlee" panose="02000000000000000000" pitchFamily="2" charset="0"/>
                <a:ea typeface="Clensey" panose="02000603000000000000" pitchFamily="2" charset="0"/>
              </a:rPr>
              <a:t>there’s</a:t>
            </a:r>
            <a:r>
              <a:rPr lang="fr-FR" sz="1600" dirty="0" smtClean="0">
                <a:latin typeface="Handlee" panose="02000000000000000000" pitchFamily="2" charset="0"/>
                <a:ea typeface="Clensey" panose="02000603000000000000" pitchFamily="2" charset="0"/>
              </a:rPr>
              <a:t> one teacher in </a:t>
            </a:r>
            <a:r>
              <a:rPr lang="fr-FR" sz="1600" dirty="0" err="1" smtClean="0">
                <a:latin typeface="Handlee" panose="02000000000000000000" pitchFamily="2" charset="0"/>
                <a:ea typeface="Clensey" panose="02000603000000000000" pitchFamily="2" charset="0"/>
              </a:rPr>
              <a:t>my</a:t>
            </a:r>
            <a:r>
              <a:rPr lang="fr-FR" sz="1600" dirty="0" smtClean="0">
                <a:latin typeface="Handlee" panose="02000000000000000000" pitchFamily="2" charset="0"/>
                <a:ea typeface="Clensey" panose="02000603000000000000" pitchFamily="2" charset="0"/>
              </a:rPr>
              <a:t> classroom !</a:t>
            </a:r>
          </a:p>
        </p:txBody>
      </p:sp>
      <p:sp>
        <p:nvSpPr>
          <p:cNvPr id="13" name="Étoile à 7 branches 12"/>
          <p:cNvSpPr/>
          <p:nvPr/>
        </p:nvSpPr>
        <p:spPr>
          <a:xfrm>
            <a:off x="3460855" y="972022"/>
            <a:ext cx="560148" cy="518127"/>
          </a:xfrm>
          <a:prstGeom prst="star7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55" name="Ellipse 54"/>
          <p:cNvSpPr/>
          <p:nvPr/>
        </p:nvSpPr>
        <p:spPr>
          <a:xfrm>
            <a:off x="4550944" y="1593433"/>
            <a:ext cx="513589" cy="26161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3537303" y="1049064"/>
            <a:ext cx="407252" cy="3796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nacat" panose="00000400000000000000" pitchFamily="2" charset="0"/>
              </a:rPr>
              <a:t>1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nacat" panose="00000400000000000000" pitchFamily="2" charset="0"/>
            </a:endParaRPr>
          </a:p>
        </p:txBody>
      </p:sp>
      <p:sp>
        <p:nvSpPr>
          <p:cNvPr id="57" name="Ellipse 56"/>
          <p:cNvSpPr/>
          <p:nvPr/>
        </p:nvSpPr>
        <p:spPr>
          <a:xfrm>
            <a:off x="6256730" y="1593433"/>
            <a:ext cx="731438" cy="26161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5432834" y="1584121"/>
            <a:ext cx="513589" cy="26161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Étoile à 7 branches 79"/>
          <p:cNvSpPr/>
          <p:nvPr/>
        </p:nvSpPr>
        <p:spPr>
          <a:xfrm>
            <a:off x="3507413" y="5220494"/>
            <a:ext cx="613327" cy="518127"/>
          </a:xfrm>
          <a:prstGeom prst="star7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ZoneTexte 80"/>
          <p:cNvSpPr txBox="1"/>
          <p:nvPr/>
        </p:nvSpPr>
        <p:spPr>
          <a:xfrm>
            <a:off x="3583861" y="5297536"/>
            <a:ext cx="445915" cy="3796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nacat" panose="00000400000000000000" pitchFamily="2" charset="0"/>
              </a:rPr>
              <a:t>2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nacat" panose="00000400000000000000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3507413" y="1593433"/>
            <a:ext cx="36216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latin typeface="Short Stack" panose="02010500040000000007" pitchFamily="2" charset="0"/>
              </a:rPr>
              <a:t>pen</a:t>
            </a:r>
            <a:r>
              <a:rPr lang="fr-FR" sz="1100" dirty="0"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latin typeface="Short Stack" panose="02010500040000000007" pitchFamily="2" charset="0"/>
              </a:rPr>
              <a:t>desk          book         teacher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9289" y="3348286"/>
            <a:ext cx="450660" cy="52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2474" y="2567155"/>
            <a:ext cx="717843" cy="499021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0317" y="3358233"/>
            <a:ext cx="482322" cy="556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9" r="17043"/>
          <a:stretch/>
        </p:blipFill>
        <p:spPr bwMode="auto">
          <a:xfrm>
            <a:off x="6511512" y="3348286"/>
            <a:ext cx="486777" cy="5527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0" name="Ellipse 59"/>
          <p:cNvSpPr/>
          <p:nvPr/>
        </p:nvSpPr>
        <p:spPr>
          <a:xfrm>
            <a:off x="6277232" y="4695151"/>
            <a:ext cx="710936" cy="26161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840654" y="4695151"/>
            <a:ext cx="920259" cy="26161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3516187" y="4695151"/>
            <a:ext cx="924130" cy="26161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075242" y="2665588"/>
            <a:ext cx="448447" cy="3527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605" y="2617730"/>
            <a:ext cx="781424" cy="44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3507413" y="4695151"/>
            <a:ext cx="36936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1100" dirty="0">
                <a:solidFill>
                  <a:prstClr val="black"/>
                </a:solidFill>
                <a:latin typeface="Short Stack" panose="02010500040000000007" pitchFamily="2" charset="0"/>
              </a:rPr>
              <a:t>copy book	     classroom             </a:t>
            </a:r>
            <a:r>
              <a:rPr lang="fr-FR" sz="1100" dirty="0" smtClean="0">
                <a:solidFill>
                  <a:prstClr val="black"/>
                </a:solidFill>
                <a:latin typeface="Short Stack" panose="02010500040000000007" pitchFamily="2" charset="0"/>
              </a:rPr>
              <a:t>crayon</a:t>
            </a:r>
            <a:endParaRPr lang="fr-FR" sz="1100" dirty="0">
              <a:solidFill>
                <a:prstClr val="black"/>
              </a:solidFill>
              <a:latin typeface="Short Stack" panose="02010500040000000007" pitchFamily="2" charset="0"/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4137461" y="5261994"/>
            <a:ext cx="2850707" cy="471960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2400" dirty="0" smtClean="0">
                <a:latin typeface="Fineliner Script" pitchFamily="50" charset="0"/>
              </a:rPr>
              <a:t>Recopie 3 fois chaque mot</a:t>
            </a:r>
            <a:endParaRPr lang="fr-FR" sz="2400" dirty="0">
              <a:latin typeface="Fineliner Script" pitchFamily="50" charset="0"/>
            </a:endParaRPr>
          </a:p>
        </p:txBody>
      </p:sp>
      <p:pic>
        <p:nvPicPr>
          <p:cNvPr id="36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454" y="5924757"/>
            <a:ext cx="482322" cy="556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Picture 8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7984" y="7364917"/>
            <a:ext cx="781424" cy="448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4052" y="7967075"/>
            <a:ext cx="450850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4178185" y="6047866"/>
            <a:ext cx="3022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___________________________________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4203129" y="6783093"/>
            <a:ext cx="3022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___________________________________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44" name="ZoneTexte 43"/>
          <p:cNvSpPr txBox="1"/>
          <p:nvPr/>
        </p:nvSpPr>
        <p:spPr>
          <a:xfrm>
            <a:off x="4203129" y="7466201"/>
            <a:ext cx="3022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___________________________________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45" name="ZoneTexte 44"/>
          <p:cNvSpPr txBox="1"/>
          <p:nvPr/>
        </p:nvSpPr>
        <p:spPr>
          <a:xfrm>
            <a:off x="4203129" y="8165497"/>
            <a:ext cx="30228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___________________________________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46" name="Étoile à 7 branches 45"/>
          <p:cNvSpPr/>
          <p:nvPr/>
        </p:nvSpPr>
        <p:spPr>
          <a:xfrm>
            <a:off x="179920" y="8676878"/>
            <a:ext cx="613327" cy="518127"/>
          </a:xfrm>
          <a:prstGeom prst="star7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256368" y="8753920"/>
            <a:ext cx="445915" cy="3796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nacat" panose="00000400000000000000" pitchFamily="2" charset="0"/>
              </a:rPr>
              <a:t>3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nacat" panose="00000400000000000000" pitchFamily="2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809968" y="8718378"/>
            <a:ext cx="4616573" cy="471960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2400" dirty="0" smtClean="0">
                <a:latin typeface="Fineliner Script" pitchFamily="50" charset="0"/>
              </a:rPr>
              <a:t>Observe les images et réponds à la question.</a:t>
            </a:r>
            <a:endParaRPr lang="fr-FR" sz="2400" dirty="0">
              <a:latin typeface="Fineliner Script" pitchFamily="50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21" y="9308121"/>
            <a:ext cx="1242693" cy="918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" name="ZoneTexte 50"/>
          <p:cNvSpPr txBox="1"/>
          <p:nvPr/>
        </p:nvSpPr>
        <p:spPr>
          <a:xfrm>
            <a:off x="1606810" y="9308121"/>
            <a:ext cx="220000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How many </a:t>
            </a:r>
            <a:r>
              <a:rPr lang="fr-FR" sz="1000" dirty="0" err="1" smtClean="0">
                <a:latin typeface="Short Stack" panose="02010500040000000007" pitchFamily="2" charset="0"/>
              </a:rPr>
              <a:t>dogs</a:t>
            </a:r>
            <a:r>
              <a:rPr lang="fr-FR" sz="1000" dirty="0" smtClean="0">
                <a:latin typeface="Short Stack" panose="02010500040000000007" pitchFamily="2" charset="0"/>
              </a:rPr>
              <a:t> are there ?</a:t>
            </a:r>
          </a:p>
          <a:p>
            <a:endParaRPr lang="fr-FR" sz="1000" dirty="0">
              <a:latin typeface="Short Stack" panose="02010500040000000007" pitchFamily="2" charset="0"/>
            </a:endParaRPr>
          </a:p>
          <a:p>
            <a:r>
              <a:rPr lang="fr-FR" sz="1000" dirty="0" smtClean="0">
                <a:latin typeface="Short Stack" panose="02010500040000000007" pitchFamily="2" charset="0"/>
              </a:rPr>
              <a:t>________________________</a:t>
            </a:r>
          </a:p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________________________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4111" y="9308121"/>
            <a:ext cx="593667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ZoneTexte 52"/>
          <p:cNvSpPr txBox="1"/>
          <p:nvPr/>
        </p:nvSpPr>
        <p:spPr>
          <a:xfrm>
            <a:off x="4847778" y="9308121"/>
            <a:ext cx="237823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How </a:t>
            </a:r>
            <a:r>
              <a:rPr lang="fr-FR" sz="1000" dirty="0" err="1" smtClean="0">
                <a:latin typeface="Short Stack" panose="02010500040000000007" pitchFamily="2" charset="0"/>
              </a:rPr>
              <a:t>many</a:t>
            </a:r>
            <a:r>
              <a:rPr lang="fr-FR" sz="1000" dirty="0" smtClean="0">
                <a:latin typeface="Short Stack" panose="02010500040000000007" pitchFamily="2" charset="0"/>
              </a:rPr>
              <a:t> </a:t>
            </a:r>
            <a:r>
              <a:rPr lang="fr-FR" sz="1000" dirty="0" err="1" smtClean="0">
                <a:latin typeface="Short Stack" panose="02010500040000000007" pitchFamily="2" charset="0"/>
              </a:rPr>
              <a:t>flowers</a:t>
            </a:r>
            <a:r>
              <a:rPr lang="fr-FR" sz="1000" dirty="0" smtClean="0">
                <a:latin typeface="Short Stack" panose="02010500040000000007" pitchFamily="2" charset="0"/>
              </a:rPr>
              <a:t> are there ?</a:t>
            </a:r>
          </a:p>
          <a:p>
            <a:endParaRPr lang="fr-FR" sz="1000" dirty="0">
              <a:latin typeface="Short Stack" panose="02010500040000000007" pitchFamily="2" charset="0"/>
            </a:endParaRPr>
          </a:p>
          <a:p>
            <a:r>
              <a:rPr lang="fr-FR" sz="1000" dirty="0" smtClean="0">
                <a:latin typeface="Short Stack" panose="02010500040000000007" pitchFamily="2" charset="0"/>
              </a:rPr>
              <a:t>________________________</a:t>
            </a:r>
          </a:p>
          <a:p>
            <a:pPr>
              <a:lnSpc>
                <a:spcPct val="200000"/>
              </a:lnSpc>
            </a:pPr>
            <a:r>
              <a:rPr lang="fr-FR" sz="1000" dirty="0" smtClean="0">
                <a:latin typeface="Short Stack" panose="02010500040000000007" pitchFamily="2" charset="0"/>
              </a:rPr>
              <a:t>________________________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049" y="3263149"/>
            <a:ext cx="478556" cy="6378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717" y="6584049"/>
            <a:ext cx="483402" cy="644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9" name="Image 4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984" y="9180934"/>
            <a:ext cx="305265" cy="12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698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89935" y="-108098"/>
            <a:ext cx="4976500" cy="933625"/>
          </a:xfrm>
          <a:prstGeom prst="rect">
            <a:avLst/>
          </a:prstGeom>
          <a:noFill/>
        </p:spPr>
        <p:txBody>
          <a:bodyPr wrap="none" lIns="101636" tIns="50818" rIns="101636" bIns="50818">
            <a:spAutoFit/>
          </a:bodyPr>
          <a:lstStyle/>
          <a:p>
            <a:pPr algn="ctr"/>
            <a:r>
              <a:rPr lang="fr-FR" sz="5400" b="1" spc="-150" dirty="0" smtClean="0">
                <a:ln w="12700">
                  <a:solidFill>
                    <a:schemeClr val="accent4"/>
                  </a:solidFill>
                  <a:prstDash val="solid"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Fineliner Script" pitchFamily="50" charset="0"/>
              </a:rPr>
              <a:t>How many are there?</a:t>
            </a:r>
            <a:endParaRPr lang="fr-FR" sz="4000" b="1" spc="-150" dirty="0">
              <a:ln w="12700">
                <a:solidFill>
                  <a:schemeClr val="accent4"/>
                </a:solidFill>
                <a:prstDash val="solid"/>
              </a:ln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Fineliner Script" pitchFamily="50" charset="0"/>
            </a:endParaRPr>
          </a:p>
        </p:txBody>
      </p:sp>
      <p:cxnSp>
        <p:nvCxnSpPr>
          <p:cNvPr id="8" name="Connecteur droit 7"/>
          <p:cNvCxnSpPr/>
          <p:nvPr/>
        </p:nvCxnSpPr>
        <p:spPr>
          <a:xfrm>
            <a:off x="0" y="828006"/>
            <a:ext cx="7345363" cy="0"/>
          </a:xfrm>
          <a:prstGeom prst="line">
            <a:avLst/>
          </a:prstGeom>
          <a:ln w="57150">
            <a:solidFill>
              <a:schemeClr val="accent4"/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Ellipse 8"/>
          <p:cNvSpPr/>
          <p:nvPr/>
        </p:nvSpPr>
        <p:spPr>
          <a:xfrm>
            <a:off x="186364" y="185803"/>
            <a:ext cx="1453869" cy="703758"/>
          </a:xfrm>
          <a:prstGeom prst="ellipse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 sz="3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6364" y="232935"/>
            <a:ext cx="1453869" cy="595071"/>
          </a:xfrm>
          <a:prstGeom prst="rect">
            <a:avLst/>
          </a:prstGeom>
        </p:spPr>
        <p:txBody>
          <a:bodyPr wrap="none" lIns="101636" tIns="50818" rIns="101636" bIns="50818">
            <a:spAutoFit/>
          </a:bodyPr>
          <a:lstStyle/>
          <a:p>
            <a:pPr lvl="0" algn="ctr"/>
            <a:r>
              <a:rPr lang="fr-FR" sz="3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Anglais</a:t>
            </a:r>
            <a:r>
              <a:rPr lang="fr-FR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 </a:t>
            </a:r>
            <a:r>
              <a:rPr lang="fr-FR" sz="3200" dirty="0" smtClean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  <a:ea typeface="Clensey" panose="02000603000000000000" pitchFamily="2" charset="0"/>
              </a:rPr>
              <a:t>3</a:t>
            </a:r>
            <a:endParaRPr lang="fr-FR" sz="3200" dirty="0">
              <a:solidFill>
                <a:schemeClr val="accent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  <a:ea typeface="Clensey" panose="02000603000000000000" pitchFamily="2" charset="0"/>
            </a:endParaRPr>
          </a:p>
        </p:txBody>
      </p:sp>
      <p:sp>
        <p:nvSpPr>
          <p:cNvPr id="11" name="Étoile à 7 branches 10"/>
          <p:cNvSpPr/>
          <p:nvPr/>
        </p:nvSpPr>
        <p:spPr>
          <a:xfrm>
            <a:off x="6542349" y="323950"/>
            <a:ext cx="658723" cy="562424"/>
          </a:xfrm>
          <a:prstGeom prst="star7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6542350" y="441286"/>
            <a:ext cx="658723" cy="348850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600" dirty="0" smtClean="0">
                <a:latin typeface="Chinacat" panose="00000400000000000000" pitchFamily="2" charset="0"/>
              </a:rPr>
              <a:t>CM1</a:t>
            </a:r>
            <a:endParaRPr lang="fr-FR" sz="1600" dirty="0">
              <a:latin typeface="Chinacat" panose="00000400000000000000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99953" y="1019828"/>
            <a:ext cx="4196864" cy="471960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2400" dirty="0" smtClean="0">
                <a:latin typeface="Fineliner Script" pitchFamily="50" charset="0"/>
              </a:rPr>
              <a:t>Ecris les noms suivants sous les images</a:t>
            </a:r>
            <a:endParaRPr lang="fr-FR" sz="2400" dirty="0">
              <a:latin typeface="Fineliner Script" pitchFamily="50" charset="0"/>
            </a:endParaRPr>
          </a:p>
        </p:txBody>
      </p:sp>
      <p:sp>
        <p:nvSpPr>
          <p:cNvPr id="15" name="Étoile à 7 branches 14"/>
          <p:cNvSpPr/>
          <p:nvPr/>
        </p:nvSpPr>
        <p:spPr>
          <a:xfrm>
            <a:off x="139806" y="988953"/>
            <a:ext cx="560148" cy="518127"/>
          </a:xfrm>
          <a:prstGeom prst="star7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216254" y="1065995"/>
            <a:ext cx="407252" cy="3796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nacat" panose="00000400000000000000" pitchFamily="2" charset="0"/>
              </a:rPr>
              <a:t>4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nacat" panose="00000400000000000000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956229" y="1538193"/>
            <a:ext cx="5637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 smtClean="0">
                <a:latin typeface="Short Stack" panose="02010500040000000007" pitchFamily="2" charset="0"/>
              </a:rPr>
              <a:t>pupil</a:t>
            </a:r>
            <a:r>
              <a:rPr lang="fr-FR" sz="1100" dirty="0"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latin typeface="Short Stack" panose="02010500040000000007" pitchFamily="2" charset="0"/>
              </a:rPr>
              <a:t> </a:t>
            </a:r>
            <a:r>
              <a:rPr lang="fr-FR" sz="1100" dirty="0" err="1" smtClean="0">
                <a:latin typeface="Short Stack" panose="02010500040000000007" pitchFamily="2" charset="0"/>
              </a:rPr>
              <a:t>school</a:t>
            </a:r>
            <a:r>
              <a:rPr lang="fr-FR" sz="1100" dirty="0" smtClean="0">
                <a:latin typeface="Short Stack" panose="02010500040000000007" pitchFamily="2" charset="0"/>
              </a:rPr>
              <a:t> bag	            chair                bag	 kid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506" y="2052142"/>
            <a:ext cx="619541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8023" y="2103599"/>
            <a:ext cx="769316" cy="769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722" y="2039758"/>
            <a:ext cx="584110" cy="888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4399" y="2039758"/>
            <a:ext cx="61912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11" descr="data:image/jpeg;base64,/9j/4AAQSkZJRgABAQAAAQABAAD/2wCEAAkGBhQSDxUUEhMWERUUFxsXExgYFhsfGBYYGhcYGhoYHBoeHCYeGhsjHRgaHy8gJCcpLSwtIB4yNzAqNiYrLSkBCQoKDgwOGg8PGi0lHyUuKSkvNSwsLC8uLzIwLC8uLCwsKi4qLC0sLCwqLCwvLyksLDIsNCktKiwvLCovLCkuLP/AABEIAOEA4QMBIgACEQEDEQH/xAAcAAEAAgIDAQAAAAAAAAAAAAAABQYEBwIDCAH/xABDEAACAQMDAgQEAwUECAYDAAABAgMABBESITEFQQYTIlEHMmFxFCOBQlKRobEVJGLBMzRDcoKi0fAWY5PT4fEIVXP/xAAaAQEAAwEBAQAAAAAAAAAAAAAAAwQFAgEG/8QAMxEAAgECBAELAwUBAQEAAAAAAAECAxEEITFBEhMiUWFxgZGhscHwBTLRFCNC4fFSYhX/2gAMAwEAAhEDEQA/AN40pSgFKUoBSlKAUpSgFKVVvHvjYdPtPNSMXDtKsCrrAVZGBOXbfSABxzuOM5DQ9Su7IkPE3ihLGMSSxTyR762ij1iIBS2p8HKrtjVgj3xVD+IfxiRLRB0yRZ5Z0ZtY/wBhGuxYqcEPngMNsEkcZ1R1zxLPLJK80sskzuc+XO6pHk4WNANiQP2dJ253zWNZuyyxxrCLUuMscgs6qDtxkHO+TvVSeJsrxXp/vkaFLA3klN9Gib1ytpZZ9ZeOl/FG+WzSK2DMcanubxy8jsd2CIDhUzsuSdvrxneH/jVfoHW8sxOcflmMiP1b7MxLLp43A235qh/hrrzMNJmM4BKaFYbYJwyk577H7VIQWZRs+Y7DG6sQd/cHGR/SqcsbOOd4+ZqU/pVKaStJW1bsvzl8zNlW3x1TQRNYXKS/srGUkQ84/MyuO2dts9677f452wz+Jt57bYlDhZA529AKHZj2ztsdxWqpOnFiS0snPpCNpCjsMDk/U10vb3GCPMUgfKwQGQ+2dRCAj3r2OPbtp5nM/pEUnbi6tH4rL1PQ3hPxtbdQRjAWDRkCSORdMiZGRqXJ2+oJGx3qfryzb2KTosk0WmQjB+ZSNJOCBkEcZq5/DXx1dQ9TjsZnknt5gRCZPU8bBSRpf5im2Cp+XY7AHNujio1JcGj+aGdivp86EOVTvF+PVc3nSlKtmaKUpQClKUApSlAKUpQClKUApSlAKUpQClKUApSlAV3x94r/ALOsJLgJ5jgqkak4Bdzgaj2Ucn7YyM5rzhbXi3FzLKVaZ5ZjLJpGmFHYklwC5zuxxnfbYDitwfH27/uVvb5H94nAI3L6UGSyjjAJXJJ7j7jWVrBogCxFGZRpDY9JZdt8b9sGs/G1eGPCtzZ+lYflJObWS7/Bf0+4xGjgtnDMxzjCLuzZJyze5Zjtk/aoHqE7zXepAy6ACvp9QVd86e53LY9qyZZCZZGkdVIGZdLgHCjAjTctueTsN+Nt7V034ZXbRtdJH5EihDDC7hmmUqTJqYH0scjGrfOQQu1Q048HObu7b6fP9LGJqqaUFlHi0WuW/wAt0bEbY9dRgochWOwP7Dn/AAtx+hwR7V2/2sFkZJsRHPoJPpdffJ2BHcVFdK6wypJHIuicE41rp1OeA/Hr2xvz+ld79aEsIKvHHIpBZJMYOOV9XY+43+1Vp4e0muHLt89NPmRoU8YpU0+PPXTXpTz17Ld5mr1+AnHmd8asHTn21YxUhmojo9956ShghUHAVeMEHbf+uK49Et510iT0Iikacg5JORwTwO9RTpRV1o10v00LFHETlwu11LdJq1nbPN+u2hI30LMhCMUcbqc7ZHAPup4IrEhvfNbMReC4gOpGBwY39tQzkZGCO4HFSdY1x0yJzl41Y++N/wCPNcU6ij7NEtei6mmaeTT0frZ/Ogt3gX4nyWySnqIvbqaWTOVRGijUDACDzBjOSSFUdtjitseG/E9vfwCa2kEi50tsQyMOVZTuD/8AYyN6822Fs48yCRmYYyjjOytkac8gjHGTtV6//H9dF3fx+azkCPA5UgFhkn99c6cfetvD4h1JOLt3HymMwcaMIzjfPJ3tk/m5u2lKVcMwUpSgFKUoBSlKAUpSgFKUoBSlKAUpSgFKUoDVfx1tFK2ThmEolkjjAHpKyIPMZjyCoQEYz327jVnRLgLbcBfK1K2DsSu5IP1rbvx3A/A2xx6jeRKj/tJlJCSPuFxg7fwFaJ6czCSOC4yI2li8xBy8fmESYbPzE4zvn7YqhiqXKO3Z7mxgMRyEeKz/AJdmi8NP6NnfCHwrmBrq6ijkaZleBnWNmAAILA4LKSe2e3A77Nqr3vgtJbhnunD2sSKtvbbrDGFXDO4zhjzg8AY9hj54X6FYxzNLYT5Ugq8UVxrhySDqKZbDDtuAM8VWm1LP2yOIXjl/pPdQ6VDPGyTRJKr/ADBlBzgYBzzkdiNx2xVe6H8NbS1lkcL5yuVZUmVHETLn1KzLqzv7/fO2LZXGSQKCWIUDkk4A+5PFRqUkrJnbjF5s1n446day3LtBHefio8LK1pbl0+UkCQNpRyABwcnYb42r9z4cea0kksb2SeW3/wBYgeARyjA3wvPYkLvnjORg7qinVxlWDj3Ugj+I2qOn8OxtfR3gLLLHG0ZxjTIjcB8jPpOSMEdvbFSKcd1p05+x4uUX2yaT6G17mlekdQeWNlceXKmzBgRuRlWK7EA+1dtt1NSil/QzMUI3xrU4Iz2+mfepP4sdCuYL1ryFXeGXy2kK5Olo1CBWwNlYY52JOPpVZv7VWGtI3DGQx3KaTqGRhwyfvKQDxzvUU6Eb32fRt1Gph8bOUbayjrffPVdi17blgJxztTpfX36feR3MLaQ7olymfTLExxkgZ9Q7N2+vBiOkdSLqiSJ8yEA6s6imAwZcbHfODWFaCKLqMHnDVHBNGW3x+SXU6c5GCmrbcZHtimFpuFa17e6/07+oV41MNdK6fk7X6OjP/T1tSgpW6fIilKUApSlAKUpQClKUApSlAKUpQClKUApSlAQ3i/wvH1Cze3kJQNgq68o6nKsPfB7dxkbc1onqfw6l6b1GwhZluY5LqN4pNlY6WQyoYyxOB6WyCR+pwPR9a28Rr5nia3VsYgsHmTn5pJmiPfA2x29/piKrbhbZLSb4rLcjfFfgee+u8yXbRWelNcKs2WK6i2QToGc/Nv8AbYV2dL+GlpBdRXVo8kOjkK+tJVIwQSxJ374OPoKtNzZ63RvMdQhOUXTokBGMOCpJA5GCKhep9NvUjVbJ7eJY5VKReXoVoAPVExw2klu6BdvY1mKcmuG5fcIp3sWOqz4z8GpfhBNcSQwx5ZkTSFY/vMzA4wPcEDf3NYyeJOosVjHTPLlz63eYfhwMHJDKCxztsMncjfFSfS7C6Nuq3csbuXYzARhkaFgR5PCjuPVg8HY5zXKTg73Om1NWsUdPBV70+8B6S4a2uQAxkIZYjnOpgPmXHyuATgkH3O1KwzaurwrEY44UBV49G5GkCMIQQECntg7bbVmUnNytc9hBRvYwOu9Ra3tpJVVXKDIDSCNeQCS7bKADn64xya0ldWdxbTJLMyTR9RZpo2i1Y1OVYkh0RgCGG2ON+xrbvjW6RbR45Y5WjnVomeOPWItQwHYDLYBIOVVjkcVpy2vUlmihiJaGxiKRkggySSMWlk0n5QWJAHOAv2HSS5KTa+beZJRcv1MFB5/L+R9sYx+InbAwrDDexMY1/wBBmpTwb0I9T6rGiODbwBZpWA3AVwdCnnLsq88DJ7YMY0kKwOgcAFX5b1E76jnknPet7fCrpaRdJtmESxSSRIZToCu+M6SxwC3pOxPau8HTU5ub2skT/U6zp0lSjbnXbt23t2Z+Rb6UpWqfOilKUApSlAKUpQClKUApSlAKUpQClKUApSlAK1r8RYxadUsuosPySrWk75/0Qckxud/lyz5ONvfcVsqsbqXTY7iF4ZkEkcg0urcEf975G4OCK5lHiVmexdncofjoTt0yf8JqMpQaNHzFdS69ON8lNWMb+29Uz4d311bq8H4RJZly1xEriO79xKVkbTOpU/Mhzk4I4LWq5tbvpA0sj39gvyyKM3FsmT6XXP5saqPmGCBzgACuU9pZdVjWWGUGRN4p4X0zwn77MvPysO/vvWfw8lzZrLpL1+U50HmZX/iKb/8AWX//AKcX/vVB+LfENwLSTzrFba3ZWVnvJwhfbGhYoS0pYkjjbncDcSB6H1QLoTrL6caRqtImkxjG8mdRb/FzXRYeEoLeYT3t213cr6le5lAEeeSkZbCjI25xjbGK9/Yjms33nn7zyeRDfC+O9juZo7gOIvKWQo+srBI76kijZ2Yn8tiW3JBwDuDnZNRUPiqzdgq3duxPAE8ZPvxqrsuvENtGhaS4hRRyTKv/AF3P0FVptylexYhaKtczpZgilmIVVBZieAAMkn6AV5z6n1Tzbue4QLbRzOxTA0goBpDAbF2wdWAN3OSRWwvEvUpurxNHbMLWyB/MnmBXzyCMKgO4jzg5OMnA24MN4b6na9MuQk1rH1ScKfJlglMrKynARo3ysf8AvLuPY8C3Tw7ULyyv6Fd4uCqc3NrQs/w3+DkMkSXXUInLliYoHPpEWFEfmJjOoYJxnGCMjNbhSZSSAQSvzAHcZGRkdtt6889c8SveSn+0rhmxxZW2spH/AP0KH1uNwcn9e1Ytnc9MZ1WJXtXbaORRJG2eBhweSQedsiuJ4+EMowk10pZf2QcnxPOST6L5npOlaj6V43vOnlRclr+0GzSaf7zCuPmbB/NUdz83JraHSerxXUKzW8iyxv8AKynY42I9wQdsHcVcoV6dePFTd0RzhKDtJGZSlKmOBSlKAUpSgFKUoBSlKAUpSgFKUoBSlKAVH9f67FZ20lxO2mOMZPuewUDuxOAB7mpCtUdeduuzNErPb2NpMQHXAluJ0yCyEghY0ycHfJIP+7zOagrs6jFydkSq+KeqTfmpDaWMBBKC5Mjy4yMM4RlRMjfGSRsPrWsfFtnFPIX/ABqXl+zaIo7KCOP8wjdnkXLOo0klic/7oJxa+veGel2SRtcRS3TsxWFGeWWSRjjKqmsKe3OO2+cV09O6FJPcwTNbRdPhtixhhQL5rlhjMjKAFG/y85zn3qvSlOq97Elbgoxztc6ei+A7gKPxnULqUYwYknkCccFi2WA+gHapj/wjYQqztbwgKCzvKNeByWZpNX8eax/FHi/yWWC2VZ7mTOkZ9EQGQXkwdsEfL9D9jASdBafe9uJLon9jUUhG+do1xx7n+FX1FLRGTKcpZyZFz9YhupGSxs7GBBn864jiy2CBlI9Oe/cH64NZVj4EKtrknAb/AMmCKPGQR6WC5X7gD/Oqb+Dike9uFiXyLdNMajZTJIfKi3333ebHfyyNs1KdFurmys47kMZYWPrhJ2VScK6n9k5H8xznbKxtLFzTdCduq3ualB0YWU46lxbwdbMQZEaYjODJLI3POxbH8qxfErJY2MjW0axM2EBQAEav2s8kgZx9cVO2N6k0SyRnUrjKn/I/UcGtd/EPxHIbhrYHTEujzMD5yQr7nc4GRsPbvXzOEVfE11Cbbtm029matTghC8UlfJEDbSO8SxtKsEK+p2DDLEnX6gpy7bbA8Yqf6LCJJY7ieQxW0IUAytjz3QnSQNtQBIycHjHc4gILlILnX5SOqaSVZQwZDjIw2dLdwdjXf1icy30hmkKsrsqr+5pYqqg8YAA4xX1EMLLFVVSi1FNXvlvrbrz1v3GPVwkcJUc55tN2SWV7u76dUbbsuoRzLqikWQe6nOPv3H61g9L6sej3gnX/AFG4YLdRjOInY7TqOAOxA7bfu6dW9CmkjvElhcMWlC6RkFwzbqR7Ef8AXtW3+pWCzwyRNxIpXPtng/cHB/SsOvQn9HxUbSvF+av1eTNKE1i6byzRuRWyMjcGvtUr4Qdaa46TEJN5LYtbSfeLAX9dBT7896utfVJ3MwUpSgFKUoBSlKAUpSgFKUoBSlKAUpSgMHrjstrOUBLiJygBwSwQ4wexzjetf/DHR/ZFr5eMaDqx+/rbVn65rZxrSPSWuba6vns4Ua3F5LGbUuQR5eAZYWPpBckkoRjAUDO1QV6TqRtElpVY05XloZfjGN4OrW15IjyWyQvExRWfyHJb1lQDgMGVcgdvsK6p7yXqhWGzMsNsd7m5KFNSdo4dQBLMNycbDHvgzEXxFhGPPgu7UkkHXbuVBA3wyBtQ+o/lUB1v4gG+D2tiskYIxcTyAqYkPKoucl2GRvjG/wBxFTnWUeTUe89qwoOXKuV+ogrW0guJ45LSCO2tbViImCDzrlgMF3c76AeAd9z/AMOT4t66La2bBxI4KxAc5Ixq+y5zn3xUhDDHbQYA0RxKT9gAST9TyfvWupOo+bI99cLrjRtFtE26ySLhghB5jQENJjnUo28zIvpKEbIzlevPieh1XELLa29kgzNPKLiUb+nUoSBD9QheQnsJV4Iar3163WPpsqcqkOkY+gAU/wAcGonwT4fbJvLjLSy5Zc8jVuzn/E2T+hPvWX42l1JFbjOZ5BnH7ibsf6fwPtS6hFyYk+UqKMTr+Fk7G1lQ8JJt9NS7j+X8zWZ416FbyRmaaQW5GFL41BhnYFBuxG+MbjfkVh+CbxIJLiCZlSRpTIpY48xSOQTscYz77n22snX+mJcWzxyFVBHpZuEb9ls7cH+IyO9fD16jp43lFdJtPLodtOk+kpr9q26Ne2cNtFPHLdC4ZSQI2a3CQnuGOXJcYOcY/j3vXV/CsFy2t1KuRjWhwSMY35VtjyR7VWejdQS56UbeZwJN4ogXVS5TS8YBxgAelcnPHO9dfh3r949uqIYUEX5ZdwzOSuCNgdOwIWrlZV3LlIScZQdtbZbNWXiRqan9/O4s+/rOq46SLO+hggAiMo9NzIBIwJyDpU6UXHHGd+d95STrlxZXiR3kwmglHpkMapoI52XsCQDnsQfvC+KYbjyVkluPOMThlHlIoGSBnbnfTsdq5+MeumWBlkRDhlED6G1NjBeZZP8ARlGKsoUb+/y1IqTrcCnaSd4ye9+lNq++mmuRG3wXtluvxkbf+C9sTHezhSsVxcloSQR5igYLgH9ktnf7+1bIqgfBnxUt109bcqyTWSpFKD+7giNgfqqEY5BHtjN/r6KnFRiorRIz5O7bYpSldngpSlAKUpQClKUApSlAKUpQClKUArQvizqtxa9X6o1vIiRxeTK8TpqR2e3QkgghlYlcbHfIzwK31WmvjP0Ex3H4rGILqH8NcMBtHID+TK/su4Un2HuRn1anE1eJWLb40uytizBZULEib0jHcgpnH0z/AFrM8K2TJbBpCWlnJmlJ5LPvv+mP1zVC6d0nEixqFS6XKyQzOojuFY7aHJCglTjSWGcAqxJ0i4SeJLhQIx025Ew9Ojy20g7AAYXJ+2B2rtS6SvUp5Wgjr8c3rMkdpCC81wwAVeSucAf8TYH6NUP0zpiXd6sYYSWtkixqQMLIQSS2D2kkMj776SBXRNNLHK7yETX1wjRRxowb8MrAo5bSSFk0akEfKgsWwQAbl4Y6F+FtxHy5OqQjjUcDA+gAA/j70XOZ7L9qFtyUkkCgknAAJJPAA3Jqh9L6r+Lv5Jtwqx6YQf3dWM/c7k/fFZHi7rnnSJbR5MZlRLhxxkttGG99iTj2+hrClRrefK5KqWdF/ejfBlRfcoQrhfbUe29DH1bxdJatFnA0uF8qyfu7COUASIr44yOP15rCi8L2ynPlA/csR/AnFSUMoZQynKsMg+4NQHXfEEscwhhi1swBU4LE5zwo75B96+eo8tJ8EG132NqpwJcUkYh6M8KuDE0yksR5Mmk6WAzG66csh0rkDjfBqR6OkdpDiWREZzrZSwGkkD0hc52GP+8VhRynY3kN/ICdwFKR++AoAztt8w71kXPiTp0ESm1tklkyNpEPoxvks2d/bSfudqt1OUmuCzd/+dPFvLwK0XGL4ll2/wCe5mN12CTKLqnyQpVImfOeO2Dmq23VbdJl9M4SNifIbGhX4LAFjgj2xzjcYxVhPXp+oqkFmrWyYH4l+FX6KwPHOwAJ+xNWFfCMKWssYXzHkQh5GwZHbkHUeMMAQOAQPvUHLU8Nzaiab2ve3W8kuzckalVzjtvYl/gb1aNJbiB9prhzcRS7f3iIKB5fvmPJbT/ibsDncleWfBPVhbS29wc6LK4fzSuGYRSLpJGNiPUc4PG9eo4ZldQykMrAFSDkEEZBBGxBHevoqErxt0ZfjyM+orO/Sc6UpUxGKUpQClKUApSlAKUpQClKUApSlAK6bu0SWNo5FDo4KurDIYHYgjuK7qUB56+JngRLKe3iiX8XFP5nkROxEsIjCsyrNn1J6shWBx7Hmqs5ijTRMvULSL5dIkzFkgll3UA5323zvW0PiRP5nXoIycrBZtKo9nklKN3wPSq9v8qofxHYutvAgy0shIG25ACqMk7ZL/b+FdpZXK8pc/hRjdM61DBIY7SwmMpUHD7ORpDZOdRAKnO2xyPepdrW8utpSLOI/MqENKwydi3C7e38O1YfRvzOuXrghljMiISNyqyBEPHOhN+OauFdRzRBVajKyIXqHhiNrM28IEWCGjPs4OQSeSTwSex+gqv3twZbVyw0T251MDjKSR75H0IBx71eqpvU4Ab27Xs9upYe50Ff6bVQ+oUouCqbxa9S3gKsuJ09mcfDrbSKBhAUdF/dWWNZNO3YauKw/FrNG8E6fNG+NuTncD/lbt3rJ8Nyg68dktxjvtbRj+GQd6zOs9M/EQmPVoyQc4zx9MisLiVPEXlplfvWZtcLlSsvmZcpLpVTWzCNcZyx0gAjO+cY2qtdc6/01lzMYrgg49Khm4PB222xkHHFQMHhFdJEs0so2yNWF9OdO2/Go432yfeudtbWSHCCNiu5wDIR+vqxVWnhaMHdSk2v+Vb+zqU5tZpLtJCLxnDFE0VpAW8s6YlGoh+5bKqfvucnvXCTxPfyFvLt1iBx5ZcgEcZ1Ak5z9AMe5oOtRgbCQ4HAhk4H/CBWHd9fbOlECk8ass+PcRxg4+mplqaNCLeVPP8A9Nv8HLlZZy8Dp6N0z8Lbyid0UPyc8ZXGNxud+Bmt6fB+B06FZiQENoZhnnQ0rtGfsUKkfTFai8M+G26jeLAdQ21XL49cUJG6Zx5cRkHpCrltySzAYr0bHGFACgAAYAAwABwAOwrdwcZWlUlrIo12sorY5UpSrxXFKUoBSlKAUpSgFKUoBSlKAUpSgFcJpgilmIVVBLEnAAAySSdgAO9c6jvEPQ0vLSW2kLBJVKkqcMO4I+xAODse9AaZt+om8vLm+IIWZtFvkYPkR7KSMcsd981WutXAfrVspCstvpllBzjTHmeQEjJA8tPbbftVz6j4cvenqFliN3Ai4E1uh1KqgD8yHlTjfKlhWqD1bP42d2xJLiGNDjUBI2WOD2WOIx8bF14rttWsitCEuUcpFh+GceoTysSzMygk8nlic9ySQT+lXeoXwd00wWUasMM2XfbfLcZ+oXSP0qaqSOhWqO8mxVU6u3k9Q8x9o5owiuTgB0/ZJ4yRxVrrrngV1KuodTsQRkH9Kir0lWpuD3OqFV0pqaKM3RZYt4CXA2TDhXC7nQcqUkXUcjIyPf2L+L0nImDb4ANtj6b4B/lVhbwZbZGFdADnCyOFO+cYzsPtivreDLQkExascapJD/V6zf8A5839zi+trP1NL9fT2TXeU6Z2LaZJMnkIzmdx7flxhUJGf29j7VJW3SJpF0rBIV33uJDHGM4GBCnA24x2FW2G1gtUJVY4F7nZc/djz+prpi66sjabaOa8YnGIImYA7ctso5GTnarMcFBfc/b+/MgeMnL7F7/0QCeBpCN3giPsluHH13kOef8AvtWf4e8M6+pwWl3cymKdHMZhCxZkT1lGwD6SoPGCSRx3tFt4a6pIdrKOAHGDNcr7bkrGrH6e/wBKzenfDa/PULSec2ipbSFz5bys5BXGAGjA5A7/APQyujS6EITr35zyNg+HfC9tYxGO1iESk5bclmOMZZiSSalaUrolFKUoBSlKAUpSgFKUoBSlKAUpSgFKUoBSorxJ4ot7CAzXUgjTOBsSzN2VVG5P9OTgb1rW5+N1w75t7JUj/ZM8hDsPcogOn7ZP3r21zlyUdTb9aG8R9Bgm651NZIlcA27DnILQBmIIORk7nep7pnx1KPi/tDEh/wBrC2tV/wB5cZHfcE/aoDpVwJ7y/ulOpZrlljYEkNHFlUYZ7EGp8PG9RJkNaa5NtM6W8NSIPyLyaP2D6ZVHA2DDPb3rklnfAn863cdtUTg/8rD/ADqbpWg6EHsUOUZWes3l5bQPMz2zBANhHLk5YKP2/c13mzvzv59uv0ETED9SSa5+NoC/T5woyQA36K6sf5Ampi2uA6K6nKsAw+xGe1ccjDia6l7nXFzbkHedNuwpb8ZsoJKx2qFmxvgAsct2AquzvdKXMtxLgHLKJFVYwSMCWVfkb/y0BY/TY1sKsF+hwtL5jRhmByMlioP7wQnSD9QM0lh4/wAT2NW2voUbpfgiS6jaeVvKZgPJB1Nqxw76yW0n2+ucYwDt3onxbSFFi6jbNZ6QF82NdVsxzjI07x550kHv+sTUFe3r3E728D+UkQzdz7eheTGudtWOT2wfY1WxUaNCk6k3ZL5oWcPOrVqcEVe5uK58d9PjjDve24VhlfzUJYE4yFByf0FZ/S+v29yCbe4inxjV5citpzxnSTj9a84SJbqFjsYEIb5JZIhLNLg6S8aOAqoGIGtioJ2AOK+SdImjdbjM1oybrNElv6csN3WAqzL7n1bdjvWDH6hBvnK3br4e179VzVlh2tHfs08T0/SqT8NPHTXsbw3GlbqAL5mkjTMjDKTJ9CMZxsCRxqAF2rRTUldFZqwpSlengpSlAKUpQClKUApSlAKUpQCuE0wRSzHCqCWJ7ADJNc6GgPL3XvEEvUuox3E5IiZHe0jPCIsjJp9i+U1se+3bGOd11BIyAxOo8KASx/QVmdS8KSQs9kP9ZsXaWzzt59tIc4zxknOfY7e5Ed4SvC73mkabkr+Xq2YYVhox/hbTn329qjw9ficoP7k34bPvXncixVC1p/xaXjv5mHeXMlw6QW4YO+fM1KQUXbc54Xc5P6d8VsHpHTFt4EiTcIMZ/ePJY/c5NV7wFcBlfu7BXJIOs8q5dzux8wHbPGNhxVsrZw8Elxbsz6rtzUKUpVkhPjoCCCMgjBHuDyKrdnKbBvKlYm2Y/kSniLP+yf2Hs3/ziy1Fde1yeVaRY828kEK5GdKH/SSEdwq7n+Pao6lkuLoJKeb4eklFbIyNweCODX2uzrvw7l6XB51k73NvGuq4gkILgKPXLEwA7DUYztzjsBX5PEwkZY7NRcyuobnCRoR80jduR6ef1xmH9XTUHObslrcleGnxKMVe53+Iet/h48KNc0npgjHzMx2zjB2Gc/y71W+pgW8P4MNkKvn9SkBwXLYIiDZ5fZftg/vVIxlbWY7/ANodScY2+SFT/KNBkZ4JB7A1F28CwXC/jH2ExeViynzJ9BdZHC/LGBjQh3JYkgA4r5PG4/8AWTTiubHNLeXXboW3XZ7G9h8L+mhZvnPJ9XV+ertOM0xwwbRqZwjrs3qy2YBG0isBEQmjhdjznJWHUtEgEEhXS2SgD4BLb+ZagYUMfQdDHScMAobeSTw8JreN4JjdI2zeZhNQX0hg6x61dWUHJyTj+MR1EyoEM0TyyLJpVZY/NjZ8YKq8jmRkcKG2GASfeqEJQqXh5aeTz8cvQlaccyd+E9yf7Us2D6SZLq3KrsrwrAZ1BwTkK7AgZOML7V6JrR/wQ8Ka7prtsFbbXGhHDXMgHnMpBxpRMIOQc5Fbwr6GgrQ8fUozd2KUpUxwKUpQClKUApSlAKUpQClKUApSlAVHx94I/GoksBEV5b728h4PvE+Nyjbj6ZO25B1D1KbV5l0Yja3lqfLvEK5YK406x2bAwyk8gEbjFejK0z8XekqOqQELj8fbTW7kH5nRQUJHuCyAE+w7CqOKpLKvHKUc+7dPu8yxRndOk81L12ZrYzvbTEq5+cs+DkLNjBG5HnZyfMCKNPbje39F8VpNpVhpYj5lOYiecBuVON9LhT235NTt+qFYUkjLBnVRLLpBkz8iwQdskq7E47k7nGZiPwlI8ZaRlWTGFBy+RvlJpDvICccfKQCvFbFKrKGhk1Ip/cXGlU638TyW50TphEUKeT5bKuF/MGoMrkDdtJGe4G+XD4/tzFrfKEPoZAyMw2zrGG9Sdsjv271fVaD3K7pSLNWR8JbQXPUb26kGTbMLa3GfkHq8xscZbA39iwqrS+N4A2Ac5XUGLIF3TUActqB3APp2NWz4Dxyn8dMyaIZ5UeIgHSzESGTSWAZgMoM4xnOO9VsVNOKSZYw0GpXaLT8TfFbWVmFgAa5uW8m3UjPqPzPj2UfpkrnatT3Rj6XbLbQFRPKpLytwoAw0zcnA4Vff3Oc3D4iIW6/ZatJVbaVoxk5Empgxxx8unH6+wrXn4g3NzNJ6GAlkI1Bt0tvJWNdhqYEy69G2plUd9vkfqEnUrKnL7YrifW9vC1z6DDWp0nNfc3ZdS3ONk72/phEhLFTImhjKyyo395mKhjs26xg+nbPqJrBa4lVmVnljdlRXYPOnrEbJFMQ0asQSqg5Jyc++0raXNvM8Ul5bmaWVhGkwjbyXBP5Z+bSGPykYyCCD3rjd+GZI2OhElSNioSJ3WbyZJC+khSoypJYZJB22wKqqpBSank32Z9j3z6bbX0Di2stCOil0yeerGMq8kgZVmkVWIBnjaMqgVdLhxtjAOWbtk9CsrrqdzFDq1SOrASacC3tyfXMVAwJJB6Rxtj95SIa+Y58qXUmjDXAIkR2RVQBmHmtHrYBUzjctv71vz4P+GTb2PnyqBPdnzX9OCkeMRRDO+lV3x21Y7ZrTw9CMmpPP5onrZ/NStUm0rFt6F0SKzto7eBdMcahRxk+7NgDLE7k9yTWfSlapWFKUoBSlKAUpSgFKUoBSlKAUpSgFKUoBVR+JfhKS+tUNuQtxbSCeDPDMucoT2DD+YGds1bqV40mrM9TtmjzgOkGSX8TbJ+ZC7G4s5CVaOZhiQr7McDGdjjbHA+dW8YAQOqBobjZVjlXSyljp177EDc537ZGK3T4o+Httev5vrt7gDCzwnTJ2wG7SLsBhgdtgRVI6n4G6iq6JYLXqsY2UgiKXGR6isg8sNgn5WHHPGaEf1OG5sFxx2ztJd+j9SacKFd8UubLxT/BD9H6StvEFXcneR9yZHPLE98mu2fpkT/PFG++d0U7++45rAXwYwJK9L6hAwJwIZRpz7g+ZtnjbbFcE+H1/PkJaXYDHGbq+AjTA/cX8x1Ocf581Zhi3LLk5Lw/JUlgrO/KLz/Bi3NnbNe2lvbpCLhrqI+lE9AVstrGMEY/YPOOOK9GKuBgbAcD2qifD34Vx9PYzylJblhpDIgWOJcD0oOc9i53I/XN8qe99TqMeFWuUv4l+EpLqKK4tQPxdmxeEE4EinAkiO/7QGx9xjbUTWhoZ0Zp0UFSJJZGjbKsqP5bsu+6tFJAoJ7fNgqpr1bVH8a/Ce2v5POVjaXIOfOjG7EDA1rkBsYG4IPbNVq2HjU52/wA+d5PCo4q2xoqQ4ZsxIWJ5KxqGyQTrIdY5ASEZWRhhgdtxnjcmWFma3zbt5Z1ZjMRlRfWcI6ECVc76XOy5HNbLufhH1HyPIWe1kj9Wf9JETkg7qEkRhnJxpAB96xrH4F3JIEjWsa5BLKZJdxkavKKRxFtzuwI+lUY4er/KPun239PcldSOzKn4J6FN1a9iWfLrpVrlsYxbI2pEP+KV8n3wAw2zXpmoTwn4Qg6fCY4csznVLI5Bklb3Y4HHAA2H6kmbrTpU1TjZFeUuJ3FKUqQ5FKUoBSlKAUpSgFKUoBSlKAUpSgFKUoBSlKAUpSgONfRSlAfa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0" name="Picture 12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78" r="13003"/>
          <a:stretch/>
        </p:blipFill>
        <p:spPr bwMode="auto">
          <a:xfrm>
            <a:off x="6192961" y="2075718"/>
            <a:ext cx="536227" cy="875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lipse 4"/>
          <p:cNvSpPr/>
          <p:nvPr/>
        </p:nvSpPr>
        <p:spPr>
          <a:xfrm>
            <a:off x="274672" y="2986365"/>
            <a:ext cx="1332258" cy="43392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Ellipse 28"/>
          <p:cNvSpPr/>
          <p:nvPr/>
        </p:nvSpPr>
        <p:spPr>
          <a:xfrm>
            <a:off x="1640233" y="2993111"/>
            <a:ext cx="1332258" cy="42718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3006552" y="2993111"/>
            <a:ext cx="1332258" cy="42718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Ellipse 30"/>
          <p:cNvSpPr/>
          <p:nvPr/>
        </p:nvSpPr>
        <p:spPr>
          <a:xfrm>
            <a:off x="4390599" y="2986365"/>
            <a:ext cx="1332258" cy="433929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llipse 31"/>
          <p:cNvSpPr/>
          <p:nvPr/>
        </p:nvSpPr>
        <p:spPr>
          <a:xfrm>
            <a:off x="5794945" y="2986365"/>
            <a:ext cx="1332258" cy="433930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699953" y="3523177"/>
            <a:ext cx="6501120" cy="471960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2400" spc="-150" dirty="0" smtClean="0">
                <a:latin typeface="Fineliner Script" pitchFamily="50" charset="0"/>
              </a:rPr>
              <a:t>Remets</a:t>
            </a:r>
            <a:r>
              <a:rPr lang="fr-FR" sz="2400" dirty="0" smtClean="0">
                <a:latin typeface="Fineliner Script" pitchFamily="50" charset="0"/>
              </a:rPr>
              <a:t> les mots en </a:t>
            </a:r>
            <a:r>
              <a:rPr lang="fr-FR" sz="2400" spc="-150" dirty="0" smtClean="0">
                <a:latin typeface="Fineliner Script" pitchFamily="50" charset="0"/>
              </a:rPr>
              <a:t>ordre</a:t>
            </a:r>
            <a:r>
              <a:rPr lang="fr-FR" sz="2400" dirty="0" smtClean="0">
                <a:latin typeface="Fineliner Script" pitchFamily="50" charset="0"/>
              </a:rPr>
              <a:t> pour retrouver des phrases de la </a:t>
            </a:r>
            <a:r>
              <a:rPr lang="fr-FR" sz="2400" spc="-150" dirty="0" smtClean="0">
                <a:latin typeface="Fineliner Script" pitchFamily="50" charset="0"/>
              </a:rPr>
              <a:t>chanson</a:t>
            </a:r>
            <a:endParaRPr lang="fr-FR" sz="2400" spc="-150" dirty="0">
              <a:latin typeface="Fineliner Script" pitchFamily="50" charset="0"/>
            </a:endParaRPr>
          </a:p>
        </p:txBody>
      </p:sp>
      <p:sp>
        <p:nvSpPr>
          <p:cNvPr id="34" name="Étoile à 7 branches 33"/>
          <p:cNvSpPr/>
          <p:nvPr/>
        </p:nvSpPr>
        <p:spPr>
          <a:xfrm>
            <a:off x="139807" y="3492302"/>
            <a:ext cx="560148" cy="518127"/>
          </a:xfrm>
          <a:prstGeom prst="star7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35" name="ZoneTexte 34"/>
          <p:cNvSpPr txBox="1"/>
          <p:nvPr/>
        </p:nvSpPr>
        <p:spPr>
          <a:xfrm>
            <a:off x="216255" y="3569344"/>
            <a:ext cx="407252" cy="3796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nacat" panose="00000400000000000000" pitchFamily="2" charset="0"/>
              </a:rPr>
              <a:t>5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nacat" panose="00000400000000000000" pitchFamily="2" charset="0"/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469511" y="4027233"/>
            <a:ext cx="5637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Short Stack" panose="02010500040000000007" pitchFamily="2" charset="0"/>
              </a:rPr>
              <a:t>tell  / how /  </a:t>
            </a:r>
            <a:r>
              <a:rPr lang="fr-FR" sz="1100" dirty="0" err="1" smtClean="0">
                <a:latin typeface="Short Stack" panose="02010500040000000007" pitchFamily="2" charset="0"/>
              </a:rPr>
              <a:t>you</a:t>
            </a:r>
            <a:r>
              <a:rPr lang="fr-FR" sz="1100" dirty="0" smtClean="0">
                <a:latin typeface="Short Stack" panose="02010500040000000007" pitchFamily="2" charset="0"/>
              </a:rPr>
              <a:t> ? / many  /  Can  /  </a:t>
            </a:r>
            <a:r>
              <a:rPr lang="fr-FR" sz="1100" dirty="0">
                <a:latin typeface="Short Stack" panose="02010500040000000007" pitchFamily="2" charset="0"/>
              </a:rPr>
              <a:t>me, </a:t>
            </a:r>
            <a:endParaRPr lang="fr-FR" sz="1100" dirty="0" smtClean="0">
              <a:latin typeface="Short Stack" panose="02010500040000000007" pitchFamily="2" charset="0"/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480968" y="4360851"/>
            <a:ext cx="6587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Short Stack" panose="02010500040000000007" pitchFamily="2" charset="0"/>
              </a:rPr>
              <a:t>________________________________________________________________________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469511" y="4792899"/>
            <a:ext cx="5637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Short Stack" panose="02010500040000000007" pitchFamily="2" charset="0"/>
              </a:rPr>
              <a:t>desk  / are  /  . / On  /  there  /  </a:t>
            </a:r>
            <a:r>
              <a:rPr lang="fr-FR" sz="1100" dirty="0" err="1" smtClean="0">
                <a:latin typeface="Short Stack" panose="02010500040000000007" pitchFamily="2" charset="0"/>
              </a:rPr>
              <a:t>ten</a:t>
            </a:r>
            <a:r>
              <a:rPr lang="fr-FR" sz="1100" dirty="0">
                <a:latin typeface="Short Stack" panose="02010500040000000007" pitchFamily="2" charset="0"/>
              </a:rPr>
              <a:t> </a:t>
            </a:r>
            <a:r>
              <a:rPr lang="fr-FR" sz="1100" dirty="0" smtClean="0">
                <a:latin typeface="Short Stack" panose="02010500040000000007" pitchFamily="2" charset="0"/>
              </a:rPr>
              <a:t>/ </a:t>
            </a:r>
            <a:r>
              <a:rPr lang="fr-FR" sz="1100" dirty="0" err="1" smtClean="0">
                <a:latin typeface="Short Stack" panose="02010500040000000007" pitchFamily="2" charset="0"/>
              </a:rPr>
              <a:t>my</a:t>
            </a:r>
            <a:r>
              <a:rPr lang="fr-FR" sz="1100" dirty="0" smtClean="0">
                <a:latin typeface="Short Stack" panose="02010500040000000007" pitchFamily="2" charset="0"/>
              </a:rPr>
              <a:t> 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480968" y="5114060"/>
            <a:ext cx="6587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Short Stack" panose="02010500040000000007" pitchFamily="2" charset="0"/>
              </a:rPr>
              <a:t>________________________________________________________________________</a:t>
            </a:r>
          </a:p>
        </p:txBody>
      </p:sp>
      <p:sp>
        <p:nvSpPr>
          <p:cNvPr id="40" name="ZoneTexte 39"/>
          <p:cNvSpPr txBox="1"/>
          <p:nvPr/>
        </p:nvSpPr>
        <p:spPr>
          <a:xfrm>
            <a:off x="469510" y="5546108"/>
            <a:ext cx="659900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smtClean="0">
                <a:latin typeface="Short Stack" panose="02010500040000000007" pitchFamily="2" charset="0"/>
              </a:rPr>
              <a:t>my</a:t>
            </a:r>
            <a:r>
              <a:rPr lang="fr-FR" sz="1100" dirty="0" smtClean="0">
                <a:latin typeface="Short Stack" panose="02010500040000000007" pitchFamily="2" charset="0"/>
              </a:rPr>
              <a:t> /  teacher  /  . / classroom /  one  /  </a:t>
            </a:r>
            <a:r>
              <a:rPr lang="fr-FR" sz="1100" dirty="0" err="1" smtClean="0">
                <a:latin typeface="Short Stack" panose="02010500040000000007" pitchFamily="2" charset="0"/>
              </a:rPr>
              <a:t>ten</a:t>
            </a:r>
            <a:r>
              <a:rPr lang="fr-FR" sz="1100" dirty="0">
                <a:latin typeface="Short Stack" panose="02010500040000000007" pitchFamily="2" charset="0"/>
              </a:rPr>
              <a:t> </a:t>
            </a:r>
            <a:r>
              <a:rPr lang="fr-FR" sz="1100" dirty="0" smtClean="0">
                <a:latin typeface="Short Stack" panose="02010500040000000007" pitchFamily="2" charset="0"/>
              </a:rPr>
              <a:t>/ there  / one  / ‘s   /  But  /  in </a:t>
            </a:r>
          </a:p>
        </p:txBody>
      </p:sp>
      <p:sp>
        <p:nvSpPr>
          <p:cNvPr id="41" name="ZoneTexte 40"/>
          <p:cNvSpPr txBox="1"/>
          <p:nvPr/>
        </p:nvSpPr>
        <p:spPr>
          <a:xfrm>
            <a:off x="480968" y="5853304"/>
            <a:ext cx="658754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Short Stack" panose="02010500040000000007" pitchFamily="2" charset="0"/>
              </a:rPr>
              <a:t>________________________________________________________________________</a:t>
            </a:r>
          </a:p>
        </p:txBody>
      </p:sp>
      <p:sp>
        <p:nvSpPr>
          <p:cNvPr id="42" name="Rectangle à coins arrondis 41"/>
          <p:cNvSpPr/>
          <p:nvPr/>
        </p:nvSpPr>
        <p:spPr>
          <a:xfrm>
            <a:off x="3600673" y="6354851"/>
            <a:ext cx="3454521" cy="3906203"/>
          </a:xfrm>
          <a:prstGeom prst="roundRect">
            <a:avLst>
              <a:gd name="adj" fmla="val 633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1636" tIns="50818" rIns="101636" bIns="50818"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699952" y="6228606"/>
            <a:ext cx="2473021" cy="841292"/>
          </a:xfrm>
          <a:prstGeom prst="rect">
            <a:avLst/>
          </a:prstGeom>
          <a:noFill/>
        </p:spPr>
        <p:txBody>
          <a:bodyPr wrap="square" lIns="101636" tIns="50818" rIns="101636" bIns="50818" rtlCol="0">
            <a:spAutoFit/>
          </a:bodyPr>
          <a:lstStyle/>
          <a:p>
            <a:r>
              <a:rPr lang="fr-FR" sz="2400" spc="-150" dirty="0" smtClean="0">
                <a:latin typeface="Fineliner Script" pitchFamily="50" charset="0"/>
              </a:rPr>
              <a:t>El</a:t>
            </a:r>
            <a:r>
              <a:rPr lang="fr-FR" sz="2400" dirty="0" smtClean="0">
                <a:latin typeface="Fineliner Script" pitchFamily="50" charset="0"/>
              </a:rPr>
              <a:t>ément de culture : </a:t>
            </a:r>
          </a:p>
          <a:p>
            <a:r>
              <a:rPr lang="fr-FR" sz="2400" dirty="0" smtClean="0">
                <a:latin typeface="Fineliner Script" pitchFamily="50" charset="0"/>
              </a:rPr>
              <a:t>Manhattan in </a:t>
            </a:r>
            <a:r>
              <a:rPr lang="fr-FR" sz="2400" spc="-150" dirty="0" smtClean="0">
                <a:latin typeface="Fineliner Script" pitchFamily="50" charset="0"/>
              </a:rPr>
              <a:t>New York</a:t>
            </a:r>
            <a:endParaRPr lang="fr-FR" sz="2400" spc="-150" dirty="0">
              <a:latin typeface="Fineliner Script" pitchFamily="50" charset="0"/>
            </a:endParaRPr>
          </a:p>
        </p:txBody>
      </p:sp>
      <p:sp>
        <p:nvSpPr>
          <p:cNvPr id="44" name="Étoile à 7 branches 43"/>
          <p:cNvSpPr/>
          <p:nvPr/>
        </p:nvSpPr>
        <p:spPr>
          <a:xfrm>
            <a:off x="139806" y="6277810"/>
            <a:ext cx="560148" cy="518127"/>
          </a:xfrm>
          <a:prstGeom prst="star7">
            <a:avLst/>
          </a:prstGeom>
          <a:solidFill>
            <a:schemeClr val="bg1"/>
          </a:solidFill>
          <a:ln>
            <a:solidFill>
              <a:schemeClr val="accent4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45" name="ZoneTexte 44"/>
          <p:cNvSpPr txBox="1"/>
          <p:nvPr/>
        </p:nvSpPr>
        <p:spPr>
          <a:xfrm>
            <a:off x="216254" y="6354852"/>
            <a:ext cx="407252" cy="37962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 lIns="101636" tIns="50818" rIns="101636" bIns="50818" rtlCol="0">
            <a:spAutoFit/>
          </a:bodyPr>
          <a:lstStyle/>
          <a:p>
            <a:pPr algn="ctr"/>
            <a:r>
              <a:rPr lang="fr-FR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inacat" panose="00000400000000000000" pitchFamily="2" charset="0"/>
              </a:rPr>
              <a:t>6</a:t>
            </a:r>
            <a:endParaRPr lang="fr-FR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inacat" panose="00000400000000000000" pitchFamily="2" charset="0"/>
            </a:endParaRPr>
          </a:p>
        </p:txBody>
      </p:sp>
      <p:pic>
        <p:nvPicPr>
          <p:cNvPr id="2061" name="Picture 1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8" t="12912" r="8225"/>
          <a:stretch/>
        </p:blipFill>
        <p:spPr bwMode="auto">
          <a:xfrm>
            <a:off x="186365" y="7149977"/>
            <a:ext cx="2537786" cy="193583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268697" y="9468966"/>
            <a:ext cx="19486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Short Stack" panose="02010500040000000007" pitchFamily="2" charset="0"/>
              </a:rPr>
              <a:t>There are many </a:t>
            </a:r>
            <a:r>
              <a:rPr lang="fr-FR" sz="1000" dirty="0" err="1" smtClean="0">
                <a:latin typeface="Short Stack" panose="02010500040000000007" pitchFamily="2" charset="0"/>
              </a:rPr>
              <a:t>towers</a:t>
            </a:r>
            <a:r>
              <a:rPr lang="fr-FR" sz="1000" dirty="0" smtClean="0">
                <a:latin typeface="Short Stack" panose="02010500040000000007" pitchFamily="2" charset="0"/>
              </a:rPr>
              <a:t> in Manhattan.</a:t>
            </a:r>
            <a:endParaRPr lang="fr-FR" sz="1000" dirty="0">
              <a:latin typeface="Short Stack" panose="02010500040000000007" pitchFamily="2" charset="0"/>
            </a:endParaRPr>
          </a:p>
        </p:txBody>
      </p:sp>
      <p:sp>
        <p:nvSpPr>
          <p:cNvPr id="48" name="ZoneTexte 47"/>
          <p:cNvSpPr txBox="1"/>
          <p:nvPr/>
        </p:nvSpPr>
        <p:spPr>
          <a:xfrm>
            <a:off x="3600673" y="6372622"/>
            <a:ext cx="3456384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500" dirty="0" smtClean="0">
                <a:latin typeface="KG Primary Italics" panose="02000506000000020003" pitchFamily="2" charset="0"/>
              </a:rPr>
              <a:t>L’Empire State Building est l’immeuble le plus mythique de New York. Il est situé sur l’île de Manhattan et tire son nom du surnom de l’Etat de New </a:t>
            </a:r>
            <a:r>
              <a:rPr lang="fr-FR" sz="1500" dirty="0" smtClean="0">
                <a:latin typeface="KG Primary Italics" panose="02000506000000020003" pitchFamily="2" charset="0"/>
              </a:rPr>
              <a:t>York, </a:t>
            </a:r>
            <a:r>
              <a:rPr lang="fr-FR" sz="1500" dirty="0" smtClean="0">
                <a:latin typeface="KG Primary Italics" panose="02000506000000020003" pitchFamily="2" charset="0"/>
              </a:rPr>
              <a:t>The Empire State. </a:t>
            </a:r>
          </a:p>
          <a:p>
            <a:pPr>
              <a:lnSpc>
                <a:spcPct val="90000"/>
              </a:lnSpc>
            </a:pPr>
            <a:r>
              <a:rPr lang="fr-FR" sz="1500" dirty="0" smtClean="0">
                <a:latin typeface="KG Primary Italics" panose="02000506000000020003" pitchFamily="2" charset="0"/>
              </a:rPr>
              <a:t>Avec sa silhouette en forme de gradins, c’est un bâtiment de type Art Déco haut de 381 mètres. A sa construction en 1931, il était le gratte-ciel le plus </a:t>
            </a:r>
            <a:r>
              <a:rPr lang="fr-FR" sz="1500" dirty="0" smtClean="0">
                <a:latin typeface="KG Primary Italics" panose="02000506000000020003" pitchFamily="2" charset="0"/>
              </a:rPr>
              <a:t>haut du </a:t>
            </a:r>
            <a:r>
              <a:rPr lang="fr-FR" sz="1500" dirty="0" smtClean="0">
                <a:latin typeface="KG Primary Italics" panose="02000506000000020003" pitchFamily="2" charset="0"/>
              </a:rPr>
              <a:t>monde. Il possède 102 étages dont deux plates-formes d’observation au 86</a:t>
            </a:r>
            <a:r>
              <a:rPr lang="fr-FR" sz="1500" baseline="30000" dirty="0" smtClean="0">
                <a:latin typeface="KG Primary Italics" panose="02000506000000020003" pitchFamily="2" charset="0"/>
              </a:rPr>
              <a:t>ème</a:t>
            </a:r>
            <a:r>
              <a:rPr lang="fr-FR" sz="1500" dirty="0" smtClean="0">
                <a:latin typeface="KG Primary Italics" panose="02000506000000020003" pitchFamily="2" charset="0"/>
              </a:rPr>
              <a:t> et 102</a:t>
            </a:r>
            <a:r>
              <a:rPr lang="fr-FR" sz="1500" baseline="30000" dirty="0" smtClean="0">
                <a:latin typeface="KG Primary Italics" panose="02000506000000020003" pitchFamily="2" charset="0"/>
              </a:rPr>
              <a:t>ème</a:t>
            </a:r>
            <a:r>
              <a:rPr lang="fr-FR" sz="1500" dirty="0" smtClean="0">
                <a:latin typeface="KG Primary Italics" panose="02000506000000020003" pitchFamily="2" charset="0"/>
              </a:rPr>
              <a:t> étage qui </a:t>
            </a:r>
            <a:r>
              <a:rPr lang="fr-FR" sz="1500" dirty="0" smtClean="0">
                <a:latin typeface="KG Primary Italics" panose="02000506000000020003" pitchFamily="2" charset="0"/>
              </a:rPr>
              <a:t>offrent </a:t>
            </a:r>
            <a:r>
              <a:rPr lang="fr-FR" sz="1500" dirty="0" smtClean="0">
                <a:latin typeface="KG Primary Italics" panose="02000506000000020003" pitchFamily="2" charset="0"/>
              </a:rPr>
              <a:t>une incroyable vue panoramique sur New York. En 1933 il est rendu célèbre par un film, </a:t>
            </a:r>
            <a:r>
              <a:rPr lang="fr-FR" sz="1500" dirty="0">
                <a:latin typeface="KG Primary Italics" panose="02000506000000020003" pitchFamily="2" charset="0"/>
              </a:rPr>
              <a:t>K</a:t>
            </a:r>
            <a:r>
              <a:rPr lang="fr-FR" sz="1500" dirty="0" smtClean="0">
                <a:latin typeface="KG Primary Italics" panose="02000506000000020003" pitchFamily="2" charset="0"/>
              </a:rPr>
              <a:t>ing </a:t>
            </a:r>
            <a:r>
              <a:rPr lang="fr-FR" sz="1500" dirty="0" smtClean="0">
                <a:latin typeface="KG Primary Italics" panose="02000506000000020003" pitchFamily="2" charset="0"/>
              </a:rPr>
              <a:t>Kong où le gorille escalade le building. L’Empire State Building a malheureusement récupéré son titre de plus </a:t>
            </a:r>
            <a:r>
              <a:rPr lang="fr-FR" sz="1500" dirty="0" smtClean="0">
                <a:latin typeface="KG Primary Italics" panose="02000506000000020003" pitchFamily="2" charset="0"/>
              </a:rPr>
              <a:t>haut building </a:t>
            </a:r>
            <a:r>
              <a:rPr lang="fr-FR" sz="1500" dirty="0" smtClean="0">
                <a:latin typeface="KG Primary Italics" panose="02000506000000020003" pitchFamily="2" charset="0"/>
              </a:rPr>
              <a:t>de New York après la destruction  du World Trade Center en 2001. C’est sans doute avec la statue de la liberté, l’un des symboles de l’histoire New Yorkaise.</a:t>
            </a:r>
            <a:endParaRPr lang="fr-FR" sz="1500" dirty="0">
              <a:latin typeface="KG Primary Italics" panose="02000506000000020003" pitchFamily="2" charset="0"/>
            </a:endParaRPr>
          </a:p>
        </p:txBody>
      </p:sp>
      <p:pic>
        <p:nvPicPr>
          <p:cNvPr id="2063" name="Picture 15" descr="https://encrypted-tbn1.gstatic.com/images?q=tbn:ANd9GcQKYriIeTm3ll5NI88y3Ftp8tLMarSyMBIoB-0p9YuuKjE6zKHP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0527" y="8563577"/>
            <a:ext cx="1235715" cy="162030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Image 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984" y="9180934"/>
            <a:ext cx="305265" cy="1215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24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2847</TotalTime>
  <Words>459</Words>
  <Application>Microsoft Office PowerPoint</Application>
  <PresentationFormat>Personnalisé</PresentationFormat>
  <Paragraphs>78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Company>Ecole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147</cp:revision>
  <cp:lastPrinted>2013-09-26T11:43:32Z</cp:lastPrinted>
  <dcterms:created xsi:type="dcterms:W3CDTF">2013-09-22T07:50:11Z</dcterms:created>
  <dcterms:modified xsi:type="dcterms:W3CDTF">2013-11-17T16:22:56Z</dcterms:modified>
</cp:coreProperties>
</file>