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7" autoAdjust="0"/>
  </p:normalViewPr>
  <p:slideViewPr>
    <p:cSldViewPr>
      <p:cViewPr varScale="1">
        <p:scale>
          <a:sx n="74" d="100"/>
          <a:sy n="74" d="100"/>
        </p:scale>
        <p:origin x="-1494" y="-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61EDF-D848-480C-91BE-1BCC36E9DFE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C9B5-D47B-4E21-A0DB-91FF01624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87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8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3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84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62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1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47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1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7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D1D5-DD3B-4556-9FB5-F2C7D90716CC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5E87-B9F6-45D4-84B4-1E3610AD7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936321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N°12 </a:t>
            </a:r>
            <a:r>
              <a:rPr lang="fr-FR" sz="2700" dirty="0">
                <a:latin typeface="Mia's Scribblings ~" panose="02000000000000000000" pitchFamily="2" charset="0"/>
              </a:rPr>
              <a:t>- 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97520" y="1878007"/>
            <a:ext cx="6166884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Conjugaison</a:t>
            </a: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3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0" y="1527005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1" name="Étiquette 30"/>
          <p:cNvSpPr/>
          <p:nvPr/>
        </p:nvSpPr>
        <p:spPr>
          <a:xfrm>
            <a:off x="168388" y="4866637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94140" y="4731289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36235" y="5025814"/>
            <a:ext cx="4498502" cy="382324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600" u="sng" dirty="0">
                <a:latin typeface="Comic Sans MS" panose="030F0702030302020204" pitchFamily="66" charset="0"/>
              </a:rPr>
              <a:t>Je conjugue  le verbe au présent</a:t>
            </a:r>
            <a:r>
              <a:rPr lang="fr-FR" sz="1800" u="sng" dirty="0"/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36232" y="2254198"/>
            <a:ext cx="4378886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Tu </a:t>
            </a:r>
            <a:r>
              <a:rPr lang="fr-FR" sz="1600" dirty="0" smtClean="0">
                <a:latin typeface="Comic Sans MS" panose="030F0702030302020204" pitchFamily="66" charset="0"/>
              </a:rPr>
              <a:t>complètes avec le bon pronom; regarde bien la terminaison du verbe pour t’aider: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8388" y="2851947"/>
            <a:ext cx="5466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</a:t>
            </a:r>
            <a:r>
              <a:rPr lang="fr-FR" sz="1800" dirty="0" smtClean="0">
                <a:latin typeface="Comic Sans MS" panose="030F0702030302020204" pitchFamily="66" charset="0"/>
              </a:rPr>
              <a:t>manges un morceau de galette.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 trouvons la fève.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 portent la couronne.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 dansez avec la reine. 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_____découpe les parts.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 achète une nouvelle galette.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98" y="45989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79" y="36885"/>
            <a:ext cx="527600" cy="60740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68388" y="5606055"/>
            <a:ext cx="5346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Tu (arracher)__________le papier cadeau.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Elle (ranger)_________ tous ses nouveaux jouets.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Je (jouer)___________ avec mes petites voitures.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Nous (manger)__________ de la dinde à Noël.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Ils (raconter)___________ leurs vacances.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Les élèves (chanter)__________ une nouvelle chanson.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556100" y="537926"/>
            <a:ext cx="37896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Classe dans le tableau les différents noms</a:t>
            </a:r>
            <a:r>
              <a:rPr lang="fr-FR" sz="2000" dirty="0" smtClean="0"/>
              <a:t> :</a:t>
            </a:r>
          </a:p>
          <a:p>
            <a:endParaRPr lang="fr-FR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9148"/>
              </p:ext>
            </p:extLst>
          </p:nvPr>
        </p:nvGraphicFramePr>
        <p:xfrm>
          <a:off x="5854500" y="2603476"/>
          <a:ext cx="4625457" cy="2127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819"/>
                <a:gridCol w="1541819"/>
                <a:gridCol w="1541819"/>
              </a:tblGrid>
              <a:tr h="43617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PERSONNES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ANIMAUX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CHOSES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6173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5720328" y="1188343"/>
            <a:ext cx="489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un chat, une reine, une galette, un roi, une fève, un kangourou, un poisson, un garçon, un château, une couronne, une fille, une maîtresse, une école, un koala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2" name="Étiquette 31"/>
          <p:cNvSpPr/>
          <p:nvPr/>
        </p:nvSpPr>
        <p:spPr>
          <a:xfrm>
            <a:off x="5866406" y="485971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908510" y="4731289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4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8500" y="4786076"/>
            <a:ext cx="3822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Lis cette liste de mots. Quand c’est possible, place un déterminant (un ou une). Ce sont des noms.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3810" y="5711149"/>
            <a:ext cx="4912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….. manger - ….. fauteuil - ….. médecin - ….. doucement - ….. coiffeur - ….. arbre - ….. avec - ….. cheval - ….. courir - ….. tigre - ….. pharmacien - ….. jamais - ….. donner - ….. cahier - ….. oiseau - ….. sur - ….. chanteuse - ….. tenir - ….. souris - ….. bouteille</a:t>
            </a:r>
          </a:p>
        </p:txBody>
      </p:sp>
    </p:spTree>
    <p:extLst>
      <p:ext uri="{BB962C8B-B14F-4D97-AF65-F5344CB8AC3E}">
        <p14:creationId xmlns:p14="http://schemas.microsoft.com/office/powerpoint/2010/main" val="201349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5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81792" y="3332580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7" name="Étiquette 6"/>
          <p:cNvSpPr/>
          <p:nvPr/>
        </p:nvSpPr>
        <p:spPr>
          <a:xfrm>
            <a:off x="171167" y="31895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3471" y="3085154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6</a:t>
            </a:r>
            <a:endParaRPr lang="fr-FR" sz="5400" dirty="0">
              <a:latin typeface="cats MEOW" panose="020B06030503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74201" y="14699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42623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7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67490" y="22900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46" y="3228691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5" y="97862"/>
            <a:ext cx="953854" cy="461657"/>
          </a:xfrm>
          <a:prstGeom prst="rect">
            <a:avLst/>
          </a:prstGeom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51318"/>
              </p:ext>
            </p:extLst>
          </p:nvPr>
        </p:nvGraphicFramePr>
        <p:xfrm>
          <a:off x="129216" y="1055082"/>
          <a:ext cx="5505516" cy="203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103"/>
                <a:gridCol w="1101103"/>
                <a:gridCol w="1246882"/>
                <a:gridCol w="1010512"/>
                <a:gridCol w="1045916"/>
              </a:tblGrid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dimanche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souvant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Le temps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vacences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grand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tenps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avent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enfant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dimamche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souvent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avant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ensenble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grant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blanc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dant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Les vacances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blanx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dans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anfent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ensemble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064065" y="397384"/>
            <a:ext cx="4570670" cy="72084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colorie les mots bien écrits (ceux de ma dictée)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63" name="Étiquette 62"/>
          <p:cNvSpPr/>
          <p:nvPr/>
        </p:nvSpPr>
        <p:spPr>
          <a:xfrm>
            <a:off x="5744999" y="441226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5834709" y="4293774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8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84797" y="4412261"/>
            <a:ext cx="3714465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colorie chaque paire de contraire d’une même couleur: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6011"/>
              </p:ext>
            </p:extLst>
          </p:nvPr>
        </p:nvGraphicFramePr>
        <p:xfrm>
          <a:off x="5774201" y="5180400"/>
          <a:ext cx="4723224" cy="1934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806"/>
                <a:gridCol w="1180806"/>
                <a:gridCol w="1180806"/>
                <a:gridCol w="1180806"/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adorer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petit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adroit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minuscule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476353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avec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toujours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coiffer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grand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476353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maladroit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décoiffer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détester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emménager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476353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géant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sans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déménager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jamais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63471" y="3841668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Colorie le mot bien écrit: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22022" y="4227595"/>
            <a:ext cx="2488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d</a:t>
            </a:r>
            <a:r>
              <a:rPr lang="fr-FR" dirty="0" smtClean="0">
                <a:latin typeface="Comic Sans MS" pitchFamily="66" charset="0"/>
              </a:rPr>
              <a:t>u cam</a:t>
            </a:r>
            <a:r>
              <a:rPr lang="fr-FR" b="1" dirty="0" smtClean="0">
                <a:latin typeface="Comic Sans MS" pitchFamily="66" charset="0"/>
              </a:rPr>
              <a:t>em</a:t>
            </a:r>
            <a:r>
              <a:rPr lang="fr-FR" u="sng" dirty="0" smtClean="0">
                <a:latin typeface="Comic Sans MS" pitchFamily="66" charset="0"/>
              </a:rPr>
              <a:t>b</a:t>
            </a:r>
            <a:r>
              <a:rPr lang="fr-FR" dirty="0" smtClean="0">
                <a:latin typeface="Comic Sans MS" pitchFamily="66" charset="0"/>
              </a:rPr>
              <a:t>ert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81266" y="4227595"/>
            <a:ext cx="2746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d</a:t>
            </a:r>
            <a:r>
              <a:rPr lang="fr-FR" dirty="0" smtClean="0">
                <a:latin typeface="Comic Sans MS" pitchFamily="66" charset="0"/>
              </a:rPr>
              <a:t>u </a:t>
            </a:r>
            <a:r>
              <a:rPr lang="fr-FR" dirty="0" err="1" smtClean="0">
                <a:latin typeface="Comic Sans MS" pitchFamily="66" charset="0"/>
              </a:rPr>
              <a:t>cam</a:t>
            </a:r>
            <a:r>
              <a:rPr lang="fr-FR" b="1" dirty="0" err="1" smtClean="0">
                <a:latin typeface="Comic Sans MS" pitchFamily="66" charset="0"/>
              </a:rPr>
              <a:t>en</a:t>
            </a:r>
            <a:r>
              <a:rPr lang="fr-FR" u="sng" dirty="0" err="1" smtClean="0">
                <a:latin typeface="Comic Sans MS" pitchFamily="66" charset="0"/>
              </a:rPr>
              <a:t>b</a:t>
            </a:r>
            <a:r>
              <a:rPr lang="fr-FR" dirty="0" err="1" smtClean="0">
                <a:latin typeface="Comic Sans MS" pitchFamily="66" charset="0"/>
              </a:rPr>
              <a:t>ert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71167" y="4844683"/>
            <a:ext cx="1984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l</a:t>
            </a:r>
            <a:r>
              <a:rPr lang="fr-FR" dirty="0" smtClean="0">
                <a:latin typeface="Comic Sans MS" pitchFamily="66" charset="0"/>
              </a:rPr>
              <a:t>a l</a:t>
            </a:r>
            <a:r>
              <a:rPr lang="fr-FR" b="1" dirty="0" smtClean="0">
                <a:latin typeface="Comic Sans MS" pitchFamily="66" charset="0"/>
              </a:rPr>
              <a:t>an</a:t>
            </a:r>
            <a:r>
              <a:rPr lang="fr-FR" u="sng" dirty="0" smtClean="0">
                <a:latin typeface="Comic Sans MS" pitchFamily="66" charset="0"/>
              </a:rPr>
              <a:t>g</a:t>
            </a:r>
            <a:r>
              <a:rPr lang="fr-FR" dirty="0" smtClean="0">
                <a:latin typeface="Comic Sans MS" pitchFamily="66" charset="0"/>
              </a:rPr>
              <a:t>ue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043785" y="4884968"/>
            <a:ext cx="139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l</a:t>
            </a:r>
            <a:r>
              <a:rPr lang="fr-FR" dirty="0" smtClean="0">
                <a:latin typeface="Comic Sans MS" pitchFamily="66" charset="0"/>
              </a:rPr>
              <a:t>a </a:t>
            </a:r>
            <a:r>
              <a:rPr lang="fr-FR" dirty="0" err="1" smtClean="0">
                <a:latin typeface="Comic Sans MS" pitchFamily="66" charset="0"/>
              </a:rPr>
              <a:t>l</a:t>
            </a:r>
            <a:r>
              <a:rPr lang="fr-FR" b="1" dirty="0" err="1" smtClean="0">
                <a:latin typeface="Comic Sans MS" pitchFamily="66" charset="0"/>
              </a:rPr>
              <a:t>am</a:t>
            </a:r>
            <a:r>
              <a:rPr lang="fr-FR" u="sng" dirty="0" err="1" smtClean="0">
                <a:latin typeface="Comic Sans MS" pitchFamily="66" charset="0"/>
              </a:rPr>
              <a:t>g</a:t>
            </a:r>
            <a:r>
              <a:rPr lang="fr-FR" dirty="0" err="1" smtClean="0">
                <a:latin typeface="Comic Sans MS" pitchFamily="66" charset="0"/>
              </a:rPr>
              <a:t>ue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20537" y="5318641"/>
            <a:ext cx="21235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u</a:t>
            </a:r>
            <a:r>
              <a:rPr lang="fr-FR" dirty="0" smtClean="0">
                <a:latin typeface="Comic Sans MS" pitchFamily="66" charset="0"/>
              </a:rPr>
              <a:t>ne </a:t>
            </a:r>
            <a:r>
              <a:rPr lang="fr-FR" b="1" dirty="0" err="1" smtClean="0">
                <a:latin typeface="Comic Sans MS" pitchFamily="66" charset="0"/>
              </a:rPr>
              <a:t>an</a:t>
            </a:r>
            <a:r>
              <a:rPr lang="fr-FR" u="sng" dirty="0" err="1" smtClean="0">
                <a:latin typeface="Comic Sans MS" pitchFamily="66" charset="0"/>
              </a:rPr>
              <a:t>p</a:t>
            </a:r>
            <a:r>
              <a:rPr lang="fr-FR" dirty="0" err="1" smtClean="0">
                <a:latin typeface="Comic Sans MS" pitchFamily="66" charset="0"/>
              </a:rPr>
              <a:t>oule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244054" y="5318641"/>
            <a:ext cx="2442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u</a:t>
            </a:r>
            <a:r>
              <a:rPr lang="fr-FR" dirty="0" smtClean="0">
                <a:latin typeface="Comic Sans MS" pitchFamily="66" charset="0"/>
              </a:rPr>
              <a:t>ne </a:t>
            </a:r>
            <a:r>
              <a:rPr lang="fr-FR" b="1" dirty="0" smtClean="0">
                <a:latin typeface="Comic Sans MS" pitchFamily="66" charset="0"/>
              </a:rPr>
              <a:t>am</a:t>
            </a:r>
            <a:r>
              <a:rPr lang="fr-FR" u="sng" dirty="0" smtClean="0">
                <a:latin typeface="Comic Sans MS" pitchFamily="66" charset="0"/>
              </a:rPr>
              <a:t>p</a:t>
            </a:r>
            <a:r>
              <a:rPr lang="fr-FR" dirty="0" smtClean="0">
                <a:latin typeface="Comic Sans MS" pitchFamily="66" charset="0"/>
              </a:rPr>
              <a:t>oule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82461" y="5931703"/>
            <a:ext cx="1928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u</a:t>
            </a:r>
            <a:r>
              <a:rPr lang="fr-FR" dirty="0" smtClean="0">
                <a:latin typeface="Comic Sans MS" pitchFamily="66" charset="0"/>
              </a:rPr>
              <a:t>ne </a:t>
            </a:r>
            <a:r>
              <a:rPr lang="fr-FR" dirty="0" err="1" smtClean="0">
                <a:latin typeface="Comic Sans MS" pitchFamily="66" charset="0"/>
              </a:rPr>
              <a:t>l</a:t>
            </a:r>
            <a:r>
              <a:rPr lang="fr-FR" b="1" dirty="0" err="1" smtClean="0">
                <a:latin typeface="Comic Sans MS" pitchFamily="66" charset="0"/>
              </a:rPr>
              <a:t>an</a:t>
            </a:r>
            <a:r>
              <a:rPr lang="fr-FR" u="sng" dirty="0" err="1" smtClean="0">
                <a:latin typeface="Comic Sans MS" pitchFamily="66" charset="0"/>
              </a:rPr>
              <a:t>p</a:t>
            </a:r>
            <a:r>
              <a:rPr lang="fr-FR" dirty="0" err="1" smtClean="0">
                <a:latin typeface="Comic Sans MS" pitchFamily="66" charset="0"/>
              </a:rPr>
              <a:t>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001851" y="5977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u</a:t>
            </a:r>
            <a:r>
              <a:rPr lang="fr-FR" dirty="0" smtClean="0">
                <a:latin typeface="Comic Sans MS" pitchFamily="66" charset="0"/>
              </a:rPr>
              <a:t>ne l</a:t>
            </a:r>
            <a:r>
              <a:rPr lang="fr-FR" b="1" dirty="0" smtClean="0">
                <a:latin typeface="Comic Sans MS" pitchFamily="66" charset="0"/>
              </a:rPr>
              <a:t>am</a:t>
            </a:r>
            <a:r>
              <a:rPr lang="fr-FR" u="sng" dirty="0" smtClean="0">
                <a:latin typeface="Comic Sans MS" pitchFamily="66" charset="0"/>
              </a:rPr>
              <a:t>p</a:t>
            </a:r>
            <a:r>
              <a:rPr lang="fr-FR" dirty="0" smtClean="0">
                <a:latin typeface="Comic Sans MS" pitchFamily="66" charset="0"/>
              </a:rPr>
              <a:t>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17915" y="6386613"/>
            <a:ext cx="29419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l</a:t>
            </a:r>
            <a:r>
              <a:rPr lang="fr-FR" dirty="0" smtClean="0">
                <a:latin typeface="Comic Sans MS" pitchFamily="66" charset="0"/>
              </a:rPr>
              <a:t>e boul</a:t>
            </a:r>
            <a:r>
              <a:rPr lang="fr-FR" b="1" dirty="0" smtClean="0">
                <a:latin typeface="Comic Sans MS" pitchFamily="66" charset="0"/>
              </a:rPr>
              <a:t>an</a:t>
            </a:r>
            <a:r>
              <a:rPr lang="fr-FR" u="sng" dirty="0" smtClean="0">
                <a:latin typeface="Comic Sans MS" pitchFamily="66" charset="0"/>
              </a:rPr>
              <a:t>g</a:t>
            </a:r>
            <a:r>
              <a:rPr lang="fr-FR" dirty="0" smtClean="0">
                <a:latin typeface="Comic Sans MS" pitchFamily="66" charset="0"/>
              </a:rPr>
              <a:t>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344615" y="6432779"/>
            <a:ext cx="2983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l</a:t>
            </a:r>
            <a:r>
              <a:rPr lang="fr-FR" dirty="0" smtClean="0">
                <a:latin typeface="Comic Sans MS" pitchFamily="66" charset="0"/>
              </a:rPr>
              <a:t>e </a:t>
            </a:r>
            <a:r>
              <a:rPr lang="fr-FR" dirty="0" err="1" smtClean="0">
                <a:latin typeface="Comic Sans MS" pitchFamily="66" charset="0"/>
              </a:rPr>
              <a:t>boul</a:t>
            </a:r>
            <a:r>
              <a:rPr lang="fr-FR" b="1" dirty="0" err="1" smtClean="0">
                <a:latin typeface="Comic Sans MS" pitchFamily="66" charset="0"/>
              </a:rPr>
              <a:t>am</a:t>
            </a:r>
            <a:r>
              <a:rPr lang="fr-FR" u="sng" dirty="0" err="1" smtClean="0">
                <a:latin typeface="Comic Sans MS" pitchFamily="66" charset="0"/>
              </a:rPr>
              <a:t>g</a:t>
            </a:r>
            <a:r>
              <a:rPr lang="fr-FR" dirty="0" err="1" smtClean="0">
                <a:latin typeface="Comic Sans MS" pitchFamily="66" charset="0"/>
              </a:rPr>
              <a:t>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09928" y="6948983"/>
            <a:ext cx="3426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>
                <a:latin typeface="Comic Sans MS" pitchFamily="66" charset="0"/>
              </a:rPr>
              <a:t>d</a:t>
            </a:r>
            <a:r>
              <a:rPr lang="fr-FR" dirty="0" smtClean="0">
                <a:latin typeface="Comic Sans MS" pitchFamily="66" charset="0"/>
              </a:rPr>
              <a:t>es ch</a:t>
            </a:r>
            <a:r>
              <a:rPr lang="fr-FR" b="1" dirty="0" smtClean="0">
                <a:latin typeface="Comic Sans MS" pitchFamily="66" charset="0"/>
              </a:rPr>
              <a:t>am</a:t>
            </a:r>
            <a:r>
              <a:rPr lang="fr-FR" u="sng" dirty="0" smtClean="0">
                <a:latin typeface="Comic Sans MS" pitchFamily="66" charset="0"/>
              </a:rPr>
              <a:t>p</a:t>
            </a:r>
            <a:r>
              <a:rPr lang="fr-FR" dirty="0" smtClean="0">
                <a:latin typeface="Comic Sans MS" pitchFamily="66" charset="0"/>
              </a:rPr>
              <a:t>ignons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864216" y="6948360"/>
            <a:ext cx="2770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d</a:t>
            </a:r>
            <a:r>
              <a:rPr lang="fr-FR" dirty="0" smtClean="0">
                <a:latin typeface="Comic Sans MS" pitchFamily="66" charset="0"/>
              </a:rPr>
              <a:t>es </a:t>
            </a:r>
            <a:r>
              <a:rPr lang="fr-FR" dirty="0" err="1" smtClean="0">
                <a:latin typeface="Comic Sans MS" pitchFamily="66" charset="0"/>
              </a:rPr>
              <a:t>ch</a:t>
            </a:r>
            <a:r>
              <a:rPr lang="fr-FR" b="1" dirty="0" err="1" smtClean="0">
                <a:latin typeface="Comic Sans MS" pitchFamily="66" charset="0"/>
              </a:rPr>
              <a:t>an</a:t>
            </a:r>
            <a:r>
              <a:rPr lang="fr-FR" u="sng" dirty="0" err="1" smtClean="0">
                <a:latin typeface="Comic Sans MS" pitchFamily="66" charset="0"/>
              </a:rPr>
              <a:t>p</a:t>
            </a:r>
            <a:r>
              <a:rPr lang="fr-FR" dirty="0" err="1" smtClean="0">
                <a:latin typeface="Comic Sans MS" pitchFamily="66" charset="0"/>
              </a:rPr>
              <a:t>ignons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34709" y="757804"/>
            <a:ext cx="4798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J’écris le contraire de chaque phrase en faisant une phrase </a:t>
            </a:r>
            <a:r>
              <a:rPr lang="fr-FR" sz="1800" dirty="0" err="1" smtClean="0">
                <a:latin typeface="Comic Sans MS" panose="030F0702030302020204" pitchFamily="66" charset="0"/>
              </a:rPr>
              <a:t>négative:NE</a:t>
            </a:r>
            <a:r>
              <a:rPr lang="fr-FR" sz="1800" dirty="0" smtClean="0">
                <a:latin typeface="Comic Sans MS" panose="030F0702030302020204" pitchFamily="66" charset="0"/>
              </a:rPr>
              <a:t>…PAS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Il ouvre tous ses cadeaux.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Elle prépare une belle buche à la vanille.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Nous allons faire du ski dans les Vosges.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Vous achetez une nouvelle paire de gants.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68" y="4674672"/>
            <a:ext cx="881440" cy="755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2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4475" y="180230"/>
            <a:ext cx="577115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>
                <a:latin typeface="cats MEOW" panose="020B0603050302020204" pitchFamily="34" charset="0"/>
              </a:rPr>
              <a:t>9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4133" y="33259"/>
            <a:ext cx="5389399" cy="1028580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Je copie la phrase: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" y="220939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84939"/>
            <a:ext cx="6097120" cy="984820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2900" dirty="0" smtClean="0">
                <a:latin typeface="Cursive standard" pitchFamily="2" charset="0"/>
              </a:rPr>
              <a:t>Alexis visite l’Allemagne et l’Autriche</a:t>
            </a:r>
          </a:p>
          <a:p>
            <a:r>
              <a:rPr lang="fr-FR" sz="2900" dirty="0" smtClean="0">
                <a:latin typeface="Cursive standard" pitchFamily="2" charset="0"/>
              </a:rPr>
              <a:t>avec Anne et Arthur.</a:t>
            </a:r>
            <a:endParaRPr lang="fr-FR" sz="2900" dirty="0">
              <a:latin typeface="Cursive standard" pitchFamily="2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7159" y="3454052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10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48831" y="3520974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60" y="38773"/>
            <a:ext cx="1734071" cy="10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852893" y="1061915"/>
            <a:ext cx="4462361" cy="41543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9" y="3467413"/>
            <a:ext cx="907013" cy="837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6743" y="38773"/>
            <a:ext cx="4986658" cy="3718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89" name="Étiquette 88"/>
          <p:cNvSpPr/>
          <p:nvPr/>
        </p:nvSpPr>
        <p:spPr>
          <a:xfrm>
            <a:off x="5757785" y="290631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605306" y="14585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11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91" name="Étiquette 90"/>
          <p:cNvSpPr/>
          <p:nvPr/>
        </p:nvSpPr>
        <p:spPr>
          <a:xfrm>
            <a:off x="5852893" y="2806446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5746952" y="281423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12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023" y="3877253"/>
            <a:ext cx="4294677" cy="38232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Ecris en lettres: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02319"/>
              </p:ext>
            </p:extLst>
          </p:nvPr>
        </p:nvGraphicFramePr>
        <p:xfrm>
          <a:off x="522164" y="4352048"/>
          <a:ext cx="5013968" cy="2975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906"/>
                <a:gridCol w="4063062"/>
              </a:tblGrid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364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580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400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387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972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9597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194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599880" y="290632"/>
            <a:ext cx="4209531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Décompose comme dans l’exemple: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EX: 258 = 200 +50 + 8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46952" y="1035488"/>
            <a:ext cx="4946448" cy="172115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/>
              <a:t>795</a:t>
            </a:r>
            <a:r>
              <a:rPr lang="fr-FR" dirty="0" smtClean="0"/>
              <a:t> </a:t>
            </a:r>
            <a:r>
              <a:rPr lang="fr-FR" dirty="0" smtClean="0"/>
              <a:t>= __________________________</a:t>
            </a:r>
          </a:p>
          <a:p>
            <a:r>
              <a:rPr lang="fr-FR" dirty="0" smtClean="0"/>
              <a:t>365</a:t>
            </a:r>
            <a:r>
              <a:rPr lang="fr-FR" dirty="0" smtClean="0"/>
              <a:t>= </a:t>
            </a:r>
            <a:r>
              <a:rPr lang="fr-FR" dirty="0" smtClean="0"/>
              <a:t>___________________________</a:t>
            </a:r>
          </a:p>
          <a:p>
            <a:r>
              <a:rPr lang="fr-FR" dirty="0" smtClean="0"/>
              <a:t>154</a:t>
            </a:r>
            <a:r>
              <a:rPr lang="fr-FR" dirty="0" smtClean="0"/>
              <a:t> </a:t>
            </a:r>
            <a:r>
              <a:rPr lang="fr-FR" dirty="0" smtClean="0"/>
              <a:t>= ___________________________</a:t>
            </a:r>
          </a:p>
          <a:p>
            <a:r>
              <a:rPr lang="fr-FR" dirty="0" smtClean="0"/>
              <a:t>630</a:t>
            </a:r>
            <a:r>
              <a:rPr lang="fr-FR" dirty="0" smtClean="0"/>
              <a:t> </a:t>
            </a:r>
            <a:r>
              <a:rPr lang="fr-FR" dirty="0" smtClean="0"/>
              <a:t>= __________________________</a:t>
            </a:r>
          </a:p>
          <a:p>
            <a:r>
              <a:rPr lang="fr-FR" dirty="0" smtClean="0"/>
              <a:t>777</a:t>
            </a:r>
            <a:r>
              <a:rPr lang="fr-FR" dirty="0" smtClean="0"/>
              <a:t> </a:t>
            </a:r>
            <a:r>
              <a:rPr lang="fr-FR" dirty="0" smtClean="0"/>
              <a:t>= __________________________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862468" y="2814233"/>
            <a:ext cx="3830933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Complète avec le nombre AVANT et APRES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3492599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35" y="3510156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09" y="3492598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35" y="4464433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86" y="5400940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47" y="6337447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14" y="4463124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56" y="5399631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08" y="4458233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56" y="6322096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93" y="5400940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greluche.info/coloriage/GaletteDesRois/couronne-du-ro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03" y="6322095"/>
            <a:ext cx="1276337" cy="9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972056" y="3877253"/>
            <a:ext cx="805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580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84073" y="4926486"/>
            <a:ext cx="7910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700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00072" y="5869193"/>
            <a:ext cx="871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150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220176" y="6790348"/>
            <a:ext cx="901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199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27" y="5092417"/>
            <a:ext cx="903184" cy="77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857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iquette 2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179" y="214838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13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6229" y="179990"/>
            <a:ext cx="5389399" cy="982470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Je </a:t>
            </a:r>
            <a:r>
              <a:rPr lang="fr-FR" sz="1800" dirty="0">
                <a:latin typeface="Comic Sans MS" panose="030F0702030302020204" pitchFamily="66" charset="0"/>
              </a:rPr>
              <a:t>reproduis la figure et je colorie: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021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Étiquette 22"/>
          <p:cNvSpPr/>
          <p:nvPr/>
        </p:nvSpPr>
        <p:spPr>
          <a:xfrm>
            <a:off x="5738141" y="17999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60985" y="166700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14</a:t>
            </a:r>
            <a:endParaRPr lang="fr-FR" sz="4000" dirty="0">
              <a:latin typeface="cats MEOW" panose="020B0603050302020204" pitchFamily="34" charset="0"/>
            </a:endParaRPr>
          </a:p>
        </p:txBody>
      </p:sp>
      <p:pic>
        <p:nvPicPr>
          <p:cNvPr id="22" name="Picture 4" descr="http://ekladata.com/uMYIPVIxd8Od6jlQ_e6_tAQ0la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8" y="78632"/>
            <a:ext cx="670809" cy="7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3121" y="3021967"/>
            <a:ext cx="184282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05080" y="3558513"/>
            <a:ext cx="793951" cy="14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38158" y="5698731"/>
            <a:ext cx="925464" cy="33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fr-FR" dirty="0" smtClean="0"/>
              <a:t>0 + 50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424425" y="34383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r>
              <a:rPr lang="fr-FR" dirty="0" err="1" smtClean="0"/>
              <a:t>Ersaire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5796921" y="53564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6" name="Étiquette 35"/>
          <p:cNvSpPr/>
          <p:nvPr/>
        </p:nvSpPr>
        <p:spPr>
          <a:xfrm>
            <a:off x="5796919" y="5004770"/>
            <a:ext cx="829984" cy="62729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645095" y="5092009"/>
            <a:ext cx="141816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15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4853" y="5258287"/>
            <a:ext cx="3735631" cy="38232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b="1" u="sng" dirty="0">
                <a:latin typeface="Comic Sans MS" panose="030F0702030302020204" pitchFamily="66" charset="0"/>
              </a:rPr>
              <a:t>Opérations</a:t>
            </a: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67168"/>
              </p:ext>
            </p:extLst>
          </p:nvPr>
        </p:nvGraphicFramePr>
        <p:xfrm>
          <a:off x="6008207" y="5877800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Connecteur droit 38"/>
          <p:cNvCxnSpPr/>
          <p:nvPr/>
        </p:nvCxnSpPr>
        <p:spPr>
          <a:xfrm>
            <a:off x="6054560" y="6718141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4" descr="http://ekladata.com/tgYqS15w8EUXcSDXnJgE0XBlEb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95" y="5092008"/>
            <a:ext cx="998572" cy="9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93844"/>
              </p:ext>
            </p:extLst>
          </p:nvPr>
        </p:nvGraphicFramePr>
        <p:xfrm>
          <a:off x="7584278" y="589040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71295"/>
              </p:ext>
            </p:extLst>
          </p:nvPr>
        </p:nvGraphicFramePr>
        <p:xfrm>
          <a:off x="9100237" y="5866484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Connecteur droit 42"/>
          <p:cNvCxnSpPr/>
          <p:nvPr/>
        </p:nvCxnSpPr>
        <p:spPr>
          <a:xfrm>
            <a:off x="7585642" y="6718141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9142122" y="6714728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67" y="108008"/>
            <a:ext cx="796743" cy="68433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26" y="2762960"/>
            <a:ext cx="7671519" cy="7769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825603" y="3566423"/>
            <a:ext cx="4897894" cy="9363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Maman donne 30 euros à la </a:t>
            </a:r>
            <a:r>
              <a:rPr lang="fr-FR" sz="1800" dirty="0" err="1" smtClean="0">
                <a:latin typeface="Comic Sans MS" panose="030F0702030302020204" pitchFamily="66" charset="0"/>
              </a:rPr>
              <a:t>boulangère.Combien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>
                <a:latin typeface="Comic Sans MS" panose="030F0702030302020204" pitchFamily="66" charset="0"/>
              </a:rPr>
              <a:t>d’argent la boulangère </a:t>
            </a:r>
            <a:r>
              <a:rPr lang="fr-FR" sz="1800" dirty="0" smtClean="0">
                <a:latin typeface="Comic Sans MS" panose="030F0702030302020204" pitchFamily="66" charset="0"/>
              </a:rPr>
              <a:t>va-t-elle </a:t>
            </a:r>
            <a:r>
              <a:rPr lang="fr-FR" sz="1800" dirty="0">
                <a:latin typeface="Comic Sans MS" panose="030F0702030302020204" pitchFamily="66" charset="0"/>
              </a:rPr>
              <a:t>lui rendre?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8158" y="4739682"/>
            <a:ext cx="2502009" cy="43071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82" tIns="59491" rIns="118982" bIns="59491" spcCol="0"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933789"/>
            <a:ext cx="5079497" cy="28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7" y="3916632"/>
            <a:ext cx="5092038" cy="34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7" y="78632"/>
            <a:ext cx="924929" cy="79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714853" y="180231"/>
            <a:ext cx="1584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Problèmes 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921" y="933789"/>
            <a:ext cx="465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Pour fêter les rois, maman va acheter une galette des rois. Elle va à la boulangerie et prend deux galettes qui coûtent chacune 12 euros.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Combien a-t-elle dépensé?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80235" y="2239050"/>
            <a:ext cx="2502009" cy="43071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82" tIns="59491" rIns="118982" bIns="59491" spcCol="0"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319054" y="1826295"/>
            <a:ext cx="13926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 et phrase réponse.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2189" y="-1277824"/>
            <a:ext cx="7453040" cy="102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7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rs de cuis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9" y="540271"/>
            <a:ext cx="5514975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s Google Recherche d'images correspondant à http://s.tfou.fr/mmdia/i/44/9/le-petit-roi-10613449ukobh_1933.png%3Fv%3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0"/>
            <a:ext cx="5446094" cy="75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706740" y="6732959"/>
            <a:ext cx="720080" cy="828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74292" y="108223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Bush" pitchFamily="2" charset="0"/>
              </a:rPr>
              <a:t>Vive le roi et la reine</a:t>
            </a:r>
            <a:endParaRPr lang="fr-FR" sz="5400" dirty="0">
              <a:latin typeface="B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7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loriages bonhommes de nei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4177" y="-1494060"/>
            <a:ext cx="7381031" cy="103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3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574</Words>
  <Application>Microsoft Office PowerPoint</Application>
  <PresentationFormat>Personnalisé</PresentationFormat>
  <Paragraphs>164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5</cp:revision>
  <dcterms:created xsi:type="dcterms:W3CDTF">2015-01-02T13:17:13Z</dcterms:created>
  <dcterms:modified xsi:type="dcterms:W3CDTF">2015-01-02T14:07:21Z</dcterms:modified>
</cp:coreProperties>
</file>