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CBB9-4A32-4208-A277-6962D29A6F38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A61B-6E80-40B3-A51A-A4CC3B098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-9710"/>
            <a:ext cx="9144000" cy="6844858"/>
            <a:chOff x="0" y="-9710"/>
            <a:chExt cx="9144000" cy="6844858"/>
          </a:xfrm>
        </p:grpSpPr>
        <p:sp>
          <p:nvSpPr>
            <p:cNvPr id="8" name="Arrondir un rectangle avec un coin du même côté 7"/>
            <p:cNvSpPr/>
            <p:nvPr userDrawn="1"/>
          </p:nvSpPr>
          <p:spPr>
            <a:xfrm>
              <a:off x="0" y="-3160"/>
              <a:ext cx="9144000" cy="850900"/>
            </a:xfrm>
            <a:prstGeom prst="round2Same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853448"/>
              <a:ext cx="9144000" cy="5981700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 userDrawn="1"/>
          </p:nvCxnSpPr>
          <p:spPr>
            <a:xfrm rot="5400000">
              <a:off x="827632" y="422290"/>
              <a:ext cx="86400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5E53-474C-4905-8961-9B6233923F09}" type="datetimeFigureOut">
              <a:rPr lang="fr-FR" smtClean="0"/>
              <a:pPr/>
              <a:t>10/09/2011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9EB4-99B5-4678-8D71-EA3673E74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5"/>
          <p:cNvGrpSpPr/>
          <p:nvPr/>
        </p:nvGrpSpPr>
        <p:grpSpPr>
          <a:xfrm>
            <a:off x="143508" y="116632"/>
            <a:ext cx="8856984" cy="646331"/>
            <a:chOff x="107504" y="116632"/>
            <a:chExt cx="8856984" cy="646331"/>
          </a:xfrm>
        </p:grpSpPr>
        <p:sp>
          <p:nvSpPr>
            <p:cNvPr id="9" name="ZoneTexte 8"/>
            <p:cNvSpPr txBox="1"/>
            <p:nvPr/>
          </p:nvSpPr>
          <p:spPr>
            <a:xfrm>
              <a:off x="107504" y="116632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latin typeface="Arial Rounded MT Bold" pitchFamily="34" charset="0"/>
                </a:rPr>
                <a:t>O 1</a:t>
              </a:r>
              <a:endParaRPr lang="fr-FR" sz="3600" dirty="0">
                <a:latin typeface="Arial Rounded MT Bold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31640" y="116632"/>
              <a:ext cx="763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 smtClean="0">
                  <a:latin typeface="Arial Rounded MT Bold" pitchFamily="34" charset="0"/>
                </a:rPr>
                <a:t>La lettre s</a:t>
              </a:r>
              <a:endParaRPr lang="fr-FR" sz="3600" dirty="0">
                <a:latin typeface="Arial Rounded MT Bold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827584" y="15567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La lettre </a:t>
            </a:r>
            <a:r>
              <a:rPr lang="fr-FR" sz="2400" b="1" dirty="0" smtClean="0">
                <a:latin typeface="Century Gothic" pitchFamily="34" charset="0"/>
              </a:rPr>
              <a:t>s</a:t>
            </a:r>
            <a:r>
              <a:rPr lang="fr-FR" dirty="0" smtClean="0">
                <a:latin typeface="Century Gothic" pitchFamily="34" charset="0"/>
              </a:rPr>
              <a:t> chante …..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2348880"/>
            <a:ext cx="2448272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2564904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[s]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Le plus souvent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7284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95536" y="414908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s</a:t>
            </a:r>
            <a:r>
              <a:rPr lang="fr-FR" sz="1400" dirty="0" smtClean="0">
                <a:latin typeface="Century Gothic" pitchFamily="34" charset="0"/>
              </a:rPr>
              <a:t>alade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901882" cy="8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619672" y="48691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e</a:t>
            </a:r>
            <a:r>
              <a:rPr lang="fr-FR" sz="1400" b="1" dirty="0" smtClean="0">
                <a:latin typeface="Century Gothic" pitchFamily="34" charset="0"/>
              </a:rPr>
              <a:t>s</a:t>
            </a:r>
            <a:r>
              <a:rPr lang="fr-FR" sz="1400" dirty="0" smtClean="0">
                <a:latin typeface="Century Gothic" pitchFamily="34" charset="0"/>
              </a:rPr>
              <a:t>cargot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880280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67544" y="58052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cactu</a:t>
            </a:r>
            <a:r>
              <a:rPr lang="fr-FR" sz="1400" b="1" dirty="0" smtClean="0">
                <a:latin typeface="Century Gothic" pitchFamily="34" charset="0"/>
              </a:rPr>
              <a:t>s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059832" y="2348880"/>
            <a:ext cx="2448272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7864" y="2564904"/>
            <a:ext cx="194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[z]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Entre deux voyelles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429000"/>
            <a:ext cx="762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3635896" y="50131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po</a:t>
            </a:r>
            <a:r>
              <a:rPr lang="fr-FR" sz="1400" u="sng" dirty="0" smtClean="0">
                <a:latin typeface="Century Gothic" pitchFamily="34" charset="0"/>
              </a:rPr>
              <a:t>i</a:t>
            </a:r>
            <a:r>
              <a:rPr lang="fr-FR" sz="1400" b="1" dirty="0" smtClean="0">
                <a:latin typeface="Century Gothic" pitchFamily="34" charset="0"/>
              </a:rPr>
              <a:t>s</a:t>
            </a:r>
            <a:r>
              <a:rPr lang="fr-FR" sz="1400" u="sng" dirty="0" smtClean="0">
                <a:latin typeface="Century Gothic" pitchFamily="34" charset="0"/>
              </a:rPr>
              <a:t>o</a:t>
            </a:r>
            <a:r>
              <a:rPr lang="fr-FR" sz="1400" dirty="0" smtClean="0">
                <a:latin typeface="Century Gothic" pitchFamily="34" charset="0"/>
              </a:rPr>
              <a:t>n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796136" y="2924944"/>
            <a:ext cx="3096344" cy="331236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300192" y="3573016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Century Gothic" pitchFamily="34" charset="0"/>
              </a:rPr>
              <a:t>Pour que la lettre s chante [</a:t>
            </a:r>
            <a:r>
              <a:rPr lang="fr-FR" sz="1600" i="1" dirty="0" err="1" smtClean="0">
                <a:latin typeface="Century Gothic" pitchFamily="34" charset="0"/>
              </a:rPr>
              <a:t>ss</a:t>
            </a:r>
            <a:r>
              <a:rPr lang="fr-FR" sz="1600" i="1" dirty="0" smtClean="0">
                <a:latin typeface="Century Gothic" pitchFamily="34" charset="0"/>
              </a:rPr>
              <a:t>] entre deux voyelles, il suffit de doubler le </a:t>
            </a:r>
            <a:r>
              <a:rPr lang="fr-FR" b="1" dirty="0" smtClean="0">
                <a:latin typeface="Century Gothic" pitchFamily="34" charset="0"/>
              </a:rPr>
              <a:t>s</a:t>
            </a:r>
            <a:endParaRPr lang="fr-FR" b="1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25144"/>
            <a:ext cx="1514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6732240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po</a:t>
            </a:r>
            <a:r>
              <a:rPr lang="fr-FR" u="sng" dirty="0" smtClean="0">
                <a:latin typeface="Century Gothic" pitchFamily="34" charset="0"/>
              </a:rPr>
              <a:t>i</a:t>
            </a:r>
            <a:r>
              <a:rPr lang="fr-FR" b="1" dirty="0" smtClean="0">
                <a:latin typeface="Century Gothic" pitchFamily="34" charset="0"/>
              </a:rPr>
              <a:t>ss</a:t>
            </a:r>
            <a:r>
              <a:rPr lang="fr-FR" u="sng" dirty="0" smtClean="0">
                <a:latin typeface="Century Gothic" pitchFamily="34" charset="0"/>
              </a:rPr>
              <a:t>o</a:t>
            </a:r>
            <a:r>
              <a:rPr lang="fr-FR" dirty="0" smtClean="0">
                <a:latin typeface="Century Gothic" pitchFamily="34" charset="0"/>
              </a:rPr>
              <a:t>n</a:t>
            </a:r>
            <a:endParaRPr lang="fr-FR" dirty="0"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10800000" flipV="1">
            <a:off x="1547664" y="1988840"/>
            <a:ext cx="576064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987824" y="1988840"/>
            <a:ext cx="864096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420888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12776"/>
            <a:ext cx="986313" cy="8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484784"/>
            <a:ext cx="936104" cy="8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 Rounded MT Bold" pitchFamily="34" charset="0"/>
              </a:rPr>
              <a:t>O10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Les accords dans le groupe nominal</a:t>
            </a:r>
            <a:endParaRPr lang="fr-FR" sz="2800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4" y="1052736"/>
            <a:ext cx="890638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itchFamily="34" charset="0"/>
              </a:rPr>
              <a:t>O 11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Le pluriel des noms en –s, -x ou -z</a:t>
            </a:r>
            <a:endParaRPr lang="fr-FR" sz="3200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820472" cy="51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itchFamily="34" charset="0"/>
              </a:rPr>
              <a:t>O 12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pluriel des noms en -al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48464" cy="55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itchFamily="34" charset="0"/>
              </a:rPr>
              <a:t>O 13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pluriel des noms en -ou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20472" cy="55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itchFamily="34" charset="0"/>
              </a:rPr>
              <a:t>O 14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pluriel des noms en –au et -eu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20472" cy="546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15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féminin des noms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52928" cy="55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16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féminin des adjectifs 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7"/>
            <a:ext cx="8424936" cy="55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17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L’accord entre le sujet et le verbe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1124744"/>
            <a:ext cx="698477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1520" y="1340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Le verbe s’accorde toujours avec son sujet</a:t>
            </a:r>
            <a:r>
              <a:rPr lang="fr-FR" sz="1400" dirty="0" smtClean="0">
                <a:latin typeface="Century Gothic" pitchFamily="34" charset="0"/>
              </a:rPr>
              <a:t>, en </a:t>
            </a:r>
            <a:r>
              <a:rPr lang="fr-FR" sz="1400" b="1" dirty="0" smtClean="0">
                <a:latin typeface="Century Gothic" pitchFamily="34" charset="0"/>
              </a:rPr>
              <a:t>personne</a:t>
            </a:r>
            <a:r>
              <a:rPr lang="fr-FR" sz="1400" dirty="0" smtClean="0">
                <a:latin typeface="Century Gothic" pitchFamily="34" charset="0"/>
              </a:rPr>
              <a:t> et en </a:t>
            </a:r>
            <a:r>
              <a:rPr lang="fr-FR" sz="1400" b="1" dirty="0" smtClean="0">
                <a:latin typeface="Century Gothic" pitchFamily="34" charset="0"/>
              </a:rPr>
              <a:t>nombre</a:t>
            </a:r>
            <a:r>
              <a:rPr lang="fr-FR" sz="1400" dirty="0" smtClean="0">
                <a:latin typeface="Century Gothic" pitchFamily="34" charset="0"/>
              </a:rPr>
              <a:t>.</a:t>
            </a:r>
          </a:p>
          <a:p>
            <a:r>
              <a:rPr lang="fr-FR" sz="1400" dirty="0" smtClean="0">
                <a:latin typeface="Century Gothic" pitchFamily="34" charset="0"/>
              </a:rPr>
              <a:t>On doit absolument </a:t>
            </a:r>
            <a:r>
              <a:rPr lang="fr-FR" sz="1400" b="1" dirty="0" smtClean="0">
                <a:latin typeface="Century Gothic" pitchFamily="34" charset="0"/>
              </a:rPr>
              <a:t>connaître le sujet pour accorder correctement le verbe</a:t>
            </a:r>
            <a:r>
              <a:rPr lang="fr-FR" sz="1400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267744" y="2276872"/>
            <a:ext cx="640871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99792" y="234888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 smtClean="0">
                <a:latin typeface="Century Gothic" pitchFamily="34" charset="0"/>
              </a:rPr>
              <a:t>Rappel: </a:t>
            </a:r>
            <a:r>
              <a:rPr lang="fr-FR" sz="1400" dirty="0" smtClean="0">
                <a:latin typeface="Century Gothic" pitchFamily="34" charset="0"/>
              </a:rPr>
              <a:t>On peut trouver le sujet grâce à la formule:</a:t>
            </a:r>
          </a:p>
          <a:p>
            <a:r>
              <a:rPr lang="fr-FR" sz="1400" b="1" dirty="0" smtClean="0">
                <a:latin typeface="Century Gothic" pitchFamily="34" charset="0"/>
              </a:rPr>
              <a:t>« C’est [……..] qui »     </a:t>
            </a:r>
            <a:r>
              <a:rPr lang="fr-FR" sz="1400" dirty="0" smtClean="0">
                <a:latin typeface="Century Gothic" pitchFamily="34" charset="0"/>
              </a:rPr>
              <a:t>et au pluriel   </a:t>
            </a:r>
            <a:r>
              <a:rPr lang="fr-FR" sz="1400" b="1" dirty="0" smtClean="0">
                <a:latin typeface="Century Gothic" pitchFamily="34" charset="0"/>
              </a:rPr>
              <a:t>« Ce sont […….] qui »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2996952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r>
              <a:rPr lang="fr-FR" sz="1400" dirty="0" smtClean="0">
                <a:latin typeface="Century Gothic" pitchFamily="34" charset="0"/>
              </a:rPr>
              <a:t>Ma sœur joue à la poupée. 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C’est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</a:t>
            </a:r>
            <a:r>
              <a:rPr lang="fr-FR" sz="1400" u="sng" dirty="0" smtClean="0">
                <a:latin typeface="Century Gothic" pitchFamily="34" charset="0"/>
                <a:sym typeface="Wingdings" pitchFamily="2" charset="2"/>
              </a:rPr>
              <a:t>ma sœur 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qui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joue à la poupée.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                                                                 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sujet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Les garçons sont au parc.  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Ce sont </a:t>
            </a:r>
            <a:r>
              <a:rPr lang="fr-FR" sz="1400" u="sng" dirty="0" smtClean="0">
                <a:latin typeface="Century Gothic" pitchFamily="34" charset="0"/>
                <a:sym typeface="Wingdings" pitchFamily="2" charset="2"/>
              </a:rPr>
              <a:t>les garçons 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qui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sont au parc.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                                                                      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sujet</a:t>
            </a:r>
            <a:endParaRPr lang="fr-FR" sz="1400" i="1" dirty="0">
              <a:latin typeface="Century Gothic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323528" y="4437112"/>
            <a:ext cx="8640960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5536" y="4581128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Une fois le sujet repéré, il faut ensuite trouver </a:t>
            </a:r>
            <a:r>
              <a:rPr lang="fr-FR" sz="1400" b="1" dirty="0" smtClean="0">
                <a:latin typeface="Century Gothic" pitchFamily="34" charset="0"/>
              </a:rPr>
              <a:t>sa personne </a:t>
            </a:r>
            <a:r>
              <a:rPr lang="fr-FR" sz="1400" i="1" dirty="0" smtClean="0">
                <a:latin typeface="Century Gothic" pitchFamily="34" charset="0"/>
              </a:rPr>
              <a:t>(je, tu, il…) </a:t>
            </a:r>
            <a:r>
              <a:rPr lang="fr-FR" sz="1400" dirty="0" smtClean="0">
                <a:latin typeface="Century Gothic" pitchFamily="34" charset="0"/>
              </a:rPr>
              <a:t>et son </a:t>
            </a:r>
            <a:r>
              <a:rPr lang="fr-FR" sz="1400" b="1" dirty="0" smtClean="0">
                <a:latin typeface="Century Gothic" pitchFamily="34" charset="0"/>
              </a:rPr>
              <a:t>nombre</a:t>
            </a:r>
            <a:r>
              <a:rPr lang="fr-FR" sz="1400" dirty="0" smtClean="0">
                <a:latin typeface="Century Gothic" pitchFamily="34" charset="0"/>
              </a:rPr>
              <a:t> </a:t>
            </a:r>
            <a:r>
              <a:rPr lang="fr-FR" sz="1400" i="1" dirty="0" smtClean="0">
                <a:latin typeface="Century Gothic" pitchFamily="34" charset="0"/>
              </a:rPr>
              <a:t>(singulier ou pluriel).</a:t>
            </a:r>
          </a:p>
          <a:p>
            <a:r>
              <a:rPr lang="fr-FR" sz="1400" b="1" u="sng" dirty="0" smtClean="0">
                <a:latin typeface="Century Gothic" pitchFamily="34" charset="0"/>
              </a:rPr>
              <a:t>Exemple:</a:t>
            </a:r>
          </a:p>
          <a:p>
            <a:r>
              <a:rPr lang="fr-FR" sz="1400" dirty="0" smtClean="0">
                <a:latin typeface="Century Gothic" pitchFamily="34" charset="0"/>
              </a:rPr>
              <a:t>Mon frère </a:t>
            </a:r>
            <a:r>
              <a:rPr lang="fr-FR" sz="1400" dirty="0" err="1" smtClean="0">
                <a:latin typeface="Century Gothic" pitchFamily="34" charset="0"/>
              </a:rPr>
              <a:t>mang</a:t>
            </a:r>
            <a:r>
              <a:rPr lang="fr-FR" sz="1400" dirty="0" smtClean="0">
                <a:latin typeface="Century Gothic" pitchFamily="34" charset="0"/>
              </a:rPr>
              <a:t>…       Mon frère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il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(3</a:t>
            </a:r>
            <a:r>
              <a:rPr lang="fr-FR" sz="1400" baseline="30000" dirty="0" smtClean="0">
                <a:latin typeface="Century Gothic" pitchFamily="34" charset="0"/>
                <a:sym typeface="Wingdings" pitchFamily="2" charset="2"/>
              </a:rPr>
              <a:t>ème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personne du singulier)   mang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e</a:t>
            </a:r>
            <a:r>
              <a:rPr lang="fr-FR" sz="1400" dirty="0" smtClean="0">
                <a:latin typeface="Century Gothic" pitchFamily="34" charset="0"/>
              </a:rPr>
              <a:t> </a:t>
            </a:r>
          </a:p>
          <a:p>
            <a:r>
              <a:rPr lang="fr-FR" sz="1400" dirty="0" smtClean="0">
                <a:latin typeface="Century Gothic" pitchFamily="34" charset="0"/>
              </a:rPr>
              <a:t>Mes amis </a:t>
            </a:r>
            <a:r>
              <a:rPr lang="fr-FR" sz="1400" dirty="0" err="1" smtClean="0">
                <a:latin typeface="Century Gothic" pitchFamily="34" charset="0"/>
              </a:rPr>
              <a:t>mang</a:t>
            </a:r>
            <a:r>
              <a:rPr lang="fr-FR" sz="1400" dirty="0" smtClean="0">
                <a:latin typeface="Century Gothic" pitchFamily="34" charset="0"/>
              </a:rPr>
              <a:t>….       Mes amis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ils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(3</a:t>
            </a:r>
            <a:r>
              <a:rPr lang="fr-FR" sz="1400" baseline="30000" dirty="0" smtClean="0">
                <a:latin typeface="Century Gothic" pitchFamily="34" charset="0"/>
                <a:sym typeface="Wingdings" pitchFamily="2" charset="2"/>
              </a:rPr>
              <a:t>ème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personne du pluriel)      mang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ent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itchFamily="34" charset="0"/>
              </a:rPr>
              <a:t>O 18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consonnes finales muettes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1247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De nombreux mots de la langue française se terminent par une lettre muette. Lorsqu’il s’agit d’une consonne, il est possible de la deviner.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9512" y="2492896"/>
            <a:ext cx="4248472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16016" y="2492896"/>
            <a:ext cx="4248472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664" y="1844824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Century Gothic" pitchFamily="34" charset="0"/>
              </a:rPr>
              <a:t>Pour trouver la consonne muette à la fin d’un mot, on peut:</a:t>
            </a:r>
            <a:endParaRPr lang="fr-FR" sz="1400" u="sng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Chercher un mot de la même famille: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2120" y="26369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Chercher le féminin de ce mot: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335699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Toi</a:t>
            </a:r>
            <a:r>
              <a:rPr lang="fr-FR" sz="1400" b="1" dirty="0" smtClean="0">
                <a:latin typeface="Century Gothic" pitchFamily="34" charset="0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toi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ure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Lon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g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lon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g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ueur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Un chan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chan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er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67744" y="335699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Le repo</a:t>
            </a:r>
            <a:r>
              <a:rPr lang="fr-FR" sz="1400" b="1" dirty="0" smtClean="0">
                <a:latin typeface="Century Gothic" pitchFamily="34" charset="0"/>
              </a:rPr>
              <a:t>s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se repo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s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er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Ron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d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ron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d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eur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Blan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c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blan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c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heur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4048" y="335699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Long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longue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Grandgrande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Fortforte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76256" y="335699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Blon</a:t>
            </a:r>
            <a:r>
              <a:rPr lang="fr-FR" sz="1400" b="1" dirty="0" smtClean="0">
                <a:latin typeface="Century Gothic" pitchFamily="34" charset="0"/>
              </a:rPr>
              <a:t>d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blon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d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Cour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cour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</a:t>
            </a:r>
          </a:p>
          <a:p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Géan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géan</a:t>
            </a:r>
            <a:r>
              <a:rPr lang="fr-FR" sz="1400" b="1" dirty="0" smtClean="0">
                <a:latin typeface="Century Gothic" pitchFamily="34" charset="0"/>
                <a:sym typeface="Wingdings" pitchFamily="2" charset="2"/>
              </a:rPr>
              <a:t>t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691680" y="4941168"/>
            <a:ext cx="5976664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07704" y="5085184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Century Gothic" pitchFamily="34" charset="0"/>
              </a:rPr>
              <a:t>Attention: </a:t>
            </a:r>
            <a:r>
              <a:rPr lang="fr-FR" sz="1400" dirty="0" smtClean="0">
                <a:latin typeface="Century Gothic" pitchFamily="34" charset="0"/>
              </a:rPr>
              <a:t>Certains mots se terminant par une lettre muette sont des mots invariables. Il faut alors les connaître par cœur, grâce à la liste de mots invariables .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5184"/>
            <a:ext cx="9572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19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homonymes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05273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Les homonymes sont des mots qui se ressemblent, mais qui ont des sens différents.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1628800"/>
            <a:ext cx="3672408" cy="46805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170080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Les homonymes peuvent avoir la même orthographe ou s’écrire différemment.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2492896"/>
            <a:ext cx="345638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1400" u="sng" dirty="0" smtClean="0">
                <a:latin typeface="Century Gothic" pitchFamily="34" charset="0"/>
              </a:rPr>
              <a:t>Compte/compte: </a:t>
            </a:r>
          </a:p>
          <a:p>
            <a:r>
              <a:rPr lang="fr-FR" sz="1400" dirty="0" smtClean="0">
                <a:latin typeface="Century Gothic" pitchFamily="34" charset="0"/>
              </a:rPr>
              <a:t>Il </a:t>
            </a:r>
            <a:r>
              <a:rPr lang="fr-FR" sz="1400" b="1" u="sng" dirty="0" smtClean="0">
                <a:latin typeface="Century Gothic" pitchFamily="34" charset="0"/>
              </a:rPr>
              <a:t>compte</a:t>
            </a:r>
            <a:r>
              <a:rPr lang="fr-FR" sz="1400" dirty="0" smtClean="0">
                <a:latin typeface="Century Gothic" pitchFamily="34" charset="0"/>
              </a:rPr>
              <a:t> ses billets.</a:t>
            </a:r>
          </a:p>
          <a:p>
            <a:r>
              <a:rPr lang="fr-FR" sz="1400" dirty="0" smtClean="0">
                <a:latin typeface="Century Gothic" pitchFamily="34" charset="0"/>
              </a:rPr>
              <a:t>      </a:t>
            </a:r>
            <a:r>
              <a:rPr lang="fr-FR" sz="900" i="1" dirty="0" smtClean="0">
                <a:latin typeface="Century Gothic" pitchFamily="34" charset="0"/>
              </a:rPr>
              <a:t>verbe</a:t>
            </a:r>
          </a:p>
          <a:p>
            <a:r>
              <a:rPr lang="fr-FR" sz="1400" dirty="0" smtClean="0">
                <a:latin typeface="Century Gothic" pitchFamily="34" charset="0"/>
              </a:rPr>
              <a:t>Il a un </a:t>
            </a:r>
            <a:r>
              <a:rPr lang="fr-FR" sz="1400" b="1" u="sng" dirty="0" smtClean="0">
                <a:latin typeface="Century Gothic" pitchFamily="34" charset="0"/>
              </a:rPr>
              <a:t>compte</a:t>
            </a:r>
            <a:r>
              <a:rPr lang="fr-FR" sz="1400" dirty="0" smtClean="0">
                <a:latin typeface="Century Gothic" pitchFamily="34" charset="0"/>
              </a:rPr>
              <a:t> bancaire.</a:t>
            </a:r>
          </a:p>
          <a:p>
            <a:r>
              <a:rPr lang="fr-FR" sz="1400" dirty="0" smtClean="0">
                <a:latin typeface="Century Gothic" pitchFamily="34" charset="0"/>
              </a:rPr>
              <a:t>           </a:t>
            </a:r>
            <a:r>
              <a:rPr lang="fr-FR" sz="800" i="1" dirty="0" smtClean="0">
                <a:latin typeface="Century Gothic" pitchFamily="34" charset="0"/>
              </a:rPr>
              <a:t>nom commun</a:t>
            </a:r>
          </a:p>
          <a:p>
            <a:endParaRPr lang="fr-FR" sz="800" i="1" dirty="0" smtClean="0"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1400" u="sng" dirty="0" smtClean="0">
                <a:latin typeface="Century Gothic" pitchFamily="34" charset="0"/>
              </a:rPr>
              <a:t>Bois/bois</a:t>
            </a:r>
          </a:p>
          <a:p>
            <a:r>
              <a:rPr lang="fr-FR" sz="1400" dirty="0" smtClean="0">
                <a:latin typeface="Century Gothic" pitchFamily="34" charset="0"/>
              </a:rPr>
              <a:t>Je </a:t>
            </a:r>
            <a:r>
              <a:rPr lang="fr-FR" sz="1400" b="1" u="sng" dirty="0" smtClean="0">
                <a:latin typeface="Century Gothic" pitchFamily="34" charset="0"/>
              </a:rPr>
              <a:t>bois</a:t>
            </a:r>
            <a:r>
              <a:rPr lang="fr-FR" sz="1400" dirty="0" smtClean="0">
                <a:latin typeface="Century Gothic" pitchFamily="34" charset="0"/>
              </a:rPr>
              <a:t> du lait.</a:t>
            </a:r>
          </a:p>
          <a:p>
            <a:r>
              <a:rPr lang="fr-FR" sz="1400" dirty="0" smtClean="0">
                <a:latin typeface="Century Gothic" pitchFamily="34" charset="0"/>
              </a:rPr>
              <a:t>  </a:t>
            </a:r>
            <a:r>
              <a:rPr lang="fr-FR" sz="900" dirty="0" smtClean="0">
                <a:latin typeface="Century Gothic" pitchFamily="34" charset="0"/>
              </a:rPr>
              <a:t>verbe boire</a:t>
            </a:r>
          </a:p>
          <a:p>
            <a:r>
              <a:rPr lang="fr-FR" sz="1400" dirty="0" smtClean="0">
                <a:latin typeface="Century Gothic" pitchFamily="34" charset="0"/>
              </a:rPr>
              <a:t>Un jouet en </a:t>
            </a:r>
            <a:r>
              <a:rPr lang="fr-FR" sz="1400" b="1" u="sng" dirty="0" smtClean="0">
                <a:latin typeface="Century Gothic" pitchFamily="34" charset="0"/>
              </a:rPr>
              <a:t>bois</a:t>
            </a:r>
            <a:r>
              <a:rPr lang="fr-FR" sz="1400" dirty="0" smtClean="0">
                <a:latin typeface="Century Gothic" pitchFamily="34" charset="0"/>
              </a:rPr>
              <a:t>.</a:t>
            </a:r>
          </a:p>
          <a:p>
            <a:r>
              <a:rPr lang="fr-FR" sz="1400" dirty="0" smtClean="0">
                <a:latin typeface="Century Gothic" pitchFamily="34" charset="0"/>
              </a:rPr>
              <a:t>                     </a:t>
            </a:r>
            <a:r>
              <a:rPr lang="fr-FR" sz="900" dirty="0" smtClean="0">
                <a:latin typeface="Century Gothic" pitchFamily="34" charset="0"/>
              </a:rPr>
              <a:t>matière</a:t>
            </a:r>
          </a:p>
          <a:p>
            <a:r>
              <a:rPr lang="fr-FR" sz="1400" dirty="0" smtClean="0">
                <a:latin typeface="Century Gothic" pitchFamily="34" charset="0"/>
              </a:rPr>
              <a:t>Il y a un joli </a:t>
            </a:r>
            <a:r>
              <a:rPr lang="fr-FR" sz="1400" b="1" u="sng" dirty="0" smtClean="0">
                <a:latin typeface="Century Gothic" pitchFamily="34" charset="0"/>
              </a:rPr>
              <a:t>bois</a:t>
            </a:r>
            <a:r>
              <a:rPr lang="fr-FR" sz="1400" dirty="0" smtClean="0">
                <a:latin typeface="Century Gothic" pitchFamily="34" charset="0"/>
              </a:rPr>
              <a:t> près du lac.</a:t>
            </a:r>
          </a:p>
          <a:p>
            <a:r>
              <a:rPr lang="fr-FR" sz="900" dirty="0" smtClean="0">
                <a:latin typeface="Century Gothic" pitchFamily="34" charset="0"/>
              </a:rPr>
              <a:t>                                forêt</a:t>
            </a:r>
          </a:p>
          <a:p>
            <a:endParaRPr lang="fr-FR" sz="900" dirty="0" smtClean="0">
              <a:latin typeface="Century Gothic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1400" u="sng" dirty="0" smtClean="0">
                <a:latin typeface="Century Gothic" pitchFamily="34" charset="0"/>
              </a:rPr>
              <a:t>Cygne/signe</a:t>
            </a:r>
          </a:p>
          <a:p>
            <a:r>
              <a:rPr lang="fr-FR" sz="1400" dirty="0" smtClean="0">
                <a:latin typeface="Century Gothic" pitchFamily="34" charset="0"/>
              </a:rPr>
              <a:t>Un </a:t>
            </a:r>
            <a:r>
              <a:rPr lang="fr-FR" sz="1400" b="1" u="sng" dirty="0" smtClean="0">
                <a:latin typeface="Century Gothic" pitchFamily="34" charset="0"/>
              </a:rPr>
              <a:t>cygne</a:t>
            </a:r>
            <a:r>
              <a:rPr lang="fr-FR" sz="1400" dirty="0" smtClean="0">
                <a:latin typeface="Century Gothic" pitchFamily="34" charset="0"/>
              </a:rPr>
              <a:t> blanc s’envole.</a:t>
            </a:r>
          </a:p>
          <a:p>
            <a:r>
              <a:rPr lang="fr-FR" sz="1400" dirty="0" smtClean="0">
                <a:latin typeface="Century Gothic" pitchFamily="34" charset="0"/>
              </a:rPr>
              <a:t>       </a:t>
            </a:r>
            <a:r>
              <a:rPr lang="fr-FR" sz="900" dirty="0" smtClean="0">
                <a:latin typeface="Century Gothic" pitchFamily="34" charset="0"/>
              </a:rPr>
              <a:t>oiseau</a:t>
            </a:r>
          </a:p>
          <a:p>
            <a:r>
              <a:rPr lang="fr-FR" sz="1400" dirty="0" smtClean="0">
                <a:latin typeface="Century Gothic" pitchFamily="34" charset="0"/>
              </a:rPr>
              <a:t>Maman me fait un </a:t>
            </a:r>
            <a:r>
              <a:rPr lang="fr-FR" sz="1400" b="1" u="sng" dirty="0" smtClean="0">
                <a:latin typeface="Century Gothic" pitchFamily="34" charset="0"/>
              </a:rPr>
              <a:t>signe</a:t>
            </a:r>
            <a:r>
              <a:rPr lang="fr-FR" sz="1400" dirty="0" smtClean="0">
                <a:latin typeface="Century Gothic" pitchFamily="34" charset="0"/>
              </a:rPr>
              <a:t> de la main</a:t>
            </a:r>
            <a:r>
              <a:rPr lang="fr-FR" sz="900" dirty="0" smtClean="0">
                <a:latin typeface="Century Gothic" pitchFamily="34" charset="0"/>
              </a:rPr>
              <a:t>.</a:t>
            </a:r>
          </a:p>
          <a:p>
            <a:r>
              <a:rPr lang="fr-FR" sz="900" dirty="0" smtClean="0">
                <a:latin typeface="Century Gothic" pitchFamily="34" charset="0"/>
              </a:rPr>
              <a:t>                                                       geste</a:t>
            </a:r>
            <a:endParaRPr lang="fr-FR" sz="800" i="1" dirty="0" smtClean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1011943" cy="8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1114999" cy="78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758280" cy="7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373216"/>
            <a:ext cx="573532" cy="41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5076056" y="1628800"/>
            <a:ext cx="3672408" cy="46805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932040" y="177281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Quand la ressemblance est uniquement orale, on dit que les mots sont </a:t>
            </a:r>
            <a:r>
              <a:rPr lang="fr-FR" sz="1600" b="1" u="sng" dirty="0" smtClean="0">
                <a:latin typeface="Century Gothic" pitchFamily="34" charset="0"/>
              </a:rPr>
              <a:t>homophones</a:t>
            </a:r>
            <a:r>
              <a:rPr lang="fr-FR" sz="1600" u="sng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                       </a:t>
            </a:r>
            <a:r>
              <a:rPr lang="fr-FR" sz="1200" i="1" dirty="0" smtClean="0">
                <a:latin typeface="Century Gothic" pitchFamily="34" charset="0"/>
              </a:rPr>
              <a:t>même son</a:t>
            </a:r>
            <a:endParaRPr lang="fr-FR" sz="1200" i="1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3212976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1400" u="sng" dirty="0" smtClean="0">
                <a:latin typeface="Century Gothic" pitchFamily="34" charset="0"/>
              </a:rPr>
              <a:t>Ras/raz/rat</a:t>
            </a:r>
          </a:p>
          <a:p>
            <a:pPr algn="ctr"/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des poils ras  un raz de marée</a:t>
            </a:r>
          </a:p>
          <a:p>
            <a:pPr algn="ctr"/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un rat d’</a:t>
            </a:r>
            <a:r>
              <a:rPr lang="fr-FR" sz="1400" dirty="0" err="1" smtClean="0">
                <a:latin typeface="Century Gothic" pitchFamily="34" charset="0"/>
                <a:sym typeface="Wingdings" pitchFamily="2" charset="2"/>
              </a:rPr>
              <a:t>égoût</a:t>
            </a:r>
            <a:endParaRPr lang="fr-FR" sz="1400" dirty="0" smtClean="0">
              <a:latin typeface="Century Gothic" pitchFamily="34" charset="0"/>
              <a:sym typeface="Wingdings" pitchFamily="2" charset="2"/>
            </a:endParaRPr>
          </a:p>
          <a:p>
            <a:pPr algn="ctr"/>
            <a:endParaRPr lang="fr-FR" sz="1400" dirty="0" smtClean="0">
              <a:latin typeface="Century Gothic" pitchFamily="34" charset="0"/>
              <a:sym typeface="Wingdings" pitchFamily="2" charset="2"/>
            </a:endParaRPr>
          </a:p>
          <a:p>
            <a:pPr algn="ctr"/>
            <a:endParaRPr lang="fr-FR" sz="1400" dirty="0" smtClean="0">
              <a:latin typeface="Century Gothic" pitchFamily="34" charset="0"/>
              <a:sym typeface="Wingdings" pitchFamily="2" charset="2"/>
            </a:endParaRPr>
          </a:p>
          <a:p>
            <a:pPr algn="ctr"/>
            <a:endParaRPr lang="fr-FR" sz="1400" dirty="0" smtClean="0">
              <a:latin typeface="Century Gothic" pitchFamily="34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1400" u="sng" dirty="0" smtClean="0">
                <a:latin typeface="Century Gothic" pitchFamily="34" charset="0"/>
                <a:sym typeface="Wingdings" pitchFamily="2" charset="2"/>
              </a:rPr>
              <a:t>Père/paire</a:t>
            </a:r>
          </a:p>
          <a:p>
            <a:pPr algn="ctr"/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Mon père part travailler.</a:t>
            </a:r>
          </a:p>
          <a:p>
            <a:pPr algn="ctr"/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une paire de chaussures.</a:t>
            </a:r>
            <a:endParaRPr lang="fr-FR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2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lettre c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5567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La lettre </a:t>
            </a:r>
            <a:r>
              <a:rPr lang="fr-FR" sz="2400" b="1" dirty="0" smtClean="0">
                <a:latin typeface="Century Gothic" pitchFamily="34" charset="0"/>
              </a:rPr>
              <a:t>c</a:t>
            </a:r>
            <a:r>
              <a:rPr lang="fr-FR" dirty="0" smtClean="0">
                <a:latin typeface="Century Gothic" pitchFamily="34" charset="0"/>
              </a:rPr>
              <a:t> chante …..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2348880"/>
            <a:ext cx="2448272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2348880"/>
            <a:ext cx="2448272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564904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[k]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Devant </a:t>
            </a:r>
            <a:r>
              <a:rPr lang="fr-FR" sz="1400" b="1" dirty="0" smtClean="0">
                <a:latin typeface="Century Gothic" pitchFamily="34" charset="0"/>
              </a:rPr>
              <a:t>a</a:t>
            </a:r>
            <a:r>
              <a:rPr lang="fr-FR" sz="1400" dirty="0" smtClean="0">
                <a:latin typeface="Century Gothic" pitchFamily="34" charset="0"/>
              </a:rPr>
              <a:t>, </a:t>
            </a:r>
            <a:r>
              <a:rPr lang="fr-FR" sz="1400" b="1" dirty="0" smtClean="0">
                <a:latin typeface="Century Gothic" pitchFamily="34" charset="0"/>
              </a:rPr>
              <a:t>o</a:t>
            </a:r>
            <a:r>
              <a:rPr lang="fr-FR" sz="1400" dirty="0" smtClean="0">
                <a:latin typeface="Century Gothic" pitchFamily="34" charset="0"/>
              </a:rPr>
              <a:t> et </a:t>
            </a:r>
            <a:r>
              <a:rPr lang="fr-FR" sz="1400" b="1" dirty="0" smtClean="0">
                <a:latin typeface="Century Gothic" pitchFamily="34" charset="0"/>
              </a:rPr>
              <a:t>u</a:t>
            </a:r>
            <a:endParaRPr lang="fr-FR" sz="14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963935" cy="7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910977" cy="10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1009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414908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a</a:t>
            </a:r>
            <a:r>
              <a:rPr lang="fr-FR" sz="1400" dirty="0" smtClean="0">
                <a:latin typeface="Century Gothic" pitchFamily="34" charset="0"/>
              </a:rPr>
              <a:t>rotte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47664" y="48691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o</a:t>
            </a:r>
            <a:r>
              <a:rPr lang="fr-FR" sz="1400" dirty="0" smtClean="0">
                <a:latin typeface="Century Gothic" pitchFamily="34" charset="0"/>
              </a:rPr>
              <a:t>q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58052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u</a:t>
            </a:r>
            <a:r>
              <a:rPr lang="fr-FR" sz="1400" dirty="0" smtClean="0">
                <a:latin typeface="Century Gothic" pitchFamily="34" charset="0"/>
              </a:rPr>
              <a:t>be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75856" y="2564904"/>
            <a:ext cx="201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[s]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Devant </a:t>
            </a:r>
            <a:r>
              <a:rPr lang="fr-FR" sz="1400" b="1" dirty="0" smtClean="0">
                <a:latin typeface="Century Gothic" pitchFamily="34" charset="0"/>
              </a:rPr>
              <a:t>e</a:t>
            </a:r>
            <a:r>
              <a:rPr lang="fr-FR" sz="1400" dirty="0" smtClean="0">
                <a:latin typeface="Century Gothic" pitchFamily="34" charset="0"/>
              </a:rPr>
              <a:t>, </a:t>
            </a:r>
            <a:r>
              <a:rPr lang="fr-FR" sz="1400" b="1" dirty="0" smtClean="0">
                <a:latin typeface="Century Gothic" pitchFamily="34" charset="0"/>
              </a:rPr>
              <a:t>i</a:t>
            </a:r>
            <a:r>
              <a:rPr lang="fr-FR" sz="1400" dirty="0" smtClean="0">
                <a:latin typeface="Century Gothic" pitchFamily="34" charset="0"/>
              </a:rPr>
              <a:t> et </a:t>
            </a:r>
            <a:r>
              <a:rPr lang="fr-FR" sz="1400" b="1" dirty="0" smtClean="0">
                <a:latin typeface="Century Gothic" pitchFamily="34" charset="0"/>
              </a:rPr>
              <a:t>y</a:t>
            </a:r>
            <a:endParaRPr lang="fr-FR" sz="1400" b="1" dirty="0">
              <a:latin typeface="Century Gothic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01263">
            <a:off x="3357203" y="3303075"/>
            <a:ext cx="642566" cy="9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77072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013176"/>
            <a:ext cx="1080120" cy="8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3275856" y="42930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gla</a:t>
            </a:r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e</a:t>
            </a:r>
            <a:endParaRPr lang="fr-FR" sz="1400" u="sng" dirty="0"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27984" y="48691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i</a:t>
            </a:r>
            <a:r>
              <a:rPr lang="fr-FR" sz="1400" dirty="0" smtClean="0">
                <a:latin typeface="Century Gothic" pitchFamily="34" charset="0"/>
              </a:rPr>
              <a:t>tron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75856" y="59492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c</a:t>
            </a:r>
            <a:r>
              <a:rPr lang="fr-FR" sz="1400" u="sng" dirty="0" smtClean="0">
                <a:latin typeface="Century Gothic" pitchFamily="34" charset="0"/>
              </a:rPr>
              <a:t>y</a:t>
            </a:r>
            <a:r>
              <a:rPr lang="fr-FR" sz="1400" dirty="0" smtClean="0">
                <a:latin typeface="Century Gothic" pitchFamily="34" charset="0"/>
              </a:rPr>
              <a:t>gne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796136" y="2924944"/>
            <a:ext cx="3096344" cy="331236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444208" y="335699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Pour que la lettre c chante s devant a, o et u, il suffit d’ajouter une </a:t>
            </a:r>
            <a:r>
              <a:rPr lang="fr-FR" sz="1600" b="1" dirty="0" smtClean="0">
                <a:latin typeface="Century Gothic" pitchFamily="34" charset="0"/>
              </a:rPr>
              <a:t>cédille ç</a:t>
            </a:r>
            <a:endParaRPr lang="fr-FR" sz="1600" b="1" dirty="0">
              <a:latin typeface="Century Gothic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725144"/>
            <a:ext cx="793037" cy="9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6804248" y="57332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gar</a:t>
            </a:r>
            <a:r>
              <a:rPr lang="fr-FR" sz="1600" b="1" dirty="0" smtClean="0">
                <a:latin typeface="Century Gothic" pitchFamily="34" charset="0"/>
              </a:rPr>
              <a:t>ç</a:t>
            </a:r>
            <a:r>
              <a:rPr lang="fr-FR" sz="1600" u="sng" dirty="0" smtClean="0">
                <a:latin typeface="Century Gothic" pitchFamily="34" charset="0"/>
              </a:rPr>
              <a:t>o</a:t>
            </a:r>
            <a:r>
              <a:rPr lang="fr-FR" sz="1600" dirty="0" smtClean="0">
                <a:latin typeface="Century Gothic" pitchFamily="34" charset="0"/>
              </a:rPr>
              <a:t>n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348880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124744"/>
            <a:ext cx="1016295" cy="114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avec flèche 31"/>
          <p:cNvCxnSpPr/>
          <p:nvPr/>
        </p:nvCxnSpPr>
        <p:spPr>
          <a:xfrm rot="10800000" flipV="1">
            <a:off x="1763688" y="1988840"/>
            <a:ext cx="504056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915816" y="1988840"/>
            <a:ext cx="720080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268760"/>
            <a:ext cx="1149188" cy="10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20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Différencier les terminaisons: </a:t>
            </a:r>
          </a:p>
          <a:p>
            <a:pPr algn="ctr"/>
            <a:r>
              <a:rPr lang="fr-FR" sz="2400" dirty="0" smtClean="0">
                <a:latin typeface="Arial Rounded MT Bold" pitchFamily="34" charset="0"/>
              </a:rPr>
              <a:t>-e, -es, -</a:t>
            </a:r>
            <a:r>
              <a:rPr lang="fr-FR" sz="2400" dirty="0" err="1" smtClean="0">
                <a:latin typeface="Arial Rounded MT Bold" pitchFamily="34" charset="0"/>
              </a:rPr>
              <a:t>ent</a:t>
            </a:r>
            <a:r>
              <a:rPr lang="fr-FR" sz="2400" dirty="0" smtClean="0">
                <a:latin typeface="Arial Rounded MT Bold" pitchFamily="34" charset="0"/>
              </a:rPr>
              <a:t> et -</a:t>
            </a:r>
            <a:r>
              <a:rPr lang="fr-FR" sz="2400" dirty="0" err="1" smtClean="0">
                <a:latin typeface="Arial Rounded MT Bold" pitchFamily="34" charset="0"/>
              </a:rPr>
              <a:t>ons</a:t>
            </a:r>
            <a:r>
              <a:rPr lang="fr-FR" sz="2400" dirty="0" smtClean="0">
                <a:latin typeface="Arial Rounded MT Bold" pitchFamily="34" charset="0"/>
              </a:rPr>
              <a:t>,-ont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1196752"/>
            <a:ext cx="3528392" cy="540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126876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Les terminaisons -e, -es, -</a:t>
            </a:r>
            <a:r>
              <a:rPr lang="fr-FR" sz="1600" b="1" u="sng" dirty="0" err="1" smtClean="0">
                <a:latin typeface="Century Gothic" pitchFamily="34" charset="0"/>
              </a:rPr>
              <a:t>ent</a:t>
            </a:r>
            <a:endParaRPr lang="fr-FR" sz="1600" b="1" u="sng" dirty="0"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1628800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Ce sont les terminaisons du présent de l’indicatif des verbes du 1</a:t>
            </a:r>
            <a:r>
              <a:rPr lang="fr-FR" sz="1400" baseline="30000" dirty="0" smtClean="0">
                <a:latin typeface="Century Gothic" pitchFamily="34" charset="0"/>
              </a:rPr>
              <a:t>er</a:t>
            </a:r>
            <a:r>
              <a:rPr lang="fr-FR" sz="1400" dirty="0" smtClean="0">
                <a:latin typeface="Century Gothic" pitchFamily="34" charset="0"/>
              </a:rPr>
              <a:t> groupe (-e, -es) et tous les groupes pour –</a:t>
            </a:r>
            <a:r>
              <a:rPr lang="fr-FR" sz="1400" dirty="0" err="1" smtClean="0">
                <a:latin typeface="Century Gothic" pitchFamily="34" charset="0"/>
              </a:rPr>
              <a:t>ent</a:t>
            </a:r>
            <a:r>
              <a:rPr lang="fr-FR" sz="1400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Pour les différencier, il faut bien repérer le sujet du verbe:</a:t>
            </a:r>
          </a:p>
          <a:p>
            <a:pPr algn="ctr"/>
            <a:endParaRPr lang="fr-FR" sz="1400" b="1" u="sng" dirty="0" smtClean="0">
              <a:latin typeface="Century Gothic" pitchFamily="34" charset="0"/>
            </a:endParaRP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-e: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Cette terminaison convient aux personnes JE et IL/ELLE/ON.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Je</a:t>
            </a:r>
            <a:r>
              <a:rPr lang="fr-FR" sz="1400" dirty="0" smtClean="0">
                <a:latin typeface="Century Gothic" pitchFamily="34" charset="0"/>
              </a:rPr>
              <a:t> chant</a:t>
            </a:r>
            <a:r>
              <a:rPr lang="fr-FR" sz="1400" b="1" dirty="0" smtClean="0">
                <a:latin typeface="Century Gothic" pitchFamily="34" charset="0"/>
              </a:rPr>
              <a:t>e</a:t>
            </a:r>
            <a:r>
              <a:rPr lang="fr-FR" sz="1400" dirty="0" smtClean="0">
                <a:latin typeface="Century Gothic" pitchFamily="34" charset="0"/>
              </a:rPr>
              <a:t>   - </a:t>
            </a:r>
            <a:r>
              <a:rPr lang="fr-FR" sz="1400" u="sng" dirty="0" smtClean="0">
                <a:latin typeface="Century Gothic" pitchFamily="34" charset="0"/>
              </a:rPr>
              <a:t>Elle</a:t>
            </a:r>
            <a:r>
              <a:rPr lang="fr-FR" sz="1400" dirty="0" smtClean="0">
                <a:latin typeface="Century Gothic" pitchFamily="34" charset="0"/>
              </a:rPr>
              <a:t> mang</a:t>
            </a:r>
            <a:r>
              <a:rPr lang="fr-FR" sz="1400" b="1" dirty="0" smtClean="0">
                <a:latin typeface="Century Gothic" pitchFamily="34" charset="0"/>
              </a:rPr>
              <a:t>e</a:t>
            </a:r>
          </a:p>
          <a:p>
            <a:pPr algn="ctr"/>
            <a:endParaRPr lang="fr-FR" sz="1400" b="1" dirty="0" smtClean="0">
              <a:latin typeface="Century Gothic" pitchFamily="34" charset="0"/>
            </a:endParaRP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-es: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Cette terminaison ne convient qu’à la personne TU.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gard</a:t>
            </a:r>
            <a:r>
              <a:rPr lang="fr-FR" sz="1400" b="1" dirty="0" smtClean="0">
                <a:latin typeface="Century Gothic" pitchFamily="34" charset="0"/>
              </a:rPr>
              <a:t>es</a:t>
            </a:r>
            <a:r>
              <a:rPr lang="fr-FR" sz="1400" dirty="0" smtClean="0">
                <a:latin typeface="Century Gothic" pitchFamily="34" charset="0"/>
              </a:rPr>
              <a:t> – </a:t>
            </a:r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jou</a:t>
            </a:r>
            <a:r>
              <a:rPr lang="fr-FR" sz="1400" b="1" dirty="0" smtClean="0">
                <a:latin typeface="Century Gothic" pitchFamily="34" charset="0"/>
              </a:rPr>
              <a:t>es</a:t>
            </a:r>
          </a:p>
          <a:p>
            <a:pPr algn="ctr"/>
            <a:endParaRPr lang="fr-FR" sz="1400" b="1" dirty="0" smtClean="0">
              <a:latin typeface="Century Gothic" pitchFamily="34" charset="0"/>
            </a:endParaRPr>
          </a:p>
          <a:p>
            <a:pPr algn="ctr"/>
            <a:r>
              <a:rPr lang="fr-FR" sz="1400" b="1" dirty="0" smtClean="0">
                <a:latin typeface="Century Gothic" pitchFamily="34" charset="0"/>
              </a:rPr>
              <a:t>-</a:t>
            </a:r>
            <a:r>
              <a:rPr lang="fr-FR" sz="1400" b="1" dirty="0" err="1" smtClean="0">
                <a:latin typeface="Century Gothic" pitchFamily="34" charset="0"/>
              </a:rPr>
              <a:t>ent</a:t>
            </a:r>
            <a:r>
              <a:rPr lang="fr-FR" sz="1400" b="1" dirty="0" smtClean="0">
                <a:latin typeface="Century Gothic" pitchFamily="34" charset="0"/>
              </a:rPr>
              <a:t>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Cette terminaison ne convient qu’aux personnes ILS/ELLES</a:t>
            </a:r>
            <a:r>
              <a:rPr lang="fr-FR" sz="1400" b="1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Elles</a:t>
            </a:r>
            <a:r>
              <a:rPr lang="fr-FR" sz="1400" dirty="0" smtClean="0">
                <a:latin typeface="Century Gothic" pitchFamily="34" charset="0"/>
              </a:rPr>
              <a:t>  gagn</a:t>
            </a:r>
            <a:r>
              <a:rPr lang="fr-FR" sz="1400" b="1" dirty="0" smtClean="0">
                <a:latin typeface="Century Gothic" pitchFamily="34" charset="0"/>
              </a:rPr>
              <a:t>ent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Ils</a:t>
            </a:r>
            <a:r>
              <a:rPr lang="fr-FR" sz="1400" dirty="0" smtClean="0">
                <a:latin typeface="Century Gothic" pitchFamily="34" charset="0"/>
              </a:rPr>
              <a:t> ri</a:t>
            </a:r>
            <a:r>
              <a:rPr lang="fr-FR" sz="1400" b="1" dirty="0" smtClean="0">
                <a:latin typeface="Century Gothic" pitchFamily="34" charset="0"/>
              </a:rPr>
              <a:t>ent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1196752"/>
            <a:ext cx="3528392" cy="540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80112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Les terminaisons –</a:t>
            </a:r>
            <a:r>
              <a:rPr lang="fr-FR" sz="1600" b="1" u="sng" dirty="0" err="1" smtClean="0">
                <a:latin typeface="Century Gothic" pitchFamily="34" charset="0"/>
              </a:rPr>
              <a:t>ons</a:t>
            </a:r>
            <a:r>
              <a:rPr lang="fr-FR" sz="1600" b="1" u="sng" dirty="0" smtClean="0">
                <a:latin typeface="Century Gothic" pitchFamily="34" charset="0"/>
              </a:rPr>
              <a:t>, -ont</a:t>
            </a:r>
            <a:endParaRPr lang="fr-FR" sz="1600" b="1" u="sng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4088" y="1916832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-</a:t>
            </a:r>
            <a:r>
              <a:rPr lang="fr-FR" sz="1600" b="1" u="sng" dirty="0" err="1" smtClean="0">
                <a:latin typeface="Century Gothic" pitchFamily="34" charset="0"/>
              </a:rPr>
              <a:t>ons</a:t>
            </a:r>
            <a:r>
              <a:rPr lang="fr-FR" sz="1600" b="1" u="sng" dirty="0" smtClean="0">
                <a:latin typeface="Century Gothic" pitchFamily="34" charset="0"/>
              </a:rPr>
              <a:t>:</a:t>
            </a:r>
          </a:p>
          <a:p>
            <a:r>
              <a:rPr lang="fr-FR" sz="1400" dirty="0" smtClean="0">
                <a:latin typeface="Century Gothic" pitchFamily="34" charset="0"/>
              </a:rPr>
              <a:t>C’est la terminaison de la </a:t>
            </a:r>
            <a:r>
              <a:rPr lang="fr-FR" sz="1400" u="sng" dirty="0" smtClean="0">
                <a:latin typeface="Century Gothic" pitchFamily="34" charset="0"/>
              </a:rPr>
              <a:t>1</a:t>
            </a:r>
            <a:r>
              <a:rPr lang="fr-FR" sz="1400" u="sng" baseline="30000" dirty="0" smtClean="0">
                <a:latin typeface="Century Gothic" pitchFamily="34" charset="0"/>
              </a:rPr>
              <a:t>ère</a:t>
            </a:r>
            <a:r>
              <a:rPr lang="fr-FR" sz="1400" u="sng" dirty="0" smtClean="0">
                <a:latin typeface="Century Gothic" pitchFamily="34" charset="0"/>
              </a:rPr>
              <a:t> personne du pluriel</a:t>
            </a:r>
            <a:r>
              <a:rPr lang="fr-FR" sz="1400" dirty="0" smtClean="0">
                <a:latin typeface="Century Gothic" pitchFamily="34" charset="0"/>
              </a:rPr>
              <a:t> (</a:t>
            </a:r>
            <a:r>
              <a:rPr lang="fr-FR" sz="1400" b="1" dirty="0" smtClean="0">
                <a:latin typeface="Century Gothic" pitchFamily="34" charset="0"/>
              </a:rPr>
              <a:t>nous</a:t>
            </a:r>
            <a:r>
              <a:rPr lang="fr-FR" sz="1400" dirty="0" smtClean="0">
                <a:latin typeface="Century Gothic" pitchFamily="34" charset="0"/>
              </a:rPr>
              <a:t>) du présent de l’indicatif. </a:t>
            </a:r>
          </a:p>
          <a:p>
            <a:endParaRPr lang="fr-FR" sz="1400" b="1" u="sng" dirty="0" smtClean="0">
              <a:latin typeface="Century Gothic" pitchFamily="34" charset="0"/>
            </a:endParaRPr>
          </a:p>
          <a:p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r>
              <a:rPr lang="fr-FR" sz="1400" dirty="0" smtClean="0">
                <a:latin typeface="Century Gothic" pitchFamily="34" charset="0"/>
              </a:rPr>
              <a:t>Nous fais</a:t>
            </a:r>
            <a:r>
              <a:rPr lang="fr-FR" sz="1400" b="1" dirty="0" smtClean="0">
                <a:latin typeface="Century Gothic" pitchFamily="34" charset="0"/>
              </a:rPr>
              <a:t>ons</a:t>
            </a:r>
            <a:r>
              <a:rPr lang="fr-FR" sz="1400" dirty="0" smtClean="0">
                <a:latin typeface="Century Gothic" pitchFamily="34" charset="0"/>
              </a:rPr>
              <a:t> .  Nous av</a:t>
            </a:r>
            <a:r>
              <a:rPr lang="fr-FR" sz="1400" b="1" dirty="0" smtClean="0">
                <a:latin typeface="Century Gothic" pitchFamily="34" charset="0"/>
              </a:rPr>
              <a:t>ons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393305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-ont:</a:t>
            </a:r>
          </a:p>
          <a:p>
            <a:r>
              <a:rPr lang="fr-FR" sz="1400" dirty="0" smtClean="0">
                <a:latin typeface="Century Gothic" pitchFamily="34" charset="0"/>
              </a:rPr>
              <a:t>C’est la terminaison de la </a:t>
            </a:r>
            <a:r>
              <a:rPr lang="fr-FR" sz="1400" u="sng" dirty="0" smtClean="0">
                <a:latin typeface="Century Gothic" pitchFamily="34" charset="0"/>
              </a:rPr>
              <a:t>3</a:t>
            </a:r>
            <a:r>
              <a:rPr lang="fr-FR" sz="1400" u="sng" baseline="30000" dirty="0" smtClean="0">
                <a:latin typeface="Century Gothic" pitchFamily="34" charset="0"/>
              </a:rPr>
              <a:t>ème</a:t>
            </a:r>
            <a:r>
              <a:rPr lang="fr-FR" sz="1400" u="sng" dirty="0" smtClean="0">
                <a:latin typeface="Century Gothic" pitchFamily="34" charset="0"/>
              </a:rPr>
              <a:t> personne du pluriel</a:t>
            </a:r>
            <a:r>
              <a:rPr lang="fr-FR" sz="1400" dirty="0" smtClean="0">
                <a:latin typeface="Century Gothic" pitchFamily="34" charset="0"/>
              </a:rPr>
              <a:t> (</a:t>
            </a:r>
            <a:r>
              <a:rPr lang="fr-FR" sz="1400" b="1" dirty="0" smtClean="0">
                <a:latin typeface="Century Gothic" pitchFamily="34" charset="0"/>
              </a:rPr>
              <a:t>ils/elles</a:t>
            </a:r>
            <a:r>
              <a:rPr lang="fr-FR" sz="1400" dirty="0" smtClean="0">
                <a:latin typeface="Century Gothic" pitchFamily="34" charset="0"/>
              </a:rPr>
              <a:t>) du futur de l’indicatif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endParaRPr lang="fr-FR" sz="1600" dirty="0" smtClean="0">
              <a:latin typeface="Century Gothic" pitchFamily="34" charset="0"/>
            </a:endParaRPr>
          </a:p>
          <a:p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r>
              <a:rPr lang="fr-FR" sz="1400" dirty="0" smtClean="0">
                <a:latin typeface="Century Gothic" pitchFamily="34" charset="0"/>
              </a:rPr>
              <a:t>Elles verr</a:t>
            </a:r>
            <a:r>
              <a:rPr lang="fr-FR" sz="1400" b="1" dirty="0" smtClean="0">
                <a:latin typeface="Century Gothic" pitchFamily="34" charset="0"/>
              </a:rPr>
              <a:t>ont</a:t>
            </a:r>
            <a:r>
              <a:rPr lang="fr-FR" sz="1400" dirty="0" smtClean="0">
                <a:latin typeface="Century Gothic" pitchFamily="34" charset="0"/>
              </a:rPr>
              <a:t>.   Ils payer</a:t>
            </a:r>
            <a:r>
              <a:rPr lang="fr-FR" sz="1400" b="1" dirty="0" smtClean="0">
                <a:latin typeface="Century Gothic" pitchFamily="34" charset="0"/>
              </a:rPr>
              <a:t>ont</a:t>
            </a:r>
            <a:r>
              <a:rPr lang="fr-FR" sz="1400" dirty="0" smtClean="0">
                <a:latin typeface="Century Gothic" pitchFamily="34" charset="0"/>
              </a:rPr>
              <a:t>.</a:t>
            </a:r>
            <a:endParaRPr lang="fr-FR" sz="1600" b="1" u="sng" dirty="0" smtClean="0">
              <a:latin typeface="Century Gothic" pitchFamily="34" charset="0"/>
            </a:endParaRPr>
          </a:p>
          <a:p>
            <a:pPr algn="ctr"/>
            <a:endParaRPr lang="fr-FR" sz="1600" b="1" u="sng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1266900" cy="141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21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Différencier les terminaisons: -</a:t>
            </a:r>
            <a:r>
              <a:rPr lang="fr-FR" sz="2400" dirty="0" err="1" smtClean="0">
                <a:latin typeface="Arial Rounded MT Bold" pitchFamily="34" charset="0"/>
              </a:rPr>
              <a:t>ez</a:t>
            </a:r>
            <a:r>
              <a:rPr lang="fr-FR" sz="2400" dirty="0" smtClean="0">
                <a:latin typeface="Arial Rounded MT Bold" pitchFamily="34" charset="0"/>
              </a:rPr>
              <a:t>, -ais, -ait, -aient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1052736"/>
            <a:ext cx="8568952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112474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-</a:t>
            </a:r>
            <a:r>
              <a:rPr lang="fr-FR" sz="1600" b="1" u="sng" dirty="0" err="1" smtClean="0">
                <a:latin typeface="Century Gothic" pitchFamily="34" charset="0"/>
              </a:rPr>
              <a:t>ez</a:t>
            </a:r>
            <a:r>
              <a:rPr lang="fr-FR" sz="1600" b="1" u="sng" dirty="0" smtClean="0">
                <a:latin typeface="Century Gothic" pitchFamily="34" charset="0"/>
              </a:rPr>
              <a:t>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2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pluriel (</a:t>
            </a:r>
            <a:r>
              <a:rPr lang="fr-FR" sz="1400" b="1" dirty="0" smtClean="0">
                <a:latin typeface="Century Gothic" pitchFamily="34" charset="0"/>
              </a:rPr>
              <a:t>vous</a:t>
            </a:r>
            <a:r>
              <a:rPr lang="fr-FR" sz="1400" dirty="0" smtClean="0">
                <a:latin typeface="Century Gothic" pitchFamily="34" charset="0"/>
              </a:rPr>
              <a:t>)du présent de l’indicatif.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  <a:r>
              <a:rPr lang="fr-FR" sz="1400" dirty="0" smtClean="0">
                <a:latin typeface="Century Gothic" pitchFamily="34" charset="0"/>
              </a:rPr>
              <a:t>    </a:t>
            </a:r>
            <a:r>
              <a:rPr lang="fr-FR" sz="1400" u="sng" dirty="0" smtClean="0">
                <a:latin typeface="Century Gothic" pitchFamily="34" charset="0"/>
              </a:rPr>
              <a:t>Vous</a:t>
            </a:r>
            <a:r>
              <a:rPr lang="fr-FR" sz="1400" dirty="0" smtClean="0">
                <a:latin typeface="Century Gothic" pitchFamily="34" charset="0"/>
              </a:rPr>
              <a:t> march</a:t>
            </a:r>
            <a:r>
              <a:rPr lang="fr-FR" sz="1400" b="1" dirty="0" smtClean="0">
                <a:latin typeface="Century Gothic" pitchFamily="34" charset="0"/>
              </a:rPr>
              <a:t>ez</a:t>
            </a:r>
            <a:r>
              <a:rPr lang="fr-FR" sz="1400" dirty="0" smtClean="0">
                <a:latin typeface="Century Gothic" pitchFamily="34" charset="0"/>
              </a:rPr>
              <a:t> – </a:t>
            </a:r>
            <a:r>
              <a:rPr lang="fr-FR" sz="1400" u="sng" dirty="0" smtClean="0">
                <a:latin typeface="Century Gothic" pitchFamily="34" charset="0"/>
              </a:rPr>
              <a:t>Vous</a:t>
            </a:r>
            <a:r>
              <a:rPr lang="fr-FR" sz="1400" dirty="0" smtClean="0">
                <a:latin typeface="Century Gothic" pitchFamily="34" charset="0"/>
              </a:rPr>
              <a:t> finiss</a:t>
            </a:r>
            <a:r>
              <a:rPr lang="fr-FR" sz="1400" b="1" dirty="0" smtClean="0">
                <a:latin typeface="Century Gothic" pitchFamily="34" charset="0"/>
              </a:rPr>
              <a:t>ez</a:t>
            </a:r>
            <a:r>
              <a:rPr lang="fr-FR" sz="1400" dirty="0" smtClean="0">
                <a:latin typeface="Century Gothic" pitchFamily="34" charset="0"/>
              </a:rPr>
              <a:t> – </a:t>
            </a:r>
            <a:r>
              <a:rPr lang="fr-FR" sz="1400" u="sng" dirty="0" smtClean="0">
                <a:latin typeface="Century Gothic" pitchFamily="34" charset="0"/>
              </a:rPr>
              <a:t>Vous</a:t>
            </a:r>
            <a:r>
              <a:rPr lang="fr-FR" sz="1400" dirty="0" smtClean="0">
                <a:latin typeface="Century Gothic" pitchFamily="34" charset="0"/>
              </a:rPr>
              <a:t> construis</a:t>
            </a:r>
            <a:r>
              <a:rPr lang="fr-FR" sz="1400" b="1" dirty="0" smtClean="0">
                <a:latin typeface="Century Gothic" pitchFamily="34" charset="0"/>
              </a:rPr>
              <a:t>ez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3429000"/>
            <a:ext cx="8496944" cy="30243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9552" y="3573016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-ais: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1</a:t>
            </a:r>
            <a:r>
              <a:rPr lang="fr-FR" sz="1400" baseline="30000" dirty="0" smtClean="0">
                <a:latin typeface="Century Gothic" pitchFamily="34" charset="0"/>
              </a:rPr>
              <a:t>ère</a:t>
            </a:r>
            <a:r>
              <a:rPr lang="fr-FR" sz="1400" dirty="0" smtClean="0">
                <a:latin typeface="Century Gothic" pitchFamily="34" charset="0"/>
              </a:rPr>
              <a:t> et 2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singulier (</a:t>
            </a:r>
            <a:r>
              <a:rPr lang="fr-FR" sz="1400" b="1" dirty="0" smtClean="0">
                <a:latin typeface="Century Gothic" pitchFamily="34" charset="0"/>
              </a:rPr>
              <a:t>je/tu</a:t>
            </a:r>
            <a:r>
              <a:rPr lang="fr-FR" sz="1400" dirty="0" smtClean="0">
                <a:latin typeface="Century Gothic" pitchFamily="34" charset="0"/>
              </a:rPr>
              <a:t>) de l’imparfait de l’indicatif.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  <a:r>
              <a:rPr lang="fr-FR" sz="1400" b="1" dirty="0" smtClean="0">
                <a:latin typeface="Century Gothic" pitchFamily="34" charset="0"/>
              </a:rPr>
              <a:t>        </a:t>
            </a:r>
            <a:r>
              <a:rPr lang="fr-FR" sz="1400" u="sng" dirty="0" smtClean="0">
                <a:latin typeface="Century Gothic" pitchFamily="34" charset="0"/>
              </a:rPr>
              <a:t>Je</a:t>
            </a:r>
            <a:r>
              <a:rPr lang="fr-FR" sz="1400" dirty="0" smtClean="0">
                <a:latin typeface="Century Gothic" pitchFamily="34" charset="0"/>
              </a:rPr>
              <a:t> range</a:t>
            </a:r>
            <a:r>
              <a:rPr lang="fr-FR" sz="1400" b="1" dirty="0" smtClean="0">
                <a:latin typeface="Century Gothic" pitchFamily="34" charset="0"/>
              </a:rPr>
              <a:t>ais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croy</a:t>
            </a:r>
            <a:r>
              <a:rPr lang="fr-FR" sz="1400" b="1" dirty="0" smtClean="0">
                <a:latin typeface="Century Gothic" pitchFamily="34" charset="0"/>
              </a:rPr>
              <a:t>ais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Je</a:t>
            </a:r>
            <a:r>
              <a:rPr lang="fr-FR" sz="1400" dirty="0" smtClean="0">
                <a:latin typeface="Century Gothic" pitchFamily="34" charset="0"/>
              </a:rPr>
              <a:t> rougiss</a:t>
            </a:r>
            <a:r>
              <a:rPr lang="fr-FR" sz="1400" b="1" dirty="0" smtClean="0">
                <a:latin typeface="Century Gothic" pitchFamily="34" charset="0"/>
              </a:rPr>
              <a:t>ais</a:t>
            </a:r>
          </a:p>
          <a:p>
            <a:pPr algn="ctr"/>
            <a:endParaRPr lang="fr-FR" sz="1600" b="1" u="sng" dirty="0" smtClean="0">
              <a:latin typeface="Century Gothic" pitchFamily="34" charset="0"/>
            </a:endParaRPr>
          </a:p>
          <a:p>
            <a:pPr algn="ctr"/>
            <a:r>
              <a:rPr lang="fr-FR" sz="1600" b="1" u="sng" dirty="0" smtClean="0">
                <a:latin typeface="Century Gothic" pitchFamily="34" charset="0"/>
              </a:rPr>
              <a:t>-ait: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3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singulier (il/elle/on) de l’imparfait de l’indicatif.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  <a:r>
              <a:rPr lang="fr-FR" sz="1400" dirty="0" smtClean="0">
                <a:latin typeface="Century Gothic" pitchFamily="34" charset="0"/>
              </a:rPr>
              <a:t>           </a:t>
            </a:r>
            <a:r>
              <a:rPr lang="fr-FR" sz="1400" u="sng" dirty="0" smtClean="0">
                <a:latin typeface="Century Gothic" pitchFamily="34" charset="0"/>
              </a:rPr>
              <a:t>Il</a:t>
            </a:r>
            <a:r>
              <a:rPr lang="fr-FR" sz="1400" dirty="0" smtClean="0">
                <a:latin typeface="Century Gothic" pitchFamily="34" charset="0"/>
              </a:rPr>
              <a:t> effray</a:t>
            </a:r>
            <a:r>
              <a:rPr lang="fr-FR" sz="1400" b="1" dirty="0" smtClean="0">
                <a:latin typeface="Century Gothic" pitchFamily="34" charset="0"/>
              </a:rPr>
              <a:t>ait</a:t>
            </a:r>
            <a:r>
              <a:rPr lang="fr-FR" sz="1400" dirty="0" smtClean="0">
                <a:latin typeface="Century Gothic" pitchFamily="34" charset="0"/>
              </a:rPr>
              <a:t>     - </a:t>
            </a:r>
            <a:r>
              <a:rPr lang="fr-FR" sz="1400" u="sng" dirty="0" smtClean="0">
                <a:latin typeface="Century Gothic" pitchFamily="34" charset="0"/>
              </a:rPr>
              <a:t>Elle</a:t>
            </a:r>
            <a:r>
              <a:rPr lang="fr-FR" sz="1400" dirty="0" smtClean="0">
                <a:latin typeface="Century Gothic" pitchFamily="34" charset="0"/>
              </a:rPr>
              <a:t> cous</a:t>
            </a:r>
            <a:r>
              <a:rPr lang="fr-FR" sz="1400" b="1" dirty="0" smtClean="0">
                <a:latin typeface="Century Gothic" pitchFamily="34" charset="0"/>
              </a:rPr>
              <a:t>ait</a:t>
            </a:r>
            <a:r>
              <a:rPr lang="fr-FR" sz="1400" dirty="0" smtClean="0">
                <a:latin typeface="Century Gothic" pitchFamily="34" charset="0"/>
              </a:rPr>
              <a:t>   - </a:t>
            </a:r>
            <a:r>
              <a:rPr lang="fr-FR" sz="1400" u="sng" dirty="0" smtClean="0">
                <a:latin typeface="Century Gothic" pitchFamily="34" charset="0"/>
              </a:rPr>
              <a:t>On</a:t>
            </a:r>
            <a:r>
              <a:rPr lang="fr-FR" sz="1400" dirty="0" smtClean="0">
                <a:latin typeface="Century Gothic" pitchFamily="34" charset="0"/>
              </a:rPr>
              <a:t> dis</a:t>
            </a:r>
            <a:r>
              <a:rPr lang="fr-FR" sz="1400" b="1" dirty="0" smtClean="0">
                <a:latin typeface="Century Gothic" pitchFamily="34" charset="0"/>
              </a:rPr>
              <a:t>ait</a:t>
            </a:r>
          </a:p>
          <a:p>
            <a:pPr algn="ctr"/>
            <a:endParaRPr lang="fr-FR" sz="1600" b="1" u="sng" dirty="0" smtClean="0">
              <a:latin typeface="Century Gothic" pitchFamily="34" charset="0"/>
            </a:endParaRPr>
          </a:p>
          <a:p>
            <a:pPr algn="ctr"/>
            <a:r>
              <a:rPr lang="fr-FR" sz="1600" b="1" u="sng" dirty="0" smtClean="0">
                <a:latin typeface="Century Gothic" pitchFamily="34" charset="0"/>
              </a:rPr>
              <a:t>-aient: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3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pluriel (</a:t>
            </a:r>
            <a:r>
              <a:rPr lang="fr-FR" sz="1400" b="1" dirty="0" smtClean="0">
                <a:latin typeface="Century Gothic" pitchFamily="34" charset="0"/>
              </a:rPr>
              <a:t>ils/elles</a:t>
            </a:r>
            <a:r>
              <a:rPr lang="fr-FR" sz="1400" dirty="0" smtClean="0">
                <a:latin typeface="Century Gothic" pitchFamily="34" charset="0"/>
              </a:rPr>
              <a:t>) de l’imparfait de l’indicatif.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 </a:t>
            </a:r>
            <a:r>
              <a:rPr lang="fr-FR" sz="1400" dirty="0" smtClean="0">
                <a:latin typeface="Century Gothic" pitchFamily="34" charset="0"/>
              </a:rPr>
              <a:t>     </a:t>
            </a:r>
            <a:r>
              <a:rPr lang="fr-FR" sz="1400" u="sng" dirty="0" smtClean="0">
                <a:latin typeface="Century Gothic" pitchFamily="34" charset="0"/>
              </a:rPr>
              <a:t>Ils</a:t>
            </a:r>
            <a:r>
              <a:rPr lang="fr-FR" sz="1400" dirty="0" smtClean="0">
                <a:latin typeface="Century Gothic" pitchFamily="34" charset="0"/>
              </a:rPr>
              <a:t> cach</a:t>
            </a:r>
            <a:r>
              <a:rPr lang="fr-FR" sz="1400" b="1" dirty="0" smtClean="0">
                <a:latin typeface="Century Gothic" pitchFamily="34" charset="0"/>
              </a:rPr>
              <a:t>aient 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Elles</a:t>
            </a:r>
            <a:r>
              <a:rPr lang="fr-FR" sz="1400" dirty="0" smtClean="0">
                <a:latin typeface="Century Gothic" pitchFamily="34" charset="0"/>
              </a:rPr>
              <a:t> grandiss</a:t>
            </a:r>
            <a:r>
              <a:rPr lang="fr-FR" sz="1400" b="1" dirty="0" smtClean="0">
                <a:latin typeface="Century Gothic" pitchFamily="34" charset="0"/>
              </a:rPr>
              <a:t>aient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Ils</a:t>
            </a:r>
            <a:r>
              <a:rPr lang="fr-FR" sz="1400" dirty="0" smtClean="0">
                <a:latin typeface="Century Gothic" pitchFamily="34" charset="0"/>
              </a:rPr>
              <a:t> all</a:t>
            </a:r>
            <a:r>
              <a:rPr lang="fr-FR" sz="1400" b="1" dirty="0" smtClean="0">
                <a:latin typeface="Century Gothic" pitchFamily="34" charset="0"/>
              </a:rPr>
              <a:t>aient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1071389" cy="8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420888"/>
            <a:ext cx="1273324" cy="9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1129861" cy="161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22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Différencier les terminaisons: -ras, -ra</a:t>
            </a:r>
            <a:endParaRPr lang="fr-FR" sz="2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67544" y="1484784"/>
            <a:ext cx="3456384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1700808"/>
            <a:ext cx="3024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Century Gothic" pitchFamily="34" charset="0"/>
              </a:rPr>
              <a:t>-ras: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2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singulier(</a:t>
            </a:r>
            <a:r>
              <a:rPr lang="fr-FR" sz="1400" b="1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)du futur de l’indicatif.</a:t>
            </a:r>
          </a:p>
          <a:p>
            <a:pPr algn="ctr"/>
            <a:endParaRPr lang="fr-FR" sz="1400" b="1" u="sng" dirty="0" smtClean="0">
              <a:latin typeface="Century Gothic" pitchFamily="34" charset="0"/>
            </a:endParaRP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chanter</a:t>
            </a:r>
            <a:r>
              <a:rPr lang="fr-FR" sz="1400" b="1" dirty="0" smtClean="0">
                <a:latin typeface="Century Gothic" pitchFamily="34" charset="0"/>
              </a:rPr>
              <a:t>as</a:t>
            </a:r>
            <a:r>
              <a:rPr lang="fr-FR" sz="1400" dirty="0" smtClean="0">
                <a:latin typeface="Century Gothic" pitchFamily="34" charset="0"/>
              </a:rPr>
              <a:t>   - </a:t>
            </a:r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finir</a:t>
            </a:r>
            <a:r>
              <a:rPr lang="fr-FR" sz="1400" b="1" dirty="0" smtClean="0">
                <a:latin typeface="Century Gothic" pitchFamily="34" charset="0"/>
              </a:rPr>
              <a:t>as</a:t>
            </a:r>
            <a:r>
              <a:rPr lang="fr-FR" sz="1400" dirty="0" smtClean="0">
                <a:latin typeface="Century Gothic" pitchFamily="34" charset="0"/>
              </a:rPr>
              <a:t> – 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verr</a:t>
            </a:r>
            <a:r>
              <a:rPr lang="fr-FR" sz="1400" b="1" dirty="0" smtClean="0">
                <a:latin typeface="Century Gothic" pitchFamily="34" charset="0"/>
              </a:rPr>
              <a:t>as</a:t>
            </a:r>
            <a:r>
              <a:rPr lang="fr-FR" sz="1400" dirty="0" smtClean="0">
                <a:latin typeface="Century Gothic" pitchFamily="34" charset="0"/>
              </a:rPr>
              <a:t> – </a:t>
            </a:r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ir</a:t>
            </a:r>
            <a:r>
              <a:rPr lang="fr-FR" sz="1400" b="1" dirty="0" smtClean="0">
                <a:latin typeface="Century Gothic" pitchFamily="34" charset="0"/>
              </a:rPr>
              <a:t>as</a:t>
            </a:r>
            <a:r>
              <a:rPr lang="fr-FR" sz="1400" dirty="0" smtClean="0">
                <a:latin typeface="Century Gothic" pitchFamily="34" charset="0"/>
              </a:rPr>
              <a:t> – </a:t>
            </a:r>
            <a:r>
              <a:rPr lang="fr-FR" sz="1400" u="sng" dirty="0" smtClean="0">
                <a:latin typeface="Century Gothic" pitchFamily="34" charset="0"/>
              </a:rPr>
              <a:t>tu</a:t>
            </a:r>
            <a:r>
              <a:rPr lang="fr-FR" sz="1400" dirty="0" smtClean="0">
                <a:latin typeface="Century Gothic" pitchFamily="34" charset="0"/>
              </a:rPr>
              <a:t> ser</a:t>
            </a:r>
            <a:r>
              <a:rPr lang="fr-FR" sz="1400" b="1" dirty="0" smtClean="0">
                <a:latin typeface="Century Gothic" pitchFamily="34" charset="0"/>
              </a:rPr>
              <a:t>as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292080" y="1484784"/>
            <a:ext cx="3456384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80112" y="177281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Century Gothic" pitchFamily="34" charset="0"/>
              </a:rPr>
              <a:t>-ra: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C’est la terminaison de la 3</a:t>
            </a:r>
            <a:r>
              <a:rPr lang="fr-FR" sz="1400" baseline="30000" dirty="0" smtClean="0">
                <a:latin typeface="Century Gothic" pitchFamily="34" charset="0"/>
              </a:rPr>
              <a:t>ème</a:t>
            </a:r>
            <a:r>
              <a:rPr lang="fr-FR" sz="1400" dirty="0" smtClean="0">
                <a:latin typeface="Century Gothic" pitchFamily="34" charset="0"/>
              </a:rPr>
              <a:t> personne du singulier(</a:t>
            </a:r>
            <a:r>
              <a:rPr lang="fr-FR" sz="1400" b="1" dirty="0" smtClean="0">
                <a:latin typeface="Century Gothic" pitchFamily="34" charset="0"/>
              </a:rPr>
              <a:t>il/elle/on</a:t>
            </a:r>
            <a:r>
              <a:rPr lang="fr-FR" sz="1400" dirty="0" smtClean="0">
                <a:latin typeface="Century Gothic" pitchFamily="34" charset="0"/>
              </a:rPr>
              <a:t>)du futur de l’indicatif.</a:t>
            </a:r>
          </a:p>
          <a:p>
            <a:pPr algn="ctr"/>
            <a:endParaRPr lang="fr-FR" sz="1400" b="1" u="sng" dirty="0" smtClean="0">
              <a:latin typeface="Century Gothic" pitchFamily="34" charset="0"/>
            </a:endParaRP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Exemples:</a:t>
            </a:r>
          </a:p>
          <a:p>
            <a:pPr algn="ctr"/>
            <a:r>
              <a:rPr lang="fr-FR" sz="1400" u="sng" dirty="0" smtClean="0">
                <a:latin typeface="Century Gothic" pitchFamily="34" charset="0"/>
              </a:rPr>
              <a:t>Il</a:t>
            </a:r>
            <a:r>
              <a:rPr lang="fr-FR" sz="1400" dirty="0" smtClean="0">
                <a:latin typeface="Century Gothic" pitchFamily="34" charset="0"/>
              </a:rPr>
              <a:t> choisi</a:t>
            </a:r>
            <a:r>
              <a:rPr lang="fr-FR" sz="1400" b="1" dirty="0" smtClean="0">
                <a:latin typeface="Century Gothic" pitchFamily="34" charset="0"/>
              </a:rPr>
              <a:t>ra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Elle</a:t>
            </a:r>
            <a:r>
              <a:rPr lang="fr-FR" sz="1400" dirty="0" smtClean="0">
                <a:latin typeface="Century Gothic" pitchFamily="34" charset="0"/>
              </a:rPr>
              <a:t> rentre</a:t>
            </a:r>
            <a:r>
              <a:rPr lang="fr-FR" sz="1400" b="1" dirty="0" smtClean="0">
                <a:latin typeface="Century Gothic" pitchFamily="34" charset="0"/>
              </a:rPr>
              <a:t>ra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On</a:t>
            </a:r>
            <a:r>
              <a:rPr lang="fr-FR" sz="1400" dirty="0" smtClean="0">
                <a:latin typeface="Century Gothic" pitchFamily="34" charset="0"/>
              </a:rPr>
              <a:t> boi</a:t>
            </a:r>
            <a:r>
              <a:rPr lang="fr-FR" sz="1400" b="1" dirty="0" smtClean="0">
                <a:latin typeface="Century Gothic" pitchFamily="34" charset="0"/>
              </a:rPr>
              <a:t>ra</a:t>
            </a:r>
            <a:r>
              <a:rPr lang="fr-FR" sz="1400" dirty="0" smtClean="0">
                <a:latin typeface="Century Gothic" pitchFamily="34" charset="0"/>
              </a:rPr>
              <a:t>  -</a:t>
            </a:r>
            <a:r>
              <a:rPr lang="fr-FR" sz="1400" u="sng" dirty="0" smtClean="0">
                <a:latin typeface="Century Gothic" pitchFamily="34" charset="0"/>
              </a:rPr>
              <a:t> Il </a:t>
            </a:r>
            <a:r>
              <a:rPr lang="fr-FR" sz="1400" dirty="0" smtClean="0">
                <a:latin typeface="Century Gothic" pitchFamily="34" charset="0"/>
              </a:rPr>
              <a:t>au</a:t>
            </a:r>
            <a:r>
              <a:rPr lang="fr-FR" sz="1400" b="1" dirty="0" smtClean="0">
                <a:latin typeface="Century Gothic" pitchFamily="34" charset="0"/>
              </a:rPr>
              <a:t>ra </a:t>
            </a:r>
            <a:r>
              <a:rPr lang="fr-FR" sz="1400" dirty="0" smtClean="0">
                <a:latin typeface="Century Gothic" pitchFamily="34" charset="0"/>
              </a:rPr>
              <a:t>– </a:t>
            </a:r>
            <a:r>
              <a:rPr lang="fr-FR" sz="1400" u="sng" dirty="0" smtClean="0">
                <a:latin typeface="Century Gothic" pitchFamily="34" charset="0"/>
              </a:rPr>
              <a:t>Elle</a:t>
            </a:r>
            <a:r>
              <a:rPr lang="fr-FR" sz="1400" dirty="0" smtClean="0">
                <a:latin typeface="Century Gothic" pitchFamily="34" charset="0"/>
              </a:rPr>
              <a:t> écri</a:t>
            </a:r>
            <a:r>
              <a:rPr lang="fr-FR" sz="1400" b="1" dirty="0" smtClean="0">
                <a:latin typeface="Century Gothic" pitchFamily="34" charset="0"/>
              </a:rPr>
              <a:t>ra</a:t>
            </a:r>
            <a:r>
              <a:rPr lang="fr-FR" sz="1400" dirty="0" smtClean="0">
                <a:latin typeface="Century Gothic" pitchFamily="34" charset="0"/>
              </a:rPr>
              <a:t>  - </a:t>
            </a:r>
            <a:r>
              <a:rPr lang="fr-FR" sz="1400" u="sng" dirty="0" smtClean="0">
                <a:latin typeface="Century Gothic" pitchFamily="34" charset="0"/>
              </a:rPr>
              <a:t>On</a:t>
            </a:r>
            <a:r>
              <a:rPr lang="fr-FR" sz="1400" dirty="0" smtClean="0">
                <a:latin typeface="Century Gothic" pitchFamily="34" charset="0"/>
              </a:rPr>
              <a:t> sorti</a:t>
            </a:r>
            <a:r>
              <a:rPr lang="fr-FR" sz="1400" b="1" dirty="0" smtClean="0">
                <a:latin typeface="Century Gothic" pitchFamily="34" charset="0"/>
              </a:rPr>
              <a:t>ra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190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1189286" cy="12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9715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O 23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-é ou -er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38245" cy="55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Rounded MT Bold" pitchFamily="34" charset="0"/>
              </a:rPr>
              <a:t>O 24</a:t>
            </a:r>
            <a:endParaRPr lang="fr-FR" sz="28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Liste de mots invariables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Afin</a:t>
            </a:r>
          </a:p>
          <a:p>
            <a:r>
              <a:rPr lang="fr-FR" sz="1400" dirty="0" smtClean="0">
                <a:latin typeface="Century Gothic" pitchFamily="34" charset="0"/>
              </a:rPr>
              <a:t>Ailleurs</a:t>
            </a:r>
          </a:p>
          <a:p>
            <a:r>
              <a:rPr lang="fr-FR" sz="1400" dirty="0" smtClean="0">
                <a:latin typeface="Century Gothic" pitchFamily="34" charset="0"/>
              </a:rPr>
              <a:t>Ainsi</a:t>
            </a:r>
          </a:p>
          <a:p>
            <a:r>
              <a:rPr lang="fr-FR" sz="1400" dirty="0" smtClean="0">
                <a:latin typeface="Century Gothic" pitchFamily="34" charset="0"/>
              </a:rPr>
              <a:t>Alors</a:t>
            </a:r>
          </a:p>
          <a:p>
            <a:r>
              <a:rPr lang="fr-FR" sz="1400" dirty="0" smtClean="0">
                <a:latin typeface="Century Gothic" pitchFamily="34" charset="0"/>
              </a:rPr>
              <a:t>Après</a:t>
            </a:r>
          </a:p>
          <a:p>
            <a:r>
              <a:rPr lang="fr-FR" sz="1400" dirty="0" smtClean="0">
                <a:latin typeface="Century Gothic" pitchFamily="34" charset="0"/>
              </a:rPr>
              <a:t>Assez</a:t>
            </a:r>
          </a:p>
          <a:p>
            <a:r>
              <a:rPr lang="fr-FR" sz="1400" dirty="0" smtClean="0">
                <a:latin typeface="Century Gothic" pitchFamily="34" charset="0"/>
              </a:rPr>
              <a:t>Au-dessous</a:t>
            </a:r>
          </a:p>
          <a:p>
            <a:r>
              <a:rPr lang="fr-FR" sz="1400" dirty="0" smtClean="0">
                <a:latin typeface="Century Gothic" pitchFamily="34" charset="0"/>
              </a:rPr>
              <a:t>Au-dessus</a:t>
            </a:r>
          </a:p>
          <a:p>
            <a:r>
              <a:rPr lang="fr-FR" sz="1400" dirty="0" smtClean="0">
                <a:latin typeface="Century Gothic" pitchFamily="34" charset="0"/>
              </a:rPr>
              <a:t>Aujourd’hui</a:t>
            </a:r>
          </a:p>
          <a:p>
            <a:r>
              <a:rPr lang="fr-FR" sz="1400" dirty="0" smtClean="0">
                <a:latin typeface="Century Gothic" pitchFamily="34" charset="0"/>
              </a:rPr>
              <a:t>Auparavant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4005064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Auprès</a:t>
            </a:r>
          </a:p>
          <a:p>
            <a:r>
              <a:rPr lang="fr-FR" sz="1400" dirty="0" smtClean="0">
                <a:latin typeface="Century Gothic" pitchFamily="34" charset="0"/>
              </a:rPr>
              <a:t>Aussi</a:t>
            </a:r>
          </a:p>
          <a:p>
            <a:r>
              <a:rPr lang="fr-FR" sz="1400" dirty="0" smtClean="0">
                <a:latin typeface="Century Gothic" pitchFamily="34" charset="0"/>
              </a:rPr>
              <a:t>Aussitôt</a:t>
            </a:r>
          </a:p>
          <a:p>
            <a:r>
              <a:rPr lang="fr-FR" sz="1400" dirty="0" smtClean="0">
                <a:latin typeface="Century Gothic" pitchFamily="34" charset="0"/>
              </a:rPr>
              <a:t>Autant</a:t>
            </a:r>
          </a:p>
          <a:p>
            <a:r>
              <a:rPr lang="fr-FR" sz="1400" dirty="0" smtClean="0">
                <a:latin typeface="Century Gothic" pitchFamily="34" charset="0"/>
              </a:rPr>
              <a:t>Autrefois</a:t>
            </a:r>
          </a:p>
          <a:p>
            <a:r>
              <a:rPr lang="fr-FR" sz="1400" dirty="0" smtClean="0">
                <a:latin typeface="Century Gothic" pitchFamily="34" charset="0"/>
              </a:rPr>
              <a:t>Avant</a:t>
            </a:r>
          </a:p>
          <a:p>
            <a:r>
              <a:rPr lang="fr-FR" sz="1400" dirty="0" smtClean="0">
                <a:latin typeface="Century Gothic" pitchFamily="34" charset="0"/>
              </a:rPr>
              <a:t>Avec</a:t>
            </a:r>
          </a:p>
          <a:p>
            <a:r>
              <a:rPr lang="fr-FR" sz="1400" dirty="0" smtClean="0">
                <a:latin typeface="Century Gothic" pitchFamily="34" charset="0"/>
              </a:rPr>
              <a:t>Beaucoup</a:t>
            </a:r>
          </a:p>
          <a:p>
            <a:r>
              <a:rPr lang="fr-FR" sz="1400" dirty="0" smtClean="0">
                <a:latin typeface="Century Gothic" pitchFamily="34" charset="0"/>
              </a:rPr>
              <a:t>Bientôt</a:t>
            </a:r>
          </a:p>
          <a:p>
            <a:r>
              <a:rPr lang="fr-FR" sz="1400" dirty="0" smtClean="0">
                <a:latin typeface="Century Gothic" pitchFamily="34" charset="0"/>
              </a:rPr>
              <a:t>Cependant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9672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Cinq</a:t>
            </a:r>
          </a:p>
          <a:p>
            <a:r>
              <a:rPr lang="fr-FR" sz="1400" dirty="0" smtClean="0">
                <a:latin typeface="Century Gothic" pitchFamily="34" charset="0"/>
              </a:rPr>
              <a:t>Cinquante</a:t>
            </a:r>
          </a:p>
          <a:p>
            <a:r>
              <a:rPr lang="fr-FR" sz="1400" dirty="0" smtClean="0">
                <a:latin typeface="Century Gothic" pitchFamily="34" charset="0"/>
              </a:rPr>
              <a:t>Combien</a:t>
            </a:r>
          </a:p>
          <a:p>
            <a:r>
              <a:rPr lang="fr-FR" sz="1400" dirty="0" smtClean="0">
                <a:latin typeface="Century Gothic" pitchFamily="34" charset="0"/>
              </a:rPr>
              <a:t>Comme</a:t>
            </a:r>
          </a:p>
          <a:p>
            <a:r>
              <a:rPr lang="fr-FR" sz="1400" dirty="0" smtClean="0">
                <a:latin typeface="Century Gothic" pitchFamily="34" charset="0"/>
              </a:rPr>
              <a:t>Comment</a:t>
            </a:r>
          </a:p>
          <a:p>
            <a:r>
              <a:rPr lang="fr-FR" sz="1400" dirty="0" smtClean="0">
                <a:latin typeface="Century Gothic" pitchFamily="34" charset="0"/>
              </a:rPr>
              <a:t>Dedans</a:t>
            </a:r>
          </a:p>
          <a:p>
            <a:r>
              <a:rPr lang="fr-FR" sz="1400" dirty="0" smtClean="0">
                <a:latin typeface="Century Gothic" pitchFamily="34" charset="0"/>
              </a:rPr>
              <a:t>Dehors</a:t>
            </a:r>
          </a:p>
          <a:p>
            <a:r>
              <a:rPr lang="fr-FR" sz="1400" dirty="0" smtClean="0">
                <a:latin typeface="Century Gothic" pitchFamily="34" charset="0"/>
              </a:rPr>
              <a:t>Déjà</a:t>
            </a:r>
          </a:p>
          <a:p>
            <a:r>
              <a:rPr lang="fr-FR" sz="1400" dirty="0" smtClean="0">
                <a:latin typeface="Century Gothic" pitchFamily="34" charset="0"/>
              </a:rPr>
              <a:t>Depuis</a:t>
            </a:r>
          </a:p>
          <a:p>
            <a:r>
              <a:rPr lang="fr-FR" sz="1400" dirty="0" smtClean="0">
                <a:latin typeface="Century Gothic" pitchFamily="34" charset="0"/>
              </a:rPr>
              <a:t>Dès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9672" y="4005064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Désormais</a:t>
            </a:r>
          </a:p>
          <a:p>
            <a:r>
              <a:rPr lang="fr-FR" sz="1400" dirty="0" smtClean="0">
                <a:latin typeface="Century Gothic" pitchFamily="34" charset="0"/>
              </a:rPr>
              <a:t>Dessous</a:t>
            </a:r>
          </a:p>
          <a:p>
            <a:r>
              <a:rPr lang="fr-FR" sz="1400" dirty="0" smtClean="0">
                <a:latin typeface="Century Gothic" pitchFamily="34" charset="0"/>
              </a:rPr>
              <a:t>Dessus</a:t>
            </a:r>
          </a:p>
          <a:p>
            <a:r>
              <a:rPr lang="fr-FR" sz="1400" dirty="0" smtClean="0">
                <a:latin typeface="Century Gothic" pitchFamily="34" charset="0"/>
              </a:rPr>
              <a:t>Deux</a:t>
            </a:r>
          </a:p>
          <a:p>
            <a:r>
              <a:rPr lang="fr-FR" sz="1400" dirty="0" smtClean="0">
                <a:latin typeface="Century Gothic" pitchFamily="34" charset="0"/>
              </a:rPr>
              <a:t>Dix</a:t>
            </a:r>
          </a:p>
          <a:p>
            <a:r>
              <a:rPr lang="fr-FR" sz="1400" dirty="0" smtClean="0">
                <a:latin typeface="Century Gothic" pitchFamily="34" charset="0"/>
              </a:rPr>
              <a:t>Donc</a:t>
            </a:r>
          </a:p>
          <a:p>
            <a:r>
              <a:rPr lang="fr-FR" sz="1400" dirty="0" smtClean="0">
                <a:latin typeface="Century Gothic" pitchFamily="34" charset="0"/>
              </a:rPr>
              <a:t>Dont</a:t>
            </a:r>
          </a:p>
          <a:p>
            <a:r>
              <a:rPr lang="fr-FR" sz="1400" dirty="0" smtClean="0">
                <a:latin typeface="Century Gothic" pitchFamily="34" charset="0"/>
              </a:rPr>
              <a:t>Dorénavant</a:t>
            </a:r>
          </a:p>
          <a:p>
            <a:r>
              <a:rPr lang="fr-FR" sz="1400" dirty="0" smtClean="0">
                <a:latin typeface="Century Gothic" pitchFamily="34" charset="0"/>
              </a:rPr>
              <a:t>Douze</a:t>
            </a:r>
          </a:p>
          <a:p>
            <a:r>
              <a:rPr lang="fr-FR" sz="1400" dirty="0" smtClean="0">
                <a:latin typeface="Century Gothic" pitchFamily="34" charset="0"/>
              </a:rPr>
              <a:t>Encore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Enfin</a:t>
            </a:r>
          </a:p>
          <a:p>
            <a:r>
              <a:rPr lang="fr-FR" sz="1400" dirty="0" smtClean="0">
                <a:latin typeface="Century Gothic" pitchFamily="34" charset="0"/>
              </a:rPr>
              <a:t>Ensuite</a:t>
            </a:r>
          </a:p>
          <a:p>
            <a:r>
              <a:rPr lang="fr-FR" sz="1400" dirty="0" smtClean="0">
                <a:latin typeface="Century Gothic" pitchFamily="34" charset="0"/>
              </a:rPr>
              <a:t>Guère</a:t>
            </a:r>
          </a:p>
          <a:p>
            <a:r>
              <a:rPr lang="fr-FR" sz="1400" dirty="0" smtClean="0">
                <a:latin typeface="Century Gothic" pitchFamily="34" charset="0"/>
              </a:rPr>
              <a:t>Hélas</a:t>
            </a:r>
          </a:p>
          <a:p>
            <a:r>
              <a:rPr lang="fr-FR" sz="1400" dirty="0" smtClean="0">
                <a:latin typeface="Century Gothic" pitchFamily="34" charset="0"/>
              </a:rPr>
              <a:t>Hier</a:t>
            </a:r>
          </a:p>
          <a:p>
            <a:r>
              <a:rPr lang="fr-FR" sz="1400" dirty="0" smtClean="0">
                <a:latin typeface="Century Gothic" pitchFamily="34" charset="0"/>
              </a:rPr>
              <a:t>Hormis</a:t>
            </a:r>
          </a:p>
          <a:p>
            <a:r>
              <a:rPr lang="fr-FR" sz="1400" dirty="0" smtClean="0">
                <a:latin typeface="Century Gothic" pitchFamily="34" charset="0"/>
              </a:rPr>
              <a:t>Hors</a:t>
            </a:r>
          </a:p>
          <a:p>
            <a:r>
              <a:rPr lang="fr-FR" sz="1400" dirty="0" smtClean="0">
                <a:latin typeface="Century Gothic" pitchFamily="34" charset="0"/>
              </a:rPr>
              <a:t>Huit</a:t>
            </a:r>
          </a:p>
          <a:p>
            <a:r>
              <a:rPr lang="fr-FR" sz="1400" dirty="0" smtClean="0">
                <a:latin typeface="Century Gothic" pitchFamily="34" charset="0"/>
              </a:rPr>
              <a:t>Ici</a:t>
            </a:r>
          </a:p>
          <a:p>
            <a:r>
              <a:rPr lang="fr-FR" sz="1400" dirty="0" smtClean="0">
                <a:latin typeface="Century Gothic" pitchFamily="34" charset="0"/>
              </a:rPr>
              <a:t>Jadis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31840" y="4005064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Jamais</a:t>
            </a:r>
          </a:p>
          <a:p>
            <a:r>
              <a:rPr lang="fr-FR" sz="1400" dirty="0" smtClean="0">
                <a:latin typeface="Century Gothic" pitchFamily="34" charset="0"/>
              </a:rPr>
              <a:t>Jusque</a:t>
            </a:r>
          </a:p>
          <a:p>
            <a:r>
              <a:rPr lang="fr-FR" sz="1400" dirty="0" smtClean="0">
                <a:latin typeface="Century Gothic" pitchFamily="34" charset="0"/>
              </a:rPr>
              <a:t>Là</a:t>
            </a:r>
          </a:p>
          <a:p>
            <a:r>
              <a:rPr lang="fr-FR" sz="1400" dirty="0" smtClean="0">
                <a:latin typeface="Century Gothic" pitchFamily="34" charset="0"/>
              </a:rPr>
              <a:t>Longtemps</a:t>
            </a:r>
          </a:p>
          <a:p>
            <a:r>
              <a:rPr lang="fr-FR" sz="1400" dirty="0" smtClean="0">
                <a:latin typeface="Century Gothic" pitchFamily="34" charset="0"/>
              </a:rPr>
              <a:t>Lors</a:t>
            </a:r>
          </a:p>
          <a:p>
            <a:r>
              <a:rPr lang="fr-FR" sz="1400" dirty="0" smtClean="0">
                <a:latin typeface="Century Gothic" pitchFamily="34" charset="0"/>
              </a:rPr>
              <a:t>Lorsque</a:t>
            </a:r>
          </a:p>
          <a:p>
            <a:r>
              <a:rPr lang="fr-FR" sz="1400" dirty="0" smtClean="0">
                <a:latin typeface="Century Gothic" pitchFamily="34" charset="0"/>
              </a:rPr>
              <a:t>Maintenant</a:t>
            </a:r>
          </a:p>
          <a:p>
            <a:r>
              <a:rPr lang="fr-FR" sz="1400" dirty="0" smtClean="0">
                <a:latin typeface="Century Gothic" pitchFamily="34" charset="0"/>
              </a:rPr>
              <a:t>Mais</a:t>
            </a:r>
          </a:p>
          <a:p>
            <a:r>
              <a:rPr lang="fr-FR" sz="1400" dirty="0" smtClean="0">
                <a:latin typeface="Century Gothic" pitchFamily="34" charset="0"/>
              </a:rPr>
              <a:t>Malgré</a:t>
            </a:r>
          </a:p>
          <a:p>
            <a:r>
              <a:rPr lang="fr-FR" sz="1400" dirty="0" smtClean="0">
                <a:latin typeface="Century Gothic" pitchFamily="34" charset="0"/>
              </a:rPr>
              <a:t>Mieux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44008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Mille</a:t>
            </a:r>
          </a:p>
          <a:p>
            <a:r>
              <a:rPr lang="fr-FR" sz="1400" dirty="0" smtClean="0">
                <a:latin typeface="Century Gothic" pitchFamily="34" charset="0"/>
              </a:rPr>
              <a:t>Moins</a:t>
            </a:r>
          </a:p>
          <a:p>
            <a:r>
              <a:rPr lang="fr-FR" sz="1400" dirty="0" smtClean="0">
                <a:latin typeface="Century Gothic" pitchFamily="34" charset="0"/>
              </a:rPr>
              <a:t>Naguère</a:t>
            </a:r>
          </a:p>
          <a:p>
            <a:r>
              <a:rPr lang="fr-FR" sz="1400" dirty="0" smtClean="0">
                <a:latin typeface="Century Gothic" pitchFamily="34" charset="0"/>
              </a:rPr>
              <a:t>Néanmoins</a:t>
            </a:r>
          </a:p>
          <a:p>
            <a:r>
              <a:rPr lang="fr-FR" sz="1400" dirty="0" smtClean="0">
                <a:latin typeface="Century Gothic" pitchFamily="34" charset="0"/>
              </a:rPr>
              <a:t>Neuf</a:t>
            </a:r>
          </a:p>
          <a:p>
            <a:r>
              <a:rPr lang="fr-FR" sz="1400" dirty="0" smtClean="0">
                <a:latin typeface="Century Gothic" pitchFamily="34" charset="0"/>
              </a:rPr>
              <a:t>Ni</a:t>
            </a:r>
          </a:p>
          <a:p>
            <a:r>
              <a:rPr lang="fr-FR" sz="1400" dirty="0" smtClean="0">
                <a:latin typeface="Century Gothic" pitchFamily="34" charset="0"/>
              </a:rPr>
              <a:t>Onze</a:t>
            </a:r>
          </a:p>
          <a:p>
            <a:r>
              <a:rPr lang="fr-FR" sz="1400" dirty="0" smtClean="0">
                <a:latin typeface="Century Gothic" pitchFamily="34" charset="0"/>
              </a:rPr>
              <a:t>Parce que</a:t>
            </a:r>
          </a:p>
          <a:p>
            <a:r>
              <a:rPr lang="fr-FR" sz="1400" dirty="0" smtClean="0">
                <a:latin typeface="Century Gothic" pitchFamily="34" charset="0"/>
              </a:rPr>
              <a:t>Parfois</a:t>
            </a:r>
          </a:p>
          <a:p>
            <a:r>
              <a:rPr lang="fr-FR" sz="1400" dirty="0" smtClean="0">
                <a:latin typeface="Century Gothic" pitchFamily="34" charset="0"/>
              </a:rPr>
              <a:t>Pendant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4008" y="4005064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Peu</a:t>
            </a:r>
          </a:p>
          <a:p>
            <a:r>
              <a:rPr lang="fr-FR" sz="1400" dirty="0" smtClean="0">
                <a:latin typeface="Century Gothic" pitchFamily="34" charset="0"/>
              </a:rPr>
              <a:t>Peut-être</a:t>
            </a:r>
          </a:p>
          <a:p>
            <a:r>
              <a:rPr lang="fr-FR" sz="1400" dirty="0" smtClean="0">
                <a:latin typeface="Century Gothic" pitchFamily="34" charset="0"/>
              </a:rPr>
              <a:t>Plus</a:t>
            </a:r>
          </a:p>
          <a:p>
            <a:r>
              <a:rPr lang="fr-FR" sz="1400" dirty="0" smtClean="0">
                <a:latin typeface="Century Gothic" pitchFamily="34" charset="0"/>
              </a:rPr>
              <a:t>Plusieurs</a:t>
            </a:r>
          </a:p>
          <a:p>
            <a:r>
              <a:rPr lang="fr-FR" sz="1400" dirty="0" smtClean="0">
                <a:latin typeface="Century Gothic" pitchFamily="34" charset="0"/>
              </a:rPr>
              <a:t>Pour</a:t>
            </a:r>
          </a:p>
          <a:p>
            <a:r>
              <a:rPr lang="fr-FR" sz="1400" dirty="0" smtClean="0">
                <a:latin typeface="Century Gothic" pitchFamily="34" charset="0"/>
              </a:rPr>
              <a:t>Pourquoi</a:t>
            </a:r>
          </a:p>
          <a:p>
            <a:r>
              <a:rPr lang="fr-FR" sz="1400" dirty="0" smtClean="0">
                <a:latin typeface="Century Gothic" pitchFamily="34" charset="0"/>
              </a:rPr>
              <a:t>Pourtant</a:t>
            </a:r>
          </a:p>
          <a:p>
            <a:r>
              <a:rPr lang="fr-FR" sz="1400" dirty="0" smtClean="0">
                <a:latin typeface="Century Gothic" pitchFamily="34" charset="0"/>
              </a:rPr>
              <a:t>Près</a:t>
            </a:r>
          </a:p>
          <a:p>
            <a:r>
              <a:rPr lang="fr-FR" sz="1400" dirty="0" smtClean="0">
                <a:latin typeface="Century Gothic" pitchFamily="34" charset="0"/>
              </a:rPr>
              <a:t>Quarante</a:t>
            </a:r>
          </a:p>
          <a:p>
            <a:r>
              <a:rPr lang="fr-FR" sz="1400" dirty="0" smtClean="0">
                <a:latin typeface="Century Gothic" pitchFamily="34" charset="0"/>
              </a:rPr>
              <a:t>Quatorze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6176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Quatre</a:t>
            </a:r>
          </a:p>
          <a:p>
            <a:r>
              <a:rPr lang="fr-FR" sz="1400" dirty="0" smtClean="0">
                <a:latin typeface="Century Gothic" pitchFamily="34" charset="0"/>
              </a:rPr>
              <a:t>Que</a:t>
            </a:r>
          </a:p>
          <a:p>
            <a:r>
              <a:rPr lang="fr-FR" sz="1400" dirty="0" smtClean="0">
                <a:latin typeface="Century Gothic" pitchFamily="34" charset="0"/>
              </a:rPr>
              <a:t>Quelquefois</a:t>
            </a:r>
          </a:p>
          <a:p>
            <a:r>
              <a:rPr lang="fr-FR" sz="1400" dirty="0" smtClean="0">
                <a:latin typeface="Century Gothic" pitchFamily="34" charset="0"/>
              </a:rPr>
              <a:t>Qui</a:t>
            </a:r>
          </a:p>
          <a:p>
            <a:r>
              <a:rPr lang="fr-FR" sz="1400" dirty="0" smtClean="0">
                <a:latin typeface="Century Gothic" pitchFamily="34" charset="0"/>
              </a:rPr>
              <a:t>Quiconque</a:t>
            </a:r>
          </a:p>
          <a:p>
            <a:r>
              <a:rPr lang="fr-FR" sz="1400" dirty="0" smtClean="0">
                <a:latin typeface="Century Gothic" pitchFamily="34" charset="0"/>
              </a:rPr>
              <a:t>Quinze</a:t>
            </a:r>
          </a:p>
          <a:p>
            <a:r>
              <a:rPr lang="fr-FR" sz="1400" dirty="0" smtClean="0">
                <a:latin typeface="Century Gothic" pitchFamily="34" charset="0"/>
              </a:rPr>
              <a:t>Quoi</a:t>
            </a:r>
          </a:p>
          <a:p>
            <a:r>
              <a:rPr lang="fr-FR" sz="1400" dirty="0" smtClean="0">
                <a:latin typeface="Century Gothic" pitchFamily="34" charset="0"/>
              </a:rPr>
              <a:t>Sans</a:t>
            </a:r>
          </a:p>
          <a:p>
            <a:r>
              <a:rPr lang="fr-FR" sz="1400" dirty="0" smtClean="0">
                <a:latin typeface="Century Gothic" pitchFamily="34" charset="0"/>
              </a:rPr>
              <a:t>Seize</a:t>
            </a:r>
          </a:p>
          <a:p>
            <a:r>
              <a:rPr lang="fr-FR" sz="1400" dirty="0" smtClean="0">
                <a:latin typeface="Century Gothic" pitchFamily="34" charset="0"/>
              </a:rPr>
              <a:t>Selon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56176" y="4005064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Sept</a:t>
            </a:r>
          </a:p>
          <a:p>
            <a:r>
              <a:rPr lang="fr-FR" sz="1400" dirty="0" smtClean="0">
                <a:latin typeface="Century Gothic" pitchFamily="34" charset="0"/>
              </a:rPr>
              <a:t>Si</a:t>
            </a:r>
          </a:p>
          <a:p>
            <a:r>
              <a:rPr lang="fr-FR" sz="1400" dirty="0" smtClean="0">
                <a:latin typeface="Century Gothic" pitchFamily="34" charset="0"/>
              </a:rPr>
              <a:t>Sitôt</a:t>
            </a:r>
          </a:p>
          <a:p>
            <a:r>
              <a:rPr lang="fr-FR" sz="1400" dirty="0" smtClean="0">
                <a:latin typeface="Century Gothic" pitchFamily="34" charset="0"/>
              </a:rPr>
              <a:t>Six</a:t>
            </a:r>
          </a:p>
          <a:p>
            <a:r>
              <a:rPr lang="fr-FR" sz="1400" dirty="0" smtClean="0">
                <a:latin typeface="Century Gothic" pitchFamily="34" charset="0"/>
              </a:rPr>
              <a:t>Soixante</a:t>
            </a:r>
          </a:p>
          <a:p>
            <a:r>
              <a:rPr lang="fr-FR" sz="1400" dirty="0" smtClean="0">
                <a:latin typeface="Century Gothic" pitchFamily="34" charset="0"/>
              </a:rPr>
              <a:t>Soudain</a:t>
            </a:r>
          </a:p>
          <a:p>
            <a:r>
              <a:rPr lang="fr-FR" sz="1400" dirty="0" smtClean="0">
                <a:latin typeface="Century Gothic" pitchFamily="34" charset="0"/>
              </a:rPr>
              <a:t>Sous</a:t>
            </a:r>
          </a:p>
          <a:p>
            <a:r>
              <a:rPr lang="fr-FR" sz="1400" dirty="0" smtClean="0">
                <a:latin typeface="Century Gothic" pitchFamily="34" charset="0"/>
              </a:rPr>
              <a:t>Souvent</a:t>
            </a:r>
          </a:p>
          <a:p>
            <a:r>
              <a:rPr lang="fr-FR" sz="1400" dirty="0" smtClean="0">
                <a:latin typeface="Century Gothic" pitchFamily="34" charset="0"/>
              </a:rPr>
              <a:t>Tant</a:t>
            </a:r>
          </a:p>
          <a:p>
            <a:r>
              <a:rPr lang="fr-FR" sz="1400" dirty="0" smtClean="0">
                <a:latin typeface="Century Gothic" pitchFamily="34" charset="0"/>
              </a:rPr>
              <a:t>Tant pis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68344" y="1052736"/>
            <a:ext cx="12961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Tantôt</a:t>
            </a:r>
          </a:p>
          <a:p>
            <a:r>
              <a:rPr lang="fr-FR" sz="1400" dirty="0" smtClean="0">
                <a:latin typeface="Century Gothic" pitchFamily="34" charset="0"/>
              </a:rPr>
              <a:t>Tard</a:t>
            </a:r>
          </a:p>
          <a:p>
            <a:r>
              <a:rPr lang="fr-FR" sz="1400" dirty="0" smtClean="0">
                <a:latin typeface="Century Gothic" pitchFamily="34" charset="0"/>
              </a:rPr>
              <a:t>Tellement</a:t>
            </a:r>
          </a:p>
          <a:p>
            <a:r>
              <a:rPr lang="fr-FR" sz="1400" dirty="0" smtClean="0">
                <a:latin typeface="Century Gothic" pitchFamily="34" charset="0"/>
              </a:rPr>
              <a:t>Toujours</a:t>
            </a:r>
          </a:p>
          <a:p>
            <a:r>
              <a:rPr lang="fr-FR" sz="1400" dirty="0" smtClean="0">
                <a:latin typeface="Century Gothic" pitchFamily="34" charset="0"/>
              </a:rPr>
              <a:t>Treize</a:t>
            </a:r>
          </a:p>
          <a:p>
            <a:r>
              <a:rPr lang="fr-FR" sz="1400" dirty="0" smtClean="0">
                <a:latin typeface="Century Gothic" pitchFamily="34" charset="0"/>
              </a:rPr>
              <a:t>Trente</a:t>
            </a:r>
          </a:p>
          <a:p>
            <a:r>
              <a:rPr lang="fr-FR" sz="1400" dirty="0" smtClean="0">
                <a:latin typeface="Century Gothic" pitchFamily="34" charset="0"/>
              </a:rPr>
              <a:t>Très</a:t>
            </a:r>
          </a:p>
          <a:p>
            <a:r>
              <a:rPr lang="fr-FR" sz="1400" dirty="0" smtClean="0">
                <a:latin typeface="Century Gothic" pitchFamily="34" charset="0"/>
              </a:rPr>
              <a:t>Trois</a:t>
            </a:r>
          </a:p>
          <a:p>
            <a:r>
              <a:rPr lang="fr-FR" sz="1400" dirty="0" smtClean="0">
                <a:latin typeface="Century Gothic" pitchFamily="34" charset="0"/>
              </a:rPr>
              <a:t>Trop</a:t>
            </a:r>
          </a:p>
          <a:p>
            <a:r>
              <a:rPr lang="fr-FR" sz="1400" dirty="0" smtClean="0">
                <a:latin typeface="Century Gothic" pitchFamily="34" charset="0"/>
              </a:rPr>
              <a:t>un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668344" y="4005064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Vers</a:t>
            </a:r>
          </a:p>
          <a:p>
            <a:r>
              <a:rPr lang="fr-FR" sz="1400" dirty="0" smtClean="0">
                <a:latin typeface="Century Gothic" pitchFamily="34" charset="0"/>
              </a:rPr>
              <a:t>Voici</a:t>
            </a:r>
          </a:p>
          <a:p>
            <a:r>
              <a:rPr lang="fr-FR" sz="1400" dirty="0" smtClean="0">
                <a:latin typeface="Century Gothic" pitchFamily="34" charset="0"/>
              </a:rPr>
              <a:t>Voilà</a:t>
            </a:r>
          </a:p>
          <a:p>
            <a:r>
              <a:rPr lang="fr-FR" sz="1400" dirty="0" smtClean="0">
                <a:latin typeface="Century Gothic" pitchFamily="34" charset="0"/>
              </a:rPr>
              <a:t>Volontiers</a:t>
            </a:r>
          </a:p>
          <a:p>
            <a:r>
              <a:rPr lang="fr-FR" sz="1400" dirty="0" smtClean="0">
                <a:latin typeface="Century Gothic" pitchFamily="34" charset="0"/>
              </a:rPr>
              <a:t>Vraiment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917661" cy="13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345871" cy="15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1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types de phrases</a:t>
            </a:r>
            <a:endParaRPr lang="fr-FR" sz="3600" dirty="0">
              <a:latin typeface="Arial Rounded MT Bold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196752"/>
          <a:ext cx="885698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4"/>
                <a:gridCol w="1368154"/>
                <a:gridCol w="1656184"/>
                <a:gridCol w="2304256"/>
                <a:gridCol w="2304252"/>
              </a:tblGrid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 phrase déclarative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 phrase </a:t>
                      </a:r>
                    </a:p>
                    <a:p>
                      <a:pPr algn="ctr"/>
                      <a:r>
                        <a:rPr lang="fr-FR" sz="1600" dirty="0" smtClean="0"/>
                        <a:t>interrogative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 phrase exclamative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 phrase </a:t>
                      </a:r>
                    </a:p>
                    <a:p>
                      <a:pPr algn="ctr"/>
                      <a:r>
                        <a:rPr lang="fr-FR" sz="1600" dirty="0" smtClean="0"/>
                        <a:t>impérative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Ponctuation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Point (.)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Point </a:t>
                      </a:r>
                    </a:p>
                    <a:p>
                      <a:pPr algn="ctr"/>
                      <a:r>
                        <a:rPr lang="fr-FR" sz="1600" dirty="0" smtClean="0"/>
                        <a:t>d’interrogation (?)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Point d’exclamation (!)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Point </a:t>
                      </a:r>
                    </a:p>
                    <a:p>
                      <a:pPr algn="ctr"/>
                      <a:r>
                        <a:rPr lang="fr-FR" sz="1600" dirty="0" smtClean="0"/>
                        <a:t>d’exclamation (!)</a:t>
                      </a:r>
                      <a:endParaRPr lang="fr-FR" sz="1600" dirty="0"/>
                    </a:p>
                  </a:txBody>
                  <a:tcPr/>
                </a:tc>
              </a:tr>
              <a:tr h="9299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Usage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Raconter, </a:t>
                      </a:r>
                    </a:p>
                    <a:p>
                      <a:pPr algn="ctr"/>
                      <a:r>
                        <a:rPr lang="fr-FR" sz="1600" dirty="0" smtClean="0"/>
                        <a:t>expliquer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Poser une question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S’exclamer,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exprimer un sentiment (joie, colère, surprise, chagrin…)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Donner un ordre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Exemples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Les enfants vont à l’école.</a:t>
                      </a:r>
                    </a:p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Le loup rôde</a:t>
                      </a:r>
                      <a:r>
                        <a:rPr lang="fr-FR" sz="1400" i="1" baseline="0" dirty="0" smtClean="0"/>
                        <a:t> dans la forêt.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Est-ce que c’est dangereux?</a:t>
                      </a:r>
                    </a:p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As-tu</a:t>
                      </a:r>
                      <a:r>
                        <a:rPr lang="fr-FR" sz="1400" i="1" baseline="0" dirty="0" smtClean="0"/>
                        <a:t> mis tes lunettes?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Au secours!</a:t>
                      </a:r>
                    </a:p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Comme c’est joli!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Ferme</a:t>
                      </a:r>
                      <a:r>
                        <a:rPr lang="fr-FR" sz="1400" i="1" baseline="0" dirty="0" smtClean="0"/>
                        <a:t> la porte!</a:t>
                      </a:r>
                    </a:p>
                    <a:p>
                      <a:pPr algn="ctr"/>
                      <a:endParaRPr lang="fr-FR" sz="1400" i="1" baseline="0" dirty="0" smtClean="0"/>
                    </a:p>
                    <a:p>
                      <a:pPr algn="ctr"/>
                      <a:r>
                        <a:rPr lang="fr-FR" sz="1400" i="1" baseline="0" dirty="0" smtClean="0"/>
                        <a:t>Entrez!</a:t>
                      </a:r>
                      <a:endParaRPr lang="fr-FR" sz="1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2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verbe (1)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20880" cy="324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8352928" cy="20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3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verbe (2)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980728"/>
            <a:ext cx="8568952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Le verbe se conjugue.</a:t>
            </a:r>
          </a:p>
          <a:p>
            <a:r>
              <a:rPr lang="fr-FR" sz="1400" dirty="0" smtClean="0">
                <a:latin typeface="Century Gothic" pitchFamily="34" charset="0"/>
              </a:rPr>
              <a:t>Il change de forme: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En fonction du sujet:</a:t>
            </a:r>
          </a:p>
          <a:p>
            <a:r>
              <a:rPr lang="fr-FR" sz="1400" b="1" u="sng" dirty="0" smtClean="0">
                <a:latin typeface="Century Gothic" pitchFamily="34" charset="0"/>
              </a:rPr>
              <a:t>Exemple: </a:t>
            </a:r>
            <a:r>
              <a:rPr lang="fr-FR" sz="1400" i="1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L’homme préhistorique </a:t>
            </a:r>
            <a:r>
              <a:rPr lang="fr-FR" sz="1400" i="1" u="sng" dirty="0" smtClean="0">
                <a:latin typeface="Century Gothic" pitchFamily="34" charset="0"/>
              </a:rPr>
              <a:t>chasse</a:t>
            </a:r>
            <a:r>
              <a:rPr lang="fr-FR" sz="1400" i="1" dirty="0" smtClean="0">
                <a:latin typeface="Century Gothic" pitchFamily="34" charset="0"/>
              </a:rPr>
              <a:t>. /</a:t>
            </a:r>
            <a:r>
              <a:rPr lang="fr-FR" sz="1400" i="1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Les hommes préhistoriques </a:t>
            </a:r>
            <a:r>
              <a:rPr lang="fr-FR" sz="1400" i="1" u="sng" dirty="0" smtClean="0">
                <a:latin typeface="Century Gothic" pitchFamily="34" charset="0"/>
              </a:rPr>
              <a:t>chassent</a:t>
            </a:r>
            <a:r>
              <a:rPr lang="fr-FR" sz="1400" i="1" dirty="0" smtClean="0">
                <a:latin typeface="Century Gothic" pitchFamily="34" charset="0"/>
              </a:rPr>
              <a:t>.</a:t>
            </a:r>
          </a:p>
          <a:p>
            <a:r>
              <a:rPr lang="fr-FR" sz="1200" i="1" dirty="0" smtClean="0">
                <a:latin typeface="Century Gothic" pitchFamily="34" charset="0"/>
              </a:rPr>
              <a:t>                                  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sujet</a:t>
            </a:r>
            <a:r>
              <a:rPr lang="fr-FR" sz="1200" i="1" dirty="0" smtClean="0">
                <a:latin typeface="Century Gothic" pitchFamily="34" charset="0"/>
              </a:rPr>
              <a:t>            </a:t>
            </a:r>
            <a:r>
              <a:rPr lang="fr-FR" sz="1200" dirty="0" smtClean="0">
                <a:latin typeface="Century Gothic" pitchFamily="34" charset="0"/>
              </a:rPr>
              <a:t>             </a:t>
            </a:r>
            <a:r>
              <a:rPr lang="fr-FR" sz="1200" i="1" dirty="0" smtClean="0">
                <a:latin typeface="Century Gothic" pitchFamily="34" charset="0"/>
              </a:rPr>
              <a:t>verbe                            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sujet</a:t>
            </a:r>
            <a:r>
              <a:rPr lang="fr-FR" sz="1200" i="1" dirty="0" smtClean="0">
                <a:latin typeface="Century Gothic" pitchFamily="34" charset="0"/>
              </a:rPr>
              <a:t>                           verbe</a:t>
            </a:r>
          </a:p>
          <a:p>
            <a:endParaRPr lang="fr-FR" sz="1200" i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En fonction du temps</a:t>
            </a:r>
            <a:r>
              <a:rPr lang="fr-FR" sz="1400" i="1" dirty="0" smtClean="0">
                <a:latin typeface="Century Gothic" pitchFamily="34" charset="0"/>
              </a:rPr>
              <a:t>:</a:t>
            </a:r>
          </a:p>
          <a:p>
            <a:r>
              <a:rPr lang="fr-FR" sz="1400" b="1" u="sng" dirty="0" smtClean="0">
                <a:latin typeface="Century Gothic" pitchFamily="34" charset="0"/>
              </a:rPr>
              <a:t>Exemple: </a:t>
            </a:r>
            <a:r>
              <a:rPr lang="fr-FR" sz="1400" i="1" dirty="0" smtClean="0">
                <a:latin typeface="Century Gothic" pitchFamily="34" charset="0"/>
              </a:rPr>
              <a:t>Il </a:t>
            </a:r>
            <a:r>
              <a:rPr lang="fr-FR" sz="1400" i="1" u="sng" dirty="0" smtClean="0">
                <a:latin typeface="Century Gothic" pitchFamily="34" charset="0"/>
              </a:rPr>
              <a:t>chasse</a:t>
            </a:r>
            <a:r>
              <a:rPr lang="fr-FR" sz="1400" i="1" dirty="0" smtClean="0">
                <a:latin typeface="Century Gothic" pitchFamily="34" charset="0"/>
              </a:rPr>
              <a:t>. / Il </a:t>
            </a:r>
            <a:r>
              <a:rPr lang="fr-FR" sz="1400" i="1" u="sng" dirty="0" smtClean="0">
                <a:latin typeface="Century Gothic" pitchFamily="34" charset="0"/>
              </a:rPr>
              <a:t>chassera</a:t>
            </a:r>
            <a:r>
              <a:rPr lang="fr-FR" sz="1400" i="1" dirty="0" smtClean="0">
                <a:latin typeface="Century Gothic" pitchFamily="34" charset="0"/>
              </a:rPr>
              <a:t>.</a:t>
            </a:r>
          </a:p>
          <a:p>
            <a:r>
              <a:rPr lang="fr-FR" sz="1400" i="1" dirty="0" smtClean="0">
                <a:latin typeface="Century Gothic" pitchFamily="34" charset="0"/>
              </a:rPr>
              <a:t>                    </a:t>
            </a:r>
            <a:r>
              <a:rPr lang="fr-FR" sz="1200" b="1" i="1" dirty="0" smtClean="0">
                <a:latin typeface="Century Gothic" pitchFamily="34" charset="0"/>
              </a:rPr>
              <a:t>verbe             </a:t>
            </a:r>
            <a:r>
              <a:rPr lang="fr-FR" sz="1200" b="1" i="1" dirty="0" err="1" smtClean="0">
                <a:latin typeface="Century Gothic" pitchFamily="34" charset="0"/>
              </a:rPr>
              <a:t>verbe</a:t>
            </a:r>
            <a:r>
              <a:rPr lang="fr-FR" sz="1200" b="1" i="1" dirty="0" smtClean="0">
                <a:latin typeface="Century Gothic" pitchFamily="34" charset="0"/>
              </a:rPr>
              <a:t> </a:t>
            </a:r>
          </a:p>
          <a:p>
            <a:r>
              <a:rPr lang="fr-FR" sz="1200" b="1" i="1" dirty="0" smtClean="0">
                <a:latin typeface="Century Gothic" pitchFamily="34" charset="0"/>
              </a:rPr>
              <a:t>                     présent             futur</a:t>
            </a:r>
          </a:p>
          <a:p>
            <a:pPr algn="ctr"/>
            <a:r>
              <a:rPr lang="fr-FR" b="1" dirty="0" smtClean="0">
                <a:latin typeface="Century Gothic" pitchFamily="34" charset="0"/>
              </a:rPr>
              <a:t>    </a:t>
            </a:r>
          </a:p>
          <a:p>
            <a:pPr algn="ctr"/>
            <a:endParaRPr lang="fr-FR" sz="1600" b="1" dirty="0" smtClean="0">
              <a:latin typeface="Century Gothic" pitchFamily="34" charset="0"/>
            </a:endParaRPr>
          </a:p>
          <a:p>
            <a:pPr algn="ctr"/>
            <a:endParaRPr lang="fr-FR" sz="1600" b="1" dirty="0" smtClean="0">
              <a:latin typeface="Century Gothic" pitchFamily="34" charset="0"/>
            </a:endParaRPr>
          </a:p>
          <a:p>
            <a:pPr algn="ctr"/>
            <a:endParaRPr lang="fr-FR" sz="1600" b="1" dirty="0" smtClean="0">
              <a:latin typeface="Century Gothic" pitchFamily="34" charset="0"/>
            </a:endParaRPr>
          </a:p>
          <a:p>
            <a:pPr algn="ctr"/>
            <a:endParaRPr lang="fr-FR" sz="1600" b="1" dirty="0" smtClean="0">
              <a:latin typeface="Century Gothic" pitchFamily="34" charset="0"/>
            </a:endParaRPr>
          </a:p>
          <a:p>
            <a:pPr algn="ctr"/>
            <a:endParaRPr lang="fr-FR" sz="1600" b="1" dirty="0" smtClean="0">
              <a:latin typeface="Century Gothic" pitchFamily="34" charset="0"/>
            </a:endParaRPr>
          </a:p>
          <a:p>
            <a:pPr algn="ctr"/>
            <a:r>
              <a:rPr lang="fr-FR" sz="1600" b="1" dirty="0" smtClean="0">
                <a:latin typeface="Century Gothic" pitchFamily="34" charset="0"/>
              </a:rPr>
              <a:t>Le verbe peut être à l’infinitif.</a:t>
            </a:r>
          </a:p>
          <a:p>
            <a:endParaRPr lang="fr-FR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Les verbes à l’infinitif peuvent se terminer par –er, -</a:t>
            </a:r>
            <a:r>
              <a:rPr lang="fr-FR" sz="1400" dirty="0" err="1" smtClean="0">
                <a:latin typeface="Century Gothic" pitchFamily="34" charset="0"/>
              </a:rPr>
              <a:t>ir</a:t>
            </a:r>
            <a:r>
              <a:rPr lang="fr-FR" sz="1400" dirty="0" smtClean="0">
                <a:latin typeface="Century Gothic" pitchFamily="34" charset="0"/>
              </a:rPr>
              <a:t>, -</a:t>
            </a:r>
            <a:r>
              <a:rPr lang="fr-FR" sz="1400" dirty="0" err="1" smtClean="0">
                <a:latin typeface="Century Gothic" pitchFamily="34" charset="0"/>
              </a:rPr>
              <a:t>oir</a:t>
            </a:r>
            <a:r>
              <a:rPr lang="fr-FR" sz="1400" dirty="0" smtClean="0">
                <a:latin typeface="Century Gothic" pitchFamily="34" charset="0"/>
              </a:rPr>
              <a:t>, -</a:t>
            </a:r>
            <a:r>
              <a:rPr lang="fr-FR" sz="1400" dirty="0" err="1" smtClean="0">
                <a:latin typeface="Century Gothic" pitchFamily="34" charset="0"/>
              </a:rPr>
              <a:t>uire</a:t>
            </a:r>
            <a:r>
              <a:rPr lang="fr-FR" sz="1400" dirty="0" smtClean="0">
                <a:latin typeface="Century Gothic" pitchFamily="34" charset="0"/>
              </a:rPr>
              <a:t>…</a:t>
            </a:r>
          </a:p>
          <a:p>
            <a:r>
              <a:rPr lang="fr-FR" sz="1400" b="1" u="sng" dirty="0" smtClean="0">
                <a:latin typeface="Century Gothic" pitchFamily="34" charset="0"/>
              </a:rPr>
              <a:t>Exemple: </a:t>
            </a:r>
            <a:r>
              <a:rPr lang="fr-FR" sz="1400" i="1" dirty="0" smtClean="0">
                <a:latin typeface="Century Gothic" pitchFamily="34" charset="0"/>
              </a:rPr>
              <a:t>passer – finir – vouloir – conduire…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Pour mettre un verbe conjugué à l’infinitif, on peut utiliser la formule </a:t>
            </a:r>
            <a:r>
              <a:rPr lang="fr-FR" sz="1400" b="1" dirty="0" smtClean="0">
                <a:latin typeface="Century Gothic" pitchFamily="34" charset="0"/>
              </a:rPr>
              <a:t>« être en train de …. »</a:t>
            </a:r>
            <a:r>
              <a:rPr lang="fr-FR" sz="1400" dirty="0" smtClean="0">
                <a:latin typeface="Century Gothic" pitchFamily="34" charset="0"/>
              </a:rPr>
              <a:t>:</a:t>
            </a:r>
          </a:p>
          <a:p>
            <a:r>
              <a:rPr lang="fr-FR" sz="1400" b="1" u="sng" dirty="0" smtClean="0">
                <a:latin typeface="Century Gothic" pitchFamily="34" charset="0"/>
              </a:rPr>
              <a:t>Exemple:</a:t>
            </a:r>
            <a:r>
              <a:rPr lang="fr-FR" sz="1400" dirty="0" smtClean="0">
                <a:latin typeface="Century Gothic" pitchFamily="34" charset="0"/>
              </a:rPr>
              <a:t>  Emilie lit une B.D. 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Emilie </a:t>
            </a:r>
            <a:r>
              <a:rPr lang="fr-FR" sz="1400" b="1" i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sym typeface="Wingdings" pitchFamily="2" charset="2"/>
              </a:rPr>
              <a:t>est en train de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</a:t>
            </a:r>
            <a:r>
              <a:rPr lang="fr-FR" sz="1400" b="1" u="sng" dirty="0" smtClean="0">
                <a:latin typeface="Century Gothic" pitchFamily="34" charset="0"/>
                <a:sym typeface="Wingdings" pitchFamily="2" charset="2"/>
              </a:rPr>
              <a:t>lire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 une B.D.</a:t>
            </a:r>
          </a:p>
          <a:p>
            <a:r>
              <a:rPr lang="fr-FR" sz="1200" dirty="0" smtClean="0">
                <a:latin typeface="Century Gothic" pitchFamily="34" charset="0"/>
                <a:sym typeface="Wingdings" pitchFamily="2" charset="2"/>
              </a:rPr>
              <a:t>                                                                                             verbe lire à l’infinitif</a:t>
            </a:r>
            <a:endParaRPr lang="fr-FR" dirty="0" smtClean="0">
              <a:latin typeface="Century Gothic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952328" cy="23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4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formes de phrases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87624" y="1700808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763688" y="2276872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courbée vers le bas 14"/>
          <p:cNvSpPr/>
          <p:nvPr/>
        </p:nvSpPr>
        <p:spPr>
          <a:xfrm>
            <a:off x="1331640" y="1484784"/>
            <a:ext cx="864096" cy="216024"/>
          </a:xfrm>
          <a:prstGeom prst="curvedDown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55576" y="2276872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979712" y="1700808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courbée vers le bas 17"/>
          <p:cNvSpPr/>
          <p:nvPr/>
        </p:nvSpPr>
        <p:spPr>
          <a:xfrm>
            <a:off x="899592" y="2060848"/>
            <a:ext cx="1008112" cy="216024"/>
          </a:xfrm>
          <a:prstGeom prst="curvedDown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580112" y="1844824"/>
            <a:ext cx="57606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ne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732240" y="1844824"/>
            <a:ext cx="72008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pas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220072" y="2348880"/>
            <a:ext cx="57606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n’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516216" y="2348880"/>
            <a:ext cx="72008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pas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1008112" cy="11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1130052" cy="11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95536" y="1124744"/>
            <a:ext cx="3456384" cy="1800200"/>
          </a:xfrm>
          <a:prstGeom prst="wedgeRectCallout">
            <a:avLst>
              <a:gd name="adj1" fmla="val -21109"/>
              <a:gd name="adj2" fmla="val 7212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67544" y="1124744"/>
            <a:ext cx="324036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entury Gothic" pitchFamily="34" charset="0"/>
              </a:rPr>
              <a:t>La phrase affirmative: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ursive standard" pitchFamily="2" charset="0"/>
              </a:rPr>
              <a:t>Oui, je    veux     bien.</a:t>
            </a:r>
          </a:p>
          <a:p>
            <a:endParaRPr lang="fr-FR" dirty="0" smtClean="0">
              <a:latin typeface="Cursive standard" pitchFamily="2" charset="0"/>
            </a:endParaRPr>
          </a:p>
          <a:p>
            <a:r>
              <a:rPr lang="fr-FR" dirty="0" smtClean="0">
                <a:latin typeface="Cursive standard" pitchFamily="2" charset="0"/>
              </a:rPr>
              <a:t>J’     enlève     mes lunettes.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788024" y="1124744"/>
            <a:ext cx="4104456" cy="1728192"/>
          </a:xfrm>
          <a:prstGeom prst="wedgeRoundRectCallout">
            <a:avLst>
              <a:gd name="adj1" fmla="val -20833"/>
              <a:gd name="adj2" fmla="val 74625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860032" y="126876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entury Gothic" pitchFamily="34" charset="0"/>
              </a:rPr>
              <a:t>La phrase négative: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ursive standard" pitchFamily="2" charset="0"/>
              </a:rPr>
              <a:t>Non, je       veux         !</a:t>
            </a:r>
          </a:p>
          <a:p>
            <a:endParaRPr lang="fr-FR" dirty="0" smtClean="0">
              <a:latin typeface="Cursive standard" pitchFamily="2" charset="0"/>
            </a:endParaRPr>
          </a:p>
          <a:p>
            <a:r>
              <a:rPr lang="fr-FR" dirty="0" smtClean="0">
                <a:latin typeface="Cursive standard" pitchFamily="2" charset="0"/>
              </a:rPr>
              <a:t>Je        enlève          mes lunettes.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1" name="Flèche courbée vers le bas 30"/>
          <p:cNvSpPr/>
          <p:nvPr/>
        </p:nvSpPr>
        <p:spPr>
          <a:xfrm>
            <a:off x="5940152" y="1628800"/>
            <a:ext cx="1080120" cy="216024"/>
          </a:xfrm>
          <a:prstGeom prst="curvedDown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Flèche courbée vers le bas 31"/>
          <p:cNvSpPr/>
          <p:nvPr/>
        </p:nvSpPr>
        <p:spPr>
          <a:xfrm>
            <a:off x="5652120" y="2204864"/>
            <a:ext cx="1224136" cy="144016"/>
          </a:xfrm>
          <a:prstGeom prst="curvedDownArrow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6029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 rot="20194721">
            <a:off x="6589652" y="4157513"/>
            <a:ext cx="2440209" cy="108012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entury Gothic" pitchFamily="34" charset="0"/>
              </a:rPr>
              <a:t>Avant une voyelle,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ne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entury Gothic" pitchFamily="34" charset="0"/>
              </a:rPr>
              <a:t>devient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ursive standard" pitchFamily="2" charset="0"/>
              </a:rPr>
              <a:t>n’</a:t>
            </a:r>
            <a:endParaRPr lang="fr-FR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7326">
            <a:off x="6687649" y="5275695"/>
            <a:ext cx="739764" cy="6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5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Identifier le sujet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68952" cy="56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3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a ou à?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268760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C’est le verbe </a:t>
            </a:r>
            <a:r>
              <a:rPr lang="fr-FR" u="sng" dirty="0" smtClean="0">
                <a:latin typeface="Century Gothic" pitchFamily="34" charset="0"/>
              </a:rPr>
              <a:t>avoir</a:t>
            </a:r>
            <a:r>
              <a:rPr lang="fr-FR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dirty="0" smtClean="0">
                <a:latin typeface="Century Gothic" pitchFamily="34" charset="0"/>
              </a:rPr>
              <a:t>On peut le remplacer par </a:t>
            </a:r>
            <a:r>
              <a:rPr lang="fr-FR" i="1" dirty="0" smtClean="0">
                <a:latin typeface="Century Gothic" pitchFamily="34" charset="0"/>
              </a:rPr>
              <a:t>avait</a:t>
            </a:r>
            <a:r>
              <a:rPr lang="fr-FR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sz="2400" dirty="0" smtClean="0">
                <a:latin typeface="Cursive standard" pitchFamily="2" charset="0"/>
              </a:rPr>
              <a:t>Il </a:t>
            </a:r>
            <a:r>
              <a:rPr lang="fr-FR" sz="2400" b="1" dirty="0" smtClean="0">
                <a:latin typeface="Cursive standard" pitchFamily="2" charset="0"/>
              </a:rPr>
              <a:t>a</a:t>
            </a:r>
            <a:r>
              <a:rPr lang="fr-FR" sz="2400" dirty="0" smtClean="0">
                <a:latin typeface="Cursive standard" pitchFamily="2" charset="0"/>
              </a:rPr>
              <a:t> faim. </a:t>
            </a:r>
            <a:r>
              <a:rPr lang="fr-FR" sz="2400" dirty="0" smtClean="0">
                <a:latin typeface="Cursive standard" pitchFamily="2" charset="0"/>
                <a:sym typeface="Wingdings" pitchFamily="2" charset="2"/>
              </a:rPr>
              <a:t></a:t>
            </a:r>
            <a:r>
              <a:rPr lang="fr-FR" sz="2400" dirty="0" smtClean="0">
                <a:latin typeface="Cursive standard" pitchFamily="2" charset="0"/>
              </a:rPr>
              <a:t>Il </a:t>
            </a:r>
            <a:r>
              <a:rPr lang="fr-FR" sz="2400" b="1" dirty="0" smtClean="0">
                <a:latin typeface="Cursive standard" pitchFamily="2" charset="0"/>
              </a:rPr>
              <a:t>avait</a:t>
            </a:r>
            <a:r>
              <a:rPr lang="fr-FR" sz="2400" dirty="0" smtClean="0">
                <a:latin typeface="Cursive standard" pitchFamily="2" charset="0"/>
              </a:rPr>
              <a:t> faim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1196752"/>
            <a:ext cx="45719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32040" y="1268760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à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C’est une préposition.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dirty="0" smtClean="0">
                <a:latin typeface="Century Gothic" pitchFamily="34" charset="0"/>
              </a:rPr>
              <a:t>Ce mot est invariable.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sz="2400" dirty="0" smtClean="0">
                <a:latin typeface="Cursive standard" pitchFamily="2" charset="0"/>
              </a:rPr>
              <a:t>Elle va </a:t>
            </a:r>
            <a:r>
              <a:rPr lang="fr-FR" sz="2400" b="1" dirty="0" smtClean="0">
                <a:latin typeface="Cursive standard" pitchFamily="2" charset="0"/>
              </a:rPr>
              <a:t>à</a:t>
            </a:r>
            <a:r>
              <a:rPr lang="fr-FR" sz="2400" dirty="0" smtClean="0">
                <a:latin typeface="Cursive standard" pitchFamily="2" charset="0"/>
              </a:rPr>
              <a:t> l’école.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411760" y="3717032"/>
            <a:ext cx="4392488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27784" y="4581128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Si je ne peux pas dire avait, alors j’écris : à.</a:t>
            </a:r>
          </a:p>
          <a:p>
            <a:pPr algn="ctr"/>
            <a:endParaRPr lang="fr-FR" sz="1400" dirty="0" smtClean="0">
              <a:latin typeface="Century Gothic" pitchFamily="34" charset="0"/>
            </a:endParaRPr>
          </a:p>
          <a:p>
            <a:pPr algn="ctr"/>
            <a:r>
              <a:rPr lang="fr-FR" sz="1400" dirty="0" smtClean="0">
                <a:latin typeface="Century Gothic" pitchFamily="34" charset="0"/>
              </a:rPr>
              <a:t>On ne peut pas dire: </a:t>
            </a:r>
            <a:r>
              <a:rPr lang="fr-FR" dirty="0" smtClean="0">
                <a:latin typeface="Cursive standard" pitchFamily="2" charset="0"/>
              </a:rPr>
              <a:t>Il apprend avait lire.</a:t>
            </a:r>
          </a:p>
          <a:p>
            <a:pPr algn="ctr"/>
            <a:endParaRPr lang="fr-FR" sz="1400" dirty="0" smtClean="0">
              <a:latin typeface="Century Gothic" pitchFamily="34" charset="0"/>
            </a:endParaRPr>
          </a:p>
          <a:p>
            <a:pPr algn="ctr"/>
            <a:r>
              <a:rPr lang="fr-FR" sz="1400" dirty="0" smtClean="0">
                <a:latin typeface="Century Gothic" pitchFamily="34" charset="0"/>
              </a:rPr>
              <a:t>Donc on écrit: </a:t>
            </a:r>
            <a:r>
              <a:rPr lang="fr-FR" dirty="0" smtClean="0">
                <a:latin typeface="Cursive standard" pitchFamily="2" charset="0"/>
              </a:rPr>
              <a:t>Il apprend </a:t>
            </a:r>
            <a:r>
              <a:rPr lang="fr-FR" b="1" dirty="0" smtClean="0">
                <a:latin typeface="Cursive standard" pitchFamily="2" charset="0"/>
              </a:rPr>
              <a:t>à</a:t>
            </a:r>
            <a:r>
              <a:rPr lang="fr-FR" dirty="0" smtClean="0">
                <a:latin typeface="Cursive standard" pitchFamily="2" charset="0"/>
              </a:rPr>
              <a:t> lire.</a:t>
            </a:r>
            <a:endParaRPr lang="fr-FR" dirty="0">
              <a:latin typeface="Cursive standard" pitchFamily="2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580112" y="5013176"/>
            <a:ext cx="360040" cy="288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0800000" flipV="1">
            <a:off x="5652120" y="5013176"/>
            <a:ext cx="360040" cy="288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01008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6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nature et la fonction des mots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Tous les mots de la langue française ont </a:t>
            </a:r>
            <a:r>
              <a:rPr lang="fr-FR" sz="1600" b="1" dirty="0" smtClean="0">
                <a:latin typeface="Century Gothic" pitchFamily="34" charset="0"/>
              </a:rPr>
              <a:t>une nature </a:t>
            </a:r>
            <a:r>
              <a:rPr lang="fr-FR" sz="1600" dirty="0" smtClean="0">
                <a:latin typeface="Century Gothic" pitchFamily="34" charset="0"/>
              </a:rPr>
              <a:t>et </a:t>
            </a:r>
            <a:r>
              <a:rPr lang="fr-FR" sz="1600" b="1" dirty="0" smtClean="0">
                <a:latin typeface="Century Gothic" pitchFamily="34" charset="0"/>
              </a:rPr>
              <a:t>une fonction</a:t>
            </a:r>
            <a:r>
              <a:rPr lang="fr-FR" sz="1600" dirty="0" smtClean="0">
                <a:latin typeface="Century Gothic" pitchFamily="34" charset="0"/>
              </a:rPr>
              <a:t>. </a:t>
            </a:r>
          </a:p>
          <a:p>
            <a:pPr algn="ctr"/>
            <a:r>
              <a:rPr lang="fr-FR" sz="1600" b="1" dirty="0" smtClean="0">
                <a:latin typeface="Century Gothic" pitchFamily="34" charset="0"/>
              </a:rPr>
              <a:t>La nature du mot</a:t>
            </a:r>
            <a:r>
              <a:rPr lang="fr-FR" sz="1600" dirty="0" smtClean="0">
                <a:latin typeface="Century Gothic" pitchFamily="34" charset="0"/>
              </a:rPr>
              <a:t>, c’est comme </a:t>
            </a:r>
            <a:r>
              <a:rPr lang="fr-FR" sz="1600" i="1" dirty="0" smtClean="0">
                <a:latin typeface="Century Gothic" pitchFamily="34" charset="0"/>
              </a:rPr>
              <a:t>sa carte d’identité</a:t>
            </a:r>
            <a:r>
              <a:rPr lang="fr-FR" sz="1600" dirty="0" smtClean="0">
                <a:latin typeface="Century Gothic" pitchFamily="34" charset="0"/>
              </a:rPr>
              <a:t>, c’est </a:t>
            </a:r>
            <a:r>
              <a:rPr lang="fr-FR" sz="1600" i="1" dirty="0" smtClean="0">
                <a:latin typeface="Century Gothic" pitchFamily="34" charset="0"/>
              </a:rPr>
              <a:t>son nom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600" b="1" dirty="0" smtClean="0">
                <a:latin typeface="Century Gothic" pitchFamily="34" charset="0"/>
              </a:rPr>
              <a:t>La fonction d’un mot</a:t>
            </a:r>
            <a:r>
              <a:rPr lang="fr-FR" sz="1600" dirty="0" smtClean="0">
                <a:latin typeface="Century Gothic" pitchFamily="34" charset="0"/>
              </a:rPr>
              <a:t>, c’est </a:t>
            </a:r>
            <a:r>
              <a:rPr lang="fr-FR" sz="1600" i="1" dirty="0" smtClean="0">
                <a:latin typeface="Century Gothic" pitchFamily="34" charset="0"/>
              </a:rPr>
              <a:t>son métier</a:t>
            </a:r>
            <a:r>
              <a:rPr lang="fr-FR" sz="1600" dirty="0" smtClean="0">
                <a:latin typeface="Century Gothic" pitchFamily="34" charset="0"/>
              </a:rPr>
              <a:t>, ce </a:t>
            </a:r>
            <a:r>
              <a:rPr lang="fr-FR" sz="1600" i="1" dirty="0" smtClean="0">
                <a:latin typeface="Century Gothic" pitchFamily="34" charset="0"/>
              </a:rPr>
              <a:t>à quoi il sert dans la phrase</a:t>
            </a:r>
            <a:r>
              <a:rPr lang="fr-FR" sz="1600" dirty="0" smtClean="0">
                <a:latin typeface="Century Gothic" pitchFamily="34" charset="0"/>
              </a:rPr>
              <a:t>.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1988840"/>
            <a:ext cx="3024336" cy="439248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21328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Nature</a:t>
            </a:r>
          </a:p>
          <a:p>
            <a:r>
              <a:rPr lang="fr-FR" sz="1400" dirty="0" smtClean="0">
                <a:latin typeface="Century Gothic" pitchFamily="34" charset="0"/>
              </a:rPr>
              <a:t>Voici les différentes natures de mot que l’on peut trouver: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2996953"/>
            <a:ext cx="25922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Verbe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Il </a:t>
            </a:r>
            <a:r>
              <a:rPr lang="fr-FR" sz="1200" i="1" u="sng" dirty="0" smtClean="0">
                <a:latin typeface="Century Gothic" pitchFamily="34" charset="0"/>
              </a:rPr>
              <a:t>colorie</a:t>
            </a:r>
            <a:r>
              <a:rPr lang="fr-FR" sz="1200" i="1" dirty="0" smtClean="0">
                <a:latin typeface="Century Gothic" pitchFamily="34" charset="0"/>
              </a:rPr>
              <a:t> son dessin.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Nom (propre, commun)</a:t>
            </a:r>
          </a:p>
          <a:p>
            <a:pPr algn="ctr"/>
            <a:r>
              <a:rPr lang="fr-FR" sz="1200" i="1" u="sng" dirty="0" smtClean="0">
                <a:latin typeface="Century Gothic" pitchFamily="34" charset="0"/>
              </a:rPr>
              <a:t>Paris </a:t>
            </a:r>
            <a:r>
              <a:rPr lang="fr-FR" sz="1200" i="1" dirty="0" smtClean="0">
                <a:latin typeface="Century Gothic" pitchFamily="34" charset="0"/>
              </a:rPr>
              <a:t>est notre capitale.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Déterminant</a:t>
            </a:r>
          </a:p>
          <a:p>
            <a:pPr algn="ctr"/>
            <a:r>
              <a:rPr lang="fr-FR" sz="1200" i="1" u="sng" dirty="0" smtClean="0">
                <a:latin typeface="Century Gothic" pitchFamily="34" charset="0"/>
              </a:rPr>
              <a:t>Le</a:t>
            </a:r>
            <a:r>
              <a:rPr lang="fr-FR" sz="1200" i="1" dirty="0" smtClean="0">
                <a:latin typeface="Century Gothic" pitchFamily="34" charset="0"/>
              </a:rPr>
              <a:t> chien s’en va.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Pronom</a:t>
            </a:r>
          </a:p>
          <a:p>
            <a:pPr algn="ctr"/>
            <a:r>
              <a:rPr lang="fr-FR" sz="1200" i="1" u="sng" dirty="0" smtClean="0">
                <a:latin typeface="Century Gothic" pitchFamily="34" charset="0"/>
              </a:rPr>
              <a:t>Je </a:t>
            </a:r>
            <a:r>
              <a:rPr lang="fr-FR" sz="1200" i="1" dirty="0" smtClean="0">
                <a:latin typeface="Century Gothic" pitchFamily="34" charset="0"/>
              </a:rPr>
              <a:t>ne veux pas.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Adjectif qualificatif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Ta robe est </a:t>
            </a:r>
            <a:r>
              <a:rPr lang="fr-FR" sz="1200" i="1" u="sng" dirty="0" smtClean="0">
                <a:latin typeface="Century Gothic" pitchFamily="34" charset="0"/>
              </a:rPr>
              <a:t>jolie</a:t>
            </a:r>
            <a:r>
              <a:rPr lang="fr-FR" sz="1200" i="1" dirty="0" smtClean="0"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Préposition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Nicolas part </a:t>
            </a:r>
            <a:r>
              <a:rPr lang="fr-FR" sz="1200" i="1" u="sng" dirty="0" smtClean="0">
                <a:latin typeface="Century Gothic" pitchFamily="34" charset="0"/>
              </a:rPr>
              <a:t>à</a:t>
            </a:r>
            <a:r>
              <a:rPr lang="fr-FR" sz="1200" i="1" dirty="0" smtClean="0">
                <a:latin typeface="Century Gothic" pitchFamily="34" charset="0"/>
              </a:rPr>
              <a:t> Nice.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Adverbe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Ton père conduit </a:t>
            </a:r>
            <a:r>
              <a:rPr lang="fr-FR" sz="1200" i="1" u="sng" dirty="0" smtClean="0">
                <a:latin typeface="Century Gothic" pitchFamily="34" charset="0"/>
              </a:rPr>
              <a:t>vite</a:t>
            </a:r>
            <a:r>
              <a:rPr lang="fr-FR" sz="1200" i="1" dirty="0" smtClean="0">
                <a:latin typeface="Century Gothic" pitchFamily="34" charset="0"/>
              </a:rPr>
              <a:t>!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292080" y="1988840"/>
            <a:ext cx="3312368" cy="446449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64088" y="21328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Fonction</a:t>
            </a:r>
          </a:p>
          <a:p>
            <a:r>
              <a:rPr lang="fr-FR" sz="1400" dirty="0" smtClean="0">
                <a:latin typeface="Century Gothic" pitchFamily="34" charset="0"/>
              </a:rPr>
              <a:t>Voici quelques fonctions de mot que l’on peut trouver: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36096" y="3068960"/>
            <a:ext cx="30243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Verbe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Il </a:t>
            </a:r>
            <a:r>
              <a:rPr lang="fr-FR" sz="1200" i="1" u="sng" dirty="0" smtClean="0">
                <a:latin typeface="Century Gothic" pitchFamily="34" charset="0"/>
              </a:rPr>
              <a:t>colorie</a:t>
            </a:r>
            <a:r>
              <a:rPr lang="fr-FR" sz="1200" i="1" dirty="0" smtClean="0">
                <a:latin typeface="Century Gothic" pitchFamily="34" charset="0"/>
              </a:rPr>
              <a:t> son dessin.</a:t>
            </a:r>
            <a:endParaRPr lang="fr-FR" sz="12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Sujet</a:t>
            </a:r>
          </a:p>
          <a:p>
            <a:pPr algn="ctr"/>
            <a:r>
              <a:rPr lang="fr-FR" sz="1400" i="1" u="sng" dirty="0" smtClean="0">
                <a:latin typeface="Century Gothic" pitchFamily="34" charset="0"/>
              </a:rPr>
              <a:t>Il</a:t>
            </a:r>
            <a:r>
              <a:rPr lang="fr-FR" sz="1400" i="1" dirty="0" smtClean="0">
                <a:latin typeface="Century Gothic" pitchFamily="34" charset="0"/>
              </a:rPr>
              <a:t> colorie son dessin.</a:t>
            </a:r>
            <a:endParaRPr lang="fr-FR" sz="1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Complément d’objet direct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Il colorie </a:t>
            </a:r>
            <a:r>
              <a:rPr lang="fr-FR" sz="1200" i="1" u="sng" dirty="0" smtClean="0">
                <a:latin typeface="Century Gothic" pitchFamily="34" charset="0"/>
              </a:rPr>
              <a:t>son dessin</a:t>
            </a:r>
            <a:r>
              <a:rPr lang="fr-FR" sz="1200" i="1" dirty="0" smtClean="0">
                <a:latin typeface="Century Gothic" pitchFamily="34" charset="0"/>
              </a:rPr>
              <a:t>.</a:t>
            </a:r>
            <a:endParaRPr lang="fr-FR" sz="12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Complément d’objet indirect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Il parle </a:t>
            </a:r>
            <a:r>
              <a:rPr lang="fr-FR" sz="1200" i="1" u="sng" dirty="0" smtClean="0">
                <a:latin typeface="Century Gothic" pitchFamily="34" charset="0"/>
              </a:rPr>
              <a:t>à son frère</a:t>
            </a:r>
            <a:r>
              <a:rPr lang="fr-FR" sz="1200" i="1" dirty="0" smtClean="0"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Complément circonstanciel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Il va </a:t>
            </a:r>
            <a:r>
              <a:rPr lang="fr-FR" sz="1200" i="1" u="sng" dirty="0" smtClean="0">
                <a:latin typeface="Century Gothic" pitchFamily="34" charset="0"/>
              </a:rPr>
              <a:t>à la piscine</a:t>
            </a:r>
            <a:r>
              <a:rPr lang="fr-FR" sz="1200" i="1" dirty="0" smtClean="0"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Complément du nom</a:t>
            </a:r>
          </a:p>
          <a:p>
            <a:pPr algn="ctr"/>
            <a:r>
              <a:rPr lang="fr-FR" sz="1200" i="1" dirty="0" smtClean="0">
                <a:latin typeface="Century Gothic" pitchFamily="34" charset="0"/>
              </a:rPr>
              <a:t>Le chien </a:t>
            </a:r>
            <a:r>
              <a:rPr lang="fr-FR" sz="1200" i="1" u="sng" dirty="0" smtClean="0">
                <a:latin typeface="Century Gothic" pitchFamily="34" charset="0"/>
              </a:rPr>
              <a:t>de Paul </a:t>
            </a:r>
            <a:r>
              <a:rPr lang="fr-FR" sz="1200" i="1" dirty="0" smtClean="0">
                <a:latin typeface="Century Gothic" pitchFamily="34" charset="0"/>
              </a:rPr>
              <a:t>s’est échappé.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endParaRPr lang="fr-FR" sz="1400" dirty="0">
              <a:latin typeface="Century Gothic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157192"/>
            <a:ext cx="10532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1066052" cy="8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34888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G 7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Nom propre et nom commun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3985" cy="57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8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Passé, présent, futur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60350" cy="577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68144" y="486916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48691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CE2.</a:t>
            </a:r>
            <a:endParaRPr lang="fr-FR" sz="1400" i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G 9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déterminants (1)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52928" cy="57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G10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déterminants (2)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04448" cy="563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déterminants (3)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76456" cy="56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articles contractés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04448" cy="57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 présent de l’indicatif: les verbes du 1</a:t>
            </a:r>
            <a:r>
              <a:rPr lang="fr-FR" sz="2400" baseline="30000" dirty="0" smtClean="0">
                <a:latin typeface="Arial Rounded MT Bold" pitchFamily="34" charset="0"/>
              </a:rPr>
              <a:t>er</a:t>
            </a:r>
            <a:r>
              <a:rPr lang="fr-FR" sz="2400" dirty="0" smtClean="0">
                <a:latin typeface="Arial Rounded MT Bold" pitchFamily="34" charset="0"/>
              </a:rPr>
              <a:t> groupe</a:t>
            </a:r>
            <a:endParaRPr lang="fr-FR" sz="2400" dirty="0">
              <a:latin typeface="Arial Rounded MT Bold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6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Les pronoms personnels sujet</a:t>
            </a:r>
            <a:endParaRPr lang="fr-FR" sz="2400" dirty="0">
              <a:latin typeface="Arial Rounded MT Bold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8993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44824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G15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 complément du nom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23201" cy="57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O 4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On ou ont?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268760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On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C’est un pronom personnel.</a:t>
            </a:r>
          </a:p>
          <a:p>
            <a:pPr algn="ctr"/>
            <a:endParaRPr lang="fr-FR" sz="1600" dirty="0" smtClean="0">
              <a:latin typeface="Century Gothic" pitchFamily="34" charset="0"/>
            </a:endParaRPr>
          </a:p>
          <a:p>
            <a:pPr algn="ctr"/>
            <a:r>
              <a:rPr lang="fr-FR" sz="1600" dirty="0" smtClean="0">
                <a:latin typeface="Century Gothic" pitchFamily="34" charset="0"/>
              </a:rPr>
              <a:t>On peut le remplacer par </a:t>
            </a:r>
            <a:r>
              <a:rPr lang="fr-FR" sz="1600" i="1" dirty="0" smtClean="0">
                <a:latin typeface="Century Gothic" pitchFamily="34" charset="0"/>
              </a:rPr>
              <a:t>il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b="1" dirty="0" smtClean="0">
                <a:latin typeface="Cursive standard" pitchFamily="2" charset="0"/>
              </a:rPr>
              <a:t>On</a:t>
            </a:r>
            <a:r>
              <a:rPr lang="fr-FR" dirty="0" smtClean="0">
                <a:latin typeface="Cursive standard" pitchFamily="2" charset="0"/>
              </a:rPr>
              <a:t> joue. </a:t>
            </a:r>
            <a:r>
              <a:rPr lang="fr-FR" dirty="0" smtClean="0">
                <a:latin typeface="Cursive standard" pitchFamily="2" charset="0"/>
                <a:sym typeface="Wingdings" pitchFamily="2" charset="2"/>
              </a:rPr>
              <a:t></a:t>
            </a:r>
            <a:r>
              <a:rPr lang="fr-FR" b="1" dirty="0" smtClean="0">
                <a:latin typeface="Cursive standard" pitchFamily="2" charset="0"/>
                <a:sym typeface="Wingdings" pitchFamily="2" charset="2"/>
              </a:rPr>
              <a:t>Il</a:t>
            </a:r>
            <a:r>
              <a:rPr lang="fr-FR" dirty="0" smtClean="0">
                <a:latin typeface="Cursive standard" pitchFamily="2" charset="0"/>
                <a:sym typeface="Wingdings" pitchFamily="2" charset="2"/>
              </a:rPr>
              <a:t> joue</a:t>
            </a:r>
            <a:endParaRPr lang="fr-FR" dirty="0" smtClean="0">
              <a:latin typeface="Cursive standar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196752"/>
            <a:ext cx="45719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32040" y="1268760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Ont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C’est le verbe </a:t>
            </a:r>
            <a:r>
              <a:rPr lang="fr-FR" u="sng" dirty="0" smtClean="0">
                <a:latin typeface="Century Gothic" pitchFamily="34" charset="0"/>
              </a:rPr>
              <a:t>avoir</a:t>
            </a:r>
            <a:r>
              <a:rPr lang="fr-FR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sz="1600" dirty="0" smtClean="0">
                <a:latin typeface="Century Gothic" pitchFamily="34" charset="0"/>
              </a:rPr>
              <a:t>On peut le remplacer par </a:t>
            </a:r>
            <a:r>
              <a:rPr lang="fr-FR" sz="1600" b="1" i="1" dirty="0" smtClean="0">
                <a:latin typeface="Century Gothic" pitchFamily="34" charset="0"/>
              </a:rPr>
              <a:t>avaient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 algn="ctr"/>
            <a:endParaRPr lang="fr-FR" dirty="0" smtClean="0">
              <a:latin typeface="Century Gothic" pitchFamily="34" charset="0"/>
            </a:endParaRPr>
          </a:p>
          <a:p>
            <a:pPr algn="ctr"/>
            <a:r>
              <a:rPr lang="fr-FR" sz="1600" dirty="0" smtClean="0">
                <a:latin typeface="Cursive standard" pitchFamily="2" charset="0"/>
              </a:rPr>
              <a:t>Ils </a:t>
            </a:r>
            <a:r>
              <a:rPr lang="fr-FR" sz="1600" b="1" dirty="0" smtClean="0">
                <a:latin typeface="Cursive standard" pitchFamily="2" charset="0"/>
              </a:rPr>
              <a:t>ont</a:t>
            </a:r>
            <a:r>
              <a:rPr lang="fr-FR" sz="1600" dirty="0" smtClean="0">
                <a:latin typeface="Cursive standard" pitchFamily="2" charset="0"/>
              </a:rPr>
              <a:t> des billes.</a:t>
            </a:r>
            <a:r>
              <a:rPr lang="fr-FR" sz="1600" dirty="0" smtClean="0">
                <a:latin typeface="Cursive standard" pitchFamily="2" charset="0"/>
                <a:sym typeface="Wingdings" pitchFamily="2" charset="2"/>
              </a:rPr>
              <a:t>Ils </a:t>
            </a:r>
            <a:r>
              <a:rPr lang="fr-FR" sz="1600" b="1" dirty="0" smtClean="0">
                <a:latin typeface="Cursive standard" pitchFamily="2" charset="0"/>
                <a:sym typeface="Wingdings" pitchFamily="2" charset="2"/>
              </a:rPr>
              <a:t>avaient</a:t>
            </a:r>
            <a:r>
              <a:rPr lang="fr-FR" sz="1600" dirty="0" smtClean="0">
                <a:latin typeface="Cursive standard" pitchFamily="2" charset="0"/>
                <a:sym typeface="Wingdings" pitchFamily="2" charset="2"/>
              </a:rPr>
              <a:t> des billes.</a:t>
            </a:r>
            <a:endParaRPr lang="fr-FR" sz="1600" dirty="0">
              <a:latin typeface="Cursive standard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411760" y="3717032"/>
            <a:ext cx="4608512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55776" y="4437112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Si je ne peux pas dire avaient, alors j’écris : on.</a:t>
            </a:r>
          </a:p>
          <a:p>
            <a:pPr algn="ctr"/>
            <a:endParaRPr lang="fr-FR" sz="1400" dirty="0" smtClean="0">
              <a:latin typeface="Century Gothic" pitchFamily="34" charset="0"/>
            </a:endParaRPr>
          </a:p>
          <a:p>
            <a:pPr algn="ctr"/>
            <a:r>
              <a:rPr lang="fr-FR" sz="1400" dirty="0" smtClean="0">
                <a:latin typeface="Century Gothic" pitchFamily="34" charset="0"/>
              </a:rPr>
              <a:t>On ne peut pas dire: </a:t>
            </a:r>
            <a:r>
              <a:rPr lang="fr-FR" dirty="0" smtClean="0">
                <a:latin typeface="Cursive standard" pitchFamily="2" charset="0"/>
              </a:rPr>
              <a:t>Avaient se serre la main.</a:t>
            </a:r>
          </a:p>
          <a:p>
            <a:pPr algn="ctr"/>
            <a:endParaRPr lang="fr-FR" sz="1400" dirty="0" smtClean="0">
              <a:latin typeface="Century Gothic" pitchFamily="34" charset="0"/>
            </a:endParaRPr>
          </a:p>
          <a:p>
            <a:pPr algn="ctr"/>
            <a:r>
              <a:rPr lang="fr-FR" sz="1400" dirty="0" smtClean="0">
                <a:latin typeface="Century Gothic" pitchFamily="34" charset="0"/>
              </a:rPr>
              <a:t>Donc on écrit: </a:t>
            </a:r>
            <a:r>
              <a:rPr lang="fr-FR" b="1" dirty="0" smtClean="0">
                <a:latin typeface="Cursive standard" pitchFamily="2" charset="0"/>
              </a:rPr>
              <a:t>On</a:t>
            </a:r>
            <a:r>
              <a:rPr lang="fr-FR" dirty="0" smtClean="0">
                <a:latin typeface="Cursive standard" pitchFamily="2" charset="0"/>
              </a:rPr>
              <a:t> se serre la main.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942208" cy="10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4572000" y="4797152"/>
            <a:ext cx="504056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4572000" y="4797152"/>
            <a:ext cx="432048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G16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Les complément du verbe (1)</a:t>
            </a:r>
          </a:p>
          <a:p>
            <a:pPr algn="ctr"/>
            <a:r>
              <a:rPr lang="fr-FR" sz="2400" dirty="0" smtClean="0">
                <a:latin typeface="Arial Rounded MT Bold" pitchFamily="34" charset="0"/>
              </a:rPr>
              <a:t>Le complément d’objet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280920" cy="55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G17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Les complément du verbe (2)</a:t>
            </a:r>
          </a:p>
          <a:p>
            <a:pPr algn="ctr"/>
            <a:r>
              <a:rPr lang="fr-FR" sz="2400" dirty="0" smtClean="0">
                <a:latin typeface="Arial Rounded MT Bold" pitchFamily="34" charset="0"/>
              </a:rPr>
              <a:t>Le complément d’objet direct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34636" cy="54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G18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Les complément du verbe (3)</a:t>
            </a:r>
          </a:p>
          <a:p>
            <a:pPr algn="ctr"/>
            <a:r>
              <a:rPr lang="fr-FR" sz="2400" dirty="0" smtClean="0">
                <a:latin typeface="Arial Rounded MT Bold" pitchFamily="34" charset="0"/>
              </a:rPr>
              <a:t>Le complément d’objet indirect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903618" cy="574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G19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 présent de l’indicatif: les verbes du 2</a:t>
            </a:r>
            <a:r>
              <a:rPr lang="fr-FR" sz="2400" baseline="30000" dirty="0" smtClean="0">
                <a:latin typeface="Arial Rounded MT Bold" pitchFamily="34" charset="0"/>
              </a:rPr>
              <a:t>ème</a:t>
            </a:r>
            <a:r>
              <a:rPr lang="fr-FR" sz="2400" dirty="0" smtClean="0">
                <a:latin typeface="Arial Rounded MT Bold" pitchFamily="34" charset="0"/>
              </a:rPr>
              <a:t> groupe</a:t>
            </a:r>
            <a:endParaRPr lang="fr-FR" sz="2400" dirty="0">
              <a:latin typeface="Arial Rounded MT Bold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116883" cy="546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G20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L’adjectif qualificatif</a:t>
            </a:r>
            <a:endParaRPr lang="fr-FR" sz="2400" dirty="0">
              <a:latin typeface="Arial Rounded MT Bold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76456" cy="57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03648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Le présent des verbes être, avoir, dire, faire, aller, voir, pouvoir, vouloir, partir, venir et prendre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Être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3608" y="141277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suis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est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sommes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êtes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1237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Avoir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79712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7904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851920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Dire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079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44008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disons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dites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disent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6096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241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Faire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5081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fais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fais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fait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faisons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faites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8304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380312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96336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Aller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244408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vais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allons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allez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5152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Voir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07504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43608" y="3645024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voit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voyons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voyez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12372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Pouvoir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907704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71800" y="357301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peux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peux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peut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pouvons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pouvez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peuvent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79912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99593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Vouloir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7991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44008" y="3573016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veux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veux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veut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voulons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voulez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veulent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80112" y="314096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72412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Partir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58011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444208" y="3573016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08304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45232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Venir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308304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72400" y="3573016"/>
            <a:ext cx="9716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venons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venez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viennent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7784" y="5229200"/>
            <a:ext cx="367240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77991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Prendre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699792" y="5733256"/>
            <a:ext cx="100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635896" y="5733256"/>
            <a:ext cx="9361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499992" y="5733256"/>
            <a:ext cx="8640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292080" y="5733256"/>
            <a:ext cx="100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prennent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futur de l’indicatif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70268" cy="56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03648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Le futur des verbes être, avoir, dire, faire, aller, voir, pouvoir, vouloir, partir, venir et prendre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7504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35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Être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3608" y="141277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seront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9712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1237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Avoir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79712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auront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07904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851920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Dire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7079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44008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diront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6096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72412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Faire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50810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16216" y="1412776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feront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4" y="98072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380312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96336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Aller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244408" y="1412776"/>
            <a:ext cx="6480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04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5152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Voir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07504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71600" y="3645024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verront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7704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12372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Pouvoir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07704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771800" y="357301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pourront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79912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99593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Vouloir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7991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572000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voudront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80112" y="3140968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572412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Partir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58011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372200" y="357301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partiront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08304" y="314096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745232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Venir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236296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028384" y="3573016"/>
            <a:ext cx="111561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viendront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27784" y="5229200"/>
            <a:ext cx="367240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77991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Prendre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699792" y="5733256"/>
            <a:ext cx="100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635896" y="5733256"/>
            <a:ext cx="100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prendra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499992" y="5733256"/>
            <a:ext cx="8640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292080" y="5733256"/>
            <a:ext cx="10801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prendront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1326084" cy="15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L’adverbe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29675" cy="541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G25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403648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L’imparfait de l’indicatif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77215" cy="57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5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886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lettre g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11247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La lettre </a:t>
            </a:r>
            <a:r>
              <a:rPr lang="fr-FR" sz="2400" b="1" dirty="0" smtClean="0">
                <a:latin typeface="Century Gothic" pitchFamily="34" charset="0"/>
              </a:rPr>
              <a:t>g</a:t>
            </a:r>
            <a:r>
              <a:rPr lang="fr-FR" dirty="0" smtClean="0">
                <a:latin typeface="Century Gothic" pitchFamily="34" charset="0"/>
              </a:rPr>
              <a:t> chante …..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1772816"/>
            <a:ext cx="3672408" cy="23762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59632" y="19888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[g]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devant </a:t>
            </a:r>
            <a:r>
              <a:rPr lang="fr-FR" b="1" dirty="0" smtClean="0">
                <a:latin typeface="Century Gothic" pitchFamily="34" charset="0"/>
              </a:rPr>
              <a:t>a</a:t>
            </a:r>
            <a:r>
              <a:rPr lang="fr-FR" dirty="0" smtClean="0">
                <a:latin typeface="Century Gothic" pitchFamily="34" charset="0"/>
              </a:rPr>
              <a:t>, </a:t>
            </a:r>
            <a:r>
              <a:rPr lang="fr-FR" b="1" dirty="0" smtClean="0">
                <a:latin typeface="Century Gothic" pitchFamily="34" charset="0"/>
              </a:rPr>
              <a:t>o</a:t>
            </a:r>
            <a:r>
              <a:rPr lang="fr-FR" dirty="0" smtClean="0">
                <a:latin typeface="Century Gothic" pitchFamily="34" charset="0"/>
              </a:rPr>
              <a:t>, </a:t>
            </a:r>
            <a:r>
              <a:rPr lang="fr-FR" b="1" dirty="0" smtClean="0">
                <a:latin typeface="Century Gothic" pitchFamily="34" charset="0"/>
              </a:rPr>
              <a:t>u</a:t>
            </a:r>
            <a:r>
              <a:rPr lang="fr-FR" dirty="0" smtClean="0">
                <a:latin typeface="Century Gothic" pitchFamily="34" charset="0"/>
              </a:rPr>
              <a:t>.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936104" cy="9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08920"/>
            <a:ext cx="1007368" cy="9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1560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g</a:t>
            </a:r>
            <a:r>
              <a:rPr lang="fr-FR" u="sng" dirty="0" smtClean="0">
                <a:latin typeface="Century Gothic" pitchFamily="34" charset="0"/>
              </a:rPr>
              <a:t>â</a:t>
            </a:r>
            <a:r>
              <a:rPr lang="fr-FR" dirty="0" smtClean="0">
                <a:latin typeface="Century Gothic" pitchFamily="34" charset="0"/>
              </a:rPr>
              <a:t>teau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27784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g</a:t>
            </a:r>
            <a:r>
              <a:rPr lang="fr-FR" u="sng" dirty="0" smtClean="0">
                <a:latin typeface="Century Gothic" pitchFamily="34" charset="0"/>
              </a:rPr>
              <a:t>o</a:t>
            </a:r>
            <a:r>
              <a:rPr lang="fr-FR" dirty="0" smtClean="0">
                <a:latin typeface="Century Gothic" pitchFamily="34" charset="0"/>
              </a:rPr>
              <a:t>rille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8024" y="1772816"/>
            <a:ext cx="3672408" cy="23762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724128" y="19168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[    ]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devant </a:t>
            </a:r>
            <a:r>
              <a:rPr lang="fr-FR" b="1" dirty="0" smtClean="0">
                <a:latin typeface="Century Gothic" pitchFamily="34" charset="0"/>
              </a:rPr>
              <a:t>a</a:t>
            </a:r>
            <a:r>
              <a:rPr lang="fr-FR" dirty="0" smtClean="0">
                <a:latin typeface="Century Gothic" pitchFamily="34" charset="0"/>
              </a:rPr>
              <a:t>, </a:t>
            </a:r>
            <a:r>
              <a:rPr lang="fr-FR" b="1" dirty="0" smtClean="0">
                <a:latin typeface="Century Gothic" pitchFamily="34" charset="0"/>
              </a:rPr>
              <a:t>o</a:t>
            </a:r>
            <a:r>
              <a:rPr lang="fr-FR" dirty="0" smtClean="0">
                <a:latin typeface="Century Gothic" pitchFamily="34" charset="0"/>
              </a:rPr>
              <a:t>, </a:t>
            </a:r>
            <a:r>
              <a:rPr lang="fr-FR" b="1" dirty="0" smtClean="0">
                <a:latin typeface="Century Gothic" pitchFamily="34" charset="0"/>
              </a:rPr>
              <a:t>u</a:t>
            </a:r>
            <a:r>
              <a:rPr lang="fr-FR" dirty="0" smtClean="0">
                <a:latin typeface="Century Gothic" pitchFamily="34" charset="0"/>
              </a:rPr>
              <a:t>.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13" y="2060848"/>
            <a:ext cx="126172" cy="21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564904"/>
            <a:ext cx="1080120" cy="95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564903"/>
            <a:ext cx="687533" cy="10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148064" y="36450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g</a:t>
            </a:r>
            <a:r>
              <a:rPr lang="fr-FR" u="sng" dirty="0" smtClean="0">
                <a:latin typeface="Century Gothic" pitchFamily="34" charset="0"/>
              </a:rPr>
              <a:t>é</a:t>
            </a:r>
            <a:r>
              <a:rPr lang="fr-FR" dirty="0" smtClean="0">
                <a:latin typeface="Century Gothic" pitchFamily="34" charset="0"/>
              </a:rPr>
              <a:t>nie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20272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g</a:t>
            </a:r>
            <a:r>
              <a:rPr lang="fr-FR" u="sng" dirty="0" smtClean="0">
                <a:latin typeface="Century Gothic" pitchFamily="34" charset="0"/>
              </a:rPr>
              <a:t>i</a:t>
            </a:r>
            <a:r>
              <a:rPr lang="fr-FR" dirty="0" smtClean="0">
                <a:latin typeface="Century Gothic" pitchFamily="34" charset="0"/>
              </a:rPr>
              <a:t>rafe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2"/>
            <a:ext cx="3816424" cy="17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65104"/>
            <a:ext cx="3900661" cy="186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G26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403648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L’imparfait des verbes du 1</a:t>
            </a:r>
            <a:r>
              <a:rPr lang="fr-FR" sz="2400" baseline="30000" dirty="0" smtClean="0">
                <a:latin typeface="Arial Rounded MT Bold" pitchFamily="34" charset="0"/>
              </a:rPr>
              <a:t>er</a:t>
            </a:r>
            <a:r>
              <a:rPr lang="fr-FR" sz="2400" dirty="0" smtClean="0">
                <a:latin typeface="Arial Rounded MT Bold" pitchFamily="34" charset="0"/>
              </a:rPr>
              <a:t> et 2</a:t>
            </a:r>
            <a:r>
              <a:rPr lang="fr-FR" sz="2400" baseline="30000" dirty="0" smtClean="0">
                <a:latin typeface="Arial Rounded MT Bold" pitchFamily="34" charset="0"/>
              </a:rPr>
              <a:t>ème</a:t>
            </a:r>
            <a:r>
              <a:rPr lang="fr-FR" sz="2400" dirty="0" smtClean="0">
                <a:latin typeface="Arial Rounded MT Bold" pitchFamily="34" charset="0"/>
              </a:rPr>
              <a:t> groupe, être et avoir</a:t>
            </a:r>
            <a:endParaRPr lang="fr-FR" sz="2400" dirty="0">
              <a:latin typeface="Arial Rounded MT Bold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07733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838972" cy="18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9992" y="1268760"/>
            <a:ext cx="45719" cy="518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7504" y="3140968"/>
            <a:ext cx="201622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53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Chanter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504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3645024"/>
            <a:ext cx="11521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chant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9752" y="3140968"/>
            <a:ext cx="201622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699792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Finir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9752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03848" y="3645024"/>
            <a:ext cx="11521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finiss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6016" y="3140968"/>
            <a:ext cx="194421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93204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Être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0272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23629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Avoir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716016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2027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52120" y="3573016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ét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884368" y="3573016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av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G27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403648" y="11663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Les compléments circonstanciels </a:t>
            </a:r>
            <a:endParaRPr lang="fr-FR" sz="3200" dirty="0">
              <a:latin typeface="Arial Rounded MT Bold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48464" cy="58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G28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Rounded MT Bold" pitchFamily="34" charset="0"/>
              </a:rPr>
              <a:t>L’imparfait des verbes dire, faire, aller, voir, pouvoir, vouloir, partir, venir et prendre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95536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11560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Dire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7544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59632" y="1412776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dis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9752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55577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Faire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411760" y="141277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976" y="98072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427984" y="148478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72000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Aller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6216" y="980728"/>
            <a:ext cx="187220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732240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Voir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516216" y="148478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11560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Pouvoir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95536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39752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555776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Vouloir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339752" y="357301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5976" y="3140968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4499992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Partir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355976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16216" y="3140968"/>
            <a:ext cx="187220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804248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Venir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516216" y="3645024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39752" y="5229200"/>
            <a:ext cx="38164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563888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Prendre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411760" y="5733256"/>
            <a:ext cx="10081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355976" y="5733256"/>
            <a:ext cx="8640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275856" y="1412776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fais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292080" y="1484784"/>
            <a:ext cx="8640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all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380312" y="1484784"/>
            <a:ext cx="93610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voy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187624" y="3573016"/>
            <a:ext cx="10801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pouv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203848" y="3573016"/>
            <a:ext cx="10801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voul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20072" y="3645024"/>
            <a:ext cx="10801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part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380312" y="3645024"/>
            <a:ext cx="108012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ven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347864" y="5733256"/>
            <a:ext cx="10801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ais</a:t>
            </a:r>
          </a:p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ait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148064" y="5733256"/>
            <a:ext cx="10801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ions</a:t>
            </a:r>
          </a:p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iez</a:t>
            </a:r>
          </a:p>
          <a:p>
            <a:r>
              <a:rPr lang="fr-FR" sz="1400" i="1" dirty="0" smtClean="0">
                <a:latin typeface="Century Gothic" pitchFamily="34" charset="0"/>
              </a:rPr>
              <a:t>pren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G29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 passé composé des verbes du 1</a:t>
            </a:r>
            <a:r>
              <a:rPr lang="fr-FR" sz="2400" baseline="30000" dirty="0" smtClean="0">
                <a:latin typeface="Arial Rounded MT Bold" pitchFamily="34" charset="0"/>
              </a:rPr>
              <a:t>er</a:t>
            </a:r>
            <a:r>
              <a:rPr lang="fr-FR" sz="2400" dirty="0" smtClean="0">
                <a:latin typeface="Arial Rounded MT Bold" pitchFamily="34" charset="0"/>
              </a:rPr>
              <a:t> groupe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0344"/>
            <a:ext cx="8534053" cy="562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179512" y="3789040"/>
            <a:ext cx="532859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395536" y="4221088"/>
            <a:ext cx="252028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059832" y="4221088"/>
            <a:ext cx="244827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971600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Marcher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635896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Arriver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67544" y="4653136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331640" y="4653136"/>
            <a:ext cx="792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07704" y="4653136"/>
            <a:ext cx="100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131840" y="4653136"/>
            <a:ext cx="72008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Je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707904" y="4653136"/>
            <a:ext cx="93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suis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est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sommes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êtes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sont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572000" y="4653136"/>
            <a:ext cx="100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Century Gothic" pitchFamily="34" charset="0"/>
              </a:rPr>
              <a:t>arriv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arriv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arriv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</a:t>
            </a:r>
          </a:p>
          <a:p>
            <a:r>
              <a:rPr lang="fr-FR" sz="1400" i="1" dirty="0" smtClean="0">
                <a:latin typeface="Century Gothic" pitchFamily="34" charset="0"/>
              </a:rPr>
              <a:t>arriv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és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és</a:t>
            </a:r>
          </a:p>
          <a:p>
            <a:r>
              <a:rPr lang="fr-FR" sz="1400" i="1" dirty="0" smtClean="0">
                <a:latin typeface="Century Gothic" pitchFamily="34" charset="0"/>
              </a:rPr>
              <a:t>march</a:t>
            </a:r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és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G30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Le passé composé des verbes être et avoir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763688" y="1916832"/>
            <a:ext cx="252028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292080" y="1916832"/>
            <a:ext cx="244827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339752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Être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940152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Avoir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763688" y="2348880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843808" y="2348880"/>
            <a:ext cx="792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63888" y="2348880"/>
            <a:ext cx="792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été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213898" cy="88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5292080" y="2348880"/>
            <a:ext cx="100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J’</a:t>
            </a:r>
          </a:p>
          <a:p>
            <a:r>
              <a:rPr lang="fr-FR" sz="1400" dirty="0" smtClean="0">
                <a:latin typeface="Century Gothic" pitchFamily="34" charset="0"/>
              </a:rPr>
              <a:t>Tu</a:t>
            </a:r>
          </a:p>
          <a:p>
            <a:r>
              <a:rPr lang="fr-FR" sz="1400" dirty="0" smtClean="0">
                <a:latin typeface="Century Gothic" pitchFamily="34" charset="0"/>
              </a:rPr>
              <a:t>Il/elle/on</a:t>
            </a:r>
          </a:p>
          <a:p>
            <a:r>
              <a:rPr lang="fr-FR" sz="1400" dirty="0" smtClean="0">
                <a:latin typeface="Century Gothic" pitchFamily="34" charset="0"/>
              </a:rPr>
              <a:t>Nous</a:t>
            </a:r>
          </a:p>
          <a:p>
            <a:r>
              <a:rPr lang="fr-FR" sz="1400" dirty="0" smtClean="0">
                <a:latin typeface="Century Gothic" pitchFamily="34" charset="0"/>
              </a:rPr>
              <a:t>Vous</a:t>
            </a:r>
          </a:p>
          <a:p>
            <a:r>
              <a:rPr lang="fr-FR" sz="1400" dirty="0" smtClean="0">
                <a:latin typeface="Century Gothic" pitchFamily="34" charset="0"/>
              </a:rPr>
              <a:t>Ils/elles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56176" y="2348880"/>
            <a:ext cx="792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ai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avons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avez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ont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76256" y="2348880"/>
            <a:ext cx="792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</a:p>
          <a:p>
            <a:r>
              <a:rPr lang="fr-FR" sz="1400" i="1" dirty="0" smtClean="0">
                <a:solidFill>
                  <a:srgbClr val="FF0000"/>
                </a:solidFill>
                <a:latin typeface="Century Gothic" pitchFamily="34" charset="0"/>
              </a:rPr>
              <a:t>eu</a:t>
            </a:r>
            <a:endParaRPr lang="fr-FR" sz="14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1181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733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1971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L’ordre alphabétique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2140"/>
            <a:ext cx="8712968" cy="57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Utiliser le dictionnaire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31027" cy="56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abréviations du dictionnaire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892480" cy="570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synonymes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846575" cy="56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5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contraires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95209" cy="57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6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Est ou et?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73405" cy="53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6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champ lexical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7544" y="105273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>
                <a:latin typeface="Century Gothic" pitchFamily="34" charset="0"/>
              </a:rPr>
              <a:t>Un champ lexical est un </a:t>
            </a:r>
            <a:r>
              <a:rPr lang="fr-FR" sz="1600" b="1" dirty="0" smtClean="0">
                <a:latin typeface="Century Gothic" pitchFamily="34" charset="0"/>
              </a:rPr>
              <a:t>ensemble de mots se rapportant à une même idée, un même thème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dirty="0" smtClean="0">
                <a:latin typeface="Century Gothic" pitchFamily="34" charset="0"/>
              </a:rPr>
              <a:t>Pour trouver les mots d’un même thème, il faut écrire tous les mots qui nous font penser au mot principal.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39552" y="3356992"/>
            <a:ext cx="23042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5576" y="350100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Mer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océan, vague, sable, marée….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131840" y="3356992"/>
            <a:ext cx="23042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275856" y="3356992"/>
            <a:ext cx="20882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Meubles</a:t>
            </a:r>
          </a:p>
          <a:p>
            <a:r>
              <a:rPr lang="fr-FR" sz="1400" dirty="0" smtClean="0">
                <a:latin typeface="Century Gothic" pitchFamily="34" charset="0"/>
              </a:rPr>
              <a:t>table, armoire, chaise, fauteuil, canapé, commode…</a:t>
            </a:r>
            <a:endParaRPr lang="fr-FR" sz="1400" b="1" u="sng" dirty="0" smtClean="0">
              <a:latin typeface="Century Gothic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796136" y="3356992"/>
            <a:ext cx="230425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96136" y="3356992"/>
            <a:ext cx="20882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latin typeface="Century Gothic" pitchFamily="34" charset="0"/>
              </a:rPr>
              <a:t>Météo</a:t>
            </a:r>
          </a:p>
          <a:p>
            <a:r>
              <a:rPr lang="fr-FR" sz="1400" dirty="0" smtClean="0">
                <a:latin typeface="Century Gothic" pitchFamily="34" charset="0"/>
              </a:rPr>
              <a:t>Soleil, nuage, pluie, averse, grêle, orage, neige….</a:t>
            </a:r>
            <a:endParaRPr lang="fr-FR" sz="1400" b="1" u="sng" dirty="0" smtClean="0"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263691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>
                <a:latin typeface="Century Gothic" pitchFamily="34" charset="0"/>
              </a:rPr>
              <a:t>Quelques exemples:</a:t>
            </a:r>
            <a:endParaRPr lang="fr-FR" sz="1600" b="1" i="1" u="sng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7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contexte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7544" y="1052736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Sans l’aide du dictionnaire, il est souvent possible de trouver le sens d’un mot uniquement par le contexte, grâce au sens général de la phrase ou du texte.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r>
              <a:rPr lang="fr-FR" sz="1400" dirty="0" smtClean="0">
                <a:latin typeface="Century Gothic" pitchFamily="34" charset="0"/>
              </a:rPr>
              <a:t>Cela permet :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 d’orthographier correctement des homonymes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 de mieux comprendre l’histoire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 d’enrichir son vocabulaire en mémorisant de nouveaux mots.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39552" y="335699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 smtClean="0">
                <a:latin typeface="Century Gothic" pitchFamily="34" charset="0"/>
              </a:rPr>
              <a:t>Quelques exemples:</a:t>
            </a:r>
          </a:p>
          <a:p>
            <a:pPr algn="ctr"/>
            <a:endParaRPr lang="fr-FR" sz="1400" b="1" i="1" u="sng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i="1" dirty="0" smtClean="0">
                <a:latin typeface="Century Gothic" pitchFamily="34" charset="0"/>
              </a:rPr>
              <a:t>Ça sent bon dans la maison.            sentir bon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i="1" dirty="0" smtClean="0">
                <a:latin typeface="Century Gothic" pitchFamily="34" charset="0"/>
              </a:rPr>
              <a:t> Je</a:t>
            </a:r>
            <a:r>
              <a:rPr lang="fr-FR" sz="1400" i="1" u="sng" dirty="0" smtClean="0">
                <a:latin typeface="Century Gothic" pitchFamily="34" charset="0"/>
              </a:rPr>
              <a:t> perçois </a:t>
            </a:r>
            <a:r>
              <a:rPr lang="fr-FR" sz="1400" i="1" dirty="0" smtClean="0">
                <a:latin typeface="Century Gothic" pitchFamily="34" charset="0"/>
              </a:rPr>
              <a:t>une bonne odeur.</a:t>
            </a:r>
          </a:p>
          <a:p>
            <a:endParaRPr lang="fr-FR" sz="1400" i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i="1" dirty="0" smtClean="0">
                <a:latin typeface="Century Gothic" pitchFamily="34" charset="0"/>
              </a:rPr>
              <a:t>Ce parfum sent bon.                         sentir bon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i="1" dirty="0" smtClean="0">
                <a:latin typeface="Century Gothic" pitchFamily="34" charset="0"/>
              </a:rPr>
              <a:t> Il </a:t>
            </a:r>
            <a:r>
              <a:rPr lang="fr-FR" sz="1400" i="1" u="sng" dirty="0" smtClean="0">
                <a:latin typeface="Century Gothic" pitchFamily="34" charset="0"/>
              </a:rPr>
              <a:t>dégage</a:t>
            </a:r>
            <a:r>
              <a:rPr lang="fr-FR" sz="1400" i="1" dirty="0" smtClean="0">
                <a:latin typeface="Century Gothic" pitchFamily="34" charset="0"/>
              </a:rPr>
              <a:t> une bonne odeur.</a:t>
            </a:r>
          </a:p>
          <a:p>
            <a:endParaRPr lang="fr-FR" sz="1400" i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i="1" dirty="0" smtClean="0">
                <a:latin typeface="Century Gothic" pitchFamily="34" charset="0"/>
              </a:rPr>
              <a:t>Le muguet pousse à l’ombre des vieux </a:t>
            </a:r>
            <a:r>
              <a:rPr lang="fr-FR" sz="1400" i="1" u="sng" dirty="0" smtClean="0">
                <a:latin typeface="Century Gothic" pitchFamily="34" charset="0"/>
              </a:rPr>
              <a:t>murs</a:t>
            </a:r>
            <a:r>
              <a:rPr lang="fr-FR" sz="1400" i="1" dirty="0" smtClean="0">
                <a:latin typeface="Century Gothic" pitchFamily="34" charset="0"/>
              </a:rPr>
              <a:t> de ce jardin.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i="1" dirty="0" smtClean="0">
                <a:latin typeface="Century Gothic" pitchFamily="34" charset="0"/>
              </a:rPr>
              <a:t> construction en pierres...</a:t>
            </a:r>
          </a:p>
          <a:p>
            <a:endParaRPr lang="fr-FR" sz="1400" i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i="1" dirty="0" smtClean="0">
                <a:latin typeface="Century Gothic" pitchFamily="34" charset="0"/>
              </a:rPr>
              <a:t>Les </a:t>
            </a:r>
            <a:r>
              <a:rPr lang="fr-FR" sz="1400" i="1" u="sng" dirty="0" smtClean="0">
                <a:latin typeface="Century Gothic" pitchFamily="34" charset="0"/>
              </a:rPr>
              <a:t>mûres</a:t>
            </a:r>
            <a:r>
              <a:rPr lang="fr-FR" sz="1400" i="1" dirty="0" smtClean="0">
                <a:latin typeface="Century Gothic" pitchFamily="34" charset="0"/>
              </a:rPr>
              <a:t> que l’on récolte dans ce jardin sont excellentes. </a:t>
            </a:r>
            <a:r>
              <a:rPr lang="fr-FR" sz="1400" i="1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400" i="1" dirty="0" smtClean="0">
                <a:latin typeface="Century Gothic" pitchFamily="34" charset="0"/>
              </a:rPr>
              <a:t> les fruits…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V 8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familles de mots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4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Utiliser les majuscules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827584" y="1124744"/>
            <a:ext cx="763284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43608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Lorsqu’on écrit un texte, on utilise parfois </a:t>
            </a:r>
            <a:r>
              <a:rPr lang="fr-FR" sz="1600" b="1" i="1" dirty="0" smtClean="0">
                <a:latin typeface="Century Gothic" pitchFamily="34" charset="0"/>
              </a:rPr>
              <a:t>les lettres majuscules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Voici toutes les situations dans lesquelles il faut les utiliser: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79512" y="2348880"/>
            <a:ext cx="3816424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27584" y="299695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Century Gothic" pitchFamily="34" charset="0"/>
              </a:rPr>
              <a:t>Pour débuter une phrase:</a:t>
            </a:r>
          </a:p>
          <a:p>
            <a:pPr algn="ctr"/>
            <a:r>
              <a:rPr lang="fr-FR" sz="1400" i="1" u="sng" dirty="0" smtClean="0">
                <a:latin typeface="Century Gothic" pitchFamily="34" charset="0"/>
              </a:rPr>
              <a:t>Exemple: 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Aujourd’hui, il fait froid.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860032" y="2276872"/>
            <a:ext cx="3600400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364088" y="256490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Century Gothic" pitchFamily="34" charset="0"/>
              </a:rPr>
              <a:t>Pour écrire un nom propre:</a:t>
            </a:r>
          </a:p>
          <a:p>
            <a:pPr algn="ctr"/>
            <a:r>
              <a:rPr lang="fr-FR" sz="1400" b="1" dirty="0" smtClean="0">
                <a:latin typeface="Century Gothic" pitchFamily="34" charset="0"/>
              </a:rPr>
              <a:t>Un prénom, un nom de famille, le nom d’un pays, d’une ville, d’une rue, d’un monument.</a:t>
            </a:r>
          </a:p>
          <a:p>
            <a:pPr algn="ctr"/>
            <a:r>
              <a:rPr lang="fr-FR" sz="1400" i="1" u="sng" dirty="0" smtClean="0">
                <a:latin typeface="Century Gothic" pitchFamily="34" charset="0"/>
              </a:rPr>
              <a:t>Exemples: </a:t>
            </a:r>
          </a:p>
          <a:p>
            <a:pPr algn="ctr"/>
            <a:r>
              <a:rPr lang="fr-FR" sz="1400" dirty="0" smtClean="0">
                <a:latin typeface="Century Gothic" pitchFamily="34" charset="0"/>
              </a:rPr>
              <a:t>Jessica, le </a:t>
            </a:r>
            <a:r>
              <a:rPr lang="fr-FR" sz="1400" dirty="0" err="1" smtClean="0">
                <a:latin typeface="Century Gothic" pitchFamily="34" charset="0"/>
              </a:rPr>
              <a:t>Vénézuela</a:t>
            </a:r>
            <a:r>
              <a:rPr lang="fr-FR" sz="1400" dirty="0" smtClean="0">
                <a:latin typeface="Century Gothic" pitchFamily="34" charset="0"/>
              </a:rPr>
              <a:t>, Paris…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1717">
            <a:off x="962248" y="4787799"/>
            <a:ext cx="1597149" cy="1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4955">
            <a:off x="3995936" y="4005064"/>
            <a:ext cx="1086618" cy="15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5705">
            <a:off x="7250271" y="4659332"/>
            <a:ext cx="1268234" cy="17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ponctuation (1)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07504" y="980728"/>
            <a:ext cx="8640960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1520" y="105273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Les signes de ponctuation sont des symboles placés dans la phrase :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pour indiquer au lecteur comment il doit lire cette phrase (monter ou baisser le </a:t>
            </a:r>
            <a:r>
              <a:rPr lang="fr-FR" sz="1400" dirty="0" err="1" smtClean="0">
                <a:latin typeface="Century Gothic" pitchFamily="34" charset="0"/>
              </a:rPr>
              <a:t>ton,s'</a:t>
            </a:r>
            <a:r>
              <a:rPr lang="fr-FR" sz="1400" dirty="0" smtClean="0">
                <a:latin typeface="Century Gothic" pitchFamily="34" charset="0"/>
              </a:rPr>
              <a:t>arrêter...).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pour préciser le sens de la phrase.</a:t>
            </a:r>
            <a:endParaRPr lang="fr-FR" sz="1400" dirty="0">
              <a:latin typeface="Century Gothic" pitchFamily="34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67544" y="2132856"/>
          <a:ext cx="8064896" cy="326324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60040"/>
                <a:gridCol w="468052"/>
                <a:gridCol w="1332148"/>
                <a:gridCol w="1800200"/>
                <a:gridCol w="4104456"/>
              </a:tblGrid>
              <a:tr h="360040">
                <a:tc rowSpan="5"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En  fin de phrase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symbole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rôle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Comment le lire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effectLst/>
                        </a:rPr>
                        <a:t>.</a:t>
                      </a:r>
                      <a:endParaRPr lang="fr-FR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 point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Marque la fin de la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phrase déclarative.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Baisser la voix, faire une longue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effectLst/>
                        </a:rPr>
                        <a:t>?</a:t>
                      </a:r>
                      <a:endParaRPr lang="fr-FR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 point d’interrogation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Marque la fin d’une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phrase interrogative,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indique une question.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Monter la voix, faire une longue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effectLst/>
                        </a:rPr>
                        <a:t>!</a:t>
                      </a:r>
                      <a:endParaRPr lang="fr-FR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 point d’exclamation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Marque la fin d’une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phrase impérative ou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exclamative, indique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une émotion forte.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Garder la hauteur de la voix, parler plus fort, faire une longue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effectLst/>
                        </a:rPr>
                        <a:t>…</a:t>
                      </a:r>
                      <a:endParaRPr lang="fr-FR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Les points de suspension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Indiquent que tout n’est pas dit.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Garder la hauteur de la voix, parler moins fort, faire une longue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ponctuation (2)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251520" y="1052736"/>
          <a:ext cx="8568953" cy="5149944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82543"/>
                <a:gridCol w="497305"/>
                <a:gridCol w="1415407"/>
                <a:gridCol w="1912713"/>
                <a:gridCol w="4360985"/>
              </a:tblGrid>
              <a:tr h="360040">
                <a:tc rowSpan="7"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En  début</a:t>
                      </a:r>
                      <a:r>
                        <a:rPr lang="fr-FR" sz="1400" b="1" i="1" baseline="0" dirty="0" smtClean="0">
                          <a:effectLst/>
                          <a:latin typeface="Century Gothic" pitchFamily="34" charset="0"/>
                        </a:rPr>
                        <a:t> ou milieu de phrase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symbole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rôle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Century Gothic" pitchFamily="34" charset="0"/>
                        </a:rPr>
                        <a:t>Comment le lire</a:t>
                      </a:r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,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La virgule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Sépare deux parties de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la phrase.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Garder la hauteur de la voix, faire une courte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;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 point-virgule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Sépare souvent deux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propositions de la phrase.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Garder la hauteur de la voix, faire une longue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: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Les deux-points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Annoncent une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explication.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Baisser la voix, faire une courte pause.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-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 tiret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On l’utilise dans un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dialogue pour indiquer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le changement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d’interlocuteur.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Suivant le contenu de la phrase, mettre le ton.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« »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Les guillemets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S’utilisent pour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rapporter des paroles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(discours direct).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Suivant le contenu de la phrase, mettre le ton.</a:t>
                      </a:r>
                      <a:endParaRPr lang="fr-FR" sz="1200" dirty="0" smtClean="0">
                        <a:effectLst/>
                        <a:latin typeface="Century Gothic" pitchFamily="34" charset="0"/>
                      </a:endParaRPr>
                    </a:p>
                    <a:p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>
                        <a:effectLst/>
                        <a:latin typeface="Century Gothic" pitchFamily="34" charset="0"/>
                      </a:endParaRPr>
                    </a:p>
                  </a:txBody>
                  <a:tcPr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effectLst/>
                        </a:rPr>
                        <a:t>()</a:t>
                      </a:r>
                      <a:endParaRPr lang="fr-FR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effectLst/>
                          <a:latin typeface="Century Gothic" pitchFamily="34" charset="0"/>
                        </a:rPr>
                        <a:t>Les parenthèses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Servent à donner un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détail, une information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complémentaire (moins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importante).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Parler moins fort.</a:t>
                      </a:r>
                      <a:endParaRPr lang="fr-FR" sz="1200" dirty="0">
                        <a:effectLst/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Recopier un texte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1052736"/>
            <a:ext cx="849694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7544" y="119675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Lorsque je recopie un texte, je dois faire attention à plusieurs éléments</a:t>
            </a:r>
            <a:r>
              <a:rPr lang="fr-FR" sz="1600" dirty="0" smtClean="0">
                <a:latin typeface="Century Gothic" pitchFamily="34" charset="0"/>
              </a:rPr>
              <a:t>:</a:t>
            </a:r>
          </a:p>
          <a:p>
            <a:pPr algn="ctr"/>
            <a:endParaRPr lang="fr-FR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 titre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Les majuscules et la ponctuation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La présentation: les alinéas et les paragraphes, les lignes sautées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L’orthographe des mots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Ne pas oublier de mots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27784" y="3501008"/>
            <a:ext cx="4248472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Histoire de loup</a:t>
            </a:r>
          </a:p>
          <a:p>
            <a:r>
              <a:rPr lang="fr-FR" sz="1400" dirty="0" smtClean="0">
                <a:latin typeface="Century Gothic" pitchFamily="34" charset="0"/>
              </a:rPr>
              <a:t>        Le loup dormait depuis longtemps lorsqu’il fut réveillé par quelque chose de très étrange. Le soleil s’était posé sur le lit et lui chatouillait les doigts de pied…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r>
              <a:rPr lang="fr-FR" sz="1400" dirty="0" smtClean="0">
                <a:latin typeface="Century Gothic" pitchFamily="34" charset="0"/>
              </a:rPr>
              <a:t>         Le loup ouvrit son énorme gueule pour bâiller un peu et découvrit une multitude de dents pointues rendues brillantes par le soleil qui, sans peur, se posa dessus.</a:t>
            </a:r>
          </a:p>
          <a:p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 flipV="1">
            <a:off x="4932040" y="3356992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292080" y="31409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titre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5400000">
            <a:off x="2987824" y="3573016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059832" y="31409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majuscule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 flipH="1" flipV="1">
            <a:off x="2411760" y="393305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H="1">
            <a:off x="2375756" y="4401108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547664" y="42210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alinéas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34" name="Accolade fermante 33"/>
          <p:cNvSpPr/>
          <p:nvPr/>
        </p:nvSpPr>
        <p:spPr>
          <a:xfrm>
            <a:off x="6660232" y="3717032"/>
            <a:ext cx="288032" cy="7920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948264" y="393305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paragraphe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10800000">
            <a:off x="3131840" y="4725144"/>
            <a:ext cx="38164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948264" y="45811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Saut de ligne</a:t>
            </a:r>
            <a:endParaRPr lang="fr-FR" sz="1400" b="1" dirty="0">
              <a:latin typeface="Century Gothic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4" y="4581128"/>
            <a:ext cx="1712212" cy="19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5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Présenter une poésie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1052736"/>
            <a:ext cx="849694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7544" y="1196752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Lorsque je copie une poésie, je dois faire attention à plusieurs éléments</a:t>
            </a:r>
            <a:r>
              <a:rPr lang="fr-FR" sz="1600" dirty="0" smtClean="0">
                <a:latin typeface="Century Gothic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 titre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Les majuscules et la ponctuation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La présentation: les alinéas, les vers, les strophes, les lignes sautées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L’orthographe des mots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Ne pas oublier de mots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 nom de l’auteur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27784" y="3212976"/>
            <a:ext cx="4248472" cy="2739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Monsieur le vent</a:t>
            </a:r>
          </a:p>
          <a:p>
            <a:r>
              <a:rPr lang="fr-FR" sz="1400" b="1" dirty="0" smtClean="0">
                <a:latin typeface="Century Gothic" pitchFamily="34" charset="0"/>
              </a:rPr>
              <a:t>Soufflez monsieur le vent</a:t>
            </a:r>
            <a:r>
              <a:rPr lang="fr-FR" sz="1400" dirty="0" smtClean="0">
                <a:latin typeface="Century Gothic" pitchFamily="34" charset="0"/>
              </a:rPr>
              <a:t>,</a:t>
            </a:r>
          </a:p>
          <a:p>
            <a:r>
              <a:rPr lang="fr-FR" sz="1400" dirty="0" smtClean="0">
                <a:latin typeface="Century Gothic" pitchFamily="34" charset="0"/>
              </a:rPr>
              <a:t>Faites danser les nuages</a:t>
            </a:r>
          </a:p>
          <a:p>
            <a:r>
              <a:rPr lang="fr-FR" sz="1400" dirty="0" smtClean="0">
                <a:latin typeface="Century Gothic" pitchFamily="34" charset="0"/>
              </a:rPr>
              <a:t>Et les cheveux des enfants sages.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pPr algn="r"/>
            <a:endParaRPr lang="fr-FR" sz="1400" dirty="0" smtClean="0">
              <a:latin typeface="Century Gothic" pitchFamily="34" charset="0"/>
            </a:endParaRPr>
          </a:p>
          <a:p>
            <a:pPr algn="r"/>
            <a:endParaRPr lang="fr-FR" sz="1400" dirty="0" smtClean="0">
              <a:latin typeface="Century Gothic" pitchFamily="34" charset="0"/>
            </a:endParaRPr>
          </a:p>
          <a:p>
            <a:pPr algn="r"/>
            <a:endParaRPr lang="fr-FR" sz="1400" dirty="0" smtClean="0">
              <a:latin typeface="Century Gothic" pitchFamily="34" charset="0"/>
            </a:endParaRPr>
          </a:p>
          <a:p>
            <a:pPr algn="r"/>
            <a:endParaRPr lang="fr-FR" sz="1400" dirty="0" smtClean="0">
              <a:latin typeface="Century Gothic" pitchFamily="34" charset="0"/>
            </a:endParaRPr>
          </a:p>
          <a:p>
            <a:pPr algn="r"/>
            <a:endParaRPr lang="fr-FR" sz="1400" dirty="0" smtClean="0">
              <a:latin typeface="Century Gothic" pitchFamily="34" charset="0"/>
            </a:endParaRPr>
          </a:p>
          <a:p>
            <a:pPr algn="r"/>
            <a:r>
              <a:rPr lang="fr-FR" sz="1400" dirty="0" smtClean="0">
                <a:latin typeface="Century Gothic" pitchFamily="34" charset="0"/>
              </a:rPr>
              <a:t>Fernande Huc</a:t>
            </a:r>
          </a:p>
          <a:p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0800000" flipV="1">
            <a:off x="4860032" y="3068960"/>
            <a:ext cx="64807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508104" y="285293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titre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91680" y="285293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majuscules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10800000">
            <a:off x="2843808" y="4221088"/>
            <a:ext cx="38164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732240" y="407707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Saut de ligne</a:t>
            </a:r>
            <a:endParaRPr lang="fr-FR" sz="1400" b="1" dirty="0">
              <a:latin typeface="Century Gothic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4" y="4581128"/>
            <a:ext cx="1712212" cy="19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avec flèche 29"/>
          <p:cNvCxnSpPr/>
          <p:nvPr/>
        </p:nvCxnSpPr>
        <p:spPr>
          <a:xfrm>
            <a:off x="2195736" y="3140968"/>
            <a:ext cx="50405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195736" y="3140968"/>
            <a:ext cx="180020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2123728" y="3212976"/>
            <a:ext cx="64807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6200000" flipH="1">
            <a:off x="2015716" y="3320988"/>
            <a:ext cx="86409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156176" y="34290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Un vers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5004048" y="3573016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627784" y="4293096"/>
            <a:ext cx="3456384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2699792" y="4365104"/>
            <a:ext cx="324036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Soufflez monsieur le vent,</a:t>
            </a:r>
          </a:p>
          <a:p>
            <a:r>
              <a:rPr lang="fr-FR" sz="1400" dirty="0" smtClean="0">
                <a:latin typeface="Century Gothic" pitchFamily="34" charset="0"/>
              </a:rPr>
              <a:t>Emportez les papiers</a:t>
            </a:r>
          </a:p>
          <a:p>
            <a:r>
              <a:rPr lang="fr-FR" sz="1400" dirty="0" smtClean="0">
                <a:latin typeface="Century Gothic" pitchFamily="34" charset="0"/>
              </a:rPr>
              <a:t>Et le chapeau du jardinier.</a:t>
            </a:r>
          </a:p>
        </p:txBody>
      </p:sp>
      <p:cxnSp>
        <p:nvCxnSpPr>
          <p:cNvPr id="63" name="Connecteur droit 62"/>
          <p:cNvCxnSpPr>
            <a:stCxn id="59" idx="3"/>
          </p:cNvCxnSpPr>
          <p:nvPr/>
        </p:nvCxnSpPr>
        <p:spPr>
          <a:xfrm>
            <a:off x="6084168" y="472514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6588224" y="45811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Une strophe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6804248" y="5517232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7236296" y="53012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Nom de l’auteur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6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dialogue (1)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0807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7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dialogue (2)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3985" cy="56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7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M devant m, p et b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31640" y="1628800"/>
            <a:ext cx="6696744" cy="3312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11760" y="2780928"/>
            <a:ext cx="2016224" cy="184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atin typeface="Cursive standard" pitchFamily="2" charset="0"/>
              </a:rPr>
              <a:t>em</a:t>
            </a:r>
            <a:r>
              <a:rPr lang="fr-FR" sz="2400" u="sng" dirty="0" smtClean="0">
                <a:latin typeface="Cursive standard" pitchFamily="2" charset="0"/>
              </a:rPr>
              <a:t>m</a:t>
            </a:r>
            <a:r>
              <a:rPr lang="fr-FR" sz="2400" dirty="0" smtClean="0">
                <a:latin typeface="Cursive standard" pitchFamily="2" charset="0"/>
              </a:rPr>
              <a:t>ener                      </a:t>
            </a:r>
          </a:p>
          <a:p>
            <a:pPr algn="r"/>
            <a:r>
              <a:rPr lang="fr-FR" sz="2400" dirty="0" smtClean="0">
                <a:latin typeface="Cursive standard" pitchFamily="2" charset="0"/>
              </a:rPr>
              <a:t>tom</a:t>
            </a:r>
            <a:r>
              <a:rPr lang="fr-FR" sz="2400" u="sng" dirty="0" smtClean="0">
                <a:latin typeface="Cursive standard" pitchFamily="2" charset="0"/>
              </a:rPr>
              <a:t>b</a:t>
            </a:r>
            <a:r>
              <a:rPr lang="fr-FR" sz="2400" dirty="0" smtClean="0">
                <a:latin typeface="Cursive standard" pitchFamily="2" charset="0"/>
              </a:rPr>
              <a:t>er               </a:t>
            </a:r>
          </a:p>
          <a:p>
            <a:pPr algn="r"/>
            <a:r>
              <a:rPr lang="fr-FR" sz="2400" dirty="0" smtClean="0">
                <a:latin typeface="Cursive standard" pitchFamily="2" charset="0"/>
              </a:rPr>
              <a:t>une cham</a:t>
            </a:r>
            <a:r>
              <a:rPr lang="fr-FR" sz="2400" u="sng" dirty="0" smtClean="0">
                <a:latin typeface="Cursive standard" pitchFamily="2" charset="0"/>
              </a:rPr>
              <a:t>b</a:t>
            </a:r>
            <a:r>
              <a:rPr lang="fr-FR" sz="2400" dirty="0" smtClean="0">
                <a:latin typeface="Cursive standard" pitchFamily="2" charset="0"/>
              </a:rPr>
              <a:t>re         </a:t>
            </a:r>
          </a:p>
          <a:p>
            <a:pPr algn="r"/>
            <a:r>
              <a:rPr lang="fr-FR" sz="2400" dirty="0" smtClean="0">
                <a:latin typeface="Cursive standard" pitchFamily="2" charset="0"/>
              </a:rPr>
              <a:t>im</a:t>
            </a:r>
            <a:r>
              <a:rPr lang="fr-FR" sz="2400" u="sng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</a:rPr>
              <a:t>ortant            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0032" y="2780928"/>
            <a:ext cx="129614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en</a:t>
            </a:r>
            <a:r>
              <a:rPr lang="fr-FR" sz="2400" dirty="0" smtClean="0">
                <a:latin typeface="Cursive standard" pitchFamily="2" charset="0"/>
                <a:sym typeface="Wingdings" pitchFamily="2" charset="2"/>
              </a:rPr>
              <a:t></a:t>
            </a:r>
            <a:r>
              <a:rPr lang="fr-FR" sz="2400" dirty="0" err="1" smtClean="0">
                <a:latin typeface="Cursive standard" pitchFamily="2" charset="0"/>
                <a:sym typeface="Wingdings" pitchFamily="2" charset="2"/>
              </a:rPr>
              <a:t>em</a:t>
            </a:r>
            <a:endParaRPr lang="fr-FR" sz="2400" dirty="0" smtClean="0">
              <a:latin typeface="Cursive standard" pitchFamily="2" charset="0"/>
              <a:sym typeface="Wingdings" pitchFamily="2" charset="2"/>
            </a:endParaRPr>
          </a:p>
          <a:p>
            <a:r>
              <a:rPr lang="fr-FR" sz="2400" dirty="0" smtClean="0">
                <a:latin typeface="Cursive standard" pitchFamily="2" charset="0"/>
              </a:rPr>
              <a:t>on</a:t>
            </a:r>
            <a:r>
              <a:rPr lang="fr-FR" sz="2400" dirty="0" smtClean="0">
                <a:latin typeface="Cursive standard" pitchFamily="2" charset="0"/>
                <a:sym typeface="Wingdings" pitchFamily="2" charset="2"/>
              </a:rPr>
              <a:t>om</a:t>
            </a:r>
          </a:p>
          <a:p>
            <a:r>
              <a:rPr lang="fr-FR" sz="2400" dirty="0" smtClean="0">
                <a:latin typeface="Cursive standard" pitchFamily="2" charset="0"/>
              </a:rPr>
              <a:t>an</a:t>
            </a:r>
            <a:r>
              <a:rPr lang="fr-FR" sz="2400" dirty="0" smtClean="0">
                <a:latin typeface="Cursive standard" pitchFamily="2" charset="0"/>
                <a:sym typeface="Wingdings" pitchFamily="2" charset="2"/>
              </a:rPr>
              <a:t></a:t>
            </a:r>
            <a:r>
              <a:rPr lang="fr-FR" sz="2400" dirty="0" err="1" smtClean="0">
                <a:latin typeface="Cursive standard" pitchFamily="2" charset="0"/>
                <a:sym typeface="Wingdings" pitchFamily="2" charset="2"/>
              </a:rPr>
              <a:t>am</a:t>
            </a:r>
            <a:endParaRPr lang="fr-FR" sz="2400" dirty="0" smtClean="0">
              <a:latin typeface="Cursive standard" pitchFamily="2" charset="0"/>
              <a:sym typeface="Wingdings" pitchFamily="2" charset="2"/>
            </a:endParaRPr>
          </a:p>
          <a:p>
            <a:r>
              <a:rPr lang="fr-FR" sz="2400" dirty="0" smtClean="0">
                <a:latin typeface="Cursive standard" pitchFamily="2" charset="0"/>
              </a:rPr>
              <a:t>in</a:t>
            </a:r>
            <a:r>
              <a:rPr lang="fr-FR" sz="2400" dirty="0" smtClean="0">
                <a:latin typeface="Cursive standard" pitchFamily="2" charset="0"/>
                <a:sym typeface="Wingdings" pitchFamily="2" charset="2"/>
              </a:rPr>
              <a:t></a:t>
            </a:r>
            <a:r>
              <a:rPr lang="fr-FR" sz="2400" dirty="0" err="1" smtClean="0">
                <a:latin typeface="Cursive standard" pitchFamily="2" charset="0"/>
                <a:sym typeface="Wingdings" pitchFamily="2" charset="2"/>
              </a:rPr>
              <a:t>im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63688" y="19168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Avant les lettres m, p ou b, j’écris m au lieu de n.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91880" y="234888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Century Gothic" pitchFamily="34" charset="0"/>
              </a:rPr>
              <a:t>Exemples:</a:t>
            </a:r>
            <a:endParaRPr lang="fr-FR" sz="1600" u="sng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57192"/>
            <a:ext cx="1831653" cy="15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8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carte postale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824536" cy="340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179512" y="1052736"/>
            <a:ext cx="8856984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1520" y="1196752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latin typeface="Century Gothic" pitchFamily="34" charset="0"/>
              </a:rPr>
              <a:t>Pour écrire une carte postale, on doit penser à plusieurs choses:</a:t>
            </a:r>
          </a:p>
          <a:p>
            <a:pPr>
              <a:buFont typeface="Wingdings" pitchFamily="2" charset="2"/>
              <a:buChar char="Ø"/>
            </a:pPr>
            <a:r>
              <a:rPr lang="fr-FR" sz="1300" dirty="0" smtClean="0">
                <a:latin typeface="Century Gothic" pitchFamily="34" charset="0"/>
              </a:rPr>
              <a:t>À qui écrit-on la carte?</a:t>
            </a:r>
            <a:r>
              <a:rPr lang="fr-FR" sz="1300" dirty="0" smtClean="0">
                <a:latin typeface="Century Gothic" pitchFamily="34" charset="0"/>
                <a:sym typeface="Wingdings" pitchFamily="2" charset="2"/>
              </a:rPr>
              <a:t>le </a:t>
            </a:r>
            <a:r>
              <a:rPr lang="fr-FR" sz="1300" b="1" dirty="0" smtClean="0">
                <a:latin typeface="Century Gothic" pitchFamily="34" charset="0"/>
                <a:sym typeface="Wingdings" pitchFamily="2" charset="2"/>
              </a:rPr>
              <a:t>destinataire</a:t>
            </a:r>
            <a:r>
              <a:rPr lang="fr-FR" sz="1300" b="1" dirty="0" smtClean="0">
                <a:latin typeface="Century Gothic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300" dirty="0" smtClean="0">
                <a:latin typeface="Century Gothic" pitchFamily="34" charset="0"/>
              </a:rPr>
              <a:t>Souvent, on écrit </a:t>
            </a:r>
            <a:r>
              <a:rPr lang="fr-FR" sz="1300" b="1" dirty="0" smtClean="0">
                <a:latin typeface="Century Gothic" pitchFamily="34" charset="0"/>
              </a:rPr>
              <a:t>la date</a:t>
            </a:r>
          </a:p>
          <a:p>
            <a:pPr>
              <a:buFont typeface="Wingdings" pitchFamily="2" charset="2"/>
              <a:buChar char="Ø"/>
            </a:pPr>
            <a:r>
              <a:rPr lang="fr-FR" sz="1300" dirty="0" smtClean="0">
                <a:latin typeface="Century Gothic" pitchFamily="34" charset="0"/>
              </a:rPr>
              <a:t>Un </a:t>
            </a:r>
            <a:r>
              <a:rPr lang="fr-FR" sz="1300" b="1" dirty="0" smtClean="0">
                <a:latin typeface="Century Gothic" pitchFamily="34" charset="0"/>
              </a:rPr>
              <a:t>petit texte </a:t>
            </a:r>
            <a:r>
              <a:rPr lang="fr-FR" sz="1300" dirty="0" smtClean="0">
                <a:latin typeface="Century Gothic" pitchFamily="34" charset="0"/>
              </a:rPr>
              <a:t>écrit dans la partie de gauche, avec la signature de celui qui envoie</a:t>
            </a:r>
            <a:r>
              <a:rPr lang="fr-FR" sz="1300" dirty="0" smtClean="0">
                <a:latin typeface="Century Gothic" pitchFamily="34" charset="0"/>
                <a:sym typeface="Wingdings" pitchFamily="2" charset="2"/>
              </a:rPr>
              <a:t></a:t>
            </a:r>
            <a:r>
              <a:rPr lang="fr-FR" sz="1300" b="1" dirty="0" smtClean="0">
                <a:latin typeface="Century Gothic" pitchFamily="34" charset="0"/>
                <a:sym typeface="Wingdings" pitchFamily="2" charset="2"/>
              </a:rPr>
              <a:t>l’expéditeur</a:t>
            </a:r>
            <a:r>
              <a:rPr lang="fr-FR" sz="1300" dirty="0" smtClean="0">
                <a:latin typeface="Century Gothic" pitchFamily="34" charset="0"/>
                <a:sym typeface="Wingdings" pitchFamily="2" charset="2"/>
              </a:rPr>
              <a:t>.</a:t>
            </a:r>
            <a:endParaRPr lang="fr-FR" sz="13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300" dirty="0" smtClean="0">
                <a:latin typeface="Century Gothic" pitchFamily="34" charset="0"/>
              </a:rPr>
              <a:t>L’</a:t>
            </a:r>
            <a:r>
              <a:rPr lang="fr-FR" sz="1300" b="1" dirty="0" smtClean="0">
                <a:latin typeface="Century Gothic" pitchFamily="34" charset="0"/>
              </a:rPr>
              <a:t>adresse</a:t>
            </a:r>
            <a:r>
              <a:rPr lang="fr-FR" sz="1300" dirty="0" smtClean="0">
                <a:latin typeface="Century Gothic" pitchFamily="34" charset="0"/>
              </a:rPr>
              <a:t> est écrite dans la partie droite: elle comporte le nom du destinataire, sa rue, son code postal et sa ville, et si l’on est à l’étranger, son pays.</a:t>
            </a:r>
            <a:endParaRPr lang="fr-FR" sz="1300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39752" y="3933056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ettysHand" pitchFamily="2" charset="0"/>
              </a:rPr>
              <a:t>Le 24 août 2011</a:t>
            </a:r>
          </a:p>
          <a:p>
            <a:pPr algn="ctr"/>
            <a:r>
              <a:rPr lang="fr-FR" sz="1200" i="1" dirty="0" smtClean="0">
                <a:latin typeface="BettysHand" pitchFamily="2" charset="0"/>
              </a:rPr>
              <a:t>Chers parents,</a:t>
            </a:r>
          </a:p>
          <a:p>
            <a:r>
              <a:rPr lang="fr-FR" sz="1200" i="1" dirty="0" smtClean="0">
                <a:latin typeface="BettysHand" pitchFamily="2" charset="0"/>
              </a:rPr>
              <a:t>La colo, c’est super! Je peux aller nager, faire de l’ équitation, de la voile et le soir on fait des veillées trop sympas avec des déguisements!</a:t>
            </a:r>
          </a:p>
          <a:p>
            <a:r>
              <a:rPr lang="fr-FR" sz="1200" i="1" dirty="0" smtClean="0">
                <a:latin typeface="BettysHand" pitchFamily="2" charset="0"/>
              </a:rPr>
              <a:t>Bref, je m’éclate, je me suis fait plein de copains, j’espère revenir l’an prochain!</a:t>
            </a:r>
          </a:p>
          <a:p>
            <a:r>
              <a:rPr lang="fr-FR" sz="1200" i="1" dirty="0" smtClean="0">
                <a:latin typeface="BettysHand" pitchFamily="2" charset="0"/>
              </a:rPr>
              <a:t>Gros bisous</a:t>
            </a:r>
          </a:p>
          <a:p>
            <a:r>
              <a:rPr lang="fr-FR" sz="1200" dirty="0" smtClean="0">
                <a:latin typeface="BettysHand" pitchFamily="2" charset="0"/>
              </a:rPr>
              <a:t>                  Ben</a:t>
            </a:r>
            <a:endParaRPr lang="fr-FR" sz="1200" dirty="0">
              <a:latin typeface="BettysHan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2040" y="44371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ttysHand" pitchFamily="2" charset="0"/>
              </a:rPr>
              <a:t>Mr et Mme Gautier</a:t>
            </a:r>
            <a:endParaRPr lang="fr-FR" sz="1400" dirty="0">
              <a:latin typeface="BettysHan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2040" y="472514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ttysHand" pitchFamily="2" charset="0"/>
              </a:rPr>
              <a:t>18, rue des Antilles</a:t>
            </a:r>
            <a:endParaRPr lang="fr-FR" sz="1400" dirty="0">
              <a:latin typeface="BettysHan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50131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ttysHand" pitchFamily="2" charset="0"/>
              </a:rPr>
              <a:t>75017 Paris</a:t>
            </a:r>
            <a:endParaRPr lang="fr-FR" sz="1400" dirty="0">
              <a:latin typeface="BettysHan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36096" y="53012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ttysHand" pitchFamily="2" charset="0"/>
              </a:rPr>
              <a:t>FRANCE</a:t>
            </a:r>
            <a:endParaRPr lang="fr-FR" sz="1400" dirty="0">
              <a:latin typeface="BettysHand" pitchFamily="2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796136" y="3140968"/>
            <a:ext cx="825728" cy="10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1547664" y="3933056"/>
            <a:ext cx="86409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39552" y="37170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La date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691680" y="4221088"/>
            <a:ext cx="13681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7504" y="40770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Le destinataire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29" name="Parenthèse ouvrante 28"/>
          <p:cNvSpPr/>
          <p:nvPr/>
        </p:nvSpPr>
        <p:spPr>
          <a:xfrm>
            <a:off x="1835696" y="4293096"/>
            <a:ext cx="504056" cy="172819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1475656" y="508518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67544" y="494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Le texte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16200000" flipV="1">
            <a:off x="3635896" y="6093296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91880" y="638132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L’expéditeur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38" name="Parenthèse fermante 37"/>
          <p:cNvSpPr/>
          <p:nvPr/>
        </p:nvSpPr>
        <p:spPr>
          <a:xfrm>
            <a:off x="6516216" y="4365104"/>
            <a:ext cx="648072" cy="122413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/>
          <p:cNvCxnSpPr>
            <a:stCxn id="38" idx="2"/>
            <a:endCxn id="38" idx="2"/>
          </p:cNvCxnSpPr>
          <p:nvPr/>
        </p:nvCxnSpPr>
        <p:spPr>
          <a:xfrm rot="10800000">
            <a:off x="7164288" y="49771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>
            <a:off x="7164288" y="48691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524328" y="46531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L’adresse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 9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L’affiche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052736"/>
            <a:ext cx="4320480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1520" y="1196752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Une affiche sert à </a:t>
            </a:r>
            <a:r>
              <a:rPr lang="fr-FR" sz="1400" b="1" dirty="0" smtClean="0">
                <a:latin typeface="Century Gothic" pitchFamily="34" charset="0"/>
              </a:rPr>
              <a:t>annoncer un évènement au public</a:t>
            </a:r>
            <a:r>
              <a:rPr lang="fr-FR" sz="1400" dirty="0" smtClean="0">
                <a:latin typeface="Century Gothic" pitchFamily="34" charset="0"/>
              </a:rPr>
              <a:t>. Elle est généralement disposée dans des lieux où beaucoup de monde passe, pour </a:t>
            </a:r>
            <a:r>
              <a:rPr lang="fr-FR" sz="1400" b="1" dirty="0" smtClean="0">
                <a:latin typeface="Century Gothic" pitchFamily="34" charset="0"/>
              </a:rPr>
              <a:t>être vue par le maximum de personnes</a:t>
            </a:r>
            <a:r>
              <a:rPr lang="fr-FR" sz="1400" dirty="0" smtClean="0">
                <a:latin typeface="Century Gothic" pitchFamily="34" charset="0"/>
              </a:rPr>
              <a:t>. Elle doit donc </a:t>
            </a:r>
            <a:r>
              <a:rPr lang="fr-FR" sz="1400" b="1" dirty="0" smtClean="0">
                <a:latin typeface="Century Gothic" pitchFamily="34" charset="0"/>
              </a:rPr>
              <a:t>attirer le regard </a:t>
            </a:r>
            <a:r>
              <a:rPr lang="fr-FR" sz="1400" dirty="0" smtClean="0">
                <a:latin typeface="Century Gothic" pitchFamily="34" charset="0"/>
              </a:rPr>
              <a:t>des passants et </a:t>
            </a:r>
            <a:r>
              <a:rPr lang="fr-FR" sz="1400" b="1" dirty="0" smtClean="0">
                <a:latin typeface="Century Gothic" pitchFamily="34" charset="0"/>
              </a:rPr>
              <a:t>être lisible rapidement</a:t>
            </a:r>
            <a:r>
              <a:rPr lang="fr-FR" sz="1400" dirty="0" smtClean="0">
                <a:latin typeface="Century Gothic" pitchFamily="34" charset="0"/>
              </a:rPr>
              <a:t>.</a:t>
            </a:r>
            <a:endParaRPr lang="fr-FR" sz="1400" dirty="0">
              <a:latin typeface="Century Gothic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56176" y="1772816"/>
            <a:ext cx="2254173" cy="31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e 34"/>
          <p:cNvSpPr/>
          <p:nvPr/>
        </p:nvSpPr>
        <p:spPr>
          <a:xfrm>
            <a:off x="755576" y="4365104"/>
            <a:ext cx="2088232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27584" y="4509120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Les </a:t>
            </a:r>
            <a:r>
              <a:rPr lang="fr-FR" sz="1400" b="1" dirty="0" smtClean="0">
                <a:latin typeface="Century Gothic" pitchFamily="34" charset="0"/>
              </a:rPr>
              <a:t>éléments importants</a:t>
            </a:r>
            <a:r>
              <a:rPr lang="fr-FR" sz="1400" dirty="0" smtClean="0">
                <a:latin typeface="Century Gothic" pitchFamily="34" charset="0"/>
              </a:rPr>
              <a:t>, comme la date, l’heure et le lieu de l’évènement, sont écrits en </a:t>
            </a:r>
            <a:r>
              <a:rPr lang="fr-FR" sz="1400" b="1" dirty="0" smtClean="0">
                <a:latin typeface="Century Gothic" pitchFamily="34" charset="0"/>
              </a:rPr>
              <a:t>gros caractères</a:t>
            </a:r>
            <a:r>
              <a:rPr lang="fr-FR" sz="1400" dirty="0" smtClean="0">
                <a:latin typeface="Century Gothic" pitchFamily="34" charset="0"/>
              </a:rPr>
              <a:t>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2339752" y="2924944"/>
            <a:ext cx="1944216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555776" y="3212976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Une </a:t>
            </a:r>
            <a:r>
              <a:rPr lang="fr-FR" sz="1400" b="1" dirty="0" smtClean="0">
                <a:latin typeface="Century Gothic" pitchFamily="34" charset="0"/>
              </a:rPr>
              <a:t>illustration</a:t>
            </a:r>
            <a:r>
              <a:rPr lang="fr-FR" sz="1400" dirty="0" smtClean="0">
                <a:latin typeface="Century Gothic" pitchFamily="34" charset="0"/>
              </a:rPr>
              <a:t> de l’évènement est présente, pour </a:t>
            </a:r>
            <a:r>
              <a:rPr lang="fr-FR" sz="1400" b="1" dirty="0" smtClean="0">
                <a:latin typeface="Century Gothic" pitchFamily="34" charset="0"/>
              </a:rPr>
              <a:t>attirer le regard.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51520" y="2780928"/>
            <a:ext cx="172819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95536" y="292494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Le titre de l’évènement figure en très grand.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059832" y="4941168"/>
            <a:ext cx="194421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347864" y="508518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Si l’évènement est payant, </a:t>
            </a:r>
            <a:r>
              <a:rPr lang="fr-FR" sz="1400" b="1" dirty="0" smtClean="0">
                <a:latin typeface="Century Gothic" pitchFamily="34" charset="0"/>
              </a:rPr>
              <a:t>le tarif </a:t>
            </a:r>
            <a:r>
              <a:rPr lang="fr-FR" sz="1400" dirty="0" smtClean="0">
                <a:latin typeface="Century Gothic" pitchFamily="34" charset="0"/>
              </a:rPr>
              <a:t>doit figurer sur l’affiche.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9" name="Parenthèse ouvrante 48"/>
          <p:cNvSpPr/>
          <p:nvPr/>
        </p:nvSpPr>
        <p:spPr>
          <a:xfrm>
            <a:off x="5868144" y="1916832"/>
            <a:ext cx="216024" cy="93610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>
            <a:off x="5724128" y="2276872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572000" y="19888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Titre de l’évènement</a:t>
            </a:r>
            <a:endParaRPr lang="fr-FR" sz="1200" b="1" dirty="0">
              <a:latin typeface="Century Gothic" pitchFamily="34" charset="0"/>
            </a:endParaRPr>
          </a:p>
        </p:txBody>
      </p:sp>
      <p:sp>
        <p:nvSpPr>
          <p:cNvPr id="53" name="Parenthèse ouvrante 52"/>
          <p:cNvSpPr/>
          <p:nvPr/>
        </p:nvSpPr>
        <p:spPr>
          <a:xfrm>
            <a:off x="6012160" y="4005064"/>
            <a:ext cx="144016" cy="43204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>
            <a:stCxn id="53" idx="1"/>
          </p:cNvCxnSpPr>
          <p:nvPr/>
        </p:nvCxnSpPr>
        <p:spPr>
          <a:xfrm rot="10800000">
            <a:off x="5868144" y="4221088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004048" y="407707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latin typeface="Century Gothic" pitchFamily="34" charset="0"/>
              </a:rPr>
              <a:t>date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rot="5400000" flipH="1" flipV="1">
            <a:off x="7380312" y="4869160"/>
            <a:ext cx="72008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380312" y="530120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lieu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5652120" y="3429000"/>
            <a:ext cx="122413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4644008" y="32129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illustration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R10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petite annonce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980728"/>
            <a:ext cx="8712968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3528" y="980728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Une petite annonce sert </a:t>
            </a:r>
            <a:r>
              <a:rPr lang="fr-FR" sz="1400" b="1" dirty="0" smtClean="0">
                <a:latin typeface="Century Gothic" pitchFamily="34" charset="0"/>
              </a:rPr>
              <a:t>à vendre, acheter, échanger ou donner quelque chose, adopter un animal ou encore proposer un service</a:t>
            </a:r>
            <a:r>
              <a:rPr lang="fr-FR" sz="1400" dirty="0" smtClean="0">
                <a:latin typeface="Century Gothic" pitchFamily="34" charset="0"/>
              </a:rPr>
              <a:t>. Elle peut aussi servir à </a:t>
            </a:r>
            <a:r>
              <a:rPr lang="fr-FR" sz="1400" b="1" dirty="0" smtClean="0">
                <a:latin typeface="Century Gothic" pitchFamily="34" charset="0"/>
              </a:rPr>
              <a:t>retrouver un animal ou un objet perdu.</a:t>
            </a:r>
          </a:p>
          <a:p>
            <a:pPr algn="ctr"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Elle doit être </a:t>
            </a:r>
            <a:r>
              <a:rPr lang="fr-FR" sz="1400" b="1" dirty="0" smtClean="0">
                <a:latin typeface="Century Gothic" pitchFamily="34" charset="0"/>
              </a:rPr>
              <a:t>courte</a:t>
            </a:r>
            <a:r>
              <a:rPr lang="fr-FR" sz="1400" dirty="0" smtClean="0">
                <a:latin typeface="Century Gothic" pitchFamily="34" charset="0"/>
              </a:rPr>
              <a:t> (car on paye pour publier une annonce dans le journal, et plus il y a de mots, plus c’est cher).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860032" y="2708920"/>
            <a:ext cx="1944216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83568" y="2492896"/>
            <a:ext cx="1872208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99592" y="285293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1.Dire ce que l’on veut</a:t>
            </a:r>
            <a:r>
              <a:rPr lang="fr-FR" sz="1200" dirty="0" smtClean="0">
                <a:latin typeface="Century Gothic" pitchFamily="34" charset="0"/>
              </a:rPr>
              <a:t>: acheter, vendre, échanger, donner…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2771800" y="2780928"/>
            <a:ext cx="1944216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148064" y="285293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 pitchFamily="34" charset="0"/>
              </a:rPr>
              <a:t>3. On peut </a:t>
            </a:r>
            <a:r>
              <a:rPr lang="fr-FR" sz="1200" b="1" dirty="0" smtClean="0">
                <a:latin typeface="Century Gothic" pitchFamily="34" charset="0"/>
              </a:rPr>
              <a:t>utiliser des mots en abrégé</a:t>
            </a:r>
            <a:r>
              <a:rPr lang="fr-FR" sz="1200" dirty="0" smtClean="0">
                <a:latin typeface="Century Gothic" pitchFamily="34" charset="0"/>
              </a:rPr>
              <a:t>. </a:t>
            </a:r>
            <a:r>
              <a:rPr lang="fr-FR" sz="1200" u="sng" dirty="0" smtClean="0">
                <a:latin typeface="Century Gothic" pitchFamily="34" charset="0"/>
              </a:rPr>
              <a:t>Exemple:</a:t>
            </a:r>
            <a:r>
              <a:rPr lang="fr-FR" sz="12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à vendre </a:t>
            </a:r>
            <a:r>
              <a:rPr lang="fr-FR" sz="1200" dirty="0" smtClean="0">
                <a:latin typeface="Century Gothic" pitchFamily="34" charset="0"/>
                <a:sym typeface="Wingdings" pitchFamily="2" charset="2"/>
              </a:rPr>
              <a:t>AV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43808" y="234888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Pour rédiger une annonce, il faut: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27089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 pitchFamily="34" charset="0"/>
              </a:rPr>
              <a:t>4. </a:t>
            </a:r>
            <a:r>
              <a:rPr lang="fr-FR" sz="1200" b="1" dirty="0" smtClean="0">
                <a:latin typeface="Century Gothic" pitchFamily="34" charset="0"/>
              </a:rPr>
              <a:t>Donner ses coordonnées </a:t>
            </a:r>
            <a:r>
              <a:rPr lang="fr-FR" sz="1200" dirty="0" smtClean="0">
                <a:latin typeface="Century Gothic" pitchFamily="34" charset="0"/>
              </a:rPr>
              <a:t>pour que les personnes intéressées puissent nous joindre.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131840" y="4581128"/>
            <a:ext cx="2808312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275856" y="46531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Perdu</a:t>
            </a:r>
            <a:r>
              <a:rPr lang="fr-FR" sz="1400" dirty="0" smtClean="0"/>
              <a:t> </a:t>
            </a:r>
            <a:r>
              <a:rPr lang="fr-FR" sz="1400" u="sng" dirty="0" smtClean="0"/>
              <a:t>chaton siamois blanc de 2mois, portant collier rose, 1oeil bleu, l’autre vert.</a:t>
            </a:r>
          </a:p>
          <a:p>
            <a:r>
              <a:rPr lang="fr-FR" sz="1400" dirty="0" smtClean="0"/>
              <a:t>Tél:01.00.91.00.91 après 16h30.</a:t>
            </a:r>
            <a:endParaRPr lang="fr-FR" sz="1400" dirty="0"/>
          </a:p>
        </p:txBody>
      </p:sp>
      <p:cxnSp>
        <p:nvCxnSpPr>
          <p:cNvPr id="38" name="Connecteur droit avec flèche 37"/>
          <p:cNvCxnSpPr>
            <a:stCxn id="46" idx="2"/>
          </p:cNvCxnSpPr>
          <p:nvPr/>
        </p:nvCxnSpPr>
        <p:spPr>
          <a:xfrm rot="16200000" flipH="1">
            <a:off x="2037494" y="3486781"/>
            <a:ext cx="928555" cy="1692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915816" y="285293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 pitchFamily="34" charset="0"/>
              </a:rPr>
              <a:t>2. </a:t>
            </a:r>
            <a:r>
              <a:rPr lang="fr-FR" sz="1200" b="1" dirty="0" smtClean="0">
                <a:latin typeface="Century Gothic" pitchFamily="34" charset="0"/>
              </a:rPr>
              <a:t>Donner la description </a:t>
            </a:r>
            <a:r>
              <a:rPr lang="fr-FR" sz="1200" dirty="0" smtClean="0">
                <a:latin typeface="Century Gothic" pitchFamily="34" charset="0"/>
              </a:rPr>
              <a:t>de ce que l’on veut vendre, acheter, retrouver…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6948264" y="2492896"/>
            <a:ext cx="1800200" cy="15841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/>
          <p:cNvCxnSpPr/>
          <p:nvPr/>
        </p:nvCxnSpPr>
        <p:spPr>
          <a:xfrm rot="16200000" flipH="1">
            <a:off x="3743114" y="4257886"/>
            <a:ext cx="720874" cy="359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45" idx="4"/>
          </p:cNvCxnSpPr>
          <p:nvPr/>
        </p:nvCxnSpPr>
        <p:spPr>
          <a:xfrm rot="5400000">
            <a:off x="5490102" y="3879050"/>
            <a:ext cx="2160240" cy="2556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endCxn id="36" idx="2"/>
          </p:cNvCxnSpPr>
          <p:nvPr/>
        </p:nvCxnSpPr>
        <p:spPr>
          <a:xfrm rot="10800000">
            <a:off x="4535996" y="5607244"/>
            <a:ext cx="756084" cy="630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R11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Ecrire une consigne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980728"/>
            <a:ext cx="87129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3528" y="9807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Une consigne est </a:t>
            </a:r>
            <a:r>
              <a:rPr lang="fr-FR" sz="1400" b="1" dirty="0" smtClean="0">
                <a:latin typeface="Century Gothic" pitchFamily="34" charset="0"/>
              </a:rPr>
              <a:t>une phrase qui donne une explication </a:t>
            </a:r>
            <a:r>
              <a:rPr lang="fr-FR" sz="1400" dirty="0" smtClean="0">
                <a:latin typeface="Century Gothic" pitchFamily="34" charset="0"/>
              </a:rPr>
              <a:t>sur le travail que l’on doit faire.</a:t>
            </a:r>
            <a:endParaRPr lang="fr-FR" sz="1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Une consigne doit être courte et précise.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228184" y="2420888"/>
            <a:ext cx="2448272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95536" y="2348880"/>
            <a:ext cx="2304256" cy="201622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83568" y="2564904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1.Utiliser un ou des verbes à l’impératif pour l’action demandée.</a:t>
            </a:r>
          </a:p>
          <a:p>
            <a:pPr algn="ctr"/>
            <a:r>
              <a:rPr lang="fr-FR" sz="1400" b="1" u="sng" dirty="0" smtClean="0">
                <a:latin typeface="Century Gothic" pitchFamily="34" charset="0"/>
              </a:rPr>
              <a:t>Exemple: </a:t>
            </a:r>
            <a:r>
              <a:rPr lang="fr-FR" sz="1400" i="1" u="sng" dirty="0" smtClean="0">
                <a:latin typeface="Century Gothic" pitchFamily="34" charset="0"/>
              </a:rPr>
              <a:t>Recopie</a:t>
            </a:r>
            <a:r>
              <a:rPr lang="fr-FR" sz="1400" i="1" dirty="0" smtClean="0">
                <a:latin typeface="Century Gothic" pitchFamily="34" charset="0"/>
              </a:rPr>
              <a:t>….</a:t>
            </a:r>
            <a:endParaRPr lang="fr-FR" sz="1400" i="1" dirty="0">
              <a:latin typeface="Century Gothic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347864" y="2420888"/>
            <a:ext cx="2376264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03848" y="170080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Pour écrire une consigne, il faut: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16216" y="263691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entury Gothic" pitchFamily="34" charset="0"/>
              </a:rPr>
              <a:t>3. Donner des précisions sur comment faire l’action demandée.</a:t>
            </a:r>
          </a:p>
          <a:p>
            <a:pPr algn="ctr"/>
            <a:r>
              <a:rPr lang="fr-FR" sz="1200" b="1" u="sng" dirty="0" smtClean="0">
                <a:latin typeface="Century Gothic" pitchFamily="34" charset="0"/>
              </a:rPr>
              <a:t>Exemple: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Recopie la poésie </a:t>
            </a:r>
            <a:r>
              <a:rPr lang="fr-FR" sz="1200" i="1" u="sng" dirty="0" smtClean="0">
                <a:latin typeface="Century Gothic" pitchFamily="34" charset="0"/>
              </a:rPr>
              <a:t>du tableau sur une nouvelle page de ton cahier de poésie.</a:t>
            </a:r>
            <a:endParaRPr lang="fr-FR" sz="1200" i="1" u="sng" dirty="0">
              <a:latin typeface="Century Gothic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35896" y="2564904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2.Ajouter les explications nécessaires au travail.</a:t>
            </a:r>
          </a:p>
          <a:p>
            <a:pPr algn="ctr"/>
            <a:r>
              <a:rPr lang="fr-FR" sz="1400" b="1" i="1" u="sng" dirty="0" smtClean="0">
                <a:latin typeface="Century Gothic" pitchFamily="34" charset="0"/>
              </a:rPr>
              <a:t>Exemple:</a:t>
            </a:r>
          </a:p>
          <a:p>
            <a:pPr algn="ctr"/>
            <a:r>
              <a:rPr lang="fr-FR" sz="1400" i="1" dirty="0" smtClean="0">
                <a:latin typeface="Century Gothic" pitchFamily="34" charset="0"/>
              </a:rPr>
              <a:t>Recopie </a:t>
            </a:r>
            <a:r>
              <a:rPr lang="fr-FR" sz="1400" i="1" u="sng" dirty="0" smtClean="0">
                <a:latin typeface="Century Gothic" pitchFamily="34" charset="0"/>
              </a:rPr>
              <a:t>la poésie…</a:t>
            </a:r>
            <a:endParaRPr lang="fr-FR" sz="1400" i="1" u="sng" dirty="0">
              <a:latin typeface="Century Gothic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40836">
            <a:off x="799834" y="4781074"/>
            <a:ext cx="1490861" cy="14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8940">
            <a:off x="7033593" y="5123909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1850490" cy="13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R12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Ecrire une lettre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980728"/>
            <a:ext cx="8712968" cy="25202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3528" y="119675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entury Gothic" pitchFamily="34" charset="0"/>
              </a:rPr>
              <a:t>Quand on écrit une lettre, il y a </a:t>
            </a:r>
            <a:r>
              <a:rPr lang="fr-FR" sz="1400" b="1" dirty="0" smtClean="0">
                <a:latin typeface="Century Gothic" pitchFamily="34" charset="0"/>
              </a:rPr>
              <a:t>des codes de présentation </a:t>
            </a:r>
            <a:r>
              <a:rPr lang="fr-FR" sz="1400" dirty="0" smtClean="0">
                <a:latin typeface="Century Gothic" pitchFamily="34" charset="0"/>
              </a:rPr>
              <a:t>à respecter. Voici les éléments qui composent n’importe quelle lettre:</a:t>
            </a:r>
          </a:p>
          <a:p>
            <a:pPr algn="ctr"/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L’expéditeur de la lettre et son adresse</a:t>
            </a:r>
            <a:r>
              <a:rPr lang="fr-FR" sz="1400" dirty="0" smtClean="0">
                <a:latin typeface="Century Gothic" pitchFamily="34" charset="0"/>
              </a:rPr>
              <a:t>: c’est celui qui écrit la lettre.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Le lieu </a:t>
            </a:r>
            <a:r>
              <a:rPr lang="fr-FR" sz="1400" dirty="0" smtClean="0">
                <a:latin typeface="Century Gothic" pitchFamily="34" charset="0"/>
              </a:rPr>
              <a:t>où l’on écrit.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La date </a:t>
            </a:r>
            <a:r>
              <a:rPr lang="fr-FR" sz="1400" dirty="0" smtClean="0">
                <a:latin typeface="Century Gothic" pitchFamily="34" charset="0"/>
              </a:rPr>
              <a:t>à laquelle on écrit.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La formule d’interpellation: </a:t>
            </a:r>
            <a:r>
              <a:rPr lang="fr-FR" sz="1400" dirty="0" smtClean="0">
                <a:latin typeface="Century Gothic" pitchFamily="34" charset="0"/>
              </a:rPr>
              <a:t>Monsieur </a:t>
            </a:r>
            <a:r>
              <a:rPr lang="fr-FR" sz="1400" dirty="0" err="1" smtClean="0">
                <a:latin typeface="Century Gothic" pitchFamily="34" charset="0"/>
              </a:rPr>
              <a:t>Dusapin</a:t>
            </a:r>
            <a:r>
              <a:rPr lang="fr-FR" sz="1400" dirty="0" smtClean="0">
                <a:latin typeface="Century Gothic" pitchFamily="34" charset="0"/>
              </a:rPr>
              <a:t>, Cher tante Marguerite…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Le message ou </a:t>
            </a:r>
            <a:r>
              <a:rPr lang="fr-FR" sz="1400" b="1" dirty="0" smtClean="0">
                <a:latin typeface="Century Gothic" pitchFamily="34" charset="0"/>
              </a:rPr>
              <a:t>le corps de la lettre</a:t>
            </a:r>
            <a:r>
              <a:rPr lang="fr-FR" sz="1400" dirty="0" smtClean="0">
                <a:latin typeface="Century Gothic" pitchFamily="34" charset="0"/>
              </a:rPr>
              <a:t>: ce que l’on veut dire dans la lettre, ce pourquoi on écrit.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La formule de politesse</a:t>
            </a:r>
            <a:r>
              <a:rPr lang="fr-FR" sz="1400" dirty="0" smtClean="0">
                <a:latin typeface="Century Gothic" pitchFamily="34" charset="0"/>
              </a:rPr>
              <a:t>: c’est ce qui termine la lettre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La signature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9632" y="3573016"/>
            <a:ext cx="6840760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403648" y="3626346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ettysHand" pitchFamily="2" charset="0"/>
              </a:rPr>
              <a:t>Boulet Marcel</a:t>
            </a:r>
          </a:p>
          <a:p>
            <a:r>
              <a:rPr lang="fr-FR" sz="1200" dirty="0" smtClean="0">
                <a:latin typeface="BettysHand" pitchFamily="2" charset="0"/>
              </a:rPr>
              <a:t>15, rue Théophile Gautier</a:t>
            </a:r>
          </a:p>
          <a:p>
            <a:r>
              <a:rPr lang="fr-FR" sz="1200" dirty="0" smtClean="0">
                <a:latin typeface="BettysHand" pitchFamily="2" charset="0"/>
              </a:rPr>
              <a:t>06100 Nice</a:t>
            </a:r>
          </a:p>
          <a:p>
            <a:pPr algn="r"/>
            <a:r>
              <a:rPr lang="fr-FR" sz="1200" dirty="0" smtClean="0">
                <a:latin typeface="BettysHand" pitchFamily="2" charset="0"/>
              </a:rPr>
              <a:t>Nice, le 13 juin 2011</a:t>
            </a:r>
          </a:p>
          <a:p>
            <a:pPr algn="ctr"/>
            <a:endParaRPr lang="fr-FR" sz="1200" dirty="0" smtClean="0">
              <a:latin typeface="BettysHand" pitchFamily="2" charset="0"/>
            </a:endParaRPr>
          </a:p>
          <a:p>
            <a:pPr algn="ctr"/>
            <a:r>
              <a:rPr lang="fr-FR" sz="1200" dirty="0" smtClean="0">
                <a:latin typeface="BettysHand" pitchFamily="2" charset="0"/>
              </a:rPr>
              <a:t>Cher René,</a:t>
            </a:r>
          </a:p>
          <a:p>
            <a:pPr algn="ctr"/>
            <a:endParaRPr lang="fr-FR" sz="1200" dirty="0" smtClean="0">
              <a:latin typeface="BettysHand" pitchFamily="2" charset="0"/>
            </a:endParaRPr>
          </a:p>
          <a:p>
            <a:r>
              <a:rPr lang="fr-FR" sz="1200" dirty="0" smtClean="0">
                <a:latin typeface="BettysHand" pitchFamily="2" charset="0"/>
              </a:rPr>
              <a:t>Je me suis réjoui trop vite à la pensée du week-end que nous devions passer ensemble. En effet, la voiture de papa vient de tomber en panne et ne pourra être réparée à temps. Je n’ ai donc aucun moyen de me rendre chez toi et j’ en suis vraiment désolé; nous avions tant de projets pour ce dimanche.</a:t>
            </a:r>
          </a:p>
          <a:p>
            <a:r>
              <a:rPr lang="fr-FR" sz="1200" dirty="0" smtClean="0">
                <a:latin typeface="BettysHand" pitchFamily="2" charset="0"/>
              </a:rPr>
              <a:t>Peut-être pourrions-nous nous voir dimanche prochain. Qu’ en penses-tu ?</a:t>
            </a:r>
          </a:p>
          <a:p>
            <a:r>
              <a:rPr lang="fr-FR" sz="1200" dirty="0" smtClean="0">
                <a:latin typeface="BettysHand" pitchFamily="2" charset="0"/>
              </a:rPr>
              <a:t>J’ attends avec impatience ta réponse.</a:t>
            </a:r>
          </a:p>
          <a:p>
            <a:endParaRPr lang="fr-FR" sz="1200" dirty="0" smtClean="0">
              <a:latin typeface="BettysHand" pitchFamily="2" charset="0"/>
            </a:endParaRPr>
          </a:p>
          <a:p>
            <a:pPr algn="ctr"/>
            <a:r>
              <a:rPr lang="fr-FR" sz="1200" dirty="0" smtClean="0">
                <a:latin typeface="BettysHand" pitchFamily="2" charset="0"/>
              </a:rPr>
              <a:t>Bien amicalement</a:t>
            </a:r>
          </a:p>
          <a:p>
            <a:pPr algn="r"/>
            <a:r>
              <a:rPr lang="fr-FR" sz="1200" dirty="0" smtClean="0">
                <a:latin typeface="BettysHand" pitchFamily="2" charset="0"/>
              </a:rPr>
              <a:t>Ton ami Marcel</a:t>
            </a:r>
            <a:endParaRPr lang="fr-FR" sz="1200" dirty="0">
              <a:latin typeface="BettysHand" pitchFamily="2" charset="0"/>
            </a:endParaRPr>
          </a:p>
        </p:txBody>
      </p:sp>
      <p:sp>
        <p:nvSpPr>
          <p:cNvPr id="26" name="Parenthèse fermante 25"/>
          <p:cNvSpPr/>
          <p:nvPr/>
        </p:nvSpPr>
        <p:spPr>
          <a:xfrm>
            <a:off x="2915816" y="3645024"/>
            <a:ext cx="144016" cy="576064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stCxn id="26" idx="2"/>
          </p:cNvCxnSpPr>
          <p:nvPr/>
        </p:nvCxnSpPr>
        <p:spPr>
          <a:xfrm rot="10800000" flipH="1">
            <a:off x="3059832" y="393305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275856" y="37890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expéditeur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16200000" flipH="1">
            <a:off x="6516216" y="4005064"/>
            <a:ext cx="21602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084168" y="37170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lieu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5400000">
            <a:off x="7272300" y="396906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452320" y="3573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date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3923928" y="4653136"/>
            <a:ext cx="360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691680" y="450912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Formule d’interpellation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45" name="Parenthèse ouvrante 44"/>
          <p:cNvSpPr/>
          <p:nvPr/>
        </p:nvSpPr>
        <p:spPr>
          <a:xfrm>
            <a:off x="1187624" y="4869160"/>
            <a:ext cx="216024" cy="1008112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stCxn id="45" idx="1"/>
          </p:cNvCxnSpPr>
          <p:nvPr/>
        </p:nvCxnSpPr>
        <p:spPr>
          <a:xfrm rot="10800000">
            <a:off x="971600" y="5373216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07504" y="50131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Corps de la lettre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63688" y="594928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Formule de politesse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55" name="Connecteur droit avec flèche 54"/>
          <p:cNvCxnSpPr>
            <a:stCxn id="51" idx="3"/>
          </p:cNvCxnSpPr>
          <p:nvPr/>
        </p:nvCxnSpPr>
        <p:spPr>
          <a:xfrm>
            <a:off x="3851920" y="6103169"/>
            <a:ext cx="360040" cy="62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>
            <a:off x="7344308" y="6129300"/>
            <a:ext cx="2160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876256" y="573325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signature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R13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Résumer un texte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2400" y="1916832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76456" y="4869160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23528" y="908720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Résumer un texte ou une histoire c’est reprendre </a:t>
            </a:r>
            <a:r>
              <a:rPr lang="fr-FR" sz="1400" b="1" dirty="0" smtClean="0">
                <a:latin typeface="Century Gothic" pitchFamily="34" charset="0"/>
              </a:rPr>
              <a:t>les idées principales du texte sans rentrer dans les détails. </a:t>
            </a: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Un résumé doit être court.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483768" y="162880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Il y a deux types de résumés 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95536" y="2276872"/>
            <a:ext cx="3168352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67544" y="2348880"/>
            <a:ext cx="3096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u="sng" dirty="0" smtClean="0">
                <a:latin typeface="Century Gothic" pitchFamily="34" charset="0"/>
              </a:rPr>
              <a:t>Le résumé complet</a:t>
            </a:r>
          </a:p>
          <a:p>
            <a:pPr algn="ctr"/>
            <a:r>
              <a:rPr lang="fr-FR" sz="1300" dirty="0" smtClean="0">
                <a:latin typeface="Century Gothic" pitchFamily="34" charset="0"/>
              </a:rPr>
              <a:t>Il s’agit de reprendre brièvement le déroulement d’une histoire entière, </a:t>
            </a:r>
          </a:p>
          <a:p>
            <a:pPr algn="ctr"/>
            <a:r>
              <a:rPr lang="fr-FR" sz="1300" u="sng" dirty="0" smtClean="0">
                <a:latin typeface="Century Gothic" pitchFamily="34" charset="0"/>
              </a:rPr>
              <a:t>du début jusqu’à la fin</a:t>
            </a:r>
            <a:r>
              <a:rPr lang="fr-FR" sz="1300" dirty="0" smtClean="0">
                <a:latin typeface="Century Gothic" pitchFamily="34" charset="0"/>
              </a:rPr>
              <a:t>.</a:t>
            </a:r>
            <a:endParaRPr lang="fr-FR" sz="1300" dirty="0">
              <a:latin typeface="Century Gothic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5220072" y="2204864"/>
            <a:ext cx="33843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292080" y="2276872"/>
            <a:ext cx="33123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latin typeface="Century Gothic" pitchFamily="34" charset="0"/>
              </a:rPr>
              <a:t>Le résumé partiel</a:t>
            </a:r>
          </a:p>
          <a:p>
            <a:pPr algn="ctr"/>
            <a:r>
              <a:rPr lang="fr-FR" sz="1300" dirty="0" smtClean="0">
                <a:latin typeface="Century Gothic" pitchFamily="34" charset="0"/>
              </a:rPr>
              <a:t>Il s’agit de reprendre brièvement le déroulement d’une histoire pour donner envie à quelqu’un d’autre de la lire, </a:t>
            </a:r>
            <a:r>
              <a:rPr lang="fr-FR" sz="1300" u="sng" dirty="0" smtClean="0">
                <a:latin typeface="Century Gothic" pitchFamily="34" charset="0"/>
              </a:rPr>
              <a:t>mais sans raconter la fin</a:t>
            </a:r>
            <a:r>
              <a:rPr lang="fr-FR" sz="1300" dirty="0" smtClean="0">
                <a:latin typeface="Century Gothic" pitchFamily="34" charset="0"/>
              </a:rPr>
              <a:t>.</a:t>
            </a:r>
            <a:endParaRPr lang="fr-FR" sz="1300" dirty="0">
              <a:latin typeface="Century Gothic" pitchFamily="34" charset="0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rot="10800000" flipV="1">
            <a:off x="2627784" y="1916832"/>
            <a:ext cx="864096" cy="36004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5004048" y="1916832"/>
            <a:ext cx="864096" cy="28803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419872" y="350100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Pour écrire un résumé: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323528" y="3861048"/>
            <a:ext cx="1512168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395536" y="3933056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1</a:t>
            </a:r>
          </a:p>
          <a:p>
            <a:r>
              <a:rPr lang="fr-FR" sz="1200" dirty="0" smtClean="0">
                <a:latin typeface="Century Gothic" pitchFamily="34" charset="0"/>
              </a:rPr>
              <a:t>Je lis le texte. Je dois bien le comprendre. Je n’hésite pas à me servir de mon dictionnaire pour chercher le sens des mots que je ne connais pas.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2051720" y="3861048"/>
            <a:ext cx="4392488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195736" y="3861048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2</a:t>
            </a:r>
          </a:p>
          <a:p>
            <a:r>
              <a:rPr lang="fr-FR" sz="1200" dirty="0" smtClean="0">
                <a:latin typeface="Century Gothic" pitchFamily="34" charset="0"/>
              </a:rPr>
              <a:t>Je repère et je souligne au crayon à papier sur mon texte: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Le personnage principal </a:t>
            </a:r>
            <a:r>
              <a:rPr lang="fr-FR" sz="1200" dirty="0" smtClean="0">
                <a:latin typeface="Century Gothic" pitchFamily="34" charset="0"/>
              </a:rPr>
              <a:t>: son nom, son rôle… Je le présente brièvement. S’il y a d’autres personnages importants, je les présente également.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La situation au début de l’histoire </a:t>
            </a:r>
            <a:r>
              <a:rPr lang="fr-FR" sz="1200" dirty="0" smtClean="0">
                <a:latin typeface="Century Gothic" pitchFamily="34" charset="0"/>
              </a:rPr>
              <a:t>: Où se passe l’action ? Quand ?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Les évènements les plus importants </a:t>
            </a:r>
            <a:r>
              <a:rPr lang="fr-FR" sz="1200" dirty="0" smtClean="0">
                <a:latin typeface="Century Gothic" pitchFamily="34" charset="0"/>
              </a:rPr>
              <a:t>: Que se passe-t-il ? Pourquoi ? Comment ?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La situation à la fin </a:t>
            </a:r>
            <a:r>
              <a:rPr lang="fr-FR" sz="1200" dirty="0" smtClean="0">
                <a:latin typeface="Century Gothic" pitchFamily="34" charset="0"/>
              </a:rPr>
              <a:t>: comment se termine l’histoire ? (uniquement pour le résumé complet)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6588224" y="3645024"/>
            <a:ext cx="2448272" cy="30243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6660232" y="3717032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3</a:t>
            </a:r>
          </a:p>
          <a:p>
            <a:r>
              <a:rPr lang="fr-FR" sz="1200" dirty="0" smtClean="0">
                <a:latin typeface="Century Gothic" pitchFamily="34" charset="0"/>
              </a:rPr>
              <a:t>Je rédige: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J’élimine les détails inutiles</a:t>
            </a:r>
            <a:r>
              <a:rPr lang="fr-FR" sz="1200" dirty="0" smtClean="0">
                <a:latin typeface="Century Gothic" pitchFamily="34" charset="0"/>
              </a:rPr>
              <a:t>, je ne conserve que les idées principales.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J</a:t>
            </a:r>
            <a:r>
              <a:rPr lang="fr-FR" sz="1200" dirty="0" smtClean="0">
                <a:latin typeface="Century Gothic" pitchFamily="34" charset="0"/>
              </a:rPr>
              <a:t>’</a:t>
            </a:r>
            <a:r>
              <a:rPr lang="fr-FR" sz="1200" b="1" dirty="0" smtClean="0">
                <a:latin typeface="Century Gothic" pitchFamily="34" charset="0"/>
              </a:rPr>
              <a:t>écris avec mes propres mots</a:t>
            </a:r>
            <a:r>
              <a:rPr lang="fr-FR" sz="1200" dirty="0" smtClean="0">
                <a:latin typeface="Century Gothic" pitchFamily="34" charset="0"/>
              </a:rPr>
              <a:t>, </a:t>
            </a:r>
            <a:r>
              <a:rPr lang="fr-FR" sz="1200" b="1" dirty="0" smtClean="0">
                <a:latin typeface="Century Gothic" pitchFamily="34" charset="0"/>
              </a:rPr>
              <a:t>je reformule</a:t>
            </a:r>
            <a:r>
              <a:rPr lang="fr-FR" sz="1200" dirty="0" smtClean="0">
                <a:latin typeface="Century Gothic" pitchFamily="34" charset="0"/>
              </a:rPr>
              <a:t>, je ne cite jamais les mots du texte.</a:t>
            </a:r>
          </a:p>
          <a:p>
            <a:r>
              <a:rPr lang="fr-FR" sz="1200" dirty="0" smtClean="0">
                <a:latin typeface="Century Gothic" pitchFamily="34" charset="0"/>
              </a:rPr>
              <a:t>-Je fais </a:t>
            </a:r>
            <a:r>
              <a:rPr lang="fr-FR" sz="1200" b="1" dirty="0" smtClean="0">
                <a:latin typeface="Century Gothic" pitchFamily="34" charset="0"/>
              </a:rPr>
              <a:t>des phrases correctes </a:t>
            </a:r>
            <a:r>
              <a:rPr lang="fr-FR" sz="1200" dirty="0" smtClean="0">
                <a:latin typeface="Century Gothic" pitchFamily="34" charset="0"/>
              </a:rPr>
              <a:t>qui suivent </a:t>
            </a:r>
            <a:r>
              <a:rPr lang="fr-FR" sz="1200" b="1" dirty="0" smtClean="0">
                <a:latin typeface="Century Gothic" pitchFamily="34" charset="0"/>
              </a:rPr>
              <a:t>l’ordre du tex</a:t>
            </a:r>
            <a:r>
              <a:rPr lang="fr-FR" sz="1200" dirty="0" smtClean="0">
                <a:latin typeface="Century Gothic" pitchFamily="34" charset="0"/>
              </a:rPr>
              <a:t>te.</a:t>
            </a:r>
          </a:p>
          <a:p>
            <a:r>
              <a:rPr lang="fr-FR" sz="1200" dirty="0" smtClean="0">
                <a:latin typeface="Century Gothic" pitchFamily="34" charset="0"/>
              </a:rPr>
              <a:t>-Je n’ajoute </a:t>
            </a:r>
            <a:r>
              <a:rPr lang="fr-FR" sz="1200" b="1" dirty="0" smtClean="0">
                <a:latin typeface="Century Gothic" pitchFamily="34" charset="0"/>
              </a:rPr>
              <a:t>pas d’idées personnelles</a:t>
            </a:r>
            <a:r>
              <a:rPr lang="fr-FR" sz="1200" dirty="0" smtClean="0">
                <a:latin typeface="Century Gothic" pitchFamily="34" charset="0"/>
              </a:rPr>
              <a:t>, je me contente de résumer le texte.</a:t>
            </a:r>
          </a:p>
          <a:p>
            <a:r>
              <a:rPr lang="fr-FR" sz="1200" dirty="0" smtClean="0">
                <a:latin typeface="Century Gothic" pitchFamily="34" charset="0"/>
              </a:rPr>
              <a:t>-</a:t>
            </a:r>
            <a:r>
              <a:rPr lang="fr-FR" sz="1200" b="1" dirty="0" smtClean="0">
                <a:latin typeface="Century Gothic" pitchFamily="34" charset="0"/>
              </a:rPr>
              <a:t>J’écris mon résumé au présent</a:t>
            </a:r>
            <a:r>
              <a:rPr lang="fr-FR" sz="1200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R14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description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23528" y="9087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Lorsque l’on fait une description, le lecteur doit pouvoir </a:t>
            </a:r>
            <a:r>
              <a:rPr lang="fr-FR" sz="1400" b="1" dirty="0" smtClean="0">
                <a:latin typeface="Century Gothic" pitchFamily="34" charset="0"/>
              </a:rPr>
              <a:t>visualiser</a:t>
            </a:r>
            <a:r>
              <a:rPr lang="fr-FR" sz="1400" dirty="0" smtClean="0">
                <a:latin typeface="Century Gothic" pitchFamily="34" charset="0"/>
              </a:rPr>
              <a:t> dans sa tête l’objet, le paysage ou la personne que l’on décrit.</a:t>
            </a:r>
            <a:r>
              <a:rPr lang="fr-FR" sz="1400" b="1" dirty="0" smtClean="0">
                <a:latin typeface="Century Gothic" pitchFamily="34" charset="0"/>
              </a:rPr>
              <a:t>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79512" y="1628800"/>
            <a:ext cx="3456384" cy="4536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95536" y="1700808"/>
            <a:ext cx="30963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Décrire un paysage, un objet</a:t>
            </a:r>
          </a:p>
          <a:p>
            <a:pPr algn="ctr"/>
            <a:endParaRPr lang="fr-FR" sz="1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Il faut employer un </a:t>
            </a:r>
            <a:r>
              <a:rPr lang="fr-FR" sz="1200" b="1" dirty="0" smtClean="0">
                <a:latin typeface="Century Gothic" pitchFamily="34" charset="0"/>
              </a:rPr>
              <a:t>vocabulaire précis.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On peut </a:t>
            </a:r>
            <a:r>
              <a:rPr lang="fr-FR" sz="1200" b="1" dirty="0" smtClean="0">
                <a:latin typeface="Century Gothic" pitchFamily="34" charset="0"/>
              </a:rPr>
              <a:t>décrire ce que l’on perçoit </a:t>
            </a:r>
            <a:r>
              <a:rPr lang="fr-FR" sz="1200" dirty="0" smtClean="0">
                <a:latin typeface="Century Gothic" pitchFamily="34" charset="0"/>
              </a:rPr>
              <a:t>avec les yeux, mais aussi avec les oreilles et le nez.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On peut </a:t>
            </a:r>
            <a:r>
              <a:rPr lang="fr-FR" sz="1200" b="1" dirty="0" smtClean="0">
                <a:latin typeface="Century Gothic" pitchFamily="34" charset="0"/>
              </a:rPr>
              <a:t>parler des formes, des couleurs, des mouvements, de la lumière</a:t>
            </a:r>
            <a:r>
              <a:rPr lang="fr-FR" sz="1200" dirty="0" smtClean="0">
                <a:latin typeface="Century Gothic" pitchFamily="34" charset="0"/>
              </a:rPr>
              <a:t> , </a:t>
            </a:r>
            <a:r>
              <a:rPr lang="fr-FR" sz="1200" b="1" dirty="0" smtClean="0">
                <a:latin typeface="Century Gothic" pitchFamily="34" charset="0"/>
              </a:rPr>
              <a:t>à quoi il sert </a:t>
            </a:r>
            <a:r>
              <a:rPr lang="fr-FR" sz="1200" dirty="0" smtClean="0">
                <a:latin typeface="Century Gothic" pitchFamily="34" charset="0"/>
              </a:rPr>
              <a:t>pour  les objets.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Pour le paysage, on utilise </a:t>
            </a:r>
            <a:r>
              <a:rPr lang="fr-FR" sz="1200" b="1" dirty="0" smtClean="0">
                <a:latin typeface="Century Gothic" pitchFamily="34" charset="0"/>
              </a:rPr>
              <a:t>des mots pour mettre l’espace en ordre</a:t>
            </a:r>
            <a:r>
              <a:rPr lang="fr-FR" sz="1200" dirty="0" smtClean="0">
                <a:latin typeface="Century Gothic" pitchFamily="34" charset="0"/>
              </a:rPr>
              <a:t>: en haut, en bas, à gauche, à droite, au fond, au sommet, aux alentours, ici, là-bas…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Pour décrire un lieu, on peut d’abord </a:t>
            </a:r>
            <a:r>
              <a:rPr lang="fr-FR" sz="1200" b="1" dirty="0" smtClean="0">
                <a:latin typeface="Century Gothic" pitchFamily="34" charset="0"/>
              </a:rPr>
              <a:t>parler de ce qui est le plus proche de nous pour arriver à ce qui est le plus lointain</a:t>
            </a:r>
            <a:r>
              <a:rPr lang="fr-FR" sz="1200" dirty="0" smtClean="0">
                <a:latin typeface="Century Gothic" pitchFamily="34" charset="0"/>
              </a:rPr>
              <a:t>, ou l’inverse.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5436096" y="1700808"/>
            <a:ext cx="3456384" cy="4536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652120" y="1844824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Décrire une personne, un animal</a:t>
            </a:r>
          </a:p>
          <a:p>
            <a:pPr algn="ctr"/>
            <a:endParaRPr lang="fr-FR" sz="1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Il faut employer un </a:t>
            </a:r>
            <a:r>
              <a:rPr lang="fr-FR" sz="1200" b="1" dirty="0" smtClean="0">
                <a:latin typeface="Century Gothic" pitchFamily="34" charset="0"/>
              </a:rPr>
              <a:t>vocabulaire précis.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On peut </a:t>
            </a:r>
            <a:r>
              <a:rPr lang="fr-FR" sz="1200" b="1" dirty="0" smtClean="0">
                <a:latin typeface="Century Gothic" pitchFamily="34" charset="0"/>
              </a:rPr>
              <a:t>parler de son allure générale. </a:t>
            </a:r>
            <a:r>
              <a:rPr lang="fr-FR" sz="1200" dirty="0" smtClean="0">
                <a:latin typeface="Century Gothic" pitchFamily="34" charset="0"/>
              </a:rPr>
              <a:t>A quoi il ressemble: </a:t>
            </a:r>
            <a:r>
              <a:rPr lang="fr-FR" sz="1200" i="1" dirty="0" smtClean="0">
                <a:latin typeface="Century Gothic" pitchFamily="34" charset="0"/>
              </a:rPr>
              <a:t>grand, petit…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On peut </a:t>
            </a:r>
            <a:r>
              <a:rPr lang="fr-FR" sz="1200" b="1" dirty="0" smtClean="0">
                <a:latin typeface="Century Gothic" pitchFamily="34" charset="0"/>
              </a:rPr>
              <a:t>parler de son corps et de son visage:</a:t>
            </a:r>
            <a:r>
              <a:rPr lang="fr-FR" sz="1200" dirty="0" smtClean="0">
                <a:latin typeface="Century Gothic" pitchFamily="34" charset="0"/>
              </a:rPr>
              <a:t> </a:t>
            </a:r>
            <a:r>
              <a:rPr lang="fr-FR" sz="1200" i="1" dirty="0" smtClean="0">
                <a:latin typeface="Century Gothic" pitchFamily="34" charset="0"/>
              </a:rPr>
              <a:t>les cheveux, les yeux, les jambes, les pieds, les bras, la forme du visage…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On peut également </a:t>
            </a:r>
            <a:r>
              <a:rPr lang="fr-FR" sz="1200" b="1" dirty="0" smtClean="0">
                <a:latin typeface="Century Gothic" pitchFamily="34" charset="0"/>
              </a:rPr>
              <a:t>parler des vêtements </a:t>
            </a:r>
            <a:r>
              <a:rPr lang="fr-FR" sz="1200" dirty="0" smtClean="0">
                <a:latin typeface="Century Gothic" pitchFamily="34" charset="0"/>
              </a:rPr>
              <a:t>que la personne porte</a:t>
            </a:r>
            <a:r>
              <a:rPr lang="fr-FR" sz="1200" i="1" dirty="0" smtClean="0">
                <a:latin typeface="Century Gothic" pitchFamily="34" charset="0"/>
              </a:rPr>
              <a:t>: ses chaussures, sa veste, son sac..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Enfin, on peut </a:t>
            </a:r>
            <a:r>
              <a:rPr lang="fr-FR" sz="1200" b="1" dirty="0" smtClean="0">
                <a:latin typeface="Century Gothic" pitchFamily="34" charset="0"/>
              </a:rPr>
              <a:t>décrire le caractère, ses qualités et ses défauts </a:t>
            </a:r>
            <a:r>
              <a:rPr lang="fr-FR" sz="1200" dirty="0" smtClean="0">
                <a:latin typeface="Century Gothic" pitchFamily="34" charset="0"/>
              </a:rPr>
              <a:t>de la personne, </a:t>
            </a:r>
            <a:r>
              <a:rPr lang="fr-FR" sz="1200" b="1" dirty="0" smtClean="0">
                <a:latin typeface="Century Gothic" pitchFamily="34" charset="0"/>
              </a:rPr>
              <a:t>ses sentiments</a:t>
            </a:r>
            <a:r>
              <a:rPr lang="fr-FR" sz="1200" dirty="0" smtClean="0">
                <a:latin typeface="Century Gothic" pitchFamily="34" charset="0"/>
              </a:rPr>
              <a:t>, ce que l’on sait sur sa vie: </a:t>
            </a:r>
            <a:r>
              <a:rPr lang="fr-FR" sz="1200" i="1" dirty="0" smtClean="0">
                <a:latin typeface="Century Gothic" pitchFamily="34" charset="0"/>
              </a:rPr>
              <a:t>Il est triste, il aime jouer au football…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1254421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à coins arrondis 32"/>
          <p:cNvSpPr/>
          <p:nvPr/>
        </p:nvSpPr>
        <p:spPr>
          <a:xfrm>
            <a:off x="4932040" y="3212976"/>
            <a:ext cx="216024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1559049" cy="220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1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albums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0000"/>
          </a:blip>
          <a:srcRect/>
          <a:stretch>
            <a:fillRect/>
          </a:stretch>
        </p:blipFill>
        <p:spPr bwMode="auto">
          <a:xfrm>
            <a:off x="395536" y="1124744"/>
            <a:ext cx="1678112" cy="25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7380312" y="1196752"/>
            <a:ext cx="1476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2339752" y="1988840"/>
            <a:ext cx="4752528" cy="23762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555776" y="2132856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entury Gothic" pitchFamily="34" charset="0"/>
              </a:rPr>
              <a:t>Les albums sont des livres pour enfants qui racontent </a:t>
            </a:r>
            <a:r>
              <a:rPr lang="fr-FR" sz="1600" b="1" dirty="0" smtClean="0">
                <a:latin typeface="Century Gothic" pitchFamily="34" charset="0"/>
              </a:rPr>
              <a:t>des histoires assez courtes</a:t>
            </a:r>
            <a:r>
              <a:rPr lang="fr-FR" sz="1600" dirty="0" smtClean="0">
                <a:latin typeface="Century Gothic" pitchFamily="34" charset="0"/>
              </a:rPr>
              <a:t>.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Les albums sont </a:t>
            </a:r>
            <a:r>
              <a:rPr lang="fr-FR" sz="1600" b="1" dirty="0" smtClean="0">
                <a:latin typeface="Century Gothic" pitchFamily="34" charset="0"/>
              </a:rPr>
              <a:t>très illustrés</a:t>
            </a:r>
            <a:r>
              <a:rPr lang="fr-FR" sz="1600" dirty="0" smtClean="0">
                <a:latin typeface="Century Gothic" pitchFamily="34" charset="0"/>
              </a:rPr>
              <a:t>: il y a en général </a:t>
            </a:r>
            <a:r>
              <a:rPr lang="fr-FR" sz="1600" b="1" dirty="0" smtClean="0">
                <a:latin typeface="Century Gothic" pitchFamily="34" charset="0"/>
              </a:rPr>
              <a:t>une page avec le texte </a:t>
            </a:r>
            <a:r>
              <a:rPr lang="fr-FR" sz="1600" dirty="0" smtClean="0">
                <a:latin typeface="Century Gothic" pitchFamily="34" charset="0"/>
              </a:rPr>
              <a:t>de l’histoire et </a:t>
            </a:r>
            <a:r>
              <a:rPr lang="fr-FR" sz="1600" b="1" dirty="0" smtClean="0">
                <a:latin typeface="Century Gothic" pitchFamily="34" charset="0"/>
              </a:rPr>
              <a:t>une page avec le dessin </a:t>
            </a:r>
            <a:r>
              <a:rPr lang="fr-FR" sz="1600" dirty="0" smtClean="0">
                <a:latin typeface="Century Gothic" pitchFamily="34" charset="0"/>
              </a:rPr>
              <a:t>correspondant.</a:t>
            </a:r>
          </a:p>
          <a:p>
            <a:pPr algn="ctr"/>
            <a:r>
              <a:rPr lang="fr-FR" sz="1600" dirty="0" smtClean="0">
                <a:latin typeface="Century Gothic" pitchFamily="34" charset="0"/>
              </a:rPr>
              <a:t>Parfois, les images occupent toute la page, et le texte est écrit en dessous.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40000"/>
          </a:blip>
          <a:srcRect/>
          <a:stretch>
            <a:fillRect/>
          </a:stretch>
        </p:blipFill>
        <p:spPr bwMode="auto">
          <a:xfrm>
            <a:off x="395536" y="4725144"/>
            <a:ext cx="2433944" cy="197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40000"/>
          </a:blip>
          <a:srcRect/>
          <a:stretch>
            <a:fillRect/>
          </a:stretch>
        </p:blipFill>
        <p:spPr bwMode="auto">
          <a:xfrm>
            <a:off x="5292080" y="4509120"/>
            <a:ext cx="3026239" cy="22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013176"/>
            <a:ext cx="1016720" cy="14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908720"/>
            <a:ext cx="1332259" cy="9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2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bande dessinée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1052736"/>
            <a:ext cx="3672408" cy="525658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23528" y="1124744"/>
            <a:ext cx="33843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C'est un genre nouveau qui date du début du XXème siècle. Il relate une histoire racontée dans un </a:t>
            </a:r>
            <a:r>
              <a:rPr lang="fr-FR" sz="1400" b="1" dirty="0" smtClean="0">
                <a:latin typeface="Century Gothic" pitchFamily="34" charset="0"/>
              </a:rPr>
              <a:t>style direct</a:t>
            </a:r>
            <a:r>
              <a:rPr lang="fr-FR" sz="1400" dirty="0" smtClean="0">
                <a:latin typeface="Century Gothic" pitchFamily="34" charset="0"/>
              </a:rPr>
              <a:t> en langage </a:t>
            </a:r>
            <a:r>
              <a:rPr lang="fr-FR" sz="1400" b="1" dirty="0" smtClean="0">
                <a:latin typeface="Century Gothic" pitchFamily="34" charset="0"/>
              </a:rPr>
              <a:t>familier</a:t>
            </a:r>
            <a:r>
              <a:rPr lang="fr-FR" sz="1400" dirty="0" smtClean="0">
                <a:latin typeface="Century Gothic" pitchFamily="34" charset="0"/>
              </a:rPr>
              <a:t> et </a:t>
            </a:r>
            <a:r>
              <a:rPr lang="fr-FR" sz="1400" b="1" dirty="0" smtClean="0">
                <a:latin typeface="Century Gothic" pitchFamily="34" charset="0"/>
              </a:rPr>
              <a:t>imagé,</a:t>
            </a:r>
            <a:r>
              <a:rPr lang="fr-FR" sz="1400" dirty="0" smtClean="0">
                <a:latin typeface="Century Gothic" pitchFamily="34" charset="0"/>
              </a:rPr>
              <a:t> au moyen de dessins simples. 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La bande dessinée se compose de </a:t>
            </a:r>
            <a:r>
              <a:rPr lang="fr-FR" sz="1400" b="1" dirty="0" smtClean="0">
                <a:latin typeface="Century Gothic" pitchFamily="34" charset="0"/>
              </a:rPr>
              <a:t>planches</a:t>
            </a:r>
            <a:r>
              <a:rPr lang="fr-FR" sz="1400" dirty="0" smtClean="0">
                <a:latin typeface="Century Gothic" pitchFamily="34" charset="0"/>
              </a:rPr>
              <a:t>: c’est une page entière de vignettes.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Century Gothic" pitchFamily="34" charset="0"/>
              </a:rPr>
              <a:t>La planche est constituée de différentes images ou </a:t>
            </a:r>
            <a:r>
              <a:rPr lang="fr-FR" sz="1400" b="1" dirty="0" smtClean="0">
                <a:latin typeface="Century Gothic" pitchFamily="34" charset="0"/>
              </a:rPr>
              <a:t>vignettes </a:t>
            </a:r>
            <a:r>
              <a:rPr lang="fr-FR" sz="1400" dirty="0" smtClean="0">
                <a:latin typeface="Century Gothic" pitchFamily="34" charset="0"/>
              </a:rPr>
              <a:t>dans lesquelles les héros s'expriment par des textes regroupés dans des </a:t>
            </a:r>
            <a:r>
              <a:rPr lang="fr-FR" sz="1400" b="1" dirty="0" smtClean="0">
                <a:latin typeface="Century Gothic" pitchFamily="34" charset="0"/>
              </a:rPr>
              <a:t>bulles (phylactères). </a:t>
            </a:r>
          </a:p>
          <a:p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Les vignettes se lisent toujours de haut en bas et de droite à gauche.</a:t>
            </a:r>
          </a:p>
          <a:p>
            <a:endParaRPr lang="fr-FR" sz="14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400" b="1" dirty="0" smtClean="0">
                <a:latin typeface="Century Gothic" pitchFamily="34" charset="0"/>
              </a:rPr>
              <a:t>Un cartouche</a:t>
            </a:r>
            <a:r>
              <a:rPr lang="fr-FR" sz="1400" dirty="0" smtClean="0">
                <a:latin typeface="Century Gothic" pitchFamily="34" charset="0"/>
              </a:rPr>
              <a:t> : c’est l’endroit souvent placé en haut des cases où l’on marque </a:t>
            </a:r>
            <a:r>
              <a:rPr lang="fr-FR" sz="1400" b="1" dirty="0" smtClean="0">
                <a:latin typeface="Century Gothic" pitchFamily="34" charset="0"/>
              </a:rPr>
              <a:t>les indications de lieu, de temps</a:t>
            </a:r>
            <a:r>
              <a:rPr lang="fr-FR" sz="1400" dirty="0" smtClean="0">
                <a:latin typeface="Century Gothic" pitchFamily="34" charset="0"/>
              </a:rPr>
              <a:t> servant à situer une action.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139952" y="1412776"/>
            <a:ext cx="4824536" cy="35283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BD1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 b="32835"/>
          <a:stretch>
            <a:fillRect/>
          </a:stretch>
        </p:blipFill>
        <p:spPr bwMode="auto">
          <a:xfrm>
            <a:off x="4355976" y="1700808"/>
            <a:ext cx="4309737" cy="30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/>
          <p:cNvCxnSpPr/>
          <p:nvPr/>
        </p:nvCxnSpPr>
        <p:spPr>
          <a:xfrm rot="5400000">
            <a:off x="4680012" y="540922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355976" y="587727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Une planche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55976" y="1700808"/>
            <a:ext cx="266429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6336196" y="1160748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948264" y="9807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Une vignette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rot="16200000" flipV="1">
            <a:off x="5688124" y="4041068"/>
            <a:ext cx="172819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660232" y="53012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Une bulle ou un phylactère</a:t>
            </a:r>
            <a:endParaRPr lang="fr-FR" sz="1400" b="1" dirty="0">
              <a:latin typeface="Century Gothic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4572000" y="1484784"/>
            <a:ext cx="50405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572000" y="9087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Un cartouche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3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conte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1052736"/>
            <a:ext cx="8712968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5536" y="1124744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</a:rPr>
              <a:t>Le conte est un type d’écrit très proche du récit: c’est une histoire dont la structure reste généralement la même que ce soit à travers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Les contes dits traditionnels </a:t>
            </a:r>
            <a:r>
              <a:rPr lang="fr-FR" sz="1200" dirty="0" smtClean="0">
                <a:latin typeface="Century Gothic" pitchFamily="34" charset="0"/>
              </a:rPr>
              <a:t>(</a:t>
            </a:r>
            <a:r>
              <a:rPr lang="fr-FR" sz="1200" i="1" dirty="0" smtClean="0">
                <a:latin typeface="Century Gothic" pitchFamily="34" charset="0"/>
              </a:rPr>
              <a:t>syn. d’anciens</a:t>
            </a:r>
            <a:r>
              <a:rPr lang="fr-FR" sz="1200" dirty="0" smtClean="0">
                <a:latin typeface="Century Gothic" pitchFamily="34" charset="0"/>
              </a:rPr>
              <a:t>) comme ceux des frères Grimm, d’Andersen ou de Ch. Perrault : Le petit Chaperon rouge, les musiciens de la ville de Brême, Les habits neufs de l’empereur….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atin typeface="Century Gothic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Les contes plus modernes</a:t>
            </a:r>
            <a:r>
              <a:rPr lang="fr-FR" sz="1200" dirty="0" smtClean="0">
                <a:latin typeface="Century Gothic" pitchFamily="34" charset="0"/>
              </a:rPr>
              <a:t>, comme les </a:t>
            </a:r>
            <a:r>
              <a:rPr lang="fr-FR" sz="1200" b="1" dirty="0" smtClean="0">
                <a:latin typeface="Century Gothic" pitchFamily="34" charset="0"/>
              </a:rPr>
              <a:t>contes de la rue Broca </a:t>
            </a:r>
            <a:r>
              <a:rPr lang="fr-FR" sz="1200" dirty="0" smtClean="0">
                <a:latin typeface="Century Gothic" pitchFamily="34" charset="0"/>
              </a:rPr>
              <a:t>de </a:t>
            </a:r>
            <a:r>
              <a:rPr lang="fr-FR" sz="1200" dirty="0" err="1" smtClean="0">
                <a:latin typeface="Century Gothic" pitchFamily="34" charset="0"/>
              </a:rPr>
              <a:t>P.Gripari</a:t>
            </a:r>
            <a:r>
              <a:rPr lang="fr-FR" sz="1200" dirty="0" smtClean="0">
                <a:latin typeface="Century Gothic" pitchFamily="34" charset="0"/>
              </a:rPr>
              <a:t> ou encore les </a:t>
            </a:r>
            <a:r>
              <a:rPr lang="fr-FR" sz="1200" b="1" dirty="0" smtClean="0">
                <a:latin typeface="Century Gothic" pitchFamily="34" charset="0"/>
              </a:rPr>
              <a:t>contes du chat perché </a:t>
            </a:r>
            <a:r>
              <a:rPr lang="fr-FR" sz="1200" dirty="0" smtClean="0">
                <a:latin typeface="Century Gothic" pitchFamily="34" charset="0"/>
              </a:rPr>
              <a:t>de </a:t>
            </a:r>
            <a:r>
              <a:rPr lang="fr-FR" sz="1200" dirty="0" err="1" smtClean="0">
                <a:latin typeface="Century Gothic" pitchFamily="34" charset="0"/>
              </a:rPr>
              <a:t>M.Aymé</a:t>
            </a:r>
            <a:r>
              <a:rPr lang="fr-FR" sz="1200" dirty="0" smtClean="0">
                <a:latin typeface="Century Gothic" pitchFamily="34" charset="0"/>
              </a:rPr>
              <a:t>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07504" y="3140968"/>
          <a:ext cx="8928992" cy="3612825"/>
        </p:xfrm>
        <a:graphic>
          <a:graphicData uri="http://schemas.openxmlformats.org/drawingml/2006/table">
            <a:tbl>
              <a:tblPr/>
              <a:tblGrid>
                <a:gridCol w="3058016"/>
                <a:gridCol w="5870976"/>
              </a:tblGrid>
              <a:tr h="64288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SITUATION INITIALE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Il était une fois…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Dans un lointain pays…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Jadis, en un lointain royaume…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Il y a de cela bien longtemps</a:t>
                      </a:r>
                      <a:r>
                        <a:rPr lang="fr-FR" sz="1200" b="1" i="1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910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40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LA NARRATION </a:t>
                      </a:r>
                      <a:endParaRPr lang="fr-FR" sz="1200" kern="140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c’est-à-dire l’histoire à proprement dite.  </a:t>
                      </a: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59397" marR="0" indent="-359397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12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Élément(s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) déclencheur(s) </a:t>
                      </a:r>
                    </a:p>
                    <a:p>
                      <a:pPr marL="359397" marR="0" indent="-359397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12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La 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quête ou recherche de solution(s).</a:t>
                      </a:r>
                    </a:p>
                    <a:p>
                      <a:pPr marL="359397" marR="0" indent="-359397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12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Les 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épreuves avec les objets et/ou personnages bénéfiques et/ou maléfiques.</a:t>
                      </a:r>
                    </a:p>
                    <a:p>
                      <a:pPr marL="359397" marR="0" indent="-359397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12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Leur(s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) résolution(s).</a:t>
                      </a:r>
                    </a:p>
                    <a:p>
                      <a:pPr marL="359397" marR="0" indent="-359397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12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Enchaînement </a:t>
                      </a: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logique des évènements et/ou actions.</a:t>
                      </a: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76061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LA SITUATION FINALE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L’aboutissement de la quête et/ou récompense.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La phrase de fin :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Ils se marièrent et eurent beaucoup d’enfants…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C’est ainsi qu’il reçut la couronne et régna en sage…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1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Il épousa la princesse et devint roi</a:t>
                      </a:r>
                      <a:r>
                        <a:rPr lang="fr-FR" sz="1200" b="1" i="1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…</a:t>
                      </a:r>
                      <a:endParaRPr lang="fr-FR" sz="12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103">
                <a:tc gridSpan="2">
                  <a:txBody>
                    <a:bodyPr/>
                    <a:lstStyle/>
                    <a:p>
                      <a:pPr marL="359397" marR="0" indent="-359397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</a:t>
                      </a:r>
                      <a:r>
                        <a:rPr lang="fr-FR" sz="10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Les personnages utilisent des objets particuliers : épées, baguette magique, potion, formules….</a:t>
                      </a:r>
                    </a:p>
                    <a:p>
                      <a:pPr marL="359397" marR="0" indent="-359397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Les lieux  sont spécifiques ou imaginaires : caverne, forêt, château ou palais…</a:t>
                      </a:r>
                    </a:p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 On y rencontre des personnages très particuliers : fées, princes et princesses, voleurs, magiciens, sorciers et sorcières, chevaliers, dragons et autres </a:t>
                      </a:r>
                      <a:r>
                        <a:rPr lang="fr-FR" sz="10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animaux</a:t>
                      </a:r>
                      <a:r>
                        <a:rPr lang="fr-FR" sz="1000" kern="1400" baseline="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fr-FR" sz="10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imaginaires</a:t>
                      </a:r>
                      <a:r>
                        <a:rPr lang="fr-FR" sz="1000" kern="1400" dirty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, lutins, </a:t>
                      </a:r>
                      <a:r>
                        <a:rPr lang="fr-FR" sz="1000" kern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</a:rPr>
                        <a:t>elfes…</a:t>
                      </a:r>
                      <a:endParaRPr lang="fr-FR" sz="1000" kern="140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1587" marR="31587" marT="31587" marB="315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123728" y="2852936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entury Gothic" pitchFamily="34" charset="0"/>
              </a:rPr>
              <a:t>Voici comment est écrit un conte: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8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Sont ou son?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45327" cy="35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9120"/>
            <a:ext cx="3084562" cy="21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4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fable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1052736"/>
            <a:ext cx="871296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5536" y="1124744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La fable est un récit court, mettant en scène des animaux ressemblant aux hommes. Elle est écrite en prose ou en vers et illustrée par une morale.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Ésope et Jean de La Fontaine ont écrit des fables qui séduisent par leur diversité, leur gaieté et leur humour.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7504" y="1988840"/>
            <a:ext cx="216024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32240" y="4005064"/>
            <a:ext cx="2304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ursive standard" pitchFamily="2" charset="0"/>
              </a:rPr>
              <a:t>Jean de la Fontaine</a:t>
            </a:r>
          </a:p>
          <a:p>
            <a:pPr algn="ctr"/>
            <a:endParaRPr lang="fr-FR" sz="1200" i="1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Il est né en 1621 et mort en 1695.</a:t>
            </a: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 Il vivait à l’époque de Louis XIII et de Louis XIV. </a:t>
            </a: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Dans ses fables, il met en scène des animaux qui miment le comportement des gens de la cour du roi pour s’en moquer.</a:t>
            </a:r>
          </a:p>
          <a:p>
            <a:pPr algn="ctr"/>
            <a:endParaRPr lang="fr-FR" sz="1400" dirty="0">
              <a:latin typeface="Century Gothic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876256" y="1988840"/>
            <a:ext cx="2123728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8667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331114" cy="14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0" y="4005064"/>
            <a:ext cx="252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ursive standard" pitchFamily="2" charset="0"/>
              </a:rPr>
              <a:t>Esope</a:t>
            </a:r>
          </a:p>
          <a:p>
            <a:pPr algn="ctr"/>
            <a:endParaRPr lang="fr-FR" sz="1200" i="1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Il aurait vécu entre le VII</a:t>
            </a:r>
            <a:r>
              <a:rPr lang="fr-FR" sz="1000" i="1" dirty="0" smtClean="0">
                <a:latin typeface="Century Gothic" pitchFamily="34" charset="0"/>
              </a:rPr>
              <a:t>ème</a:t>
            </a:r>
            <a:r>
              <a:rPr lang="fr-FR" sz="1200" i="1" dirty="0" smtClean="0">
                <a:latin typeface="Century Gothic" pitchFamily="34" charset="0"/>
              </a:rPr>
              <a:t> et le VI</a:t>
            </a:r>
            <a:r>
              <a:rPr lang="fr-FR" sz="1050" i="1" dirty="0" smtClean="0">
                <a:latin typeface="Century Gothic" pitchFamily="34" charset="0"/>
              </a:rPr>
              <a:t>ème </a:t>
            </a:r>
            <a:r>
              <a:rPr lang="fr-FR" sz="1200" i="1" dirty="0" smtClean="0">
                <a:latin typeface="Century Gothic" pitchFamily="34" charset="0"/>
              </a:rPr>
              <a:t>siècle avant </a:t>
            </a:r>
            <a:r>
              <a:rPr lang="fr-FR" sz="1050" i="1" dirty="0" smtClean="0">
                <a:latin typeface="Century Gothic" pitchFamily="34" charset="0"/>
              </a:rPr>
              <a:t>J.C.</a:t>
            </a:r>
            <a:r>
              <a:rPr lang="fr-FR" sz="1200" i="1" dirty="0" smtClean="0">
                <a:latin typeface="Century Gothic" pitchFamily="34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 Il vivait en Grèce et était un esclave affranchi, c’est-à-dire libéré par son maître. </a:t>
            </a:r>
          </a:p>
          <a:p>
            <a:pPr algn="ctr"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C’est lui qui est à l’origine du genre de la fable, mettant en scène des animaux qui parlent et qui ont des caractères humains.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59832" y="1916832"/>
            <a:ext cx="3672408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>
                <a:latin typeface="Cursive standard" pitchFamily="2" charset="0"/>
              </a:rPr>
              <a:t>Le Corbeau et le Renard</a:t>
            </a:r>
          </a:p>
          <a:p>
            <a:endParaRPr lang="fr-FR" sz="1300" dirty="0" smtClean="0">
              <a:latin typeface="Cursive standard" pitchFamily="2" charset="0"/>
            </a:endParaRPr>
          </a:p>
          <a:p>
            <a:r>
              <a:rPr lang="fr-FR" sz="1300" dirty="0" smtClean="0">
                <a:latin typeface="Cursive standard" pitchFamily="2" charset="0"/>
              </a:rPr>
              <a:t>Maître Corbeau, sur un arbre perché,</a:t>
            </a:r>
          </a:p>
          <a:p>
            <a:r>
              <a:rPr lang="fr-FR" sz="1300" dirty="0" smtClean="0">
                <a:latin typeface="Cursive standard" pitchFamily="2" charset="0"/>
              </a:rPr>
              <a:t>Tenait en son bec un fromage.</a:t>
            </a:r>
          </a:p>
          <a:p>
            <a:r>
              <a:rPr lang="fr-FR" sz="1300" dirty="0" smtClean="0">
                <a:latin typeface="Cursive standard" pitchFamily="2" charset="0"/>
              </a:rPr>
              <a:t>Maître Renard, par l'odeur alléché,</a:t>
            </a:r>
          </a:p>
          <a:p>
            <a:r>
              <a:rPr lang="fr-FR" sz="1300" dirty="0" smtClean="0">
                <a:latin typeface="Cursive standard" pitchFamily="2" charset="0"/>
              </a:rPr>
              <a:t>Lui tint à peu près ce langage :</a:t>
            </a:r>
          </a:p>
          <a:p>
            <a:r>
              <a:rPr lang="fr-FR" sz="1300" dirty="0" smtClean="0">
                <a:latin typeface="Cursive standard" pitchFamily="2" charset="0"/>
              </a:rPr>
              <a:t>"Hé ! bonjour, Monsieur du Corbeau.</a:t>
            </a:r>
          </a:p>
          <a:p>
            <a:r>
              <a:rPr lang="fr-FR" sz="1300" dirty="0" smtClean="0">
                <a:latin typeface="Cursive standard" pitchFamily="2" charset="0"/>
              </a:rPr>
              <a:t>Que vous êtes joli ! que vous me semblez beau !</a:t>
            </a:r>
          </a:p>
          <a:p>
            <a:r>
              <a:rPr lang="fr-FR" sz="1300" dirty="0" smtClean="0">
                <a:latin typeface="Cursive standard" pitchFamily="2" charset="0"/>
              </a:rPr>
              <a:t>Sans mentir, si votre ramage</a:t>
            </a:r>
          </a:p>
          <a:p>
            <a:r>
              <a:rPr lang="fr-FR" sz="1300" dirty="0" smtClean="0">
                <a:latin typeface="Cursive standard" pitchFamily="2" charset="0"/>
              </a:rPr>
              <a:t>Se rapporte à votre plumage,</a:t>
            </a:r>
          </a:p>
          <a:p>
            <a:r>
              <a:rPr lang="fr-FR" sz="1300" dirty="0" smtClean="0">
                <a:latin typeface="Cursive standard" pitchFamily="2" charset="0"/>
              </a:rPr>
              <a:t>Vous êtes le Phénix des hôtes de ces bois. "</a:t>
            </a:r>
          </a:p>
          <a:p>
            <a:r>
              <a:rPr lang="fr-FR" sz="1300" dirty="0" smtClean="0">
                <a:latin typeface="Cursive standard" pitchFamily="2" charset="0"/>
              </a:rPr>
              <a:t>A ces mots le Corbeau ne se sent pas de joie ;</a:t>
            </a:r>
          </a:p>
          <a:p>
            <a:r>
              <a:rPr lang="fr-FR" sz="1300" dirty="0" smtClean="0">
                <a:latin typeface="Cursive standard" pitchFamily="2" charset="0"/>
              </a:rPr>
              <a:t>Et pour montrer sa belle voix,</a:t>
            </a:r>
          </a:p>
          <a:p>
            <a:r>
              <a:rPr lang="fr-FR" sz="1300" dirty="0" smtClean="0">
                <a:latin typeface="Cursive standard" pitchFamily="2" charset="0"/>
              </a:rPr>
              <a:t>Il ouvre un large bec, laisse tomber sa proie.</a:t>
            </a:r>
          </a:p>
          <a:p>
            <a:r>
              <a:rPr lang="fr-FR" sz="1300" dirty="0" smtClean="0">
                <a:latin typeface="Cursive standard" pitchFamily="2" charset="0"/>
              </a:rPr>
              <a:t>Le Renard s'en saisit, et dit : "Mon bon Monsieur,</a:t>
            </a:r>
          </a:p>
          <a:p>
            <a:r>
              <a:rPr lang="fr-FR" sz="1300" dirty="0" smtClean="0">
                <a:latin typeface="Cursive standard" pitchFamily="2" charset="0"/>
              </a:rPr>
              <a:t>Apprenez que tout flatteur</a:t>
            </a:r>
          </a:p>
          <a:p>
            <a:r>
              <a:rPr lang="fr-FR" sz="1300" dirty="0" smtClean="0">
                <a:latin typeface="Cursive standard" pitchFamily="2" charset="0"/>
              </a:rPr>
              <a:t>Vit aux dépens de celui qui l'écoute :</a:t>
            </a:r>
          </a:p>
          <a:p>
            <a:r>
              <a:rPr lang="fr-FR" sz="1300" dirty="0" smtClean="0">
                <a:latin typeface="Cursive standard" pitchFamily="2" charset="0"/>
              </a:rPr>
              <a:t>Cette leçon vaut bien un fromage, sans doute. "</a:t>
            </a:r>
          </a:p>
          <a:p>
            <a:r>
              <a:rPr lang="fr-FR" sz="1300" dirty="0" smtClean="0">
                <a:latin typeface="Cursive standard" pitchFamily="2" charset="0"/>
              </a:rPr>
              <a:t>Le Corbeau, honteux et confus,</a:t>
            </a:r>
          </a:p>
          <a:p>
            <a:r>
              <a:rPr lang="fr-FR" sz="1300" dirty="0" smtClean="0">
                <a:latin typeface="Cursive standard" pitchFamily="2" charset="0"/>
              </a:rPr>
              <a:t>Jura, mais un peu tard, qu'on ne l'y prendrait plus.</a:t>
            </a:r>
          </a:p>
          <a:p>
            <a:endParaRPr lang="fr-FR" sz="1300" dirty="0" smtClean="0">
              <a:latin typeface="Cursive standard" pitchFamily="2" charset="0"/>
            </a:endParaRPr>
          </a:p>
          <a:p>
            <a:pPr algn="ctr"/>
            <a:r>
              <a:rPr lang="fr-FR" sz="1300" dirty="0" smtClean="0">
                <a:latin typeface="Cursive standard" pitchFamily="2" charset="0"/>
              </a:rPr>
              <a:t>Jean de la Fontaine</a:t>
            </a:r>
            <a:endParaRPr lang="fr-FR" sz="1300" dirty="0">
              <a:latin typeface="Cursive standard" pitchFamily="2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>
            <a:off x="5724128" y="2060848"/>
            <a:ext cx="360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228184" y="19168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titre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27" name="Accolade ouvrante 26"/>
          <p:cNvSpPr/>
          <p:nvPr/>
        </p:nvSpPr>
        <p:spPr>
          <a:xfrm>
            <a:off x="2843808" y="2348880"/>
            <a:ext cx="288032" cy="3096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endCxn id="27" idx="1"/>
          </p:cNvCxnSpPr>
          <p:nvPr/>
        </p:nvCxnSpPr>
        <p:spPr>
          <a:xfrm rot="5400000" flipH="1" flipV="1">
            <a:off x="2645786" y="3951058"/>
            <a:ext cx="25202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195736" y="40050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vers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059832" y="5517232"/>
            <a:ext cx="34563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rot="16200000" flipH="1">
            <a:off x="5760132" y="5913276"/>
            <a:ext cx="28803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796136" y="61653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itchFamily="34" charset="0"/>
              </a:rPr>
              <a:t>morale</a:t>
            </a:r>
            <a:endParaRPr lang="fr-FR" sz="14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5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poésie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52534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512" y="6453336"/>
            <a:ext cx="15121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483768" y="908720"/>
            <a:ext cx="4248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La poésie</a:t>
            </a:r>
            <a:r>
              <a:rPr lang="fr-FR" sz="1200" dirty="0" smtClean="0">
                <a:latin typeface="Century Gothic" pitchFamily="34" charset="0"/>
                <a:ea typeface="Times New Roman" pitchFamily="18" charset="0"/>
              </a:rPr>
              <a:t>, c’est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l’art d’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évoquer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de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suggérer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sensations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impressions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émotions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sentiments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des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idées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par un emploi particulier de la langue</a:t>
            </a:r>
            <a:r>
              <a:rPr lang="fr-FR" sz="1200" dirty="0" smtClean="0">
                <a:latin typeface="Century Gothic" pitchFamily="34" charset="0"/>
                <a:ea typeface="Times New Roman" pitchFamily="18" charset="0"/>
              </a:rPr>
              <a:t>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lang="fr-FR" sz="1200" u="sng" dirty="0" smtClean="0">
              <a:latin typeface="Century Gothic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371600" algn="l"/>
              </a:tabLst>
            </a:pPr>
            <a:r>
              <a:rPr lang="fr-FR" sz="1200" u="sng" dirty="0" smtClean="0">
                <a:latin typeface="Century Gothic" pitchFamily="34" charset="0"/>
              </a:rPr>
              <a:t>La poésie joue avec: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 - les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mots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les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sons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les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sonorités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 - le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rythme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 - les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images, comparaisons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, répétitions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 - la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réalité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ou l’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imaginaire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9512" y="2852936"/>
            <a:ext cx="3096344" cy="38472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Century Gothic" pitchFamily="34" charset="0"/>
              </a:rPr>
              <a:t>Les poèmes en vers</a:t>
            </a:r>
          </a:p>
          <a:p>
            <a:pPr algn="ctr"/>
            <a:endParaRPr lang="fr-FR" sz="1400" b="1" u="sng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Dans un poème en vers, on appelle les ligne des </a:t>
            </a:r>
            <a:r>
              <a:rPr lang="fr-FR" sz="1200" b="1" i="1" dirty="0" smtClean="0">
                <a:latin typeface="Century Gothic" pitchFamily="34" charset="0"/>
              </a:rPr>
              <a:t>vers</a:t>
            </a:r>
            <a:r>
              <a:rPr lang="fr-FR" sz="1200" i="1" dirty="0" smtClean="0"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On regroupe ces vers en paragraphes: </a:t>
            </a:r>
            <a:r>
              <a:rPr lang="fr-FR" sz="1200" b="1" i="1" dirty="0" smtClean="0">
                <a:latin typeface="Century Gothic" pitchFamily="34" charset="0"/>
              </a:rPr>
              <a:t>les strophes.</a:t>
            </a:r>
          </a:p>
          <a:p>
            <a:pPr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On entend souvent </a:t>
            </a:r>
            <a:r>
              <a:rPr lang="fr-FR" sz="1200" b="1" i="1" dirty="0" smtClean="0">
                <a:latin typeface="Century Gothic" pitchFamily="34" charset="0"/>
              </a:rPr>
              <a:t>des rimes </a:t>
            </a:r>
            <a:r>
              <a:rPr lang="fr-FR" sz="1200" i="1" dirty="0" smtClean="0">
                <a:latin typeface="Century Gothic" pitchFamily="34" charset="0"/>
              </a:rPr>
              <a:t>entre les vers.</a:t>
            </a:r>
          </a:p>
          <a:p>
            <a:endParaRPr lang="fr-FR" sz="1200" i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i="1" dirty="0" smtClean="0">
                <a:latin typeface="Century Gothic" pitchFamily="34" charset="0"/>
              </a:rPr>
              <a:t>Il y a différents types de rimes:</a:t>
            </a:r>
          </a:p>
          <a:p>
            <a:pPr>
              <a:buFont typeface="Arial" pitchFamily="34" charset="0"/>
              <a:buChar char="•"/>
            </a:pPr>
            <a:r>
              <a:rPr lang="fr-FR" sz="1200" b="1" i="1" dirty="0" smtClean="0">
                <a:latin typeface="Century Gothic" pitchFamily="34" charset="0"/>
              </a:rPr>
              <a:t>Les rimes plates ou suivies</a:t>
            </a:r>
            <a:r>
              <a:rPr lang="fr-FR" sz="1200" i="1" dirty="0" smtClean="0">
                <a:latin typeface="Century Gothic" pitchFamily="34" charset="0"/>
              </a:rPr>
              <a:t>: on entend la même rime sur au moins trois vers qui se suivent.</a:t>
            </a:r>
          </a:p>
          <a:p>
            <a:pPr>
              <a:buFont typeface="Arial" pitchFamily="34" charset="0"/>
              <a:buChar char="•"/>
            </a:pPr>
            <a:r>
              <a:rPr lang="fr-FR" sz="1200" b="1" i="1" dirty="0" smtClean="0">
                <a:latin typeface="Century Gothic" pitchFamily="34" charset="0"/>
              </a:rPr>
              <a:t>Les rimes croisées</a:t>
            </a:r>
            <a:r>
              <a:rPr lang="fr-FR" sz="1200" i="1" dirty="0" smtClean="0">
                <a:latin typeface="Century Gothic" pitchFamily="34" charset="0"/>
              </a:rPr>
              <a:t>: on les note A/B/A/B. Deux sons alternent sur les différents vers.</a:t>
            </a:r>
          </a:p>
          <a:p>
            <a:pPr>
              <a:buFont typeface="Arial" pitchFamily="34" charset="0"/>
              <a:buChar char="•"/>
            </a:pPr>
            <a:r>
              <a:rPr lang="fr-FR" sz="1200" b="1" i="1" dirty="0" smtClean="0">
                <a:latin typeface="Century Gothic" pitchFamily="34" charset="0"/>
              </a:rPr>
              <a:t>Les rimes embrassées</a:t>
            </a:r>
            <a:r>
              <a:rPr lang="fr-FR" sz="1200" i="1" dirty="0" smtClean="0">
                <a:latin typeface="Century Gothic" pitchFamily="34" charset="0"/>
              </a:rPr>
              <a:t>: on les note A/B/B/A. Un son apparaît au 1</a:t>
            </a:r>
            <a:r>
              <a:rPr lang="fr-FR" sz="1200" i="1" baseline="30000" dirty="0" smtClean="0">
                <a:latin typeface="Century Gothic" pitchFamily="34" charset="0"/>
              </a:rPr>
              <a:t>er</a:t>
            </a:r>
            <a:r>
              <a:rPr lang="fr-FR" sz="1200" i="1" dirty="0" smtClean="0">
                <a:latin typeface="Century Gothic" pitchFamily="34" charset="0"/>
              </a:rPr>
              <a:t> vers puis un autre au 2</a:t>
            </a:r>
            <a:r>
              <a:rPr lang="fr-FR" sz="1200" i="1" baseline="30000" dirty="0" smtClean="0">
                <a:latin typeface="Century Gothic" pitchFamily="34" charset="0"/>
              </a:rPr>
              <a:t>ème</a:t>
            </a:r>
            <a:r>
              <a:rPr lang="fr-FR" sz="1200" i="1" dirty="0" smtClean="0">
                <a:latin typeface="Century Gothic" pitchFamily="34" charset="0"/>
              </a:rPr>
              <a:t> et 3</a:t>
            </a:r>
            <a:r>
              <a:rPr lang="fr-FR" sz="1200" i="1" baseline="30000" dirty="0" smtClean="0">
                <a:latin typeface="Century Gothic" pitchFamily="34" charset="0"/>
              </a:rPr>
              <a:t>ème</a:t>
            </a:r>
            <a:r>
              <a:rPr lang="fr-FR" sz="1200" i="1" dirty="0" smtClean="0">
                <a:latin typeface="Century Gothic" pitchFamily="34" charset="0"/>
              </a:rPr>
              <a:t> , et le 1</a:t>
            </a:r>
            <a:r>
              <a:rPr lang="fr-FR" sz="1200" i="1" baseline="30000" dirty="0" smtClean="0">
                <a:latin typeface="Century Gothic" pitchFamily="34" charset="0"/>
              </a:rPr>
              <a:t>er</a:t>
            </a:r>
            <a:r>
              <a:rPr lang="fr-FR" sz="1200" i="1" dirty="0" smtClean="0">
                <a:latin typeface="Century Gothic" pitchFamily="34" charset="0"/>
              </a:rPr>
              <a:t> son revient au 4</a:t>
            </a:r>
            <a:r>
              <a:rPr lang="fr-FR" sz="1200" i="1" baseline="30000" dirty="0" smtClean="0">
                <a:latin typeface="Century Gothic" pitchFamily="34" charset="0"/>
              </a:rPr>
              <a:t>ème</a:t>
            </a:r>
            <a:r>
              <a:rPr lang="fr-FR" sz="1200" i="1" dirty="0" smtClean="0">
                <a:latin typeface="Century Gothic" pitchFamily="34" charset="0"/>
              </a:rPr>
              <a:t> vers.</a:t>
            </a:r>
            <a:endParaRPr lang="fr-FR" sz="1200" i="1" dirty="0">
              <a:latin typeface="Century Gothic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940152" y="1772816"/>
            <a:ext cx="3096344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Century Gothic" pitchFamily="34" charset="0"/>
              </a:rPr>
              <a:t>Les poèmes en prose</a:t>
            </a:r>
          </a:p>
          <a:p>
            <a:pPr>
              <a:buFont typeface="Wingdings" pitchFamily="2" charset="2"/>
              <a:buChar char="Ø"/>
            </a:pPr>
            <a:endParaRPr lang="fr-FR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Le poème en prose est une manière assez libre de s’exprimer.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Il n’y a pas les mêmes règles que pour la poésie en vers: les rimes ne sont pas obligatoires, les strophes non plus.</a:t>
            </a:r>
          </a:p>
          <a:p>
            <a:endParaRPr lang="fr-FR" sz="1200" dirty="0" smtClean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1785968" cy="25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 rot="16200000" flipV="1">
            <a:off x="4572000" y="5805264"/>
            <a:ext cx="432048" cy="1440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491880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Un calligramme</a:t>
            </a:r>
            <a:r>
              <a:rPr lang="fr-FR" sz="1200" dirty="0" smtClean="0">
                <a:latin typeface="Century Gothic" pitchFamily="34" charset="0"/>
              </a:rPr>
              <a:t>: poème dont la disposition sur la page forme un dessin.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516" y="3717032"/>
            <a:ext cx="2407496" cy="123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Connecteur droit avec flèche 52"/>
          <p:cNvCxnSpPr>
            <a:stCxn id="54" idx="0"/>
          </p:cNvCxnSpPr>
          <p:nvPr/>
        </p:nvCxnSpPr>
        <p:spPr>
          <a:xfrm rot="16200000" flipV="1">
            <a:off x="7470322" y="4923166"/>
            <a:ext cx="360040" cy="3960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660232" y="530120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entury Gothic" pitchFamily="34" charset="0"/>
              </a:rPr>
              <a:t>Un acrostiche</a:t>
            </a:r>
            <a:r>
              <a:rPr lang="fr-FR" sz="1200" dirty="0" smtClean="0">
                <a:latin typeface="Century Gothic" pitchFamily="34" charset="0"/>
              </a:rPr>
              <a:t>: petite poésie dont chaque vers commence par une des lettres du prénom de la personne à qui on la destine, ou d’une ville, d’un mot.</a:t>
            </a:r>
            <a:endParaRPr lang="fr-FR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6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 roman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07504" y="908720"/>
            <a:ext cx="8821488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1700808"/>
            <a:ext cx="1728192" cy="25922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195736" y="1700808"/>
            <a:ext cx="1728192" cy="25922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92280" y="1700808"/>
            <a:ext cx="1728192" cy="25922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572000" y="1700808"/>
            <a:ext cx="1728192" cy="25922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971600" y="4509120"/>
            <a:ext cx="2736304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148064" y="4509120"/>
            <a:ext cx="2736304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7504" y="98072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Le roman est un </a:t>
            </a:r>
            <a:r>
              <a:rPr lang="fr-FR" sz="1200" b="1" dirty="0" smtClean="0">
                <a:latin typeface="Century Gothic" pitchFamily="34" charset="0"/>
              </a:rPr>
              <a:t>récit imaginaire </a:t>
            </a:r>
            <a:r>
              <a:rPr lang="fr-FR" sz="1200" dirty="0" smtClean="0">
                <a:latin typeface="Century Gothic" pitchFamily="34" charset="0"/>
              </a:rPr>
              <a:t>d’une certaine longueur, dans lequel l’auteur met en scène des </a:t>
            </a:r>
            <a:r>
              <a:rPr lang="fr-FR" sz="1200" b="1" dirty="0" smtClean="0">
                <a:latin typeface="Century Gothic" pitchFamily="34" charset="0"/>
              </a:rPr>
              <a:t>personnages</a:t>
            </a:r>
            <a:r>
              <a:rPr lang="fr-FR" sz="1200" dirty="0" smtClean="0">
                <a:latin typeface="Century Gothic" pitchFamily="34" charset="0"/>
              </a:rPr>
              <a:t> et décrit leurs </a:t>
            </a:r>
            <a:r>
              <a:rPr lang="fr-FR" sz="1200" b="1" dirty="0" smtClean="0">
                <a:latin typeface="Century Gothic" pitchFamily="34" charset="0"/>
              </a:rPr>
              <a:t>aventures</a:t>
            </a:r>
            <a:r>
              <a:rPr lang="fr-FR" sz="1200" dirty="0" smtClean="0">
                <a:latin typeface="Century Gothic" pitchFamily="34" charset="0"/>
              </a:rPr>
              <a:t> en parlant de leurs </a:t>
            </a:r>
            <a:r>
              <a:rPr lang="fr-FR" sz="1200" b="1" dirty="0" smtClean="0">
                <a:latin typeface="Century Gothic" pitchFamily="34" charset="0"/>
              </a:rPr>
              <a:t>habitudes</a:t>
            </a:r>
            <a:r>
              <a:rPr lang="fr-FR" sz="1200" dirty="0" smtClean="0">
                <a:latin typeface="Century Gothic" pitchFamily="34" charset="0"/>
              </a:rPr>
              <a:t>, de leur </a:t>
            </a:r>
            <a:r>
              <a:rPr lang="fr-FR" sz="1200" b="1" dirty="0" smtClean="0">
                <a:latin typeface="Century Gothic" pitchFamily="34" charset="0"/>
              </a:rPr>
              <a:t>caractères</a:t>
            </a:r>
            <a:r>
              <a:rPr lang="fr-FR" sz="1200" dirty="0" smtClean="0">
                <a:latin typeface="Century Gothic" pitchFamily="34" charset="0"/>
              </a:rPr>
              <a:t>, de leurs </a:t>
            </a:r>
            <a:r>
              <a:rPr lang="fr-FR" sz="1200" b="1" dirty="0" smtClean="0">
                <a:latin typeface="Century Gothic" pitchFamily="34" charset="0"/>
              </a:rPr>
              <a:t>sentiments</a:t>
            </a:r>
            <a:r>
              <a:rPr lang="fr-FR" sz="1200" dirty="0" smtClean="0">
                <a:latin typeface="Century Gothic" pitchFamily="34" charset="0"/>
              </a:rPr>
              <a:t>.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3528" y="1772816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policier</a:t>
            </a:r>
          </a:p>
          <a:p>
            <a:r>
              <a:rPr lang="fr-FR" sz="1200" i="1" dirty="0" smtClean="0">
                <a:latin typeface="Century Gothic" pitchFamily="34" charset="0"/>
              </a:rPr>
              <a:t>Il fait le récit d’une enquête sur un meurtre, une disparition ou un vol, il faut bien repérer les indices et trouver des preuves pour démasquer le coupable .</a:t>
            </a:r>
            <a:endParaRPr lang="fr-FR" sz="1200" i="1" dirty="0"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67744" y="1772816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historique</a:t>
            </a:r>
            <a:endParaRPr lang="fr-FR" sz="1200" dirty="0" smtClean="0">
              <a:latin typeface="Century Gothic" pitchFamily="34" charset="0"/>
            </a:endParaRPr>
          </a:p>
          <a:p>
            <a:pPr algn="ctr"/>
            <a:r>
              <a:rPr lang="fr-FR" sz="1200" dirty="0" smtClean="0">
                <a:latin typeface="Century Gothic" pitchFamily="34" charset="0"/>
              </a:rPr>
              <a:t>Il mélange la vérité historique et l’imagination. On se retrouve plongé dans le passé, dans une aventure totalement imaginaire mais qui aurait pu</a:t>
            </a:r>
          </a:p>
          <a:p>
            <a:pPr algn="ctr"/>
            <a:r>
              <a:rPr lang="fr-FR" sz="1200" dirty="0" smtClean="0">
                <a:latin typeface="Century Gothic" pitchFamily="34" charset="0"/>
              </a:rPr>
              <a:t> exister!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72000" y="1772816"/>
            <a:ext cx="1800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sentimental ou comédie</a:t>
            </a:r>
          </a:p>
          <a:p>
            <a:r>
              <a:rPr lang="fr-FR" sz="1200" dirty="0" smtClean="0">
                <a:latin typeface="Century Gothic" pitchFamily="34" charset="0"/>
              </a:rPr>
              <a:t>Il fait souvent le récit d’une rencontre entre des personnages, ça peut-être drôle, triste ou émouvant. </a:t>
            </a:r>
          </a:p>
          <a:p>
            <a:r>
              <a:rPr lang="fr-FR" sz="1200" dirty="0" smtClean="0">
                <a:latin typeface="Century Gothic" pitchFamily="34" charset="0"/>
              </a:rPr>
              <a:t>Bien qu’imaginaire, ce récit se rapproche de la réalité et on s’identifie facilement aux personnages.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092280" y="1772816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fantastique ou merveilleux</a:t>
            </a:r>
          </a:p>
          <a:p>
            <a:pPr algn="ctr"/>
            <a:endParaRPr lang="fr-FR" sz="1200" dirty="0" smtClean="0">
              <a:latin typeface="Century Gothic" pitchFamily="34" charset="0"/>
            </a:endParaRPr>
          </a:p>
          <a:p>
            <a:pPr algn="ctr"/>
            <a:r>
              <a:rPr lang="fr-FR" sz="1200" dirty="0" smtClean="0">
                <a:latin typeface="Century Gothic" pitchFamily="34" charset="0"/>
              </a:rPr>
              <a:t>Totalement imaginaire, il mêle des personnages fantastiques tels que les fées, les magiciens ou encore les sorciers!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43608" y="4509120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science-fiction</a:t>
            </a:r>
          </a:p>
          <a:p>
            <a:pPr algn="ctr"/>
            <a:endParaRPr lang="fr-FR" sz="1200" b="1" dirty="0" smtClean="0">
              <a:latin typeface="Century Gothic" pitchFamily="34" charset="0"/>
            </a:endParaRPr>
          </a:p>
          <a:p>
            <a:r>
              <a:rPr lang="fr-FR" sz="1200" dirty="0" smtClean="0">
                <a:latin typeface="Century Gothic" pitchFamily="34" charset="0"/>
              </a:rPr>
              <a:t>Ce récit imaginaire se passe généralement dans le futur, et les personnages qu’on y rencontre peuvent être </a:t>
            </a:r>
          </a:p>
          <a:p>
            <a:r>
              <a:rPr lang="fr-FR" sz="1200" dirty="0" smtClean="0">
                <a:latin typeface="Century Gothic" pitchFamily="34" charset="0"/>
              </a:rPr>
              <a:t>des </a:t>
            </a:r>
            <a:r>
              <a:rPr lang="fr-FR" sz="1200" dirty="0" err="1" smtClean="0">
                <a:latin typeface="Century Gothic" pitchFamily="34" charset="0"/>
              </a:rPr>
              <a:t>aliens</a:t>
            </a:r>
            <a:r>
              <a:rPr lang="fr-FR" sz="1200" dirty="0" smtClean="0">
                <a:latin typeface="Century Gothic" pitchFamily="34" charset="0"/>
              </a:rPr>
              <a:t>, des extraterrestres, ou encore des machines et des</a:t>
            </a:r>
          </a:p>
          <a:p>
            <a:r>
              <a:rPr lang="fr-FR" sz="1200" dirty="0" smtClean="0">
                <a:latin typeface="Century Gothic" pitchFamily="34" charset="0"/>
              </a:rPr>
              <a:t> robots.</a:t>
            </a:r>
          </a:p>
          <a:p>
            <a:endParaRPr lang="fr-FR" sz="1200" dirty="0">
              <a:latin typeface="Century Gothic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292080" y="458112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Le roman d’aventures</a:t>
            </a:r>
          </a:p>
          <a:p>
            <a:pPr algn="ctr"/>
            <a:endParaRPr lang="fr-FR" sz="1200" b="1" dirty="0" smtClean="0">
              <a:latin typeface="Century Gothic" pitchFamily="34" charset="0"/>
            </a:endParaRPr>
          </a:p>
          <a:p>
            <a:r>
              <a:rPr lang="fr-FR" sz="1200" dirty="0" smtClean="0">
                <a:latin typeface="Century Gothic" pitchFamily="34" charset="0"/>
              </a:rPr>
              <a:t>C’est également un récit imaginaire. Il raconte les péripéties d’un héros qui part à l’aventure et rencontre en chemin des personnages souvent haut en couleurs!</a:t>
            </a:r>
            <a:endParaRPr lang="fr-FR" sz="1200" dirty="0">
              <a:latin typeface="Century Gothic" pitchFamily="34" charset="0"/>
            </a:endParaRPr>
          </a:p>
        </p:txBody>
      </p:sp>
      <p:pic>
        <p:nvPicPr>
          <p:cNvPr id="97282" name="Image 1" descr="http://www.fotosearch.fr/bthumb/UNC/UNC104/u12305751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30000"/>
          </a:blip>
          <a:srcRect/>
          <a:stretch>
            <a:fillRect/>
          </a:stretch>
        </p:blipFill>
        <p:spPr bwMode="auto">
          <a:xfrm>
            <a:off x="3491880" y="3521456"/>
            <a:ext cx="720080" cy="9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Image 4" descr="http://www.fotosearch.fr/bthumb/LIQ/LIQ114/vl0008b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753638" cy="9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Image 10" descr="http://www.fotosearch.fr/bthumb/LIQ/LIQ113/vl0009b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01208"/>
            <a:ext cx="994262" cy="12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Image 19" descr="http://www.fotosearch.fr/bthumb/UNC/UNC104/u10287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501008"/>
            <a:ext cx="576064" cy="10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Image 13" descr="http://www.fotosearch.fr/bthumb/ARP/ARP124/cp_detective_c.jp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40000"/>
          </a:blip>
          <a:srcRect/>
          <a:stretch>
            <a:fillRect/>
          </a:stretch>
        </p:blipFill>
        <p:spPr bwMode="auto">
          <a:xfrm>
            <a:off x="107504" y="3933056"/>
            <a:ext cx="899592" cy="7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Image 16" descr="http://www.fotosearch.fr/bthumb/UNC/UNC267/u15263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301208"/>
            <a:ext cx="1124322" cy="11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166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L 7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La pièce de théâtre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07504" y="1124744"/>
            <a:ext cx="3600400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79512" y="119675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Qu’est-ce qu’une pièce de théâtre?</a:t>
            </a:r>
          </a:p>
          <a:p>
            <a:endParaRPr lang="fr-FR" sz="1200" dirty="0" smtClean="0">
              <a:latin typeface="Century Gothic" pitchFamily="34" charset="0"/>
            </a:endParaRPr>
          </a:p>
          <a:p>
            <a:r>
              <a:rPr lang="fr-FR" sz="1200" dirty="0" smtClean="0">
                <a:latin typeface="Century Gothic" pitchFamily="34" charset="0"/>
              </a:rPr>
              <a:t>C’est un </a:t>
            </a:r>
            <a:r>
              <a:rPr lang="fr-FR" sz="1200" b="1" dirty="0" smtClean="0">
                <a:latin typeface="Century Gothic" pitchFamily="34" charset="0"/>
              </a:rPr>
              <a:t>texte destiné à être joué à l’oral </a:t>
            </a:r>
            <a:r>
              <a:rPr lang="fr-FR" sz="1200" dirty="0" smtClean="0">
                <a:latin typeface="Century Gothic" pitchFamily="34" charset="0"/>
              </a:rPr>
              <a:t>par des </a:t>
            </a:r>
            <a:r>
              <a:rPr lang="fr-FR" sz="1200" b="1" dirty="0" smtClean="0">
                <a:latin typeface="Century Gothic" pitchFamily="34" charset="0"/>
              </a:rPr>
              <a:t>comédiens</a:t>
            </a:r>
            <a:r>
              <a:rPr lang="fr-FR" sz="1200" dirty="0" smtClean="0">
                <a:latin typeface="Century Gothic" pitchFamily="34" charset="0"/>
              </a:rPr>
              <a:t>, des </a:t>
            </a:r>
            <a:r>
              <a:rPr lang="fr-FR" sz="1200" b="1" dirty="0" smtClean="0">
                <a:latin typeface="Century Gothic" pitchFamily="34" charset="0"/>
              </a:rPr>
              <a:t>acteurs</a:t>
            </a:r>
            <a:r>
              <a:rPr lang="fr-FR" sz="1200" dirty="0" smtClean="0">
                <a:latin typeface="Century Gothic" pitchFamily="34" charset="0"/>
              </a:rPr>
              <a:t> sur une </a:t>
            </a:r>
            <a:r>
              <a:rPr lang="fr-FR" sz="1200" b="1" dirty="0" smtClean="0">
                <a:latin typeface="Century Gothic" pitchFamily="34" charset="0"/>
              </a:rPr>
              <a:t>scène</a:t>
            </a:r>
            <a:r>
              <a:rPr lang="fr-FR" sz="1200" dirty="0" smtClean="0">
                <a:latin typeface="Century Gothic" pitchFamily="34" charset="0"/>
              </a:rPr>
              <a:t> que l’on appelle le </a:t>
            </a:r>
            <a:r>
              <a:rPr lang="fr-FR" sz="1200" b="1" dirty="0" smtClean="0">
                <a:latin typeface="Century Gothic" pitchFamily="34" charset="0"/>
              </a:rPr>
              <a:t>théâtre</a:t>
            </a:r>
            <a:r>
              <a:rPr lang="fr-FR" sz="1200" dirty="0" smtClean="0">
                <a:latin typeface="Century Gothic" pitchFamily="34" charset="0"/>
              </a:rPr>
              <a:t>. Ces textes peuvent être </a:t>
            </a:r>
            <a:r>
              <a:rPr lang="fr-FR" sz="1200" b="1" dirty="0" smtClean="0">
                <a:latin typeface="Century Gothic" pitchFamily="34" charset="0"/>
              </a:rPr>
              <a:t>comiques </a:t>
            </a:r>
            <a:r>
              <a:rPr lang="fr-FR" sz="1200" dirty="0" smtClean="0">
                <a:latin typeface="Century Gothic" pitchFamily="34" charset="0"/>
              </a:rPr>
              <a:t>(les comédies, les farces) ou bien </a:t>
            </a:r>
            <a:r>
              <a:rPr lang="fr-FR" sz="1200" b="1" dirty="0" smtClean="0">
                <a:latin typeface="Century Gothic" pitchFamily="34" charset="0"/>
              </a:rPr>
              <a:t>tragiques</a:t>
            </a:r>
            <a:r>
              <a:rPr lang="fr-FR" sz="1200" dirty="0" smtClean="0">
                <a:latin typeface="Century Gothic" pitchFamily="34" charset="0"/>
              </a:rPr>
              <a:t> (les tragédies).</a:t>
            </a:r>
          </a:p>
          <a:p>
            <a:endParaRPr lang="fr-FR" sz="1200" dirty="0">
              <a:latin typeface="Century Gothic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220072" y="2060848"/>
            <a:ext cx="3744416" cy="37444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292080" y="220486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itchFamily="34" charset="0"/>
              </a:rPr>
              <a:t>Comment écrit-on une pièce de théâtre?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Une pièce de théâtre peut s’écrire </a:t>
            </a:r>
            <a:r>
              <a:rPr lang="fr-FR" sz="1200" b="1" dirty="0" smtClean="0">
                <a:latin typeface="Century Gothic" pitchFamily="34" charset="0"/>
              </a:rPr>
              <a:t>en prose ou en vers.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Elle est divisée en </a:t>
            </a:r>
            <a:r>
              <a:rPr lang="fr-FR" sz="1200" b="1" dirty="0" smtClean="0">
                <a:latin typeface="Century Gothic" pitchFamily="34" charset="0"/>
              </a:rPr>
              <a:t>actes</a:t>
            </a:r>
            <a:r>
              <a:rPr lang="fr-FR" sz="1200" dirty="0" smtClean="0">
                <a:latin typeface="Century Gothic" pitchFamily="34" charset="0"/>
              </a:rPr>
              <a:t>: ce sont comme des chapitres.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Les actes sont divisés en </a:t>
            </a:r>
            <a:r>
              <a:rPr lang="fr-FR" sz="1200" b="1" dirty="0" smtClean="0">
                <a:latin typeface="Century Gothic" pitchFamily="34" charset="0"/>
              </a:rPr>
              <a:t>scènes</a:t>
            </a:r>
            <a:r>
              <a:rPr lang="fr-FR" sz="1200" dirty="0" smtClean="0">
                <a:latin typeface="Century Gothic" pitchFamily="34" charset="0"/>
              </a:rPr>
              <a:t>: ce sont les différentes parties d’un acte.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latin typeface="Century Gothic" pitchFamily="34" charset="0"/>
              </a:rPr>
              <a:t>Pour commencer, il y a la </a:t>
            </a:r>
            <a:r>
              <a:rPr lang="fr-FR" sz="1200" b="1" dirty="0" smtClean="0">
                <a:latin typeface="Century Gothic" pitchFamily="34" charset="0"/>
              </a:rPr>
              <a:t>scène d’exposition</a:t>
            </a:r>
            <a:r>
              <a:rPr lang="fr-FR" sz="1200" dirty="0" smtClean="0">
                <a:latin typeface="Century Gothic" pitchFamily="34" charset="0"/>
              </a:rPr>
              <a:t>: elle présente tous les personnages de l’histoire.</a:t>
            </a:r>
          </a:p>
          <a:p>
            <a:pPr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Les didascalies</a:t>
            </a:r>
            <a:r>
              <a:rPr lang="fr-FR" sz="1200" dirty="0" smtClean="0">
                <a:latin typeface="Century Gothic" pitchFamily="34" charset="0"/>
              </a:rPr>
              <a:t>: ce sont les instructions de jeu que donne l’auteur pour la mise en scène (lieu, attitude du personnage..)</a:t>
            </a:r>
          </a:p>
          <a:p>
            <a:pPr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Un aparté</a:t>
            </a:r>
            <a:r>
              <a:rPr lang="fr-FR" sz="1200" dirty="0" smtClean="0">
                <a:latin typeface="Century Gothic" pitchFamily="34" charset="0"/>
              </a:rPr>
              <a:t>: Ce que dit un acteur à part et qui n'est entendu que des spectateurs.</a:t>
            </a:r>
          </a:p>
          <a:p>
            <a:pPr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Un monologue:</a:t>
            </a:r>
            <a:r>
              <a:rPr lang="fr-FR" sz="1200" b="1" dirty="0" smtClean="0"/>
              <a:t> </a:t>
            </a:r>
            <a:r>
              <a:rPr lang="fr-FR" sz="1200" dirty="0" smtClean="0">
                <a:latin typeface="Century Gothic" pitchFamily="34" charset="0"/>
              </a:rPr>
              <a:t>Discours que se tient à lui-même un personnage de théâtre.</a:t>
            </a:r>
          </a:p>
          <a:p>
            <a:pPr>
              <a:buFont typeface="Wingdings" pitchFamily="2" charset="2"/>
              <a:buChar char="Ø"/>
            </a:pPr>
            <a:r>
              <a:rPr lang="fr-FR" sz="1200" b="1" dirty="0" smtClean="0">
                <a:latin typeface="Century Gothic" pitchFamily="34" charset="0"/>
              </a:rPr>
              <a:t>Une tirade: </a:t>
            </a:r>
            <a:r>
              <a:rPr lang="fr-FR" sz="1200" dirty="0" smtClean="0">
                <a:latin typeface="Century Gothic" pitchFamily="34" charset="0"/>
              </a:rPr>
              <a:t>Discours, réplique assez longue d'un personnage de théâtre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99592" y="2924944"/>
            <a:ext cx="3528392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Acte I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b="1" dirty="0" smtClean="0"/>
              <a:t>Scène II</a:t>
            </a:r>
          </a:p>
          <a:p>
            <a:pPr algn="ctr"/>
            <a:r>
              <a:rPr lang="fr-FR" sz="1200" i="1" dirty="0" smtClean="0"/>
              <a:t>Toinette, Argan</a:t>
            </a:r>
          </a:p>
          <a:p>
            <a:endParaRPr lang="fr-FR" sz="1200" dirty="0" smtClean="0"/>
          </a:p>
          <a:p>
            <a:r>
              <a:rPr lang="fr-FR" sz="1200" dirty="0" smtClean="0"/>
              <a:t> </a:t>
            </a:r>
            <a:r>
              <a:rPr lang="fr-FR" sz="1200" i="1" dirty="0" smtClean="0"/>
              <a:t>Toinette, en entrant dans la chambre.</a:t>
            </a:r>
          </a:p>
          <a:p>
            <a:r>
              <a:rPr lang="fr-FR" sz="1200" dirty="0" smtClean="0"/>
              <a:t> On y va.</a:t>
            </a:r>
          </a:p>
          <a:p>
            <a:endParaRPr lang="fr-FR" sz="1200" dirty="0" smtClean="0"/>
          </a:p>
          <a:p>
            <a:r>
              <a:rPr lang="fr-FR" sz="1200" dirty="0" smtClean="0"/>
              <a:t> </a:t>
            </a:r>
            <a:r>
              <a:rPr lang="fr-FR" sz="1200" i="1" dirty="0" smtClean="0"/>
              <a:t>Argan</a:t>
            </a:r>
          </a:p>
          <a:p>
            <a:r>
              <a:rPr lang="fr-FR" sz="1200" dirty="0" smtClean="0"/>
              <a:t> Ah, chienne ! ah, charogne... !</a:t>
            </a:r>
          </a:p>
          <a:p>
            <a:endParaRPr lang="fr-FR" sz="1200" dirty="0" smtClean="0"/>
          </a:p>
          <a:p>
            <a:r>
              <a:rPr lang="fr-FR" sz="1200" dirty="0" smtClean="0"/>
              <a:t> </a:t>
            </a:r>
            <a:r>
              <a:rPr lang="fr-FR" sz="1200" i="1" dirty="0" smtClean="0"/>
              <a:t>Toinette, faisant semblant de s'être cogné la tête.</a:t>
            </a:r>
          </a:p>
          <a:p>
            <a:r>
              <a:rPr lang="fr-FR" sz="1200" dirty="0" smtClean="0"/>
              <a:t> Diantre soit fait de votre impatience ! vous pressez si fort les personnes, que je me suis donné un grand coup de la tête contre la carne d'un volet.</a:t>
            </a:r>
          </a:p>
          <a:p>
            <a:endParaRPr lang="fr-FR" sz="1200" dirty="0" smtClean="0"/>
          </a:p>
          <a:p>
            <a:r>
              <a:rPr lang="fr-FR" sz="1200" i="1" dirty="0" smtClean="0"/>
              <a:t> Argan, en colère.</a:t>
            </a:r>
          </a:p>
          <a:p>
            <a:r>
              <a:rPr lang="fr-FR" sz="1200" dirty="0" smtClean="0"/>
              <a:t> Ah ! traîtresse... !</a:t>
            </a:r>
          </a:p>
          <a:p>
            <a:pPr algn="r"/>
            <a:r>
              <a:rPr lang="fr-FR" sz="1200" dirty="0" smtClean="0"/>
              <a:t>Molière</a:t>
            </a:r>
            <a:r>
              <a:rPr lang="fr-FR" sz="1200" i="1" dirty="0" smtClean="0"/>
              <a:t>, le malade imaginaire</a:t>
            </a:r>
            <a:endParaRPr lang="fr-FR" sz="1200" dirty="0" smtClean="0"/>
          </a:p>
        </p:txBody>
      </p:sp>
      <p:cxnSp>
        <p:nvCxnSpPr>
          <p:cNvPr id="34" name="Connecteur droit avec flèche 33"/>
          <p:cNvCxnSpPr/>
          <p:nvPr/>
        </p:nvCxnSpPr>
        <p:spPr>
          <a:xfrm rot="10800000" flipV="1">
            <a:off x="2915816" y="2924944"/>
            <a:ext cx="244827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V="1">
            <a:off x="2915816" y="3356992"/>
            <a:ext cx="2448272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0800000">
            <a:off x="3347864" y="4005064"/>
            <a:ext cx="20162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10800000" flipV="1">
            <a:off x="4067944" y="4005064"/>
            <a:ext cx="129614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3743908" y="4329100"/>
            <a:ext cx="1944216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10800000" flipV="1">
            <a:off x="2123728" y="5949280"/>
            <a:ext cx="194421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166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Rounded MT Bold" pitchFamily="34" charset="0"/>
              </a:rPr>
              <a:t>O 9</a:t>
            </a:r>
            <a:endParaRPr lang="fr-FR" sz="3600" dirty="0">
              <a:latin typeface="Arial Rounded MT Bold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 Rounded MT Bold" pitchFamily="34" charset="0"/>
              </a:rPr>
              <a:t>Les accents</a:t>
            </a:r>
            <a:endParaRPr lang="fr-FR" sz="3600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324056" cy="331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8748464" cy="21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6181</Words>
  <Application>Microsoft Office PowerPoint</Application>
  <PresentationFormat>Affichage à l'écran (4:3)</PresentationFormat>
  <Paragraphs>1545</Paragraphs>
  <Slides>83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Morgane</dc:creator>
  <cp:lastModifiedBy>M</cp:lastModifiedBy>
  <cp:revision>117</cp:revision>
  <dcterms:created xsi:type="dcterms:W3CDTF">2011-02-15T20:04:30Z</dcterms:created>
  <dcterms:modified xsi:type="dcterms:W3CDTF">2011-09-10T09:38:42Z</dcterms:modified>
</cp:coreProperties>
</file>