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09/04/2014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7668344" y="116633"/>
            <a:ext cx="1296144" cy="3600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43508" y="44624"/>
            <a:ext cx="752483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8000" dirty="0" smtClean="0">
                <a:latin typeface="CANDY INC." pitchFamily="50" charset="0"/>
              </a:rPr>
              <a:t>Exercices sur le partage</a:t>
            </a:r>
            <a:endParaRPr lang="fr-FR" sz="8000" dirty="0">
              <a:latin typeface="CANDY INC." pitchFamily="50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323528" y="1268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Matériel dont vous aller avoir besoin pour cette séance</a:t>
            </a:r>
            <a:endParaRPr lang="fr-FR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403648" y="2420888"/>
            <a:ext cx="3384376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Crayon à papier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7668344" y="116633"/>
            <a:ext cx="1296143" cy="4320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Séance 7</a:t>
            </a:r>
            <a:endParaRPr lang="fr-FR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6868195" y="2420888"/>
            <a:ext cx="205172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Ardoise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pic>
        <p:nvPicPr>
          <p:cNvPr id="10" name="Picture 8" descr="http://www.kwebox.com/images/products/67587v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440" y="2571006"/>
            <a:ext cx="1379806" cy="903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planete.cliparts.free.fr/cliparts/albums/objets/bureau/bureau_eb-064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564904"/>
            <a:ext cx="936104" cy="759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re 1"/>
          <p:cNvSpPr txBox="1">
            <a:spLocks/>
          </p:cNvSpPr>
          <p:nvPr/>
        </p:nvSpPr>
        <p:spPr>
          <a:xfrm>
            <a:off x="1259632" y="3356992"/>
            <a:ext cx="4186808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Stylo </a:t>
            </a:r>
            <a:r>
              <a:rPr lang="fr-F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bleu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, </a:t>
            </a:r>
            <a:r>
              <a:rPr lang="fr-F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vert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, </a:t>
            </a:r>
            <a:r>
              <a:rPr lang="fr-F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rouge</a:t>
            </a:r>
            <a:endParaRPr lang="fr-FR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pic>
        <p:nvPicPr>
          <p:cNvPr id="13" name="Picture 2" descr="http://www.1000stylos.com/lib/imageAffiche.php?idim=1156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23528" y="3614094"/>
            <a:ext cx="828092" cy="828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re 1"/>
          <p:cNvSpPr txBox="1">
            <a:spLocks/>
          </p:cNvSpPr>
          <p:nvPr/>
        </p:nvSpPr>
        <p:spPr>
          <a:xfrm>
            <a:off x="1281774" y="4365104"/>
            <a:ext cx="5462264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Crayon d’entrainement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1354752" y="5445224"/>
            <a:ext cx="3384376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Cahier du jour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6912768" y="3614094"/>
            <a:ext cx="205172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Règle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pic>
        <p:nvPicPr>
          <p:cNvPr id="17" name="Picture 2" descr="http://www.ilemaths.net/img/forum_img/0432/forum_432593_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279" y="3474779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http://www.kwebox.com/images/300x300/products/8320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31989"/>
            <a:ext cx="959216" cy="959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http://www.clairefontaine.com/wp-content/gallery/kover-book/951420C_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90" y="5591205"/>
            <a:ext cx="828092" cy="828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5553966" y="6194445"/>
            <a:ext cx="3297948" cy="449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chemeClr val="dk1">
                    <a:lumMod val="0"/>
                    <a:lumOff val="0"/>
                  </a:scheme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400" dirty="0">
                <a:effectLst/>
                <a:latin typeface="CANDY INC." pitchFamily="50" charset="0"/>
                <a:ea typeface="Calibri"/>
                <a:cs typeface="Times New Roman"/>
              </a:rPr>
              <a:t>http://j-ai-reve-que.eklablog.fr/</a:t>
            </a:r>
          </a:p>
        </p:txBody>
      </p:sp>
    </p:spTree>
    <p:extLst>
      <p:ext uri="{BB962C8B-B14F-4D97-AF65-F5344CB8AC3E}">
        <p14:creationId xmlns:p14="http://schemas.microsoft.com/office/powerpoint/2010/main" val="28847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2" grpId="0"/>
      <p:bldP spid="14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Encadre le quotient</a:t>
            </a:r>
            <a:endParaRPr lang="fr-FR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7"/>
            <a:ext cx="1522512" cy="50405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dirty="0" smtClean="0">
                <a:latin typeface="Comic Sans MS" panose="030F0702030302020204" pitchFamily="66" charset="0"/>
              </a:rPr>
              <a:t>878 : 9 </a:t>
            </a:r>
            <a:endParaRPr lang="fr-FR" dirty="0">
              <a:latin typeface="Comic Sans MS" panose="030F0702030302020204" pitchFamily="66" charset="0"/>
            </a:endParaRPr>
          </a:p>
        </p:txBody>
      </p:sp>
      <p:pic>
        <p:nvPicPr>
          <p:cNvPr id="4" name="Picture 8" descr="http://www.kwebox.com/images/products/67587v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16633"/>
            <a:ext cx="879487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contenu 2"/>
          <p:cNvSpPr txBox="1">
            <a:spLocks/>
          </p:cNvSpPr>
          <p:nvPr/>
        </p:nvSpPr>
        <p:spPr>
          <a:xfrm>
            <a:off x="2195736" y="1340768"/>
            <a:ext cx="1368152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9 x </a:t>
            </a:r>
            <a:r>
              <a:rPr lang="fr-FR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10</a:t>
            </a:r>
            <a:r>
              <a:rPr lang="fr-FR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endParaRPr lang="fr-FR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051720" y="1412776"/>
            <a:ext cx="4752528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dirty="0" smtClean="0">
                <a:latin typeface="Comic Sans MS" panose="030F0702030302020204" pitchFamily="66" charset="0"/>
              </a:rPr>
              <a:t>……………… &lt; 878 &lt; ……………… 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148064" y="1340768"/>
            <a:ext cx="1656184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b="1" strike="sngStrike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9 x 100 </a:t>
            </a:r>
            <a:endParaRPr lang="fr-FR" b="1" strike="sngStrike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67544" y="2852936"/>
            <a:ext cx="1522512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dirty="0" smtClean="0">
                <a:latin typeface="Comic Sans MS" panose="030F0702030302020204" pitchFamily="66" charset="0"/>
              </a:rPr>
              <a:t>932 : 4 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2169756" y="2852936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b="1" dirty="0">
                <a:solidFill>
                  <a:srgbClr val="00B050"/>
                </a:solidFill>
                <a:latin typeface="Comic Sans MS" panose="030F0702030302020204" pitchFamily="66" charset="0"/>
              </a:rPr>
              <a:t>4</a:t>
            </a:r>
            <a:r>
              <a:rPr lang="fr-FR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x </a:t>
            </a:r>
            <a:r>
              <a:rPr lang="fr-FR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100</a:t>
            </a:r>
            <a:r>
              <a:rPr lang="fr-FR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endParaRPr lang="fr-FR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2062064" y="2852935"/>
            <a:ext cx="4752528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dirty="0" smtClean="0">
                <a:latin typeface="Comic Sans MS" panose="030F0702030302020204" pitchFamily="66" charset="0"/>
              </a:rPr>
              <a:t>……………… &lt; 932 &lt; ……………… 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5158408" y="2780928"/>
            <a:ext cx="1789856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b="1" strike="sngStrike" dirty="0">
                <a:solidFill>
                  <a:srgbClr val="00B050"/>
                </a:solidFill>
                <a:latin typeface="Comic Sans MS" panose="030F0702030302020204" pitchFamily="66" charset="0"/>
              </a:rPr>
              <a:t>4</a:t>
            </a:r>
            <a:r>
              <a:rPr lang="fr-FR" b="1" strike="sngStrike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x 1000</a:t>
            </a:r>
            <a:r>
              <a:rPr lang="fr-FR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endParaRPr lang="fr-FR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323528" y="4221088"/>
            <a:ext cx="1666528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dirty="0" smtClean="0">
                <a:latin typeface="Comic Sans MS" panose="030F0702030302020204" pitchFamily="66" charset="0"/>
              </a:rPr>
              <a:t>2 452 : 7 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2206080" y="4221088"/>
            <a:ext cx="1429816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b="1" dirty="0">
                <a:solidFill>
                  <a:srgbClr val="00B050"/>
                </a:solidFill>
                <a:latin typeface="Comic Sans MS" panose="030F0702030302020204" pitchFamily="66" charset="0"/>
              </a:rPr>
              <a:t>7</a:t>
            </a:r>
            <a:r>
              <a:rPr lang="fr-FR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x </a:t>
            </a:r>
            <a:r>
              <a:rPr lang="fr-FR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100</a:t>
            </a:r>
            <a:r>
              <a:rPr lang="fr-FR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endParaRPr lang="fr-FR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2062064" y="4221088"/>
            <a:ext cx="4814192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dirty="0" smtClean="0">
                <a:latin typeface="Comic Sans MS" panose="030F0702030302020204" pitchFamily="66" charset="0"/>
              </a:rPr>
              <a:t>……………… &lt; 2 452 &lt; ……………… 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5158408" y="4149080"/>
            <a:ext cx="1789856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b="1" strike="sngStrike" dirty="0">
                <a:solidFill>
                  <a:srgbClr val="00B050"/>
                </a:solidFill>
                <a:latin typeface="Comic Sans MS" panose="030F0702030302020204" pitchFamily="66" charset="0"/>
              </a:rPr>
              <a:t>7</a:t>
            </a:r>
            <a:r>
              <a:rPr lang="fr-FR" b="1" strike="sngStrike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x 1000 </a:t>
            </a:r>
            <a:endParaRPr lang="fr-FR" b="1" strike="sngStrike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395536" y="5589240"/>
            <a:ext cx="1522512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dirty="0" smtClean="0">
                <a:latin typeface="Comic Sans MS" panose="030F0702030302020204" pitchFamily="66" charset="0"/>
              </a:rPr>
              <a:t>6 804 : 5 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17" name="Espace réservé du contenu 2"/>
          <p:cNvSpPr txBox="1">
            <a:spLocks/>
          </p:cNvSpPr>
          <p:nvPr/>
        </p:nvSpPr>
        <p:spPr>
          <a:xfrm>
            <a:off x="1918048" y="5589240"/>
            <a:ext cx="1635810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5 x </a:t>
            </a:r>
            <a:r>
              <a:rPr lang="fr-FR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1 000 </a:t>
            </a:r>
            <a:endParaRPr lang="fr-FR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Espace réservé du contenu 2"/>
          <p:cNvSpPr txBox="1">
            <a:spLocks/>
          </p:cNvSpPr>
          <p:nvPr/>
        </p:nvSpPr>
        <p:spPr>
          <a:xfrm>
            <a:off x="1990056" y="5589239"/>
            <a:ext cx="4752528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dirty="0" smtClean="0">
                <a:latin typeface="Comic Sans MS" panose="030F0702030302020204" pitchFamily="66" charset="0"/>
              </a:rPr>
              <a:t>……………… &lt; 6 804 &lt; ……………… 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19" name="Espace réservé du contenu 2"/>
          <p:cNvSpPr txBox="1">
            <a:spLocks/>
          </p:cNvSpPr>
          <p:nvPr/>
        </p:nvSpPr>
        <p:spPr>
          <a:xfrm>
            <a:off x="5086400" y="5589240"/>
            <a:ext cx="1933872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b="1" strike="sngStrike" dirty="0">
                <a:solidFill>
                  <a:srgbClr val="00B050"/>
                </a:solidFill>
                <a:latin typeface="Comic Sans MS" panose="030F0702030302020204" pitchFamily="66" charset="0"/>
              </a:rPr>
              <a:t>5</a:t>
            </a:r>
            <a:r>
              <a:rPr lang="fr-FR" b="1" strike="sngStrike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x 10 000 </a:t>
            </a:r>
            <a:endParaRPr lang="fr-FR" b="1" strike="sngStrike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Espace réservé du contenu 2"/>
          <p:cNvSpPr txBox="1">
            <a:spLocks/>
          </p:cNvSpPr>
          <p:nvPr/>
        </p:nvSpPr>
        <p:spPr>
          <a:xfrm>
            <a:off x="3419872" y="1927806"/>
            <a:ext cx="5484212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dirty="0" smtClean="0">
                <a:latin typeface="Comic Sans MS" panose="030F0702030302020204" pitchFamily="66" charset="0"/>
              </a:rPr>
              <a:t>Il y aura </a:t>
            </a:r>
            <a:r>
              <a:rPr lang="fr-FR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2</a:t>
            </a:r>
            <a:r>
              <a:rPr lang="fr-FR" dirty="0" smtClean="0">
                <a:latin typeface="Comic Sans MS" panose="030F0702030302020204" pitchFamily="66" charset="0"/>
              </a:rPr>
              <a:t> chiffres au quotient.</a:t>
            </a:r>
            <a:endParaRPr lang="fr-FR" dirty="0">
              <a:latin typeface="Comic Sans MS" panose="030F0702030302020204" pitchFamily="66" charset="0"/>
            </a:endParaRPr>
          </a:p>
        </p:txBody>
      </p:sp>
      <p:cxnSp>
        <p:nvCxnSpPr>
          <p:cNvPr id="22" name="Connecteur droit avec flèche 21"/>
          <p:cNvCxnSpPr>
            <a:endCxn id="20" idx="1"/>
          </p:cNvCxnSpPr>
          <p:nvPr/>
        </p:nvCxnSpPr>
        <p:spPr>
          <a:xfrm>
            <a:off x="2920988" y="1916832"/>
            <a:ext cx="498884" cy="2630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Espace réservé du contenu 2"/>
          <p:cNvSpPr txBox="1">
            <a:spLocks/>
          </p:cNvSpPr>
          <p:nvPr/>
        </p:nvSpPr>
        <p:spPr>
          <a:xfrm>
            <a:off x="3170430" y="3367966"/>
            <a:ext cx="5484212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dirty="0" smtClean="0">
                <a:latin typeface="Comic Sans MS" panose="030F0702030302020204" pitchFamily="66" charset="0"/>
              </a:rPr>
              <a:t>Il y aura </a:t>
            </a:r>
            <a:r>
              <a:rPr lang="fr-FR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3</a:t>
            </a:r>
            <a:r>
              <a:rPr lang="fr-FR" dirty="0" smtClean="0">
                <a:latin typeface="Comic Sans MS" panose="030F0702030302020204" pitchFamily="66" charset="0"/>
              </a:rPr>
              <a:t> chiffres au quotient.</a:t>
            </a:r>
            <a:endParaRPr lang="fr-FR" dirty="0">
              <a:latin typeface="Comic Sans MS" panose="030F0702030302020204" pitchFamily="66" charset="0"/>
            </a:endParaRPr>
          </a:p>
        </p:txBody>
      </p:sp>
      <p:cxnSp>
        <p:nvCxnSpPr>
          <p:cNvPr id="24" name="Connecteur droit avec flèche 23"/>
          <p:cNvCxnSpPr>
            <a:endCxn id="23" idx="1"/>
          </p:cNvCxnSpPr>
          <p:nvPr/>
        </p:nvCxnSpPr>
        <p:spPr>
          <a:xfrm>
            <a:off x="2671546" y="3356992"/>
            <a:ext cx="498884" cy="2630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Espace réservé du contenu 2"/>
          <p:cNvSpPr txBox="1">
            <a:spLocks/>
          </p:cNvSpPr>
          <p:nvPr/>
        </p:nvSpPr>
        <p:spPr>
          <a:xfrm>
            <a:off x="3296658" y="4664110"/>
            <a:ext cx="5484212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dirty="0" smtClean="0">
                <a:latin typeface="Comic Sans MS" panose="030F0702030302020204" pitchFamily="66" charset="0"/>
              </a:rPr>
              <a:t>Il y aura </a:t>
            </a:r>
            <a:r>
              <a:rPr lang="fr-FR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3</a:t>
            </a:r>
            <a:r>
              <a:rPr lang="fr-FR" dirty="0" smtClean="0">
                <a:latin typeface="Comic Sans MS" panose="030F0702030302020204" pitchFamily="66" charset="0"/>
              </a:rPr>
              <a:t> chiffres au quotient.</a:t>
            </a:r>
            <a:endParaRPr lang="fr-FR" dirty="0">
              <a:latin typeface="Comic Sans MS" panose="030F0702030302020204" pitchFamily="66" charset="0"/>
            </a:endParaRPr>
          </a:p>
        </p:txBody>
      </p:sp>
      <p:cxnSp>
        <p:nvCxnSpPr>
          <p:cNvPr id="26" name="Connecteur droit avec flèche 25"/>
          <p:cNvCxnSpPr>
            <a:endCxn id="25" idx="1"/>
          </p:cNvCxnSpPr>
          <p:nvPr/>
        </p:nvCxnSpPr>
        <p:spPr>
          <a:xfrm>
            <a:off x="2797774" y="4653136"/>
            <a:ext cx="498884" cy="2630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Espace réservé du contenu 2"/>
          <p:cNvSpPr txBox="1">
            <a:spLocks/>
          </p:cNvSpPr>
          <p:nvPr/>
        </p:nvSpPr>
        <p:spPr>
          <a:xfrm>
            <a:off x="3091660" y="6066004"/>
            <a:ext cx="5484212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dirty="0" smtClean="0">
                <a:latin typeface="Comic Sans MS" panose="030F0702030302020204" pitchFamily="66" charset="0"/>
              </a:rPr>
              <a:t>Il y aura </a:t>
            </a:r>
            <a:r>
              <a:rPr lang="fr-FR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4</a:t>
            </a:r>
            <a:r>
              <a:rPr lang="fr-FR" dirty="0" smtClean="0">
                <a:latin typeface="Comic Sans MS" panose="030F0702030302020204" pitchFamily="66" charset="0"/>
              </a:rPr>
              <a:t> chiffres au quotient.</a:t>
            </a:r>
            <a:endParaRPr lang="fr-FR" dirty="0">
              <a:latin typeface="Comic Sans MS" panose="030F0702030302020204" pitchFamily="66" charset="0"/>
            </a:endParaRPr>
          </a:p>
        </p:txBody>
      </p:sp>
      <p:cxnSp>
        <p:nvCxnSpPr>
          <p:cNvPr id="28" name="Connecteur droit avec flèche 27"/>
          <p:cNvCxnSpPr>
            <a:endCxn id="27" idx="1"/>
          </p:cNvCxnSpPr>
          <p:nvPr/>
        </p:nvCxnSpPr>
        <p:spPr>
          <a:xfrm>
            <a:off x="2592776" y="6055030"/>
            <a:ext cx="498884" cy="2630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936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5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784976" cy="1008112"/>
          </a:xfrm>
        </p:spPr>
        <p:txBody>
          <a:bodyPr>
            <a:normAutofit/>
          </a:bodyPr>
          <a:lstStyle/>
          <a:p>
            <a:pPr algn="just"/>
            <a:r>
              <a:rPr lang="fr-FR" sz="2000" u="sng" dirty="0">
                <a:uFill>
                  <a:solidFill>
                    <a:srgbClr val="C00000"/>
                  </a:solidFill>
                </a:uFill>
                <a:latin typeface="Comic Sans MS" panose="030F0702030302020204" pitchFamily="66" charset="0"/>
              </a:rPr>
              <a:t>Exercice 1</a:t>
            </a:r>
            <a:r>
              <a:rPr lang="fr-FR" sz="2000" dirty="0">
                <a:latin typeface="Comic Sans MS" panose="030F0702030302020204" pitchFamily="66" charset="0"/>
              </a:rPr>
              <a:t> : encadre le quotient comme dans l’exemple. </a:t>
            </a:r>
            <a:r>
              <a:rPr lang="fr-FR" sz="2000" dirty="0" smtClean="0">
                <a:latin typeface="Comic Sans MS" panose="030F0702030302020204" pitchFamily="66" charset="0"/>
              </a:rPr>
              <a:t/>
            </a:r>
            <a:br>
              <a:rPr lang="fr-FR" sz="2000" dirty="0" smtClean="0">
                <a:latin typeface="Comic Sans MS" panose="030F0702030302020204" pitchFamily="66" charset="0"/>
              </a:rPr>
            </a:br>
            <a:r>
              <a:rPr lang="fr-FR" sz="2000" i="1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756 </a:t>
            </a:r>
            <a:r>
              <a:rPr lang="fr-FR" sz="2000" i="1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: 6 </a:t>
            </a:r>
            <a:r>
              <a:rPr lang="fr-FR" sz="2000" i="1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r>
              <a:rPr lang="fr-FR" sz="2000" i="1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fr-FR" sz="2000" i="1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6x 100 &lt; 756 &lt; 6 x 1 000 donc il y aura 3 chiffres au </a:t>
            </a:r>
            <a:r>
              <a:rPr lang="fr-FR" sz="2000" i="1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quotient</a:t>
            </a:r>
            <a:endParaRPr lang="fr-FR" sz="36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052736"/>
            <a:ext cx="7920880" cy="1368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200" dirty="0">
                <a:latin typeface="Comic Sans MS" panose="030F0702030302020204" pitchFamily="66" charset="0"/>
              </a:rPr>
              <a:t>875 : </a:t>
            </a:r>
            <a:r>
              <a:rPr lang="fr-FR" sz="2200" dirty="0" smtClean="0">
                <a:latin typeface="Comic Sans MS" panose="030F0702030302020204" pitchFamily="66" charset="0"/>
              </a:rPr>
              <a:t>4 - ……………………………………………………………………………………</a:t>
            </a:r>
            <a:endParaRPr lang="fr-FR" sz="2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fr-FR" sz="2200" dirty="0">
                <a:latin typeface="Comic Sans MS" panose="030F0702030302020204" pitchFamily="66" charset="0"/>
              </a:rPr>
              <a:t>78 : </a:t>
            </a:r>
            <a:r>
              <a:rPr lang="fr-FR" sz="2200" dirty="0" smtClean="0">
                <a:latin typeface="Comic Sans MS" panose="030F0702030302020204" pitchFamily="66" charset="0"/>
              </a:rPr>
              <a:t>4 -  …………………………………………………………………………………………</a:t>
            </a:r>
            <a:endParaRPr lang="fr-FR" sz="2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fr-FR" sz="2200" dirty="0">
                <a:latin typeface="Comic Sans MS" panose="030F0702030302020204" pitchFamily="66" charset="0"/>
              </a:rPr>
              <a:t>543 : 5 </a:t>
            </a:r>
            <a:r>
              <a:rPr lang="fr-FR" sz="2200" dirty="0" smtClean="0">
                <a:latin typeface="Comic Sans MS" panose="030F0702030302020204" pitchFamily="66" charset="0"/>
              </a:rPr>
              <a:t>- ……………………………………………………………………………………</a:t>
            </a:r>
            <a:endParaRPr lang="fr-FR" sz="2200" dirty="0">
              <a:latin typeface="Comic Sans MS" panose="030F0702030302020204" pitchFamily="66" charset="0"/>
            </a:endParaRPr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72008" y="2348880"/>
            <a:ext cx="89644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u="sng" dirty="0">
                <a:uFill>
                  <a:solidFill>
                    <a:srgbClr val="C00000"/>
                  </a:solidFill>
                </a:uFill>
                <a:latin typeface="Comic Sans MS" panose="030F0702030302020204" pitchFamily="66" charset="0"/>
              </a:rPr>
              <a:t>Exercice 2</a:t>
            </a:r>
            <a:r>
              <a:rPr lang="fr-FR" sz="2000" dirty="0">
                <a:latin typeface="Comic Sans MS" panose="030F0702030302020204" pitchFamily="66" charset="0"/>
              </a:rPr>
              <a:t> : Remplis le tableau suivant correctement en suivant l’exemple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813733"/>
              </p:ext>
            </p:extLst>
          </p:nvPr>
        </p:nvGraphicFramePr>
        <p:xfrm>
          <a:off x="179512" y="2780928"/>
          <a:ext cx="8598113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7730"/>
                <a:gridCol w="1508611"/>
                <a:gridCol w="1537622"/>
                <a:gridCol w="1614987"/>
                <a:gridCol w="1639163"/>
              </a:tblGrid>
              <a:tr h="260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omic Sans MS" panose="030F0702030302020204" pitchFamily="66" charset="0"/>
                        </a:rPr>
                        <a:t>Calcul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Comic Sans MS" panose="030F0702030302020204" pitchFamily="66" charset="0"/>
                        </a:rPr>
                        <a:t>Dividende</a:t>
                      </a:r>
                      <a:endParaRPr lang="fr-FR" sz="200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Comic Sans MS" panose="030F0702030302020204" pitchFamily="66" charset="0"/>
                        </a:rPr>
                        <a:t>Diviseur</a:t>
                      </a:r>
                      <a:endParaRPr lang="fr-FR" sz="200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Comic Sans MS" panose="030F0702030302020204" pitchFamily="66" charset="0"/>
                        </a:rPr>
                        <a:t>Quotient</a:t>
                      </a:r>
                      <a:endParaRPr lang="fr-FR" sz="200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Comic Sans MS" panose="030F0702030302020204" pitchFamily="66" charset="0"/>
                        </a:rPr>
                        <a:t>Reste</a:t>
                      </a:r>
                      <a:endParaRPr lang="fr-FR" sz="200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0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875</a:t>
                      </a:r>
                      <a:r>
                        <a:rPr lang="fr-FR" sz="2000" baseline="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: 4 = 237 reste 1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875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……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…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……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0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2000" baseline="0" dirty="0" smtClean="0"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432 : 7 = 347 reste 3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0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2000" baseline="0" dirty="0" smtClean="0"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598 : 9 = 398 reste 6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fr-FR" sz="200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5442" y="5013176"/>
            <a:ext cx="89644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u="sng" dirty="0">
                <a:uFill>
                  <a:solidFill>
                    <a:srgbClr val="C00000"/>
                  </a:solidFill>
                </a:uFill>
                <a:latin typeface="Comic Sans MS" panose="030F0702030302020204" pitchFamily="66" charset="0"/>
              </a:rPr>
              <a:t>Exercice 3 </a:t>
            </a:r>
            <a:r>
              <a:rPr lang="fr-FR" sz="2000" dirty="0">
                <a:uFill>
                  <a:solidFill>
                    <a:srgbClr val="C00000"/>
                  </a:solidFill>
                </a:uFill>
                <a:latin typeface="Comic Sans MS" panose="030F0702030302020204" pitchFamily="66" charset="0"/>
              </a:rPr>
              <a:t>: Pose et calcule les trois divisions suivantes. Le résultat est donné dans la première division pour </a:t>
            </a:r>
            <a:r>
              <a:rPr lang="fr-FR" sz="2000" dirty="0" smtClean="0">
                <a:uFill>
                  <a:solidFill>
                    <a:srgbClr val="C00000"/>
                  </a:solidFill>
                </a:uFill>
                <a:latin typeface="Comic Sans MS" panose="030F0702030302020204" pitchFamily="66" charset="0"/>
              </a:rPr>
              <a:t>t’aider.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5705380"/>
            <a:ext cx="880041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200" dirty="0">
                <a:latin typeface="Comic Sans MS" panose="030F0702030302020204" pitchFamily="66" charset="0"/>
              </a:rPr>
              <a:t>97 : 6 = 15 reste 2                          </a:t>
            </a:r>
          </a:p>
          <a:p>
            <a:r>
              <a:rPr lang="fr-FR" sz="2200" dirty="0">
                <a:latin typeface="Comic Sans MS" panose="030F0702030302020204" pitchFamily="66" charset="0"/>
              </a:rPr>
              <a:t>546 : 3 = ……………… reste ……………… (3 chiffres au quotient)</a:t>
            </a:r>
          </a:p>
          <a:p>
            <a:r>
              <a:rPr lang="fr-FR" sz="2200" dirty="0">
                <a:latin typeface="Comic Sans MS" panose="030F0702030302020204" pitchFamily="66" charset="0"/>
              </a:rPr>
              <a:t>734 : 5 = ……………… reste ……………… (3 chiffres au quotient)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1619672" y="980728"/>
            <a:ext cx="7360258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2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4 x </a:t>
            </a:r>
            <a:r>
              <a:rPr lang="fr-FR" sz="22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100</a:t>
            </a:r>
            <a:r>
              <a:rPr lang="fr-FR" sz="22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&lt; 875 &lt; 4 x 1 000 donc 3 chiffres 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1259632" y="1412776"/>
            <a:ext cx="6624736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2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4 x </a:t>
            </a:r>
            <a:r>
              <a:rPr lang="fr-FR" sz="22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10</a:t>
            </a:r>
            <a:r>
              <a:rPr lang="fr-FR" sz="22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&lt; 78 &lt; 4 x 100 donc 2 chiffres 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1475656" y="1841361"/>
            <a:ext cx="6264696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200" b="1" dirty="0">
                <a:solidFill>
                  <a:srgbClr val="00B050"/>
                </a:solidFill>
                <a:latin typeface="Comic Sans MS" panose="030F0702030302020204" pitchFamily="66" charset="0"/>
              </a:rPr>
              <a:t>5</a:t>
            </a:r>
            <a:r>
              <a:rPr lang="fr-FR" sz="22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x </a:t>
            </a:r>
            <a:r>
              <a:rPr lang="fr-FR" sz="22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100</a:t>
            </a:r>
            <a:r>
              <a:rPr lang="fr-FR" sz="22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&lt; 543 &lt; 5 x 1 000 donc 3 chiffres 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7740352" y="4365104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b="1" dirty="0" smtClean="0">
                <a:solidFill>
                  <a:srgbClr val="00B050"/>
                </a:solidFill>
              </a:rPr>
              <a:t>6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4572000" y="3068960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6012160" y="3036088"/>
            <a:ext cx="720080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b="1" dirty="0" smtClean="0">
                <a:solidFill>
                  <a:srgbClr val="00B050"/>
                </a:solidFill>
              </a:rPr>
              <a:t>237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7812360" y="3068960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b="1" dirty="0" smtClean="0">
                <a:solidFill>
                  <a:srgbClr val="00B050"/>
                </a:solidFill>
              </a:rPr>
              <a:t>1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2627784" y="3789040"/>
            <a:ext cx="1296144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00B050"/>
                </a:solidFill>
              </a:rPr>
              <a:t>2</a:t>
            </a:r>
            <a:r>
              <a:rPr lang="fr-FR" b="1" dirty="0" smtClean="0">
                <a:solidFill>
                  <a:srgbClr val="00B050"/>
                </a:solidFill>
              </a:rPr>
              <a:t> 432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7" name="Espace réservé du contenu 2"/>
          <p:cNvSpPr txBox="1">
            <a:spLocks/>
          </p:cNvSpPr>
          <p:nvPr/>
        </p:nvSpPr>
        <p:spPr>
          <a:xfrm>
            <a:off x="4501569" y="3789040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b="1" dirty="0" smtClean="0">
                <a:solidFill>
                  <a:srgbClr val="00B050"/>
                </a:solidFill>
              </a:rPr>
              <a:t>7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8" name="Espace réservé du contenu 2"/>
          <p:cNvSpPr txBox="1">
            <a:spLocks/>
          </p:cNvSpPr>
          <p:nvPr/>
        </p:nvSpPr>
        <p:spPr>
          <a:xfrm>
            <a:off x="5834202" y="3756168"/>
            <a:ext cx="970046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 smtClean="0">
                <a:solidFill>
                  <a:srgbClr val="00B050"/>
                </a:solidFill>
              </a:rPr>
              <a:t>347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9" name="Espace réservé du contenu 2"/>
          <p:cNvSpPr txBox="1">
            <a:spLocks/>
          </p:cNvSpPr>
          <p:nvPr/>
        </p:nvSpPr>
        <p:spPr>
          <a:xfrm>
            <a:off x="7740352" y="3756168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b="1" dirty="0" smtClean="0">
                <a:solidFill>
                  <a:srgbClr val="00B050"/>
                </a:solidFill>
              </a:rPr>
              <a:t>3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20" name="Espace réservé du contenu 2"/>
          <p:cNvSpPr txBox="1">
            <a:spLocks/>
          </p:cNvSpPr>
          <p:nvPr/>
        </p:nvSpPr>
        <p:spPr>
          <a:xfrm>
            <a:off x="2771800" y="4437112"/>
            <a:ext cx="1080120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b="1" dirty="0" smtClean="0">
                <a:solidFill>
                  <a:srgbClr val="00B050"/>
                </a:solidFill>
              </a:rPr>
              <a:t>3 598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21" name="Espace réservé du contenu 2"/>
          <p:cNvSpPr txBox="1">
            <a:spLocks/>
          </p:cNvSpPr>
          <p:nvPr/>
        </p:nvSpPr>
        <p:spPr>
          <a:xfrm>
            <a:off x="4499992" y="4433519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b="1" dirty="0" smtClean="0">
                <a:solidFill>
                  <a:srgbClr val="00B050"/>
                </a:solidFill>
              </a:rPr>
              <a:t>9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5990244" y="4429926"/>
            <a:ext cx="741996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b="1" dirty="0" smtClean="0">
                <a:solidFill>
                  <a:srgbClr val="00B050"/>
                </a:solidFill>
              </a:rPr>
              <a:t>398</a:t>
            </a:r>
            <a:endParaRPr lang="fr-FR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56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-27384"/>
            <a:ext cx="4680520" cy="864096"/>
          </a:xfrm>
        </p:spPr>
        <p:txBody>
          <a:bodyPr>
            <a:normAutofit/>
          </a:bodyPr>
          <a:lstStyle/>
          <a:p>
            <a:pPr algn="just"/>
            <a:r>
              <a:rPr lang="fr-FR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Correction de l’exercice 3</a:t>
            </a:r>
            <a:endParaRPr lang="fr-FR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251520" y="744166"/>
            <a:ext cx="1715326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9  6  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038854" y="744166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6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1894838" y="888182"/>
            <a:ext cx="0" cy="36536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1894838" y="1256606"/>
            <a:ext cx="9361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Espace réservé du contenu 2"/>
          <p:cNvSpPr txBox="1">
            <a:spLocks/>
          </p:cNvSpPr>
          <p:nvPr/>
        </p:nvSpPr>
        <p:spPr>
          <a:xfrm>
            <a:off x="1966846" y="1320230"/>
            <a:ext cx="833037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 .</a:t>
            </a:r>
            <a:endParaRPr lang="fr-F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 flipH="1">
            <a:off x="1327370" y="1296733"/>
            <a:ext cx="12866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539552" y="1821520"/>
            <a:ext cx="9361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310662" y="1296732"/>
            <a:ext cx="129231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3419872" y="761257"/>
            <a:ext cx="1715326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5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4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5207206" y="761257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</a:t>
            </a:r>
          </a:p>
        </p:txBody>
      </p:sp>
      <p:cxnSp>
        <p:nvCxnSpPr>
          <p:cNvPr id="14" name="Connecteur droit 13"/>
          <p:cNvCxnSpPr/>
          <p:nvPr/>
        </p:nvCxnSpPr>
        <p:spPr>
          <a:xfrm>
            <a:off x="5063190" y="905273"/>
            <a:ext cx="0" cy="36536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5063190" y="1273697"/>
            <a:ext cx="9361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5135198" y="1337321"/>
            <a:ext cx="833037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 . .</a:t>
            </a:r>
            <a:endParaRPr lang="fr-F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 flipH="1">
            <a:off x="4264669" y="1268760"/>
            <a:ext cx="12866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3587026" y="1838611"/>
            <a:ext cx="9361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3479014" y="1313823"/>
            <a:ext cx="129231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Espace réservé du contenu 2"/>
          <p:cNvSpPr txBox="1">
            <a:spLocks/>
          </p:cNvSpPr>
          <p:nvPr/>
        </p:nvSpPr>
        <p:spPr>
          <a:xfrm>
            <a:off x="6516216" y="855471"/>
            <a:ext cx="1715326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7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>
          <a:xfrm>
            <a:off x="8303550" y="855471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5</a:t>
            </a:r>
          </a:p>
        </p:txBody>
      </p:sp>
      <p:cxnSp>
        <p:nvCxnSpPr>
          <p:cNvPr id="30" name="Connecteur droit 29"/>
          <p:cNvCxnSpPr/>
          <p:nvPr/>
        </p:nvCxnSpPr>
        <p:spPr>
          <a:xfrm>
            <a:off x="8159534" y="999487"/>
            <a:ext cx="0" cy="36536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8159534" y="1367911"/>
            <a:ext cx="9361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Espace réservé du contenu 2"/>
          <p:cNvSpPr txBox="1">
            <a:spLocks/>
          </p:cNvSpPr>
          <p:nvPr/>
        </p:nvSpPr>
        <p:spPr>
          <a:xfrm>
            <a:off x="8231542" y="1431535"/>
            <a:ext cx="833037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 . .</a:t>
            </a:r>
            <a:endParaRPr lang="fr-F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cxnSp>
        <p:nvCxnSpPr>
          <p:cNvPr id="33" name="Connecteur droit avec flèche 32"/>
          <p:cNvCxnSpPr>
            <a:stCxn id="28" idx="2"/>
          </p:cNvCxnSpPr>
          <p:nvPr/>
        </p:nvCxnSpPr>
        <p:spPr>
          <a:xfrm flipH="1">
            <a:off x="7361013" y="1431535"/>
            <a:ext cx="12866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6683370" y="1932825"/>
            <a:ext cx="9361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6575358" y="1408037"/>
            <a:ext cx="129231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611560" y="1245456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>
          <a:xfrm>
            <a:off x="1992578" y="1301317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8" name="Espace réservé du contenu 2"/>
          <p:cNvSpPr txBox="1">
            <a:spLocks/>
          </p:cNvSpPr>
          <p:nvPr/>
        </p:nvSpPr>
        <p:spPr>
          <a:xfrm>
            <a:off x="2358167" y="1311129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39" name="Espace réservé du contenu 2"/>
          <p:cNvSpPr txBox="1">
            <a:spLocks/>
          </p:cNvSpPr>
          <p:nvPr/>
        </p:nvSpPr>
        <p:spPr>
          <a:xfrm>
            <a:off x="609336" y="1808460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40" name="Espace réservé du contenu 2"/>
          <p:cNvSpPr txBox="1">
            <a:spLocks/>
          </p:cNvSpPr>
          <p:nvPr/>
        </p:nvSpPr>
        <p:spPr>
          <a:xfrm>
            <a:off x="1066618" y="1800789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41" name="Espace réservé du contenu 2"/>
          <p:cNvSpPr txBox="1">
            <a:spLocks/>
          </p:cNvSpPr>
          <p:nvPr/>
        </p:nvSpPr>
        <p:spPr>
          <a:xfrm>
            <a:off x="1030742" y="2250247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42" name="Espace réservé du contenu 2"/>
          <p:cNvSpPr txBox="1">
            <a:spLocks/>
          </p:cNvSpPr>
          <p:nvPr/>
        </p:nvSpPr>
        <p:spPr>
          <a:xfrm>
            <a:off x="624426" y="2276872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</a:t>
            </a:r>
          </a:p>
        </p:txBody>
      </p:sp>
      <p:cxnSp>
        <p:nvCxnSpPr>
          <p:cNvPr id="43" name="Connecteur droit 42"/>
          <p:cNvCxnSpPr/>
          <p:nvPr/>
        </p:nvCxnSpPr>
        <p:spPr>
          <a:xfrm>
            <a:off x="539552" y="2826311"/>
            <a:ext cx="9361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455238" y="2301523"/>
            <a:ext cx="129231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" name="Espace réservé du contenu 2"/>
          <p:cNvSpPr txBox="1">
            <a:spLocks/>
          </p:cNvSpPr>
          <p:nvPr/>
        </p:nvSpPr>
        <p:spPr>
          <a:xfrm>
            <a:off x="1043608" y="2800441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48" name="Espace réservé du contenu 2"/>
          <p:cNvSpPr txBox="1">
            <a:spLocks/>
          </p:cNvSpPr>
          <p:nvPr/>
        </p:nvSpPr>
        <p:spPr>
          <a:xfrm>
            <a:off x="609336" y="2786055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49" name="Espace réservé du contenu 2"/>
          <p:cNvSpPr txBox="1">
            <a:spLocks/>
          </p:cNvSpPr>
          <p:nvPr/>
        </p:nvSpPr>
        <p:spPr>
          <a:xfrm>
            <a:off x="3576754" y="1268760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50" name="Espace réservé du contenu 2"/>
          <p:cNvSpPr txBox="1">
            <a:spLocks/>
          </p:cNvSpPr>
          <p:nvPr/>
        </p:nvSpPr>
        <p:spPr>
          <a:xfrm>
            <a:off x="3576754" y="1844824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51" name="Espace réservé du contenu 2"/>
          <p:cNvSpPr txBox="1">
            <a:spLocks/>
          </p:cNvSpPr>
          <p:nvPr/>
        </p:nvSpPr>
        <p:spPr>
          <a:xfrm>
            <a:off x="4067944" y="1844824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52" name="Espace réservé du contenu 2"/>
          <p:cNvSpPr txBox="1">
            <a:spLocks/>
          </p:cNvSpPr>
          <p:nvPr/>
        </p:nvSpPr>
        <p:spPr>
          <a:xfrm>
            <a:off x="5064788" y="1340768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53" name="Espace réservé du contenu 2"/>
          <p:cNvSpPr txBox="1">
            <a:spLocks/>
          </p:cNvSpPr>
          <p:nvPr/>
        </p:nvSpPr>
        <p:spPr>
          <a:xfrm>
            <a:off x="5342125" y="1340768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54" name="Espace réservé du contenu 2"/>
          <p:cNvSpPr txBox="1">
            <a:spLocks/>
          </p:cNvSpPr>
          <p:nvPr/>
        </p:nvSpPr>
        <p:spPr>
          <a:xfrm>
            <a:off x="5626388" y="1340768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55" name="Espace réservé du contenu 2"/>
          <p:cNvSpPr txBox="1">
            <a:spLocks/>
          </p:cNvSpPr>
          <p:nvPr/>
        </p:nvSpPr>
        <p:spPr>
          <a:xfrm>
            <a:off x="3563888" y="2276872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56" name="Espace réservé du contenu 2"/>
          <p:cNvSpPr txBox="1">
            <a:spLocks/>
          </p:cNvSpPr>
          <p:nvPr/>
        </p:nvSpPr>
        <p:spPr>
          <a:xfrm>
            <a:off x="4067944" y="2276872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4</a:t>
            </a:r>
          </a:p>
        </p:txBody>
      </p:sp>
      <p:cxnSp>
        <p:nvCxnSpPr>
          <p:cNvPr id="57" name="Connecteur droit 56"/>
          <p:cNvCxnSpPr>
            <a:endCxn id="62" idx="0"/>
          </p:cNvCxnSpPr>
          <p:nvPr/>
        </p:nvCxnSpPr>
        <p:spPr>
          <a:xfrm>
            <a:off x="3551022" y="2852936"/>
            <a:ext cx="128016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3443010" y="2328148"/>
            <a:ext cx="129231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Espace réservé du contenu 2"/>
          <p:cNvSpPr txBox="1">
            <a:spLocks/>
          </p:cNvSpPr>
          <p:nvPr/>
        </p:nvSpPr>
        <p:spPr>
          <a:xfrm>
            <a:off x="4120199" y="2852936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62" name="Espace réservé du contenu 2"/>
          <p:cNvSpPr txBox="1">
            <a:spLocks/>
          </p:cNvSpPr>
          <p:nvPr/>
        </p:nvSpPr>
        <p:spPr>
          <a:xfrm>
            <a:off x="4621594" y="2852936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63" name="Espace réservé du contenu 2"/>
          <p:cNvSpPr txBox="1">
            <a:spLocks/>
          </p:cNvSpPr>
          <p:nvPr/>
        </p:nvSpPr>
        <p:spPr>
          <a:xfrm>
            <a:off x="3576754" y="2852936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64" name="Espace réservé du contenu 2"/>
          <p:cNvSpPr txBox="1">
            <a:spLocks/>
          </p:cNvSpPr>
          <p:nvPr/>
        </p:nvSpPr>
        <p:spPr>
          <a:xfrm>
            <a:off x="4612208" y="3376505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65" name="Espace réservé du contenu 2"/>
          <p:cNvSpPr txBox="1">
            <a:spLocks/>
          </p:cNvSpPr>
          <p:nvPr/>
        </p:nvSpPr>
        <p:spPr>
          <a:xfrm>
            <a:off x="4594276" y="3993832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0</a:t>
            </a:r>
          </a:p>
        </p:txBody>
      </p:sp>
      <p:cxnSp>
        <p:nvCxnSpPr>
          <p:cNvPr id="66" name="Connecteur droit 65"/>
          <p:cNvCxnSpPr/>
          <p:nvPr/>
        </p:nvCxnSpPr>
        <p:spPr>
          <a:xfrm>
            <a:off x="4067944" y="3993832"/>
            <a:ext cx="9361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>
            <a:off x="4393899" y="3469045"/>
            <a:ext cx="129231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necteur droit avec flèche 68"/>
          <p:cNvCxnSpPr/>
          <p:nvPr/>
        </p:nvCxnSpPr>
        <p:spPr>
          <a:xfrm>
            <a:off x="4803867" y="1309694"/>
            <a:ext cx="0" cy="14763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" name="Espace réservé du contenu 2"/>
          <p:cNvSpPr txBox="1">
            <a:spLocks/>
          </p:cNvSpPr>
          <p:nvPr/>
        </p:nvSpPr>
        <p:spPr>
          <a:xfrm>
            <a:off x="8172400" y="1412776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72" name="Espace réservé du contenu 2"/>
          <p:cNvSpPr txBox="1">
            <a:spLocks/>
          </p:cNvSpPr>
          <p:nvPr/>
        </p:nvSpPr>
        <p:spPr>
          <a:xfrm>
            <a:off x="8438469" y="1412776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73" name="Espace réservé du contenu 2"/>
          <p:cNvSpPr txBox="1">
            <a:spLocks/>
          </p:cNvSpPr>
          <p:nvPr/>
        </p:nvSpPr>
        <p:spPr>
          <a:xfrm>
            <a:off x="8761330" y="1412776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74" name="Espace réservé du contenu 2"/>
          <p:cNvSpPr txBox="1">
            <a:spLocks/>
          </p:cNvSpPr>
          <p:nvPr/>
        </p:nvSpPr>
        <p:spPr>
          <a:xfrm>
            <a:off x="6660232" y="1360792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75" name="Espace réservé du contenu 2"/>
          <p:cNvSpPr txBox="1">
            <a:spLocks/>
          </p:cNvSpPr>
          <p:nvPr/>
        </p:nvSpPr>
        <p:spPr>
          <a:xfrm>
            <a:off x="6683370" y="1921914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76" name="Espace réservé du contenu 2"/>
          <p:cNvSpPr txBox="1">
            <a:spLocks/>
          </p:cNvSpPr>
          <p:nvPr/>
        </p:nvSpPr>
        <p:spPr>
          <a:xfrm>
            <a:off x="7164288" y="1916832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77" name="Espace réservé du contenu 2"/>
          <p:cNvSpPr txBox="1">
            <a:spLocks/>
          </p:cNvSpPr>
          <p:nvPr/>
        </p:nvSpPr>
        <p:spPr>
          <a:xfrm>
            <a:off x="6680078" y="2328148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78" name="Espace réservé du contenu 2"/>
          <p:cNvSpPr txBox="1">
            <a:spLocks/>
          </p:cNvSpPr>
          <p:nvPr/>
        </p:nvSpPr>
        <p:spPr>
          <a:xfrm>
            <a:off x="7164288" y="2328148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0</a:t>
            </a:r>
          </a:p>
        </p:txBody>
      </p:sp>
      <p:cxnSp>
        <p:nvCxnSpPr>
          <p:cNvPr id="79" name="Connecteur droit 78"/>
          <p:cNvCxnSpPr/>
          <p:nvPr/>
        </p:nvCxnSpPr>
        <p:spPr>
          <a:xfrm>
            <a:off x="6704589" y="2948447"/>
            <a:ext cx="139580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>
            <a:off x="6596577" y="2423659"/>
            <a:ext cx="129231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3" name="Connecteur droit avec flèche 82"/>
          <p:cNvCxnSpPr/>
          <p:nvPr/>
        </p:nvCxnSpPr>
        <p:spPr>
          <a:xfrm flipH="1">
            <a:off x="7871502" y="1384789"/>
            <a:ext cx="12866" cy="15636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5" name="Espace réservé du contenu 2"/>
          <p:cNvSpPr txBox="1">
            <a:spLocks/>
          </p:cNvSpPr>
          <p:nvPr/>
        </p:nvSpPr>
        <p:spPr>
          <a:xfrm>
            <a:off x="7210764" y="2927373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86" name="Espace réservé du contenu 2"/>
          <p:cNvSpPr txBox="1">
            <a:spLocks/>
          </p:cNvSpPr>
          <p:nvPr/>
        </p:nvSpPr>
        <p:spPr>
          <a:xfrm>
            <a:off x="7629946" y="2924944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87" name="Espace réservé du contenu 2"/>
          <p:cNvSpPr txBox="1">
            <a:spLocks/>
          </p:cNvSpPr>
          <p:nvPr/>
        </p:nvSpPr>
        <p:spPr>
          <a:xfrm>
            <a:off x="7192899" y="3400784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88" name="Espace réservé du contenu 2"/>
          <p:cNvSpPr txBox="1">
            <a:spLocks/>
          </p:cNvSpPr>
          <p:nvPr/>
        </p:nvSpPr>
        <p:spPr>
          <a:xfrm>
            <a:off x="7643318" y="3429000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0</a:t>
            </a:r>
          </a:p>
        </p:txBody>
      </p:sp>
      <p:cxnSp>
        <p:nvCxnSpPr>
          <p:cNvPr id="89" name="Connecteur droit 88"/>
          <p:cNvCxnSpPr/>
          <p:nvPr/>
        </p:nvCxnSpPr>
        <p:spPr>
          <a:xfrm>
            <a:off x="7210764" y="4005064"/>
            <a:ext cx="82501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0" name="Connecteur droit 89"/>
          <p:cNvCxnSpPr/>
          <p:nvPr/>
        </p:nvCxnSpPr>
        <p:spPr>
          <a:xfrm>
            <a:off x="7146148" y="3469046"/>
            <a:ext cx="129231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5" name="Espace réservé du contenu 2"/>
          <p:cNvSpPr txBox="1">
            <a:spLocks/>
          </p:cNvSpPr>
          <p:nvPr/>
        </p:nvSpPr>
        <p:spPr>
          <a:xfrm>
            <a:off x="7632338" y="3995973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96" name="Espace réservé du contenu 2"/>
          <p:cNvSpPr txBox="1">
            <a:spLocks/>
          </p:cNvSpPr>
          <p:nvPr/>
        </p:nvSpPr>
        <p:spPr>
          <a:xfrm>
            <a:off x="7218289" y="4005064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97" name="Titre 1"/>
          <p:cNvSpPr txBox="1">
            <a:spLocks/>
          </p:cNvSpPr>
          <p:nvPr/>
        </p:nvSpPr>
        <p:spPr>
          <a:xfrm>
            <a:off x="200521" y="4869160"/>
            <a:ext cx="2715295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2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96 : 6 = 16 reste 0</a:t>
            </a:r>
            <a:endParaRPr lang="fr-FR" sz="22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98" name="Titre 1"/>
          <p:cNvSpPr txBox="1">
            <a:spLocks/>
          </p:cNvSpPr>
          <p:nvPr/>
        </p:nvSpPr>
        <p:spPr>
          <a:xfrm>
            <a:off x="2987824" y="5661248"/>
            <a:ext cx="3098706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2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546 : 3 = 182 reste 0</a:t>
            </a:r>
            <a:endParaRPr lang="fr-FR" sz="22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99" name="Titre 1"/>
          <p:cNvSpPr txBox="1">
            <a:spLocks/>
          </p:cNvSpPr>
          <p:nvPr/>
        </p:nvSpPr>
        <p:spPr>
          <a:xfrm>
            <a:off x="5940152" y="4797152"/>
            <a:ext cx="3003327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2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734 : 5 = 146 reste 4</a:t>
            </a:r>
            <a:endParaRPr lang="fr-FR" sz="22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cxnSp>
        <p:nvCxnSpPr>
          <p:cNvPr id="101" name="Connecteur droit avec flèche 100"/>
          <p:cNvCxnSpPr/>
          <p:nvPr/>
        </p:nvCxnSpPr>
        <p:spPr>
          <a:xfrm>
            <a:off x="1449924" y="4293096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2" name="Connecteur droit avec flèche 101"/>
          <p:cNvCxnSpPr/>
          <p:nvPr/>
        </p:nvCxnSpPr>
        <p:spPr>
          <a:xfrm>
            <a:off x="4487126" y="4653136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4" name="Connecteur droit avec flèche 103"/>
          <p:cNvCxnSpPr/>
          <p:nvPr/>
        </p:nvCxnSpPr>
        <p:spPr>
          <a:xfrm>
            <a:off x="6892961" y="4281864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7391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61" grpId="0"/>
      <p:bldP spid="62" grpId="0"/>
      <p:bldP spid="63" grpId="0"/>
      <p:bldP spid="64" grpId="0"/>
      <p:bldP spid="65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85" grpId="0"/>
      <p:bldP spid="86" grpId="0"/>
      <p:bldP spid="87" grpId="0"/>
      <p:bldP spid="88" grpId="0"/>
      <p:bldP spid="95" grpId="0"/>
      <p:bldP spid="96" grpId="0"/>
      <p:bldP spid="97" grpId="0"/>
      <p:bldP spid="98" grpId="0"/>
      <p:bldP spid="9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004048" y="44624"/>
            <a:ext cx="4042792" cy="634082"/>
          </a:xfrm>
        </p:spPr>
        <p:txBody>
          <a:bodyPr>
            <a:normAutofit fontScale="90000"/>
          </a:bodyPr>
          <a:lstStyle/>
          <a:p>
            <a:r>
              <a:rPr lang="fr-FR" sz="3200" dirty="0" smtClean="0">
                <a:solidFill>
                  <a:schemeClr val="bg1">
                    <a:lumMod val="50000"/>
                  </a:schemeClr>
                </a:solidFill>
                <a:latin typeface="Candy Round BTN" panose="020F0704020102040306" pitchFamily="34" charset="0"/>
              </a:rPr>
              <a:t>A faire sur le cahier du jour</a:t>
            </a:r>
            <a:endParaRPr lang="fr-FR" sz="3200" dirty="0">
              <a:solidFill>
                <a:schemeClr val="bg1">
                  <a:lumMod val="50000"/>
                </a:schemeClr>
              </a:solidFill>
              <a:latin typeface="Candy Round BTN" panose="020F0704020102040306" pitchFamily="34" charset="0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2123728" y="1196752"/>
            <a:ext cx="5472608" cy="604664"/>
          </a:xfrm>
        </p:spPr>
        <p:txBody>
          <a:bodyPr/>
          <a:lstStyle/>
          <a:p>
            <a:pPr marL="0" indent="0" algn="ctr">
              <a:buNone/>
            </a:pPr>
            <a:r>
              <a:rPr lang="fr-FR" u="sng" dirty="0" smtClean="0">
                <a:uFill>
                  <a:solidFill>
                    <a:srgbClr val="FF0000"/>
                  </a:solidFill>
                </a:uFill>
                <a:latin typeface="Comic Sans MS" panose="030F0702030302020204" pitchFamily="66" charset="0"/>
              </a:rPr>
              <a:t>La pose de la division</a:t>
            </a:r>
            <a:endParaRPr lang="fr-FR" u="sng" dirty="0">
              <a:uFill>
                <a:solidFill>
                  <a:srgbClr val="FF0000"/>
                </a:solidFill>
              </a:uFill>
              <a:latin typeface="Comic Sans MS" panose="030F0702030302020204" pitchFamily="66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79512" y="548680"/>
            <a:ext cx="404279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u="sng" dirty="0" smtClean="0">
                <a:solidFill>
                  <a:schemeClr val="bg1">
                    <a:lumMod val="50000"/>
                  </a:schemeClr>
                </a:solidFill>
                <a:uFill>
                  <a:solidFill>
                    <a:srgbClr val="FF0000"/>
                  </a:solidFill>
                </a:uFill>
                <a:latin typeface="Candy Round BTN" panose="020F0704020102040306" pitchFamily="34" charset="0"/>
              </a:rPr>
              <a:t>Date: …………………………………………………</a:t>
            </a:r>
            <a:endParaRPr lang="fr-FR" sz="3200" b="1" u="sng" dirty="0">
              <a:solidFill>
                <a:schemeClr val="bg1">
                  <a:lumMod val="50000"/>
                </a:schemeClr>
              </a:solidFill>
              <a:uFill>
                <a:solidFill>
                  <a:srgbClr val="FF0000"/>
                </a:solidFill>
              </a:uFill>
              <a:latin typeface="Candy Round BTN" panose="020F0704020102040306" pitchFamily="34" charset="0"/>
            </a:endParaRPr>
          </a:p>
        </p:txBody>
      </p:sp>
      <p:pic>
        <p:nvPicPr>
          <p:cNvPr id="7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46" y="1470906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57" y="1484784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581" y="1470905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60554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re 1"/>
          <p:cNvSpPr txBox="1">
            <a:spLocks/>
          </p:cNvSpPr>
          <p:nvPr/>
        </p:nvSpPr>
        <p:spPr>
          <a:xfrm>
            <a:off x="243493" y="1028506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243493" y="1690261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7505" y="2060848"/>
            <a:ext cx="8928991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500" dirty="0">
                <a:solidFill>
                  <a:srgbClr val="C00000"/>
                </a:solidFill>
                <a:latin typeface="Comic Sans MS" panose="030F0702030302020204" pitchFamily="66" charset="0"/>
              </a:rPr>
              <a:t>Encadre</a:t>
            </a:r>
            <a:r>
              <a:rPr lang="fr-FR" sz="2500" dirty="0">
                <a:latin typeface="Comic Sans MS" panose="030F0702030302020204" pitchFamily="66" charset="0"/>
              </a:rPr>
              <a:t> le quotient puis </a:t>
            </a:r>
            <a:r>
              <a:rPr lang="fr-FR" sz="2500" dirty="0">
                <a:solidFill>
                  <a:srgbClr val="C00000"/>
                </a:solidFill>
                <a:latin typeface="Comic Sans MS" panose="030F0702030302020204" pitchFamily="66" charset="0"/>
              </a:rPr>
              <a:t>pose</a:t>
            </a:r>
            <a:r>
              <a:rPr lang="fr-FR" sz="2500" dirty="0">
                <a:latin typeface="Comic Sans MS" panose="030F0702030302020204" pitchFamily="66" charset="0"/>
              </a:rPr>
              <a:t> cette division : 985 : 6 = </a:t>
            </a:r>
            <a:r>
              <a:rPr lang="fr-FR" sz="2500" dirty="0" smtClean="0">
                <a:latin typeface="Comic Sans MS" panose="030F0702030302020204" pitchFamily="66" charset="0"/>
              </a:rPr>
              <a:t>……</a:t>
            </a:r>
            <a:endParaRPr lang="fr-FR" sz="2500" dirty="0">
              <a:latin typeface="Comic Sans MS" panose="030F0702030302020204" pitchFamily="66" charset="0"/>
            </a:endParaRPr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171761" y="2636912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sp>
        <p:nvSpPr>
          <p:cNvPr id="18" name="Espace réservé du contenu 2"/>
          <p:cNvSpPr txBox="1">
            <a:spLocks/>
          </p:cNvSpPr>
          <p:nvPr/>
        </p:nvSpPr>
        <p:spPr>
          <a:xfrm>
            <a:off x="5571187" y="2732097"/>
            <a:ext cx="1715326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9  8  5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9" name="Espace réservé du contenu 2"/>
          <p:cNvSpPr txBox="1">
            <a:spLocks/>
          </p:cNvSpPr>
          <p:nvPr/>
        </p:nvSpPr>
        <p:spPr>
          <a:xfrm>
            <a:off x="7358521" y="2732097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6</a:t>
            </a:r>
          </a:p>
        </p:txBody>
      </p:sp>
      <p:cxnSp>
        <p:nvCxnSpPr>
          <p:cNvPr id="20" name="Connecteur droit 19"/>
          <p:cNvCxnSpPr/>
          <p:nvPr/>
        </p:nvCxnSpPr>
        <p:spPr>
          <a:xfrm>
            <a:off x="7214505" y="2876113"/>
            <a:ext cx="0" cy="36536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7214505" y="3244537"/>
            <a:ext cx="9361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79512" y="2984482"/>
            <a:ext cx="4960021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500" dirty="0" smtClean="0">
                <a:latin typeface="Comic Sans MS" panose="030F0702030302020204" pitchFamily="66" charset="0"/>
              </a:rPr>
              <a:t>………x ……… &lt; 985 &lt; ………… x ………</a:t>
            </a:r>
            <a:endParaRPr lang="fr-FR" sz="2500" dirty="0">
              <a:latin typeface="Comic Sans MS" panose="030F0702030302020204" pitchFamily="66" charset="0"/>
            </a:endParaRPr>
          </a:p>
        </p:txBody>
      </p:sp>
      <p:cxnSp>
        <p:nvCxnSpPr>
          <p:cNvPr id="25" name="Connecteur droit avec flèche 24"/>
          <p:cNvCxnSpPr/>
          <p:nvPr/>
        </p:nvCxnSpPr>
        <p:spPr>
          <a:xfrm>
            <a:off x="2267744" y="350100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88043" y="4149080"/>
            <a:ext cx="496002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500" dirty="0" smtClean="0">
                <a:latin typeface="Comic Sans MS" panose="030F0702030302020204" pitchFamily="66" charset="0"/>
              </a:rPr>
              <a:t>Il va donc y avoir …… chiffres au quotient. </a:t>
            </a:r>
            <a:endParaRPr lang="fr-FR" sz="25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33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11" grpId="0"/>
      <p:bldP spid="12" grpId="0"/>
      <p:bldP spid="13" grpId="0"/>
      <p:bldP spid="16" grpId="0"/>
      <p:bldP spid="18" grpId="0"/>
      <p:bldP spid="19" grpId="0"/>
      <p:bldP spid="23" grpId="0"/>
      <p:bldP spid="26" grpId="0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440</Words>
  <Application>Microsoft Office PowerPoint</Application>
  <PresentationFormat>Affichage à l'écran (4:3)</PresentationFormat>
  <Paragraphs>134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Encadre le quotient</vt:lpstr>
      <vt:lpstr>Exercice 1 : encadre le quotient comme dans l’exemple.  756 : 6  6x 100 &lt; 756 &lt; 6 x 1 000 donc il y aura 3 chiffres au quotient</vt:lpstr>
      <vt:lpstr>Correction de l’exercice 3</vt:lpstr>
      <vt:lpstr>A faire sur le cahier du jour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Romain</dc:creator>
  <cp:lastModifiedBy>Romain</cp:lastModifiedBy>
  <cp:revision>8</cp:revision>
  <dcterms:created xsi:type="dcterms:W3CDTF">2014-04-07T04:37:46Z</dcterms:created>
  <dcterms:modified xsi:type="dcterms:W3CDTF">2014-04-09T09:50:57Z</dcterms:modified>
</cp:coreProperties>
</file>