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4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3B80A5-D43C-4894-A68D-FF6E0D75CB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1F11AB-1723-4675-B4C7-91629D5F5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FE6A01-08AF-4632-8C87-1EF94AE4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F54-617B-4B91-B4D0-112EC1EF4258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DB113D-B50A-446F-9DD2-E6BD6298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A8BC8E-282E-4374-B4D2-E84CC3711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D09F-687D-4CC3-A574-288CC275E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97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8D7296-70C7-49D6-AFDF-C0B7642EF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C7355E-5D81-4F9C-BA72-71D8D32B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2F372E-C0E1-4ACF-9407-F13810FE3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F54-617B-4B91-B4D0-112EC1EF4258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290CC2-17E2-447B-8635-6223A4D9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D48EB2-8367-49A3-8C49-3F04C580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D09F-687D-4CC3-A574-288CC275E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05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C5C6187-10C2-42EA-A914-0538CD173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E46E82-F5A7-4D77-B912-2426ABBC9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C181EF-70C5-425D-9AD1-24A12363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F54-617B-4B91-B4D0-112EC1EF4258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C200DD-391F-486F-A039-BD7617984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C836ED-0EB1-4B7C-9B9F-24DF4E29C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D09F-687D-4CC3-A574-288CC275E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64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F5D285-0B05-4C06-A28D-6E369E77B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BDB764-DE83-4781-8A9A-BC0012703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B2F038-E42D-42DA-906F-0DCFE883C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F54-617B-4B91-B4D0-112EC1EF4258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3A8CE7-7A52-4EA2-A6CF-92DF3F6CF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4FD4FA-7381-4E90-9332-06B2C1B54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D09F-687D-4CC3-A574-288CC275E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70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04D23C-A075-4443-85E9-65966741C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0508F5-89CB-44FB-8D9F-A75980C10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2B197D-798E-4074-9D8D-690CEF061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F54-617B-4B91-B4D0-112EC1EF4258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0DF5B6-6AD7-49D3-9BA6-9FFC882D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E17340-0882-4B88-A171-C5AAC7EF8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D09F-687D-4CC3-A574-288CC275E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04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BCA15B-BA34-4FF7-A141-29A28127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159A29-64AE-4AFB-AF30-C8475CB2D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86F88A8-C49F-4448-8C63-7CC001D7C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3CBA3C-C0B5-4FEA-8032-63564853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F54-617B-4B91-B4D0-112EC1EF4258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03834A-5033-48CB-8645-C63DB7E6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DFAF8B-9ECD-4CFE-B5C3-4AF2FE8AF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D09F-687D-4CC3-A574-288CC275E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14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79AAF3-85CC-41CE-8408-7AB988E22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F720B2-B71A-41F3-AF3D-4F5CC2823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715522-7282-44B0-A5FF-94050308D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A264110-8430-4F89-99DA-EF30C45EE8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54C3D90-9B69-47B2-BF47-2D41F83E8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1CAEDE2-64AD-4700-AC68-1CC4AC81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F54-617B-4B91-B4D0-112EC1EF4258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8905808-DE72-45C1-8E67-6251FECD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2DFA05F-C8A1-46F2-A2B3-85A521B7A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D09F-687D-4CC3-A574-288CC275E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99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57DA-66E9-46FF-B3BC-325E7E8BE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EED301-2042-4F2D-AD32-221784782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F54-617B-4B91-B4D0-112EC1EF4258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3F94254-145E-4E4E-87EB-4035FA15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AD9FF7-AB01-4FB9-A1F7-C64B518B2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D09F-687D-4CC3-A574-288CC275E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75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3D62C48-AEAD-4EA0-A034-43F5A84D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F54-617B-4B91-B4D0-112EC1EF4258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8C7D0B1-CA2E-4963-A9AE-9C23204D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257B382-8C10-4F17-BDBF-AFD8F183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D09F-687D-4CC3-A574-288CC275E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35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D0292D-43E9-47FC-9E55-A7DF905DF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9F82E6-2D62-4F7C-BCDA-B549149E7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6CC49F-F5BF-40F9-BD93-148D214BD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C56989-441F-4743-9202-025A43599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F54-617B-4B91-B4D0-112EC1EF4258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7F0554-39C7-4423-8B22-E7ADD4584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813C0B-2C68-48E4-B648-6D8E764D7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D09F-687D-4CC3-A574-288CC275E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05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64F0E6-A560-4BDB-986C-10ED96E17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11538B4-8651-4000-9F02-DC8E219B5C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B54E3E-F9D4-4375-B548-D4FE6D6C6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7964B9-5F82-4165-BEA0-E882D257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F54-617B-4B91-B4D0-112EC1EF4258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6FB953-AC4C-4A43-948C-F73353A16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178BB4-F48E-4D19-99A6-E539FB77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D09F-687D-4CC3-A574-288CC275E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92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16A7505-351D-40B7-A664-7FBB5FB43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52DC80-B9B4-49E3-B0C0-56AC314BC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8ABBF7-12CB-4C5F-A28E-17D2F95C61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61F54-617B-4B91-B4D0-112EC1EF4258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20C7E1-C766-44D0-B2A9-A7EB2DD28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77E79B-C81D-404C-A295-D2605F026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0D09F-687D-4CC3-A574-288CC275E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00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CBD97EE6-37CB-4258-9C66-95DFF8D9FC38}"/>
              </a:ext>
            </a:extLst>
          </p:cNvPr>
          <p:cNvSpPr/>
          <p:nvPr/>
        </p:nvSpPr>
        <p:spPr>
          <a:xfrm>
            <a:off x="3065464" y="2988401"/>
            <a:ext cx="3005434" cy="2787558"/>
          </a:xfrm>
          <a:prstGeom prst="roundRect">
            <a:avLst>
              <a:gd name="adj" fmla="val 8615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u="sng" dirty="0">
                <a:solidFill>
                  <a:schemeClr val="tx1"/>
                </a:solidFill>
                <a:latin typeface="Averia" panose="02000603000000000004" pitchFamily="2" charset="0"/>
              </a:rPr>
              <a:t>Quelques </a:t>
            </a:r>
            <a:r>
              <a:rPr lang="fr-FR" sz="1400" u="sng">
                <a:solidFill>
                  <a:schemeClr val="tx1"/>
                </a:solidFill>
                <a:latin typeface="Averia" panose="02000603000000000004" pitchFamily="2" charset="0"/>
              </a:rPr>
              <a:t>« rockeurs </a:t>
            </a:r>
            <a:r>
              <a:rPr lang="fr-FR" sz="1400" u="sng" dirty="0">
                <a:solidFill>
                  <a:schemeClr val="tx1"/>
                </a:solidFill>
                <a:latin typeface="Averia" panose="02000603000000000004" pitchFamily="2" charset="0"/>
              </a:rPr>
              <a:t>» connus</a:t>
            </a:r>
            <a:endParaRPr lang="fr-FR" u="sng" dirty="0">
              <a:solidFill>
                <a:schemeClr val="tx1"/>
              </a:solidFill>
              <a:latin typeface="Averia" panose="02000603000000000004" pitchFamily="2" charset="0"/>
            </a:endParaRPr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id="{FE276203-D274-4FE0-9554-6766FA9C8D4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756" y="128417"/>
            <a:ext cx="3254147" cy="2661917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9027127-FB7E-4B24-B1F5-66B7329FC7A9}"/>
              </a:ext>
            </a:extLst>
          </p:cNvPr>
          <p:cNvSpPr/>
          <p:nvPr/>
        </p:nvSpPr>
        <p:spPr>
          <a:xfrm>
            <a:off x="3391375" y="772424"/>
            <a:ext cx="1010804" cy="128450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5035D5-71CD-44C1-BAD0-35BC8BDE2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525" y="811088"/>
            <a:ext cx="2823130" cy="917591"/>
          </a:xfrm>
        </p:spPr>
        <p:txBody>
          <a:bodyPr>
            <a:noAutofit/>
          </a:bodyPr>
          <a:lstStyle/>
          <a:p>
            <a:r>
              <a:rPr lang="fr-FR" sz="3600" dirty="0">
                <a:latin typeface="Agent Orange" panose="00000400000000000000" pitchFamily="2" charset="0"/>
                <a:cs typeface="Agent Orange" panose="00000400000000000000" pitchFamily="2" charset="0"/>
              </a:rPr>
              <a:t>Le rock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C03DC58-C60D-44C6-9075-4B5BD7CDD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01" y="120450"/>
            <a:ext cx="3236438" cy="2661917"/>
          </a:xfrm>
          <a:noFill/>
          <a:ln w="19050">
            <a:solidFill>
              <a:schemeClr val="tx1"/>
            </a:solidFill>
            <a:prstDash val="sysDot"/>
          </a:ln>
        </p:spPr>
        <p:txBody>
          <a:bodyPr/>
          <a:lstStyle/>
          <a:p>
            <a:r>
              <a:rPr lang="fr-FR" u="sng" dirty="0">
                <a:latin typeface="Averia" panose="02000603000000000004" pitchFamily="2" charset="0"/>
              </a:rPr>
              <a:t>Mon ressenti</a:t>
            </a:r>
          </a:p>
          <a:p>
            <a:pPr algn="just"/>
            <a:endParaRPr lang="fr-FR" dirty="0">
              <a:latin typeface="Averia" panose="02000603000000000004" pitchFamily="2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4C06A63-2FA4-4026-8001-598A87E5EF19}"/>
              </a:ext>
            </a:extLst>
          </p:cNvPr>
          <p:cNvSpPr txBox="1">
            <a:spLocks/>
          </p:cNvSpPr>
          <p:nvPr/>
        </p:nvSpPr>
        <p:spPr>
          <a:xfrm>
            <a:off x="3405543" y="808138"/>
            <a:ext cx="1049509" cy="1248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400" dirty="0">
                <a:latin typeface="Averia" panose="02000603000000000004" pitchFamily="2" charset="0"/>
              </a:rPr>
              <a:t>On dit que Memphis est la capitale du rock and roll.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13B11D4A-6198-4111-90A1-F1D6269502BF}"/>
              </a:ext>
            </a:extLst>
          </p:cNvPr>
          <p:cNvSpPr/>
          <p:nvPr/>
        </p:nvSpPr>
        <p:spPr>
          <a:xfrm>
            <a:off x="3444249" y="2236009"/>
            <a:ext cx="6202669" cy="6906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E7F33963-FC2A-4B7B-9335-EDFCB84F4924}"/>
              </a:ext>
            </a:extLst>
          </p:cNvPr>
          <p:cNvSpPr txBox="1">
            <a:spLocks/>
          </p:cNvSpPr>
          <p:nvPr/>
        </p:nvSpPr>
        <p:spPr>
          <a:xfrm>
            <a:off x="3468126" y="2241680"/>
            <a:ext cx="6178792" cy="684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400" dirty="0">
                <a:latin typeface="Averia" panose="02000603000000000004" pitchFamily="2" charset="0"/>
              </a:rPr>
              <a:t>Le rock est caractérisé par une mélodie vocale, souvent accompagnée par une ou plusieurs guitares électriques, une guitare basse et une batterie ; il peut également être accompagné de synthétiseurs/piano, de cuivres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04379C3A-40AC-4063-9B1A-BD38FF481F3B}"/>
              </a:ext>
            </a:extLst>
          </p:cNvPr>
          <p:cNvSpPr/>
          <p:nvPr/>
        </p:nvSpPr>
        <p:spPr>
          <a:xfrm>
            <a:off x="7758509" y="867171"/>
            <a:ext cx="1948325" cy="13070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CBADC267-C779-4F11-9D55-B4FECAE3CF82}"/>
              </a:ext>
            </a:extLst>
          </p:cNvPr>
          <p:cNvSpPr txBox="1">
            <a:spLocks/>
          </p:cNvSpPr>
          <p:nvPr/>
        </p:nvSpPr>
        <p:spPr>
          <a:xfrm>
            <a:off x="7733669" y="922384"/>
            <a:ext cx="1973165" cy="12518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400" dirty="0">
                <a:latin typeface="Averia" panose="02000603000000000004" pitchFamily="2" charset="0"/>
              </a:rPr>
              <a:t>Le rock  est un mélange  du blues, du jazz et de la musique de la campagne blanche, caractérisée par un rythme très marqué.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DE985A64-1D22-4801-9D3E-3AC1F26FDCA5}"/>
              </a:ext>
            </a:extLst>
          </p:cNvPr>
          <p:cNvSpPr/>
          <p:nvPr/>
        </p:nvSpPr>
        <p:spPr>
          <a:xfrm>
            <a:off x="7080356" y="120451"/>
            <a:ext cx="2566563" cy="6906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BB92963F-91F1-41A0-9CED-73378F2DA07C}"/>
              </a:ext>
            </a:extLst>
          </p:cNvPr>
          <p:cNvSpPr txBox="1">
            <a:spLocks/>
          </p:cNvSpPr>
          <p:nvPr/>
        </p:nvSpPr>
        <p:spPr>
          <a:xfrm>
            <a:off x="7152173" y="126122"/>
            <a:ext cx="2494746" cy="684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400" dirty="0">
                <a:latin typeface="Averia" panose="02000603000000000004" pitchFamily="2" charset="0"/>
              </a:rPr>
              <a:t>Il s’est surtout développé dans les années 60 aux Etats-Unis et en Angleterre. 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0B6ED420-B934-445E-A100-117948999E73}"/>
              </a:ext>
            </a:extLst>
          </p:cNvPr>
          <p:cNvSpPr/>
          <p:nvPr/>
        </p:nvSpPr>
        <p:spPr>
          <a:xfrm>
            <a:off x="3450352" y="122746"/>
            <a:ext cx="2243580" cy="58848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space réservé du contenu 2">
            <a:extLst>
              <a:ext uri="{FF2B5EF4-FFF2-40B4-BE49-F238E27FC236}">
                <a16:creationId xmlns:a16="http://schemas.microsoft.com/office/drawing/2014/main" id="{A049CC5B-549F-4B87-A77B-D8276D459F6F}"/>
              </a:ext>
            </a:extLst>
          </p:cNvPr>
          <p:cNvSpPr txBox="1">
            <a:spLocks/>
          </p:cNvSpPr>
          <p:nvPr/>
        </p:nvSpPr>
        <p:spPr>
          <a:xfrm>
            <a:off x="3457316" y="128417"/>
            <a:ext cx="2148081" cy="630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200" dirty="0">
                <a:latin typeface="Averia" panose="02000603000000000004" pitchFamily="2" charset="0"/>
              </a:rPr>
              <a:t>Le rock est un genre musical apparu dans les années 1950 </a:t>
            </a:r>
            <a:r>
              <a:rPr lang="fr-FR" sz="1200">
                <a:latin typeface="Averia" panose="02000603000000000004" pitchFamily="2" charset="0"/>
              </a:rPr>
              <a:t>aux États-Unis.</a:t>
            </a:r>
            <a:endParaRPr lang="fr-FR" sz="1200" dirty="0">
              <a:latin typeface="Averia" panose="02000603000000000004" pitchFamily="2" charset="0"/>
            </a:endParaRPr>
          </a:p>
        </p:txBody>
      </p:sp>
      <p:sp>
        <p:nvSpPr>
          <p:cNvPr id="25" name="Flèche : courbe vers la gauche 24">
            <a:extLst>
              <a:ext uri="{FF2B5EF4-FFF2-40B4-BE49-F238E27FC236}">
                <a16:creationId xmlns:a16="http://schemas.microsoft.com/office/drawing/2014/main" id="{17100A3B-DEA1-40AD-A44F-703347272FB9}"/>
              </a:ext>
            </a:extLst>
          </p:cNvPr>
          <p:cNvSpPr/>
          <p:nvPr/>
        </p:nvSpPr>
        <p:spPr>
          <a:xfrm rot="9647355" flipH="1">
            <a:off x="5779608" y="533636"/>
            <a:ext cx="289355" cy="477576"/>
          </a:xfrm>
          <a:prstGeom prst="curvedLeftArrow">
            <a:avLst>
              <a:gd name="adj1" fmla="val 30705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Flèche : courbe vers la gauche 26">
            <a:extLst>
              <a:ext uri="{FF2B5EF4-FFF2-40B4-BE49-F238E27FC236}">
                <a16:creationId xmlns:a16="http://schemas.microsoft.com/office/drawing/2014/main" id="{3FDEDD58-9871-4A2B-8C5C-B2E55AC9A5B3}"/>
              </a:ext>
            </a:extLst>
          </p:cNvPr>
          <p:cNvSpPr/>
          <p:nvPr/>
        </p:nvSpPr>
        <p:spPr>
          <a:xfrm rot="11764844">
            <a:off x="6616053" y="539262"/>
            <a:ext cx="353021" cy="47160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Flèche : courbe vers la gauche 28">
            <a:extLst>
              <a:ext uri="{FF2B5EF4-FFF2-40B4-BE49-F238E27FC236}">
                <a16:creationId xmlns:a16="http://schemas.microsoft.com/office/drawing/2014/main" id="{E8442FBD-FE27-4231-9DB0-C43B25CC61D2}"/>
              </a:ext>
            </a:extLst>
          </p:cNvPr>
          <p:cNvSpPr/>
          <p:nvPr/>
        </p:nvSpPr>
        <p:spPr>
          <a:xfrm rot="18946960" flipH="1">
            <a:off x="7272776" y="1731453"/>
            <a:ext cx="324206" cy="4775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Flèche : bas 29">
            <a:extLst>
              <a:ext uri="{FF2B5EF4-FFF2-40B4-BE49-F238E27FC236}">
                <a16:creationId xmlns:a16="http://schemas.microsoft.com/office/drawing/2014/main" id="{B487229A-B827-48DE-9BFB-9C0D63A6D75D}"/>
              </a:ext>
            </a:extLst>
          </p:cNvPr>
          <p:cNvSpPr/>
          <p:nvPr/>
        </p:nvSpPr>
        <p:spPr>
          <a:xfrm>
            <a:off x="6212264" y="1728679"/>
            <a:ext cx="135666" cy="4265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Sous-titre 2">
            <a:extLst>
              <a:ext uri="{FF2B5EF4-FFF2-40B4-BE49-F238E27FC236}">
                <a16:creationId xmlns:a16="http://schemas.microsoft.com/office/drawing/2014/main" id="{8459E651-8DD2-4C1D-9587-4642E25879F9}"/>
              </a:ext>
            </a:extLst>
          </p:cNvPr>
          <p:cNvSpPr txBox="1">
            <a:spLocks/>
          </p:cNvSpPr>
          <p:nvPr/>
        </p:nvSpPr>
        <p:spPr>
          <a:xfrm>
            <a:off x="6130335" y="3007412"/>
            <a:ext cx="3567355" cy="3773614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u="sng" dirty="0">
                <a:latin typeface="Averia" panose="02000603000000000004" pitchFamily="2" charset="0"/>
              </a:rPr>
              <a:t>Elvis Presley</a:t>
            </a:r>
          </a:p>
          <a:p>
            <a:pPr algn="just"/>
            <a:r>
              <a:rPr lang="fr-FR" sz="1400" dirty="0">
                <a:latin typeface="Averia" panose="02000603000000000004" pitchFamily="2" charset="0"/>
              </a:rPr>
              <a:t>Elvis Aaron Presley est un chanteur et acteur américain né le 8 janvier 1935 à Tupelo, dans le Mississippi, et mort le 16 août 1977 à Memphis, dans le Tennessee. </a:t>
            </a:r>
          </a:p>
          <a:p>
            <a:pPr algn="just"/>
            <a:r>
              <a:rPr lang="fr-FR" sz="1400" dirty="0">
                <a:latin typeface="Averia" panose="02000603000000000004" pitchFamily="2" charset="0"/>
              </a:rPr>
              <a:t>Surnommé The King, il est l'une des icônes culturelles majeures du XXᵉ siècle.</a:t>
            </a:r>
          </a:p>
          <a:p>
            <a:pPr algn="just"/>
            <a:r>
              <a:rPr lang="fr-FR" sz="1400" dirty="0">
                <a:latin typeface="Averia" panose="02000603000000000004" pitchFamily="2" charset="0"/>
              </a:rPr>
              <a:t>Il est mort d’une crise cardiaque et plus de 80 000 personnes ont assistés à ses funérailles. </a:t>
            </a:r>
          </a:p>
          <a:p>
            <a:pPr algn="just"/>
            <a:endParaRPr lang="fr-FR" dirty="0">
              <a:latin typeface="Averia" panose="02000603000000000004" pitchFamily="2" charset="0"/>
            </a:endParaRPr>
          </a:p>
        </p:txBody>
      </p:sp>
      <p:sp>
        <p:nvSpPr>
          <p:cNvPr id="34" name="Flèche : bas 33">
            <a:extLst>
              <a:ext uri="{FF2B5EF4-FFF2-40B4-BE49-F238E27FC236}">
                <a16:creationId xmlns:a16="http://schemas.microsoft.com/office/drawing/2014/main" id="{3B6E152B-D948-4C71-A9F5-333C50FFD5AC}"/>
              </a:ext>
            </a:extLst>
          </p:cNvPr>
          <p:cNvSpPr/>
          <p:nvPr/>
        </p:nvSpPr>
        <p:spPr>
          <a:xfrm rot="5400000">
            <a:off x="4600502" y="1116235"/>
            <a:ext cx="135666" cy="4265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Sous-titre 2">
            <a:extLst>
              <a:ext uri="{FF2B5EF4-FFF2-40B4-BE49-F238E27FC236}">
                <a16:creationId xmlns:a16="http://schemas.microsoft.com/office/drawing/2014/main" id="{BDBFCD1D-772B-4923-A80D-29CBCD1E7993}"/>
              </a:ext>
            </a:extLst>
          </p:cNvPr>
          <p:cNvSpPr txBox="1">
            <a:spLocks/>
          </p:cNvSpPr>
          <p:nvPr/>
        </p:nvSpPr>
        <p:spPr>
          <a:xfrm>
            <a:off x="105502" y="2893548"/>
            <a:ext cx="2866298" cy="227234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u="sng" dirty="0">
                <a:latin typeface="Averia" panose="02000603000000000004" pitchFamily="2" charset="0"/>
              </a:rPr>
              <a:t>Les instruments que l’on utilise le plus dans le rock</a:t>
            </a:r>
          </a:p>
          <a:p>
            <a:pPr algn="just"/>
            <a:endParaRPr lang="fr-FR" dirty="0">
              <a:latin typeface="Averia" panose="02000603000000000004" pitchFamily="2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7589D78-EF27-40DB-9C74-ADD507BFA9F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9963" y="3429000"/>
            <a:ext cx="2213257" cy="31234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8C8FC60-CDEB-4125-8D95-C2FCEE70EE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017" y="3976232"/>
            <a:ext cx="1249088" cy="32128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FCF2B77-218D-4A7A-9869-099B664FA7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3860" y="4549471"/>
            <a:ext cx="1249088" cy="32128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94BA37EA-A6EF-4866-925D-84DF9F16632D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DFDFDF"/>
              </a:clrFrom>
              <a:clrTo>
                <a:srgbClr val="DFDFD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756" y="5531011"/>
            <a:ext cx="877174" cy="998220"/>
          </a:xfrm>
          <a:prstGeom prst="rect">
            <a:avLst/>
          </a:prstGeom>
        </p:spPr>
      </p:pic>
      <p:sp>
        <p:nvSpPr>
          <p:cNvPr id="14" name="Bulle narrative : rectangle à coins arrondis 13">
            <a:extLst>
              <a:ext uri="{FF2B5EF4-FFF2-40B4-BE49-F238E27FC236}">
                <a16:creationId xmlns:a16="http://schemas.microsoft.com/office/drawing/2014/main" id="{29D0FBD0-4013-4280-9D1C-05281367D2CA}"/>
              </a:ext>
            </a:extLst>
          </p:cNvPr>
          <p:cNvSpPr/>
          <p:nvPr/>
        </p:nvSpPr>
        <p:spPr>
          <a:xfrm>
            <a:off x="1074420" y="5257799"/>
            <a:ext cx="1828799" cy="1471783"/>
          </a:xfrm>
          <a:prstGeom prst="wedgeRoundRectCallout">
            <a:avLst>
              <a:gd name="adj1" fmla="val -60416"/>
              <a:gd name="adj2" fmla="val -10526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DyslexicAlta" panose="00000800000000000000" pitchFamily="50" charset="0"/>
              </a:rPr>
              <a:t>La batterie instruments à __________ car on peut taper dessus.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1DC5FA3-F941-4E1A-8D7D-4D6AB869DFB0}"/>
              </a:ext>
            </a:extLst>
          </p:cNvPr>
          <p:cNvSpPr/>
          <p:nvPr/>
        </p:nvSpPr>
        <p:spPr>
          <a:xfrm>
            <a:off x="5173813" y="5819481"/>
            <a:ext cx="819675" cy="971866"/>
          </a:xfrm>
          <a:prstGeom prst="roundRect">
            <a:avLst>
              <a:gd name="adj" fmla="val 8615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Averia" panose="02000603000000000004" pitchFamily="2" charset="0"/>
              </a:rPr>
              <a:t>Vidéo</a:t>
            </a:r>
            <a:endParaRPr lang="fr-FR" dirty="0">
              <a:solidFill>
                <a:schemeClr val="tx1"/>
              </a:solidFill>
              <a:latin typeface="Averia" panose="02000603000000000004" pitchFamily="2" charset="0"/>
            </a:endParaRPr>
          </a:p>
        </p:txBody>
      </p:sp>
      <p:pic>
        <p:nvPicPr>
          <p:cNvPr id="5122" name="Picture 2" descr="heart,256x256 ICON | Coeur amour, Amour">
            <a:extLst>
              <a:ext uri="{FF2B5EF4-FFF2-40B4-BE49-F238E27FC236}">
                <a16:creationId xmlns:a16="http://schemas.microsoft.com/office/drawing/2014/main" id="{3BC481ED-8A33-4F35-A3AA-6A6330072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07" y="79039"/>
            <a:ext cx="576120" cy="74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1D178296-2B61-4174-A9B4-3BBF5C0838C5}"/>
              </a:ext>
            </a:extLst>
          </p:cNvPr>
          <p:cNvSpPr txBox="1">
            <a:spLocks/>
          </p:cNvSpPr>
          <p:nvPr/>
        </p:nvSpPr>
        <p:spPr>
          <a:xfrm>
            <a:off x="3958145" y="3404951"/>
            <a:ext cx="1215668" cy="298290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latin typeface="Averia" panose="02000603000000000004" pitchFamily="2" charset="0"/>
              </a:rPr>
              <a:t>The Beatles</a:t>
            </a:r>
          </a:p>
        </p:txBody>
      </p:sp>
      <p:sp>
        <p:nvSpPr>
          <p:cNvPr id="22" name="Espace réservé du contenu 2">
            <a:extLst>
              <a:ext uri="{FF2B5EF4-FFF2-40B4-BE49-F238E27FC236}">
                <a16:creationId xmlns:a16="http://schemas.microsoft.com/office/drawing/2014/main" id="{C8E7C7A4-5FDD-4845-BFB7-9E62B65286C7}"/>
              </a:ext>
            </a:extLst>
          </p:cNvPr>
          <p:cNvSpPr txBox="1">
            <a:spLocks/>
          </p:cNvSpPr>
          <p:nvPr/>
        </p:nvSpPr>
        <p:spPr>
          <a:xfrm>
            <a:off x="8468978" y="5351029"/>
            <a:ext cx="1159652" cy="2982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latin typeface="Averia" panose="02000603000000000004" pitchFamily="2" charset="0"/>
              </a:rPr>
              <a:t>Blue suede shoes</a:t>
            </a:r>
          </a:p>
        </p:txBody>
      </p:sp>
      <p:sp>
        <p:nvSpPr>
          <p:cNvPr id="24" name="Espace réservé du contenu 2">
            <a:extLst>
              <a:ext uri="{FF2B5EF4-FFF2-40B4-BE49-F238E27FC236}">
                <a16:creationId xmlns:a16="http://schemas.microsoft.com/office/drawing/2014/main" id="{AC9A9081-2781-4860-BF7C-F413E0611812}"/>
              </a:ext>
            </a:extLst>
          </p:cNvPr>
          <p:cNvSpPr txBox="1">
            <a:spLocks/>
          </p:cNvSpPr>
          <p:nvPr/>
        </p:nvSpPr>
        <p:spPr>
          <a:xfrm>
            <a:off x="3954892" y="3800486"/>
            <a:ext cx="1221161" cy="2982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latin typeface="Averia" panose="02000603000000000004" pitchFamily="2" charset="0"/>
              </a:rPr>
              <a:t>Help</a:t>
            </a:r>
          </a:p>
        </p:txBody>
      </p:sp>
      <p:sp>
        <p:nvSpPr>
          <p:cNvPr id="26" name="Espace réservé du contenu 2">
            <a:extLst>
              <a:ext uri="{FF2B5EF4-FFF2-40B4-BE49-F238E27FC236}">
                <a16:creationId xmlns:a16="http://schemas.microsoft.com/office/drawing/2014/main" id="{E38B5FE5-D905-439E-940D-FD1F4035C719}"/>
              </a:ext>
            </a:extLst>
          </p:cNvPr>
          <p:cNvSpPr txBox="1">
            <a:spLocks/>
          </p:cNvSpPr>
          <p:nvPr/>
        </p:nvSpPr>
        <p:spPr>
          <a:xfrm>
            <a:off x="6270980" y="5441100"/>
            <a:ext cx="1043166" cy="2982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latin typeface="Averia" panose="02000603000000000004" pitchFamily="2" charset="0"/>
              </a:rPr>
              <a:t>Jaillhouse rock</a:t>
            </a:r>
          </a:p>
        </p:txBody>
      </p:sp>
      <p:sp>
        <p:nvSpPr>
          <p:cNvPr id="31" name="Espace réservé du contenu 2">
            <a:extLst>
              <a:ext uri="{FF2B5EF4-FFF2-40B4-BE49-F238E27FC236}">
                <a16:creationId xmlns:a16="http://schemas.microsoft.com/office/drawing/2014/main" id="{B1225190-5CDA-4146-970D-DE4A8BFC0E08}"/>
              </a:ext>
            </a:extLst>
          </p:cNvPr>
          <p:cNvSpPr txBox="1">
            <a:spLocks/>
          </p:cNvSpPr>
          <p:nvPr/>
        </p:nvSpPr>
        <p:spPr>
          <a:xfrm>
            <a:off x="3955905" y="4208479"/>
            <a:ext cx="1184648" cy="298290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latin typeface="Averia" panose="02000603000000000004" pitchFamily="2" charset="0"/>
              </a:rPr>
              <a:t>Queen</a:t>
            </a:r>
          </a:p>
        </p:txBody>
      </p:sp>
      <p:sp>
        <p:nvSpPr>
          <p:cNvPr id="33" name="Espace réservé du contenu 2">
            <a:extLst>
              <a:ext uri="{FF2B5EF4-FFF2-40B4-BE49-F238E27FC236}">
                <a16:creationId xmlns:a16="http://schemas.microsoft.com/office/drawing/2014/main" id="{C3EF85D9-5EFF-411F-B166-803E527870F9}"/>
              </a:ext>
            </a:extLst>
          </p:cNvPr>
          <p:cNvSpPr txBox="1">
            <a:spLocks/>
          </p:cNvSpPr>
          <p:nvPr/>
        </p:nvSpPr>
        <p:spPr>
          <a:xfrm>
            <a:off x="3952652" y="4604014"/>
            <a:ext cx="1221161" cy="2982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 err="1">
                <a:latin typeface="Averia" panose="02000603000000000004" pitchFamily="2" charset="0"/>
              </a:rPr>
              <a:t>We</a:t>
            </a:r>
            <a:r>
              <a:rPr lang="fr-FR" sz="800" dirty="0">
                <a:latin typeface="Averia" panose="02000603000000000004" pitchFamily="2" charset="0"/>
              </a:rPr>
              <a:t> are the champions</a:t>
            </a:r>
          </a:p>
        </p:txBody>
      </p:sp>
      <p:sp>
        <p:nvSpPr>
          <p:cNvPr id="35" name="Espace réservé du contenu 2">
            <a:extLst>
              <a:ext uri="{FF2B5EF4-FFF2-40B4-BE49-F238E27FC236}">
                <a16:creationId xmlns:a16="http://schemas.microsoft.com/office/drawing/2014/main" id="{517099FD-2C55-4DA3-A656-A702280E5E61}"/>
              </a:ext>
            </a:extLst>
          </p:cNvPr>
          <p:cNvSpPr txBox="1">
            <a:spLocks/>
          </p:cNvSpPr>
          <p:nvPr/>
        </p:nvSpPr>
        <p:spPr>
          <a:xfrm>
            <a:off x="3955905" y="5025308"/>
            <a:ext cx="1217908" cy="298290"/>
          </a:xfrm>
          <a:prstGeom prst="homePlat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latin typeface="Averia" panose="02000603000000000004" pitchFamily="2" charset="0"/>
              </a:rPr>
              <a:t>Little Richard</a:t>
            </a:r>
          </a:p>
        </p:txBody>
      </p:sp>
      <p:sp>
        <p:nvSpPr>
          <p:cNvPr id="36" name="Espace réservé du contenu 2">
            <a:extLst>
              <a:ext uri="{FF2B5EF4-FFF2-40B4-BE49-F238E27FC236}">
                <a16:creationId xmlns:a16="http://schemas.microsoft.com/office/drawing/2014/main" id="{BB3D98BE-9B3E-4C36-8BCA-203544900573}"/>
              </a:ext>
            </a:extLst>
          </p:cNvPr>
          <p:cNvSpPr txBox="1">
            <a:spLocks/>
          </p:cNvSpPr>
          <p:nvPr/>
        </p:nvSpPr>
        <p:spPr>
          <a:xfrm>
            <a:off x="3952652" y="5420843"/>
            <a:ext cx="1251144" cy="2982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latin typeface="Averia" panose="02000603000000000004" pitchFamily="2" charset="0"/>
              </a:rPr>
              <a:t>Good Golly Miss Molly</a:t>
            </a:r>
          </a:p>
        </p:txBody>
      </p:sp>
      <p:pic>
        <p:nvPicPr>
          <p:cNvPr id="26626" name="Picture 2" descr="Le défi des blopines #8 : Musique maestro | Tatouage musique, Note de  musique dessin, Chorale">
            <a:extLst>
              <a:ext uri="{FF2B5EF4-FFF2-40B4-BE49-F238E27FC236}">
                <a16:creationId xmlns:a16="http://schemas.microsoft.com/office/drawing/2014/main" id="{E15BE4D1-FFCE-497B-AA5A-7BFC4FF53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85308">
            <a:off x="3990784" y="6074893"/>
            <a:ext cx="1108322" cy="41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A487C009-47D7-44E0-A459-5F596DB7D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290" y="5420843"/>
            <a:ext cx="975210" cy="127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C3A743DE-64D0-43E7-9D30-786CA972AD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0682" y="4181048"/>
            <a:ext cx="760238" cy="736846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5DAFFB69-B14A-42E9-A659-63C6DEB1D5F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63233" y="4974299"/>
            <a:ext cx="730255" cy="727952"/>
          </a:xfrm>
          <a:prstGeom prst="rect">
            <a:avLst/>
          </a:prstGeom>
        </p:spPr>
      </p:pic>
      <p:pic>
        <p:nvPicPr>
          <p:cNvPr id="1028" name="Picture 4" descr="Mort de Little Richard, légende du rock and roll">
            <a:extLst>
              <a:ext uri="{FF2B5EF4-FFF2-40B4-BE49-F238E27FC236}">
                <a16:creationId xmlns:a16="http://schemas.microsoft.com/office/drawing/2014/main" id="{A8BE2A9B-7A74-47DA-8927-AC18C19A4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765" y="5065651"/>
            <a:ext cx="761990" cy="57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Queen à écouter ou acheter sur Amazon Music dès maintenant">
            <a:extLst>
              <a:ext uri="{FF2B5EF4-FFF2-40B4-BE49-F238E27FC236}">
                <a16:creationId xmlns:a16="http://schemas.microsoft.com/office/drawing/2014/main" id="{540109D9-D5CF-4C93-97C0-B5904F3B2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045" y="4297520"/>
            <a:ext cx="761009" cy="57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he Beatles – Michelle – Les Musichroniques">
            <a:extLst>
              <a:ext uri="{FF2B5EF4-FFF2-40B4-BE49-F238E27FC236}">
                <a16:creationId xmlns:a16="http://schemas.microsoft.com/office/drawing/2014/main" id="{4B032BE8-E631-44C4-8CD9-D7361E57B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075" y="3493053"/>
            <a:ext cx="800763" cy="57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B494E212-A6C1-47E5-8F3E-FCF77681A5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252210" y="3386663"/>
            <a:ext cx="760746" cy="756135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8476A84E-DAEC-4732-874B-7E1C9B030F4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132977" y="5985301"/>
            <a:ext cx="819675" cy="807293"/>
          </a:xfrm>
          <a:prstGeom prst="rect">
            <a:avLst/>
          </a:prstGeom>
        </p:spPr>
      </p:pic>
      <p:sp>
        <p:nvSpPr>
          <p:cNvPr id="45" name="Espace réservé du contenu 2">
            <a:extLst>
              <a:ext uri="{FF2B5EF4-FFF2-40B4-BE49-F238E27FC236}">
                <a16:creationId xmlns:a16="http://schemas.microsoft.com/office/drawing/2014/main" id="{540F3233-4124-485D-81C8-2EC22BB13DBA}"/>
              </a:ext>
            </a:extLst>
          </p:cNvPr>
          <p:cNvSpPr txBox="1">
            <a:spLocks/>
          </p:cNvSpPr>
          <p:nvPr/>
        </p:nvSpPr>
        <p:spPr>
          <a:xfrm>
            <a:off x="3133123" y="5702594"/>
            <a:ext cx="782953" cy="24416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Arial" panose="020B0604020202020204" pitchFamily="34" charset="0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14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29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44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59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5737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00325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71800" indent="0" algn="ctr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latin typeface="Averia" panose="02000603000000000004" pitchFamily="2" charset="0"/>
              </a:rPr>
              <a:t>Tutti Frutti</a:t>
            </a:r>
          </a:p>
        </p:txBody>
      </p:sp>
      <p:pic>
        <p:nvPicPr>
          <p:cNvPr id="1036" name="Picture 12" descr="Batterie enfant 5 fûts 16">
            <a:extLst>
              <a:ext uri="{FF2B5EF4-FFF2-40B4-BE49-F238E27FC236}">
                <a16:creationId xmlns:a16="http://schemas.microsoft.com/office/drawing/2014/main" id="{9437B680-4AB9-4869-AF49-7001C0AD9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84" y="4317692"/>
            <a:ext cx="828025" cy="82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Basse électrique solid body Eastone JAB (PUR) - 3 tone sunburst sunburst">
            <a:extLst>
              <a:ext uri="{FF2B5EF4-FFF2-40B4-BE49-F238E27FC236}">
                <a16:creationId xmlns:a16="http://schemas.microsoft.com/office/drawing/2014/main" id="{E8C9E8E9-A64D-4A6D-BE1A-3522CF19E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283" y="3793066"/>
            <a:ext cx="665267" cy="68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Legend PACS100BK Pack de Guitare électrique Type Strato Noir: Amazon.fr:  Instruments de musique">
            <a:extLst>
              <a:ext uri="{FF2B5EF4-FFF2-40B4-BE49-F238E27FC236}">
                <a16:creationId xmlns:a16="http://schemas.microsoft.com/office/drawing/2014/main" id="{42B17695-45AE-4888-9FEF-C356BEB53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72" y="3331905"/>
            <a:ext cx="492540" cy="73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A88C1022-7D22-4607-8973-BB7C84E0098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300238" y="6133673"/>
            <a:ext cx="573741" cy="582906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AF105C26-8918-4A9E-B6DD-2497CC01FB6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300216" y="5787658"/>
            <a:ext cx="959603" cy="95663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F9E4634C-6ABA-4793-8225-85107C00723E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539433" y="5731021"/>
            <a:ext cx="967718" cy="96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0439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224</Words>
  <Application>Microsoft Office PowerPoint</Application>
  <PresentationFormat>Format A4 (210 x 297 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Agent Orange</vt:lpstr>
      <vt:lpstr>Arial</vt:lpstr>
      <vt:lpstr>Averia</vt:lpstr>
      <vt:lpstr>Calibri</vt:lpstr>
      <vt:lpstr>Calibri Light</vt:lpstr>
      <vt:lpstr>OpenDyslexicAlta</vt:lpstr>
      <vt:lpstr>Thème Office</vt:lpstr>
      <vt:lpstr>Le rock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Jazz</dc:title>
  <dc:creator>romain ...</dc:creator>
  <cp:lastModifiedBy>romain ...</cp:lastModifiedBy>
  <cp:revision>16</cp:revision>
  <dcterms:created xsi:type="dcterms:W3CDTF">2020-09-05T16:12:34Z</dcterms:created>
  <dcterms:modified xsi:type="dcterms:W3CDTF">2020-09-23T10:10:20Z</dcterms:modified>
</cp:coreProperties>
</file>