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82" r:id="rId3"/>
    <p:sldId id="283" r:id="rId4"/>
    <p:sldId id="281" r:id="rId5"/>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89">
          <p15:clr>
            <a:srgbClr val="A4A3A4"/>
          </p15:clr>
        </p15:guide>
        <p15:guide id="2" pos="2314">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9"/>
    <a:srgbClr val="C08E00"/>
    <a:srgbClr val="FFB84F"/>
    <a:srgbClr val="FAB900"/>
    <a:srgbClr val="F4AF88"/>
    <a:srgbClr val="FFD357"/>
    <a:srgbClr val="FFF2CD"/>
    <a:srgbClr val="FEE3AC"/>
    <a:srgbClr val="DEA400"/>
    <a:srgbClr val="FED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p:cViewPr>
        <p:scale>
          <a:sx n="100" d="100"/>
          <a:sy n="100" d="100"/>
        </p:scale>
        <p:origin x="-1056" y="-96"/>
      </p:cViewPr>
      <p:guideLst>
        <p:guide orient="horz" pos="3289"/>
        <p:guide pos="2314"/>
      </p:guideLst>
    </p:cSldViewPr>
  </p:slideViewPr>
  <p:notesTextViewPr>
    <p:cViewPr>
      <p:scale>
        <a:sx n="1" d="1"/>
        <a:sy n="1" d="1"/>
      </p:scale>
      <p:origin x="0" y="0"/>
    </p:cViewPr>
  </p:notesTextViewPr>
  <p:notesViewPr>
    <p:cSldViewPr>
      <p:cViewPr varScale="1">
        <p:scale>
          <a:sx n="37" d="100"/>
          <a:sy n="37" d="100"/>
        </p:scale>
        <p:origin x="2376" y="3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01/02/2015</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3</a:t>
            </a:fld>
            <a:endParaRPr lang="fr-FR"/>
          </a:p>
        </p:txBody>
      </p:sp>
    </p:spTree>
    <p:extLst>
      <p:ext uri="{BB962C8B-B14F-4D97-AF65-F5344CB8AC3E}">
        <p14:creationId xmlns:p14="http://schemas.microsoft.com/office/powerpoint/2010/main" val="37911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4</a:t>
            </a:fld>
            <a:endParaRPr lang="fr-FR"/>
          </a:p>
        </p:txBody>
      </p:sp>
    </p:spTree>
    <p:extLst>
      <p:ext uri="{BB962C8B-B14F-4D97-AF65-F5344CB8AC3E}">
        <p14:creationId xmlns:p14="http://schemas.microsoft.com/office/powerpoint/2010/main" val="379115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01/02/2015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01/02/2015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01/02/2015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01/02/2015</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63402" y="1395506"/>
            <a:ext cx="6786064" cy="2741134"/>
          </a:xfrm>
          <a:prstGeom prst="roundRect">
            <a:avLst>
              <a:gd name="adj" fmla="val 4877"/>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59666" y="1404070"/>
            <a:ext cx="6789800" cy="2694107"/>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Environ 7 milliards de femmes et d’hommes vivent à la surface de la Terre et s’y répartissent de façon inégale. En effet, la population mondiale, en constante augmentation, n’occupe qu’un cinquième des terres émergées.</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Trois grands </a:t>
            </a:r>
            <a:r>
              <a:rPr lang="fr-FR" sz="1600" spc="-150" dirty="0" smtClean="0">
                <a:latin typeface="KG Primary Italics" panose="02000506000000020003" pitchFamily="2" charset="0"/>
                <a:ea typeface="Clensey" panose="02000603000000000000" pitchFamily="2" charset="0"/>
              </a:rPr>
              <a:t>foyers</a:t>
            </a:r>
            <a:r>
              <a:rPr lang="fr-FR" sz="1600" dirty="0" smtClean="0">
                <a:latin typeface="KG Primary Italics" panose="02000506000000020003" pitchFamily="2" charset="0"/>
                <a:ea typeface="Clensey" panose="02000603000000000000" pitchFamily="2" charset="0"/>
              </a:rPr>
              <a:t> de peuplement représentent à eux seuls la moitié de l’humanité (Doc 1) : l’Asie orientale avec la Chine, l’Asie du sud avec l’Inde et l’Europe. D’autres zones sont aussi très peuplée : les grandes villes des Etats-Unis, du Brésil et de la côte ouest de l’Afrique.</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La densité* moyenne de la population est de 45 d’habitants au km². Le nombre d’habitants diminue au fur et à mesure que l’altitude augmente et que l’on s’éloigne des côtes. Les régions polaires, les déserts, la forêt équatoriale sont pratiquement vides d’hommes.</a:t>
            </a:r>
          </a:p>
        </p:txBody>
      </p:sp>
      <p:sp>
        <p:nvSpPr>
          <p:cNvPr id="10" name="ZoneTexte 9"/>
          <p:cNvSpPr txBox="1"/>
          <p:nvPr/>
        </p:nvSpPr>
        <p:spPr>
          <a:xfrm>
            <a:off x="277653" y="932110"/>
            <a:ext cx="4835188" cy="471960"/>
          </a:xfrm>
          <a:prstGeom prst="rect">
            <a:avLst/>
          </a:prstGeom>
          <a:noFill/>
        </p:spPr>
        <p:txBody>
          <a:bodyPr wrap="square" lIns="101636" tIns="50818" rIns="101636" bIns="50818" rtlCol="0">
            <a:spAutoFit/>
          </a:bodyPr>
          <a:lstStyle/>
          <a:p>
            <a:r>
              <a:rPr lang="fr-FR" sz="2400" dirty="0" smtClean="0">
                <a:latin typeface="Fineliner Script" pitchFamily="50" charset="0"/>
              </a:rPr>
              <a:t>L’inégale répartition de la population</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66263" y="153716"/>
            <a:ext cx="668525"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262569" y="88919"/>
            <a:ext cx="4556833"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La population mondiale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22" name="Rectangle 21"/>
          <p:cNvSpPr/>
          <p:nvPr/>
        </p:nvSpPr>
        <p:spPr>
          <a:xfrm>
            <a:off x="4924565" y="4212382"/>
            <a:ext cx="2333964"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Observe la carte</a:t>
            </a:r>
            <a:endParaRPr lang="fr-FR" dirty="0"/>
          </a:p>
        </p:txBody>
      </p:sp>
      <p:sp>
        <p:nvSpPr>
          <p:cNvPr id="23" name="ZoneTexte 22"/>
          <p:cNvSpPr txBox="1"/>
          <p:nvPr/>
        </p:nvSpPr>
        <p:spPr>
          <a:xfrm>
            <a:off x="5005645" y="4553759"/>
            <a:ext cx="2252884" cy="3285515"/>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Cite 6 villes faisant partie des plus peuplées</a:t>
            </a:r>
          </a:p>
          <a:p>
            <a:pPr>
              <a:spcAft>
                <a:spcPts val="600"/>
              </a:spcAft>
            </a:pPr>
            <a:r>
              <a:rPr lang="fr-FR" sz="1050" dirty="0" smtClean="0">
                <a:latin typeface="Short Stack" panose="02010500040000000007" pitchFamily="2" charset="0"/>
              </a:rPr>
              <a:t>____________ ____________</a:t>
            </a:r>
          </a:p>
          <a:p>
            <a:pPr>
              <a:spcAft>
                <a:spcPts val="600"/>
              </a:spcAft>
            </a:pPr>
            <a:r>
              <a:rPr lang="fr-FR" sz="1050" dirty="0" smtClean="0">
                <a:latin typeface="Short Stack" panose="02010500040000000007" pitchFamily="2" charset="0"/>
              </a:rPr>
              <a:t>____________ ____________</a:t>
            </a:r>
          </a:p>
          <a:p>
            <a:pPr>
              <a:spcAft>
                <a:spcPts val="600"/>
              </a:spcAft>
            </a:pPr>
            <a:r>
              <a:rPr lang="fr-FR" sz="1050" dirty="0" smtClean="0">
                <a:latin typeface="Short Stack" panose="02010500040000000007" pitchFamily="2" charset="0"/>
              </a:rPr>
              <a:t>____________ ____________</a:t>
            </a:r>
          </a:p>
          <a:p>
            <a:pPr>
              <a:spcAft>
                <a:spcPts val="600"/>
              </a:spcAft>
            </a:pPr>
            <a:r>
              <a:rPr lang="fr-FR" sz="1050" dirty="0" smtClean="0">
                <a:latin typeface="Short Stack" panose="02010500040000000007" pitchFamily="2" charset="0"/>
              </a:rPr>
              <a:t>2) Cite les endroits les moins peuplés. </a:t>
            </a:r>
          </a:p>
          <a:p>
            <a:pPr>
              <a:spcAft>
                <a:spcPts val="600"/>
              </a:spcAft>
            </a:pPr>
            <a:r>
              <a:rPr lang="fr-FR" sz="1050" dirty="0" smtClean="0">
                <a:latin typeface="Short Stack" panose="02010500040000000007" pitchFamily="2" charset="0"/>
              </a:rPr>
              <a:t>________________________</a:t>
            </a:r>
          </a:p>
          <a:p>
            <a:pPr>
              <a:spcAft>
                <a:spcPts val="600"/>
              </a:spcAft>
            </a:pPr>
            <a:r>
              <a:rPr lang="fr-FR" sz="1050" dirty="0" smtClean="0">
                <a:latin typeface="Short Stack" panose="02010500040000000007" pitchFamily="2" charset="0"/>
              </a:rPr>
              <a:t>________________________</a:t>
            </a:r>
          </a:p>
          <a:p>
            <a:pPr>
              <a:spcAft>
                <a:spcPts val="600"/>
              </a:spcAft>
            </a:pPr>
            <a:r>
              <a:rPr lang="fr-FR" sz="1050" dirty="0" smtClean="0">
                <a:latin typeface="Short Stack" panose="02010500040000000007" pitchFamily="2" charset="0"/>
              </a:rPr>
              <a:t>________________________</a:t>
            </a:r>
          </a:p>
          <a:p>
            <a:pPr>
              <a:spcAft>
                <a:spcPts val="600"/>
              </a:spcAft>
            </a:pPr>
            <a:r>
              <a:rPr lang="fr-FR" sz="1050" dirty="0" smtClean="0">
                <a:latin typeface="Short Stack" panose="02010500040000000007" pitchFamily="2" charset="0"/>
              </a:rPr>
              <a:t>Pourquoi à ton avis, ces régions sont-elles vides d’hommes ?</a:t>
            </a:r>
          </a:p>
          <a:p>
            <a:pPr>
              <a:spcAft>
                <a:spcPts val="600"/>
              </a:spcAft>
            </a:pPr>
            <a:r>
              <a:rPr lang="fr-FR" sz="1050" dirty="0" smtClean="0">
                <a:latin typeface="Short Stack" panose="02010500040000000007" pitchFamily="2" charset="0"/>
              </a:rPr>
              <a:t>________________________</a:t>
            </a:r>
          </a:p>
          <a:p>
            <a:pPr>
              <a:spcAft>
                <a:spcPts val="600"/>
              </a:spcAft>
            </a:pPr>
            <a:r>
              <a:rPr lang="fr-FR" sz="1050" dirty="0">
                <a:latin typeface="Short Stack" panose="02010500040000000007" pitchFamily="2" charset="0"/>
              </a:rPr>
              <a:t>________________________</a:t>
            </a:r>
            <a:endParaRPr lang="fr-FR" sz="1050" dirty="0" smtClean="0">
              <a:latin typeface="Short Stack" panose="02010500040000000007" pitchFamily="2" charset="0"/>
            </a:endParaRPr>
          </a:p>
        </p:txBody>
      </p:sp>
      <p:pic>
        <p:nvPicPr>
          <p:cNvPr id="2" name="Image 1"/>
          <p:cNvPicPr>
            <a:picLocks noChangeAspect="1"/>
          </p:cNvPicPr>
          <p:nvPr/>
        </p:nvPicPr>
        <p:blipFill>
          <a:blip r:embed="rId4"/>
          <a:stretch>
            <a:fillRect/>
          </a:stretch>
        </p:blipFill>
        <p:spPr>
          <a:xfrm>
            <a:off x="163909" y="4434721"/>
            <a:ext cx="4839427" cy="3403488"/>
          </a:xfrm>
          <a:prstGeom prst="rect">
            <a:avLst/>
          </a:prstGeom>
        </p:spPr>
      </p:pic>
      <p:sp>
        <p:nvSpPr>
          <p:cNvPr id="3" name="ZoneTexte 2"/>
          <p:cNvSpPr txBox="1"/>
          <p:nvPr/>
        </p:nvSpPr>
        <p:spPr>
          <a:xfrm>
            <a:off x="161600" y="4212382"/>
            <a:ext cx="4475148" cy="276999"/>
          </a:xfrm>
          <a:prstGeom prst="rect">
            <a:avLst/>
          </a:prstGeom>
          <a:noFill/>
        </p:spPr>
        <p:txBody>
          <a:bodyPr wrap="square" rtlCol="0">
            <a:spAutoFit/>
          </a:bodyPr>
          <a:lstStyle/>
          <a:p>
            <a:r>
              <a:rPr lang="fr-FR" sz="1200" b="1" u="sng" dirty="0" smtClean="0">
                <a:latin typeface="KG Primary Italics" panose="02000506000000020003" pitchFamily="2" charset="0"/>
              </a:rPr>
              <a:t>Doc 1</a:t>
            </a:r>
            <a:r>
              <a:rPr lang="fr-FR" sz="1200" dirty="0" smtClean="0">
                <a:latin typeface="KG Primary Italics" panose="02000506000000020003" pitchFamily="2" charset="0"/>
              </a:rPr>
              <a:t> : planisphère des densité de population et des grandes agglomération</a:t>
            </a:r>
            <a:endParaRPr lang="fr-FR" sz="1200" dirty="0">
              <a:latin typeface="KG Primary Italics" panose="02000506000000020003" pitchFamily="2" charset="0"/>
            </a:endParaRPr>
          </a:p>
        </p:txBody>
      </p:sp>
      <p:pic>
        <p:nvPicPr>
          <p:cNvPr id="15" name="Image 14"/>
          <p:cNvPicPr>
            <a:picLocks noChangeAspect="1"/>
          </p:cNvPicPr>
          <p:nvPr/>
        </p:nvPicPr>
        <p:blipFill>
          <a:blip r:embed="rId5"/>
          <a:stretch>
            <a:fillRect/>
          </a:stretch>
        </p:blipFill>
        <p:spPr>
          <a:xfrm>
            <a:off x="3371851" y="7966848"/>
            <a:ext cx="3686620" cy="2325872"/>
          </a:xfrm>
          <a:prstGeom prst="rect">
            <a:avLst/>
          </a:prstGeom>
          <a:ln w="19050">
            <a:solidFill>
              <a:schemeClr val="tx1">
                <a:lumMod val="50000"/>
                <a:lumOff val="50000"/>
              </a:schemeClr>
            </a:solidFill>
          </a:ln>
        </p:spPr>
      </p:pic>
      <p:sp>
        <p:nvSpPr>
          <p:cNvPr id="37" name="Rectangle 36"/>
          <p:cNvSpPr/>
          <p:nvPr/>
        </p:nvSpPr>
        <p:spPr>
          <a:xfrm>
            <a:off x="167594" y="7894950"/>
            <a:ext cx="2929022"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Complète le schéma ci-contre</a:t>
            </a:r>
            <a:endParaRPr lang="fr-FR" dirty="0"/>
          </a:p>
        </p:txBody>
      </p:sp>
      <p:sp>
        <p:nvSpPr>
          <p:cNvPr id="38" name="ZoneTexte 37"/>
          <p:cNvSpPr txBox="1"/>
          <p:nvPr/>
        </p:nvSpPr>
        <p:spPr>
          <a:xfrm>
            <a:off x="233607" y="8258185"/>
            <a:ext cx="3007026" cy="1777410"/>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L’Asie, avec plus de 3 milliards d’habitants est le continent le plus peuplé.</a:t>
            </a:r>
          </a:p>
          <a:p>
            <a:pPr>
              <a:spcAft>
                <a:spcPts val="600"/>
              </a:spcAft>
            </a:pPr>
            <a:r>
              <a:rPr lang="fr-FR" sz="1050" dirty="0" smtClean="0">
                <a:latin typeface="Short Stack" panose="02010500040000000007" pitchFamily="2" charset="0"/>
              </a:rPr>
              <a:t>Viennent ensuite dans l’ordre L’Amérique, l’Afrique, l’Europe et l’Océanie.</a:t>
            </a:r>
          </a:p>
          <a:p>
            <a:pPr>
              <a:spcAft>
                <a:spcPts val="600"/>
              </a:spcAft>
            </a:pPr>
            <a:r>
              <a:rPr lang="fr-FR" sz="1050" dirty="0" smtClean="0">
                <a:latin typeface="Short Stack" panose="02010500040000000007" pitchFamily="2" charset="0"/>
              </a:rPr>
              <a:t>Que peux-tu dire de la population de l’Afrique et de l’Europe ?</a:t>
            </a:r>
          </a:p>
          <a:p>
            <a:pPr>
              <a:spcAft>
                <a:spcPts val="600"/>
              </a:spcAft>
            </a:pPr>
            <a:r>
              <a:rPr lang="fr-FR" sz="1050" dirty="0" smtClean="0">
                <a:latin typeface="Short Stack" panose="02010500040000000007" pitchFamily="2" charset="0"/>
              </a:rPr>
              <a:t>_________________________________</a:t>
            </a:r>
          </a:p>
        </p:txBody>
      </p:sp>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057" y="9113133"/>
            <a:ext cx="303059" cy="1206624"/>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63403" y="1395506"/>
            <a:ext cx="4057350" cy="2681718"/>
          </a:xfrm>
          <a:prstGeom prst="roundRect">
            <a:avLst>
              <a:gd name="adj" fmla="val 4877"/>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63401" y="1404070"/>
            <a:ext cx="4057351" cy="2621395"/>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Vers 1800, il n’y avait qu’1 milliard d’hommes sur Terre. Au XXème siècle, on parle d’explosion démographique* : la croissance de la population mondiale s’est brusquement accéléré car la mortalité* a baissé et la natalité* est devenue ainsi très supérieure à la celle-ci. </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Chaque année, il y a 90 millions de Terriens en plus. Cette croissance pose des problèmes pour nourrir les hommes leur donner du travail, maintenir l’équilibre entre une nature fragile et des habitants de plus en plus nombreux.</a:t>
            </a:r>
          </a:p>
        </p:txBody>
      </p:sp>
      <p:sp>
        <p:nvSpPr>
          <p:cNvPr id="10" name="ZoneTexte 9"/>
          <p:cNvSpPr txBox="1"/>
          <p:nvPr/>
        </p:nvSpPr>
        <p:spPr>
          <a:xfrm>
            <a:off x="277653" y="932110"/>
            <a:ext cx="4835188" cy="471960"/>
          </a:xfrm>
          <a:prstGeom prst="rect">
            <a:avLst/>
          </a:prstGeom>
          <a:noFill/>
        </p:spPr>
        <p:txBody>
          <a:bodyPr wrap="square" lIns="101636" tIns="50818" rIns="101636" bIns="50818" rtlCol="0">
            <a:spAutoFit/>
          </a:bodyPr>
          <a:lstStyle/>
          <a:p>
            <a:r>
              <a:rPr lang="fr-FR" sz="2400" dirty="0" smtClean="0">
                <a:latin typeface="Fineliner Script" pitchFamily="50" charset="0"/>
              </a:rPr>
              <a:t>De plus en plus d’habitants sur Terre</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66263" y="153716"/>
            <a:ext cx="668525"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262569" y="88919"/>
            <a:ext cx="4556833"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La population mondiale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22" name="Rectangle 21"/>
          <p:cNvSpPr/>
          <p:nvPr/>
        </p:nvSpPr>
        <p:spPr>
          <a:xfrm>
            <a:off x="4407712" y="3492302"/>
            <a:ext cx="2333964"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23" name="ZoneTexte 22"/>
          <p:cNvSpPr txBox="1"/>
          <p:nvPr/>
        </p:nvSpPr>
        <p:spPr>
          <a:xfrm>
            <a:off x="4446492" y="3833679"/>
            <a:ext cx="2377878" cy="2585323"/>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Dans les pays développés, le taux de mortalité est un peu plus faible que le taux de natalité.</a:t>
            </a:r>
          </a:p>
          <a:p>
            <a:pPr>
              <a:spcAft>
                <a:spcPts val="600"/>
              </a:spcAft>
            </a:pPr>
            <a:r>
              <a:rPr lang="fr-FR" sz="1050" dirty="0" smtClean="0">
                <a:latin typeface="Short Stack" panose="02010500040000000007" pitchFamily="2" charset="0"/>
              </a:rPr>
              <a:t>2) Le nombre d’habitants sur Terre est d’environ 7 milliards.</a:t>
            </a:r>
          </a:p>
          <a:p>
            <a:pPr>
              <a:spcAft>
                <a:spcPts val="600"/>
              </a:spcAft>
            </a:pPr>
            <a:r>
              <a:rPr lang="fr-FR" sz="1050" dirty="0" smtClean="0">
                <a:latin typeface="Short Stack" panose="02010500040000000007" pitchFamily="2" charset="0"/>
              </a:rPr>
              <a:t>3) La population a commencé à beaucoup augmenter à partir du XXème siècle.</a:t>
            </a:r>
          </a:p>
          <a:p>
            <a:pPr>
              <a:spcAft>
                <a:spcPts val="600"/>
              </a:spcAft>
            </a:pPr>
            <a:r>
              <a:rPr lang="fr-FR" sz="1050" dirty="0" smtClean="0">
                <a:latin typeface="Short Stack" panose="02010500040000000007" pitchFamily="2" charset="0"/>
              </a:rPr>
              <a:t>4) On estime qu’en 2050 il y aura 8,2 milliards d’habitants</a:t>
            </a:r>
          </a:p>
        </p:txBody>
      </p:sp>
      <p:sp>
        <p:nvSpPr>
          <p:cNvPr id="3" name="ZoneTexte 2"/>
          <p:cNvSpPr txBox="1"/>
          <p:nvPr/>
        </p:nvSpPr>
        <p:spPr>
          <a:xfrm>
            <a:off x="161600" y="4284390"/>
            <a:ext cx="3079033" cy="276999"/>
          </a:xfrm>
          <a:prstGeom prst="rect">
            <a:avLst/>
          </a:prstGeom>
          <a:noFill/>
        </p:spPr>
        <p:txBody>
          <a:bodyPr wrap="square" rtlCol="0">
            <a:spAutoFit/>
          </a:bodyPr>
          <a:lstStyle/>
          <a:p>
            <a:r>
              <a:rPr lang="fr-FR" sz="1200" b="1" u="sng" dirty="0" smtClean="0">
                <a:latin typeface="KG Primary Italics" panose="02000506000000020003" pitchFamily="2" charset="0"/>
              </a:rPr>
              <a:t>Doc </a:t>
            </a:r>
            <a:r>
              <a:rPr lang="fr-FR" sz="1200" b="1" u="sng" dirty="0">
                <a:latin typeface="KG Primary Italics" panose="02000506000000020003" pitchFamily="2" charset="0"/>
              </a:rPr>
              <a:t>3</a:t>
            </a:r>
            <a:r>
              <a:rPr lang="fr-FR" sz="1200" dirty="0" smtClean="0">
                <a:latin typeface="KG Primary Italics" panose="02000506000000020003" pitchFamily="2" charset="0"/>
              </a:rPr>
              <a:t> : taux de natalité et de mortalité mondiaux</a:t>
            </a:r>
            <a:endParaRPr lang="fr-FR" sz="1200" dirty="0">
              <a:latin typeface="KG Primary Italics" panose="02000506000000020003" pitchFamily="2" charset="0"/>
            </a:endParaRPr>
          </a:p>
        </p:txBody>
      </p:sp>
      <p:sp>
        <p:nvSpPr>
          <p:cNvPr id="37" name="Rectangle 36"/>
          <p:cNvSpPr/>
          <p:nvPr/>
        </p:nvSpPr>
        <p:spPr>
          <a:xfrm>
            <a:off x="142225" y="6516638"/>
            <a:ext cx="3809140" cy="707886"/>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Observe le schéma ci-contre et réponds aux questions</a:t>
            </a:r>
            <a:endParaRPr lang="fr-FR" dirty="0"/>
          </a:p>
        </p:txBody>
      </p:sp>
      <p:sp>
        <p:nvSpPr>
          <p:cNvPr id="38" name="ZoneTexte 37"/>
          <p:cNvSpPr txBox="1"/>
          <p:nvPr/>
        </p:nvSpPr>
        <p:spPr>
          <a:xfrm>
            <a:off x="143064" y="7236718"/>
            <a:ext cx="3817649" cy="2331407"/>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Nomme les régions du monde dont la population a le plus augmenté depuis 1960.</a:t>
            </a:r>
          </a:p>
          <a:p>
            <a:pPr>
              <a:lnSpc>
                <a:spcPct val="150000"/>
              </a:lnSpc>
              <a:spcAft>
                <a:spcPts val="600"/>
              </a:spcAft>
            </a:pPr>
            <a:r>
              <a:rPr lang="fr-FR" sz="1050" dirty="0" smtClean="0">
                <a:latin typeface="Short Stack" panose="02010500040000000007" pitchFamily="2" charset="0"/>
              </a:rPr>
              <a:t>__________________________________________</a:t>
            </a:r>
          </a:p>
          <a:p>
            <a:pPr>
              <a:lnSpc>
                <a:spcPct val="150000"/>
              </a:lnSpc>
              <a:spcAft>
                <a:spcPts val="600"/>
              </a:spcAft>
            </a:pPr>
            <a:r>
              <a:rPr lang="fr-FR" sz="1050" dirty="0" smtClean="0">
                <a:latin typeface="Short Stack" panose="02010500040000000007" pitchFamily="2" charset="0"/>
              </a:rPr>
              <a:t>__________________________________________</a:t>
            </a:r>
          </a:p>
          <a:p>
            <a:endParaRPr lang="fr-FR" sz="1050" dirty="0" smtClean="0">
              <a:latin typeface="Short Stack" panose="02010500040000000007" pitchFamily="2" charset="0"/>
            </a:endParaRPr>
          </a:p>
          <a:p>
            <a:pPr>
              <a:spcAft>
                <a:spcPts val="600"/>
              </a:spcAft>
            </a:pPr>
            <a:r>
              <a:rPr lang="fr-FR" sz="1050" dirty="0" smtClean="0">
                <a:latin typeface="Short Stack" panose="02010500040000000007" pitchFamily="2" charset="0"/>
              </a:rPr>
              <a:t>2) Combien y avait-il d’habitants dans le monde en :</a:t>
            </a:r>
          </a:p>
          <a:p>
            <a:pPr>
              <a:lnSpc>
                <a:spcPct val="150000"/>
              </a:lnSpc>
              <a:spcAft>
                <a:spcPts val="600"/>
              </a:spcAft>
            </a:pPr>
            <a:r>
              <a:rPr lang="fr-FR" sz="1050" dirty="0" smtClean="0">
                <a:latin typeface="Short Stack" panose="02010500040000000007" pitchFamily="2" charset="0"/>
              </a:rPr>
              <a:t>* 1810 : ___________	* 1900 : ___________</a:t>
            </a:r>
          </a:p>
          <a:p>
            <a:pPr>
              <a:lnSpc>
                <a:spcPct val="150000"/>
              </a:lnSpc>
              <a:spcAft>
                <a:spcPts val="600"/>
              </a:spcAft>
            </a:pPr>
            <a:r>
              <a:rPr lang="fr-FR" sz="1050" dirty="0" smtClean="0">
                <a:latin typeface="Short Stack" panose="02010500040000000007" pitchFamily="2" charset="0"/>
              </a:rPr>
              <a:t>* 1960 </a:t>
            </a:r>
            <a:r>
              <a:rPr lang="fr-FR" sz="1050" dirty="0">
                <a:latin typeface="Short Stack" panose="02010500040000000007" pitchFamily="2" charset="0"/>
              </a:rPr>
              <a:t>: ___________	* </a:t>
            </a:r>
            <a:r>
              <a:rPr lang="fr-FR" sz="1050" dirty="0" smtClean="0">
                <a:latin typeface="Short Stack" panose="02010500040000000007" pitchFamily="2" charset="0"/>
              </a:rPr>
              <a:t>2000 : ___________</a:t>
            </a:r>
          </a:p>
        </p:txBody>
      </p:sp>
      <p:pic>
        <p:nvPicPr>
          <p:cNvPr id="4" name="Image 3"/>
          <p:cNvPicPr>
            <a:picLocks noChangeAspect="1"/>
          </p:cNvPicPr>
          <p:nvPr/>
        </p:nvPicPr>
        <p:blipFill>
          <a:blip r:embed="rId4"/>
          <a:stretch>
            <a:fillRect/>
          </a:stretch>
        </p:blipFill>
        <p:spPr>
          <a:xfrm>
            <a:off x="72281" y="4572422"/>
            <a:ext cx="4286250" cy="1905000"/>
          </a:xfrm>
          <a:prstGeom prst="rect">
            <a:avLst/>
          </a:prstGeom>
        </p:spPr>
      </p:pic>
      <p:sp>
        <p:nvSpPr>
          <p:cNvPr id="24" name="ZoneTexte 23"/>
          <p:cNvSpPr txBox="1"/>
          <p:nvPr/>
        </p:nvSpPr>
        <p:spPr>
          <a:xfrm>
            <a:off x="4509428" y="1127071"/>
            <a:ext cx="2835661" cy="276999"/>
          </a:xfrm>
          <a:prstGeom prst="rect">
            <a:avLst/>
          </a:prstGeom>
          <a:noFill/>
        </p:spPr>
        <p:txBody>
          <a:bodyPr wrap="square" rtlCol="0">
            <a:spAutoFit/>
          </a:bodyPr>
          <a:lstStyle/>
          <a:p>
            <a:r>
              <a:rPr lang="fr-FR" sz="1200" b="1" u="sng" dirty="0" smtClean="0">
                <a:latin typeface="KG Primary Italics" panose="02000506000000020003" pitchFamily="2" charset="0"/>
              </a:rPr>
              <a:t>Doc 2</a:t>
            </a:r>
            <a:r>
              <a:rPr lang="fr-FR" sz="1200" dirty="0" smtClean="0">
                <a:latin typeface="KG Primary Italics" panose="02000506000000020003" pitchFamily="2" charset="0"/>
              </a:rPr>
              <a:t> : Evolution de la population mondiale</a:t>
            </a:r>
            <a:endParaRPr lang="fr-FR" sz="1200" dirty="0">
              <a:latin typeface="KG Primary Italics" panose="02000506000000020003" pitchFamily="2" charset="0"/>
            </a:endParaRPr>
          </a:p>
        </p:txBody>
      </p:sp>
      <p:pic>
        <p:nvPicPr>
          <p:cNvPr id="2" name="Image 1"/>
          <p:cNvPicPr>
            <a:picLocks noChangeAspect="1"/>
          </p:cNvPicPr>
          <p:nvPr/>
        </p:nvPicPr>
        <p:blipFill>
          <a:blip r:embed="rId5"/>
          <a:stretch>
            <a:fillRect/>
          </a:stretch>
        </p:blipFill>
        <p:spPr>
          <a:xfrm>
            <a:off x="4509428" y="1536254"/>
            <a:ext cx="2695382" cy="1812032"/>
          </a:xfrm>
          <a:prstGeom prst="rect">
            <a:avLst/>
          </a:prstGeom>
        </p:spPr>
      </p:pic>
      <p:sp>
        <p:nvSpPr>
          <p:cNvPr id="26" name="Rectangle à coins arrondis 25"/>
          <p:cNvSpPr/>
          <p:nvPr/>
        </p:nvSpPr>
        <p:spPr>
          <a:xfrm>
            <a:off x="6769025" y="3979588"/>
            <a:ext cx="432048" cy="321571"/>
          </a:xfrm>
          <a:prstGeom prst="roundRect">
            <a:avLst>
              <a:gd name="adj" fmla="val 28515"/>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6769025" y="4645498"/>
            <a:ext cx="432048" cy="321571"/>
          </a:xfrm>
          <a:prstGeom prst="roundRect">
            <a:avLst>
              <a:gd name="adj" fmla="val 28515"/>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6769025" y="5265782"/>
            <a:ext cx="432048" cy="321571"/>
          </a:xfrm>
          <a:prstGeom prst="roundRect">
            <a:avLst>
              <a:gd name="adj" fmla="val 28515"/>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6769025" y="5928730"/>
            <a:ext cx="432048" cy="321571"/>
          </a:xfrm>
          <a:prstGeom prst="roundRect">
            <a:avLst>
              <a:gd name="adj" fmla="val 28515"/>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880593" y="4572422"/>
            <a:ext cx="1440159" cy="646331"/>
          </a:xfrm>
          <a:prstGeom prst="rect">
            <a:avLst/>
          </a:prstGeom>
          <a:solidFill>
            <a:schemeClr val="bg1"/>
          </a:solidFill>
        </p:spPr>
        <p:txBody>
          <a:bodyPr wrap="square" rtlCol="0">
            <a:spAutoFit/>
          </a:bodyPr>
          <a:lstStyle/>
          <a:p>
            <a:r>
              <a:rPr lang="fr-FR" sz="1200" dirty="0" smtClean="0"/>
              <a:t>Taux de natalité</a:t>
            </a:r>
          </a:p>
          <a:p>
            <a:endParaRPr lang="fr-FR" sz="1200" dirty="0"/>
          </a:p>
          <a:p>
            <a:r>
              <a:rPr lang="fr-FR" sz="1200" dirty="0" smtClean="0"/>
              <a:t>Taux de mortalité</a:t>
            </a:r>
            <a:endParaRPr lang="fr-FR" sz="1200" dirty="0"/>
          </a:p>
        </p:txBody>
      </p:sp>
      <p:pic>
        <p:nvPicPr>
          <p:cNvPr id="11" name="Image 10"/>
          <p:cNvPicPr>
            <a:picLocks noChangeAspect="1"/>
          </p:cNvPicPr>
          <p:nvPr/>
        </p:nvPicPr>
        <p:blipFill rotWithShape="1">
          <a:blip r:embed="rId6"/>
          <a:srcRect b="7914"/>
          <a:stretch/>
        </p:blipFill>
        <p:spPr>
          <a:xfrm>
            <a:off x="3764282" y="6459524"/>
            <a:ext cx="3489285" cy="3074238"/>
          </a:xfrm>
          <a:prstGeom prst="rect">
            <a:avLst/>
          </a:prstGeom>
        </p:spPr>
      </p:pic>
      <p:sp>
        <p:nvSpPr>
          <p:cNvPr id="33" name="ZoneTexte 32"/>
          <p:cNvSpPr txBox="1"/>
          <p:nvPr/>
        </p:nvSpPr>
        <p:spPr>
          <a:xfrm>
            <a:off x="4125777" y="9533762"/>
            <a:ext cx="3079033" cy="461665"/>
          </a:xfrm>
          <a:prstGeom prst="rect">
            <a:avLst/>
          </a:prstGeom>
          <a:noFill/>
        </p:spPr>
        <p:txBody>
          <a:bodyPr wrap="square" rtlCol="0">
            <a:spAutoFit/>
          </a:bodyPr>
          <a:lstStyle/>
          <a:p>
            <a:pPr algn="r"/>
            <a:r>
              <a:rPr lang="fr-FR" sz="1200" b="1" u="sng" dirty="0" smtClean="0">
                <a:latin typeface="KG Primary Italics" panose="02000506000000020003" pitchFamily="2" charset="0"/>
              </a:rPr>
              <a:t>Doc 4</a:t>
            </a:r>
            <a:r>
              <a:rPr lang="fr-FR" sz="1200" dirty="0" smtClean="0">
                <a:latin typeface="KG Primary Italics" panose="02000506000000020003" pitchFamily="2" charset="0"/>
              </a:rPr>
              <a:t> : Evolution de la population mondiale par continents ou pays</a:t>
            </a:r>
            <a:endParaRPr lang="fr-FR" sz="1200" dirty="0">
              <a:latin typeface="KG Primary Italics" panose="02000506000000020003" pitchFamily="2" charset="0"/>
            </a:endParaRPr>
          </a:p>
        </p:txBody>
      </p:sp>
      <p:sp>
        <p:nvSpPr>
          <p:cNvPr id="34" name="Rectangle 33"/>
          <p:cNvSpPr/>
          <p:nvPr/>
        </p:nvSpPr>
        <p:spPr>
          <a:xfrm>
            <a:off x="142225" y="9641484"/>
            <a:ext cx="5523068"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Question : </a:t>
            </a:r>
            <a:endParaRPr lang="fr-FR" sz="1050" dirty="0">
              <a:latin typeface="Short Stack" panose="02010500040000000007" pitchFamily="2" charset="0"/>
            </a:endParaRPr>
          </a:p>
        </p:txBody>
      </p:sp>
      <p:sp>
        <p:nvSpPr>
          <p:cNvPr id="12" name="Rectangle 11"/>
          <p:cNvSpPr/>
          <p:nvPr/>
        </p:nvSpPr>
        <p:spPr>
          <a:xfrm>
            <a:off x="1440350" y="9706886"/>
            <a:ext cx="2100635" cy="577081"/>
          </a:xfrm>
          <a:prstGeom prst="rect">
            <a:avLst/>
          </a:prstGeom>
        </p:spPr>
        <p:txBody>
          <a:bodyPr wrap="square">
            <a:spAutoFit/>
          </a:bodyPr>
          <a:lstStyle/>
          <a:p>
            <a:r>
              <a:rPr lang="fr-FR" sz="1050" dirty="0">
                <a:solidFill>
                  <a:prstClr val="black"/>
                </a:solidFill>
                <a:latin typeface="Short Stack" panose="02010500040000000007" pitchFamily="2" charset="0"/>
              </a:rPr>
              <a:t>de combien la population mondiale augmente-t-elle chaque année ?</a:t>
            </a:r>
            <a:endParaRPr lang="fr-FR" dirty="0"/>
          </a:p>
        </p:txBody>
      </p:sp>
      <p:sp>
        <p:nvSpPr>
          <p:cNvPr id="13" name="ZoneTexte 12"/>
          <p:cNvSpPr txBox="1"/>
          <p:nvPr/>
        </p:nvSpPr>
        <p:spPr>
          <a:xfrm>
            <a:off x="3024609" y="10041594"/>
            <a:ext cx="2902649" cy="246221"/>
          </a:xfrm>
          <a:prstGeom prst="rect">
            <a:avLst/>
          </a:prstGeom>
          <a:noFill/>
        </p:spPr>
        <p:txBody>
          <a:bodyPr wrap="square" rtlCol="0">
            <a:spAutoFit/>
          </a:bodyPr>
          <a:lstStyle/>
          <a:p>
            <a:r>
              <a:rPr lang="fr-FR" sz="1000" dirty="0" smtClean="0">
                <a:latin typeface="Short Stack" panose="02010500040000000007" pitchFamily="2" charset="0"/>
              </a:rPr>
              <a:t>_________________________________</a:t>
            </a:r>
            <a:endParaRPr lang="fr-FR" sz="1000" dirty="0">
              <a:latin typeface="Short Stack" panose="02010500040000000007" pitchFamily="2" charset="0"/>
            </a:endParaRPr>
          </a:p>
        </p:txBody>
      </p:sp>
      <p:pic>
        <p:nvPicPr>
          <p:cNvPr id="35" name="Imag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2037" y="7996643"/>
            <a:ext cx="303059" cy="1206624"/>
          </a:xfrm>
          <a:prstGeom prst="rect">
            <a:avLst/>
          </a:prstGeom>
        </p:spPr>
      </p:pic>
    </p:spTree>
    <p:extLst>
      <p:ext uri="{BB962C8B-B14F-4D97-AF65-F5344CB8AC3E}">
        <p14:creationId xmlns:p14="http://schemas.microsoft.com/office/powerpoint/2010/main" val="282429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3">
              <a:lumMod val="40000"/>
              <a:lumOff val="6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1397400"/>
            <a:ext cx="6984492" cy="5407270"/>
          </a:xfrm>
          <a:prstGeom prst="roundRect">
            <a:avLst>
              <a:gd name="adj" fmla="val 3137"/>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1384171"/>
            <a:ext cx="6971296" cy="5269428"/>
          </a:xfrm>
          <a:prstGeom prst="rect">
            <a:avLst/>
          </a:prstGeom>
        </p:spPr>
        <p:txBody>
          <a:bodyPr wrap="square" lIns="101636" tIns="50818" rIns="101636" bIns="50818">
            <a:spAutoFit/>
          </a:bodyPr>
          <a:lstStyle/>
          <a:p>
            <a:pPr>
              <a:lnSpc>
                <a:spcPct val="150000"/>
              </a:lnSpc>
              <a:spcAft>
                <a:spcPts val="600"/>
              </a:spcAft>
            </a:pPr>
            <a:r>
              <a:rPr lang="fr-FR" sz="1100" b="1" dirty="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a:t>
            </a: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L’inégale répartition de la population</a:t>
            </a:r>
          </a:p>
          <a:p>
            <a:pPr>
              <a:lnSpc>
                <a:spcPct val="150000"/>
              </a:lnSpc>
              <a:spcAft>
                <a:spcPts val="600"/>
              </a:spcAft>
            </a:pPr>
            <a:r>
              <a:rPr lang="fr-FR" sz="1050" dirty="0">
                <a:latin typeface="Short Stack" panose="02010500040000000007" pitchFamily="2" charset="0"/>
                <a:ea typeface="Clensey" panose="02000603000000000000" pitchFamily="2" charset="0"/>
              </a:rPr>
              <a:t>Environ </a:t>
            </a:r>
            <a:r>
              <a:rPr lang="fr-FR" sz="1050" dirty="0" smtClean="0">
                <a:latin typeface="Short Stack" panose="02010500040000000007" pitchFamily="2" charset="0"/>
                <a:ea typeface="Clensey" panose="02000603000000000000" pitchFamily="2" charset="0"/>
              </a:rPr>
              <a:t>___ </a:t>
            </a:r>
            <a:r>
              <a:rPr lang="fr-FR" sz="1050" dirty="0">
                <a:latin typeface="Short Stack" panose="02010500040000000007" pitchFamily="2" charset="0"/>
                <a:ea typeface="Clensey" panose="02000603000000000000" pitchFamily="2" charset="0"/>
              </a:rPr>
              <a:t>milliards </a:t>
            </a:r>
            <a:r>
              <a:rPr lang="fr-FR" sz="1050" dirty="0" smtClean="0">
                <a:latin typeface="Short Stack" panose="02010500040000000007" pitchFamily="2" charset="0"/>
                <a:ea typeface="Clensey" panose="02000603000000000000" pitchFamily="2" charset="0"/>
              </a:rPr>
              <a:t>de personnes vivent </a:t>
            </a:r>
            <a:r>
              <a:rPr lang="fr-FR" sz="1050" dirty="0">
                <a:latin typeface="Short Stack" panose="02010500040000000007" pitchFamily="2" charset="0"/>
                <a:ea typeface="Clensey" panose="02000603000000000000" pitchFamily="2" charset="0"/>
              </a:rPr>
              <a:t>à la surface de la Terre et s’y répartissent de façon </a:t>
            </a:r>
            <a:r>
              <a:rPr lang="fr-FR" sz="1050" dirty="0" smtClean="0">
                <a:latin typeface="Short Stack" panose="02010500040000000007" pitchFamily="2" charset="0"/>
                <a:ea typeface="Clensey" panose="02000603000000000000" pitchFamily="2" charset="0"/>
              </a:rPr>
              <a:t>_______________. </a:t>
            </a:r>
            <a:r>
              <a:rPr lang="fr-FR" sz="1050" dirty="0">
                <a:latin typeface="Short Stack" panose="02010500040000000007" pitchFamily="2" charset="0"/>
                <a:ea typeface="Clensey" panose="02000603000000000000" pitchFamily="2" charset="0"/>
              </a:rPr>
              <a:t>En effet, la population </a:t>
            </a:r>
            <a:r>
              <a:rPr lang="fr-FR" sz="1050" dirty="0" smtClean="0">
                <a:latin typeface="Short Stack" panose="02010500040000000007" pitchFamily="2" charset="0"/>
                <a:ea typeface="Clensey" panose="02000603000000000000" pitchFamily="2" charset="0"/>
              </a:rPr>
              <a:t>mondiale n’occupe </a:t>
            </a:r>
            <a:r>
              <a:rPr lang="fr-FR" sz="1050" dirty="0">
                <a:latin typeface="Short Stack" panose="02010500040000000007" pitchFamily="2" charset="0"/>
                <a:ea typeface="Clensey" panose="02000603000000000000" pitchFamily="2" charset="0"/>
              </a:rPr>
              <a:t>qu’un </a:t>
            </a:r>
            <a:r>
              <a:rPr lang="fr-FR" sz="1050" dirty="0" smtClean="0">
                <a:latin typeface="Short Stack" panose="02010500040000000007" pitchFamily="2" charset="0"/>
                <a:ea typeface="Clensey" panose="02000603000000000000" pitchFamily="2" charset="0"/>
              </a:rPr>
              <a:t>_______________ des terres émergées.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Trois </a:t>
            </a:r>
            <a:r>
              <a:rPr lang="fr-FR" sz="1050" dirty="0" smtClean="0">
                <a:latin typeface="Short Stack" panose="02010500040000000007" pitchFamily="2" charset="0"/>
                <a:ea typeface="Clensey" panose="02000603000000000000" pitchFamily="2" charset="0"/>
              </a:rPr>
              <a:t>grandes __________ de </a:t>
            </a:r>
            <a:r>
              <a:rPr lang="fr-FR" sz="1050" dirty="0">
                <a:latin typeface="Short Stack" panose="02010500040000000007" pitchFamily="2" charset="0"/>
                <a:ea typeface="Clensey" panose="02000603000000000000" pitchFamily="2" charset="0"/>
              </a:rPr>
              <a:t>peuplement représentent à eux seuls la moitié de l’humanité </a:t>
            </a:r>
            <a:r>
              <a:rPr lang="fr-FR" sz="1050" dirty="0" smtClean="0">
                <a:latin typeface="Short Stack" panose="02010500040000000007" pitchFamily="2" charset="0"/>
                <a:ea typeface="Clensey" panose="02000603000000000000" pitchFamily="2" charset="0"/>
              </a:rPr>
              <a:t>: la _______________ , l’____________  </a:t>
            </a:r>
            <a:r>
              <a:rPr lang="fr-FR" sz="1050" dirty="0">
                <a:latin typeface="Short Stack" panose="02010500040000000007" pitchFamily="2" charset="0"/>
                <a:ea typeface="Clensey" panose="02000603000000000000" pitchFamily="2" charset="0"/>
              </a:rPr>
              <a:t>et l</a:t>
            </a:r>
            <a:r>
              <a:rPr lang="fr-FR" sz="1050" dirty="0" smtClean="0">
                <a:latin typeface="Short Stack" panose="02010500040000000007" pitchFamily="2" charset="0"/>
                <a:ea typeface="Clensey" panose="02000603000000000000" pitchFamily="2" charset="0"/>
              </a:rPr>
              <a:t>’___________________. La densité y est très élevée.</a:t>
            </a:r>
          </a:p>
          <a:p>
            <a:pPr>
              <a:lnSpc>
                <a:spcPct val="150000"/>
              </a:lnSpc>
              <a:spcAft>
                <a:spcPts val="600"/>
              </a:spcAft>
            </a:pPr>
            <a:r>
              <a:rPr lang="fr-FR" sz="1050" dirty="0" smtClean="0">
                <a:latin typeface="Short Stack" panose="02010500040000000007" pitchFamily="2" charset="0"/>
                <a:ea typeface="Clensey" panose="02000603000000000000" pitchFamily="2" charset="0"/>
              </a:rPr>
              <a:t>D’autres </a:t>
            </a:r>
            <a:r>
              <a:rPr lang="fr-FR" sz="1050" dirty="0">
                <a:latin typeface="Short Stack" panose="02010500040000000007" pitchFamily="2" charset="0"/>
                <a:ea typeface="Clensey" panose="02000603000000000000" pitchFamily="2" charset="0"/>
              </a:rPr>
              <a:t>zones sont aussi très </a:t>
            </a:r>
            <a:r>
              <a:rPr lang="fr-FR" sz="1050" dirty="0" smtClean="0">
                <a:latin typeface="Short Stack" panose="02010500040000000007" pitchFamily="2" charset="0"/>
                <a:ea typeface="Clensey" panose="02000603000000000000" pitchFamily="2" charset="0"/>
              </a:rPr>
              <a:t>_______________ : </a:t>
            </a:r>
            <a:r>
              <a:rPr lang="fr-FR" sz="1050" dirty="0">
                <a:latin typeface="Short Stack" panose="02010500040000000007" pitchFamily="2" charset="0"/>
                <a:ea typeface="Clensey" panose="02000603000000000000" pitchFamily="2" charset="0"/>
              </a:rPr>
              <a:t>les grandes villes des Etats-Unis, du Brésil et de la côte ouest de l’Afrique.</a:t>
            </a:r>
          </a:p>
          <a:p>
            <a:pPr>
              <a:lnSpc>
                <a:spcPct val="150000"/>
              </a:lnSpc>
              <a:spcAft>
                <a:spcPts val="600"/>
              </a:spcAft>
            </a:pPr>
            <a:r>
              <a:rPr lang="fr-FR" sz="1050" dirty="0" smtClean="0">
                <a:latin typeface="Short Stack" panose="02010500040000000007" pitchFamily="2" charset="0"/>
                <a:ea typeface="Clensey" panose="02000603000000000000" pitchFamily="2" charset="0"/>
              </a:rPr>
              <a:t>Il y a ________ d’habitants en altitude et loin des côtes. </a:t>
            </a:r>
            <a:r>
              <a:rPr lang="fr-FR" sz="1050" dirty="0">
                <a:latin typeface="Short Stack" panose="02010500040000000007" pitchFamily="2" charset="0"/>
                <a:ea typeface="Clensey" panose="02000603000000000000" pitchFamily="2" charset="0"/>
              </a:rPr>
              <a:t>Les régions </a:t>
            </a:r>
            <a:r>
              <a:rPr lang="fr-FR" sz="1050" dirty="0" smtClean="0">
                <a:latin typeface="Short Stack" panose="02010500040000000007" pitchFamily="2" charset="0"/>
                <a:ea typeface="Clensey" panose="02000603000000000000" pitchFamily="2" charset="0"/>
              </a:rPr>
              <a:t>_____________ , </a:t>
            </a:r>
            <a:r>
              <a:rPr lang="fr-FR" sz="1050" dirty="0">
                <a:latin typeface="Short Stack" panose="02010500040000000007" pitchFamily="2" charset="0"/>
                <a:ea typeface="Clensey" panose="02000603000000000000" pitchFamily="2" charset="0"/>
              </a:rPr>
              <a:t>les </a:t>
            </a:r>
            <a:r>
              <a:rPr lang="fr-FR" sz="1050" dirty="0" smtClean="0">
                <a:latin typeface="Short Stack" panose="02010500040000000007" pitchFamily="2" charset="0"/>
                <a:ea typeface="Clensey" panose="02000603000000000000" pitchFamily="2" charset="0"/>
              </a:rPr>
              <a:t>___________ , </a:t>
            </a:r>
            <a:r>
              <a:rPr lang="fr-FR" sz="1050" dirty="0">
                <a:latin typeface="Short Stack" panose="02010500040000000007" pitchFamily="2" charset="0"/>
                <a:ea typeface="Clensey" panose="02000603000000000000" pitchFamily="2" charset="0"/>
              </a:rPr>
              <a:t>la </a:t>
            </a:r>
            <a:r>
              <a:rPr lang="fr-FR" sz="1050" dirty="0" smtClean="0">
                <a:latin typeface="Short Stack" panose="02010500040000000007" pitchFamily="2" charset="0"/>
                <a:ea typeface="Clensey" panose="02000603000000000000" pitchFamily="2" charset="0"/>
              </a:rPr>
              <a:t>__________ équatoriale </a:t>
            </a:r>
            <a:r>
              <a:rPr lang="fr-FR" sz="1050" dirty="0">
                <a:latin typeface="Short Stack" panose="02010500040000000007" pitchFamily="2" charset="0"/>
                <a:ea typeface="Clensey" panose="02000603000000000000" pitchFamily="2" charset="0"/>
              </a:rPr>
              <a:t>sont pratiquement vides </a:t>
            </a:r>
            <a:r>
              <a:rPr lang="fr-FR" sz="1050" dirty="0" smtClean="0">
                <a:latin typeface="Short Stack" panose="02010500040000000007" pitchFamily="2" charset="0"/>
                <a:ea typeface="Clensey" panose="02000603000000000000" pitchFamily="2" charset="0"/>
              </a:rPr>
              <a:t>d’hommes, car il y fait soit trop ___________ soit trop ____________ .</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De plus en plus d’habitants sur Terre</a:t>
            </a:r>
          </a:p>
          <a:p>
            <a:pPr>
              <a:lnSpc>
                <a:spcPct val="150000"/>
              </a:lnSpc>
              <a:spcAft>
                <a:spcPts val="600"/>
              </a:spcAft>
            </a:pPr>
            <a:r>
              <a:rPr lang="fr-FR" sz="1050" dirty="0" smtClean="0">
                <a:latin typeface="Short Stack" panose="02010500040000000007" pitchFamily="2" charset="0"/>
                <a:ea typeface="Clensey" panose="02000603000000000000" pitchFamily="2" charset="0"/>
              </a:rPr>
              <a:t>Vers </a:t>
            </a:r>
            <a:r>
              <a:rPr lang="fr-FR" sz="1050" dirty="0">
                <a:latin typeface="Short Stack" panose="02010500040000000007" pitchFamily="2" charset="0"/>
                <a:ea typeface="Clensey" panose="02000603000000000000" pitchFamily="2" charset="0"/>
              </a:rPr>
              <a:t>1800, il n’y avait </a:t>
            </a:r>
            <a:r>
              <a:rPr lang="fr-FR" sz="1050" dirty="0" smtClean="0">
                <a:latin typeface="Short Stack" panose="02010500040000000007" pitchFamily="2" charset="0"/>
                <a:ea typeface="Clensey" panose="02000603000000000000" pitchFamily="2" charset="0"/>
              </a:rPr>
              <a:t>qu’_____________ </a:t>
            </a:r>
            <a:r>
              <a:rPr lang="fr-FR" sz="1050" dirty="0">
                <a:latin typeface="Short Stack" panose="02010500040000000007" pitchFamily="2" charset="0"/>
                <a:ea typeface="Clensey" panose="02000603000000000000" pitchFamily="2" charset="0"/>
              </a:rPr>
              <a:t>d’hommes sur Terre. Au </a:t>
            </a:r>
            <a:r>
              <a:rPr lang="fr-FR" sz="1050" dirty="0" smtClean="0">
                <a:latin typeface="Short Stack" panose="02010500040000000007" pitchFamily="2" charset="0"/>
                <a:ea typeface="Clensey" panose="02000603000000000000" pitchFamily="2" charset="0"/>
              </a:rPr>
              <a:t>____</a:t>
            </a:r>
            <a:r>
              <a:rPr lang="fr-FR" sz="1050" dirty="0" err="1" smtClean="0">
                <a:latin typeface="Short Stack" panose="02010500040000000007" pitchFamily="2" charset="0"/>
                <a:ea typeface="Clensey" panose="02000603000000000000" pitchFamily="2" charset="0"/>
              </a:rPr>
              <a:t>ème</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siècle, on parle d’explosion démographique* : la croissance de la population mondiale s’est brusquement accéléré car la mortalité* a baissé et la natalité* </a:t>
            </a:r>
            <a:r>
              <a:rPr lang="fr-FR" sz="1050" dirty="0" smtClean="0">
                <a:latin typeface="Short Stack" panose="02010500040000000007" pitchFamily="2" charset="0"/>
                <a:ea typeface="Clensey" panose="02000603000000000000" pitchFamily="2" charset="0"/>
              </a:rPr>
              <a:t>a augmenté. </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Chaque année, il y a </a:t>
            </a:r>
            <a:r>
              <a:rPr lang="fr-FR" sz="1050" dirty="0" smtClean="0">
                <a:latin typeface="Short Stack" panose="02010500040000000007" pitchFamily="2" charset="0"/>
                <a:ea typeface="Clensey" panose="02000603000000000000" pitchFamily="2" charset="0"/>
              </a:rPr>
              <a:t>____ </a:t>
            </a:r>
            <a:r>
              <a:rPr lang="fr-FR" sz="1050" dirty="0">
                <a:latin typeface="Short Stack" panose="02010500040000000007" pitchFamily="2" charset="0"/>
                <a:ea typeface="Clensey" panose="02000603000000000000" pitchFamily="2" charset="0"/>
              </a:rPr>
              <a:t>millions de Terriens en plus. Cette croissance pose des problèmes pour </a:t>
            </a:r>
            <a:r>
              <a:rPr lang="fr-FR" sz="1050" dirty="0" smtClean="0">
                <a:latin typeface="Short Stack" panose="02010500040000000007" pitchFamily="2" charset="0"/>
                <a:ea typeface="Clensey" panose="02000603000000000000" pitchFamily="2" charset="0"/>
              </a:rPr>
              <a:t>_____________ les hommes, </a:t>
            </a:r>
            <a:r>
              <a:rPr lang="fr-FR" sz="1050" dirty="0">
                <a:latin typeface="Short Stack" panose="02010500040000000007" pitchFamily="2" charset="0"/>
                <a:ea typeface="Clensey" panose="02000603000000000000" pitchFamily="2" charset="0"/>
              </a:rPr>
              <a:t>leur donner du </a:t>
            </a:r>
            <a:r>
              <a:rPr lang="fr-FR" sz="1050" dirty="0" smtClean="0">
                <a:latin typeface="Short Stack" panose="02010500040000000007" pitchFamily="2" charset="0"/>
                <a:ea typeface="Clensey" panose="02000603000000000000" pitchFamily="2" charset="0"/>
              </a:rPr>
              <a:t>_____________ , </a:t>
            </a:r>
            <a:r>
              <a:rPr lang="fr-FR" sz="1050" dirty="0">
                <a:latin typeface="Short Stack" panose="02010500040000000007" pitchFamily="2" charset="0"/>
                <a:ea typeface="Clensey" panose="02000603000000000000" pitchFamily="2" charset="0"/>
              </a:rPr>
              <a:t>maintenir l’équilibre entre une nature fragile et des habitants de plus en plus nombreux.</a:t>
            </a:r>
          </a:p>
        </p:txBody>
      </p:sp>
      <p:sp>
        <p:nvSpPr>
          <p:cNvPr id="44" name="Étoile à 7 branches 43"/>
          <p:cNvSpPr/>
          <p:nvPr/>
        </p:nvSpPr>
        <p:spPr>
          <a:xfrm>
            <a:off x="283272" y="1148134"/>
            <a:ext cx="1373185" cy="471960"/>
          </a:xfrm>
          <a:prstGeom prst="star7">
            <a:avLst>
              <a:gd name="adj" fmla="val 42273"/>
              <a:gd name="hf" fmla="val 102572"/>
              <a:gd name="vf" fmla="val 105210"/>
            </a:avLst>
          </a:prstGeom>
          <a:solidFill>
            <a:schemeClr val="accent3">
              <a:lumMod val="20000"/>
              <a:lumOff val="8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360386" y="1148134"/>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66263" y="153716"/>
            <a:ext cx="668525"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262563" y="88919"/>
            <a:ext cx="4556833" cy="595071"/>
          </a:xfrm>
          <a:prstGeom prst="rect">
            <a:avLst/>
          </a:prstGeom>
          <a:noFill/>
          <a:ln>
            <a:noFill/>
          </a:ln>
        </p:spPr>
        <p:txBody>
          <a:bodyPr wrap="none" lIns="101636" tIns="50818" rIns="101636" bIns="50818">
            <a:spAutoFit/>
          </a:bodyPr>
          <a:lstStyle/>
          <a:p>
            <a:pPr algn="ct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La population mondiale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939" y="6977509"/>
            <a:ext cx="4622099" cy="32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35" y="7204190"/>
            <a:ext cx="2420118" cy="3200880"/>
          </a:xfrm>
          <a:prstGeom prst="rect">
            <a:avLst/>
          </a:prstGeom>
        </p:spPr>
      </p:pic>
      <p:sp>
        <p:nvSpPr>
          <p:cNvPr id="20" name="Étoile à 7 branches 19"/>
          <p:cNvSpPr/>
          <p:nvPr/>
        </p:nvSpPr>
        <p:spPr>
          <a:xfrm>
            <a:off x="840134" y="7335161"/>
            <a:ext cx="1329775" cy="514481"/>
          </a:xfrm>
          <a:prstGeom prst="star7">
            <a:avLst/>
          </a:prstGeom>
          <a:solidFill>
            <a:schemeClr val="accent3">
              <a:lumMod val="20000"/>
              <a:lumOff val="80000"/>
            </a:schemeClr>
          </a:solidFill>
          <a:ln w="19050">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13731" y="7361570"/>
            <a:ext cx="1129361" cy="461665"/>
          </a:xfrm>
          <a:prstGeom prst="rect">
            <a:avLst/>
          </a:prstGeom>
          <a:noFill/>
        </p:spPr>
        <p:txBody>
          <a:bodyPr wrap="square" rtlCol="0">
            <a:spAutoFit/>
          </a:bodyPr>
          <a:lstStyle/>
          <a:p>
            <a:r>
              <a:rPr lang="fr-FR" sz="2400" dirty="0">
                <a:latin typeface="Fineliner Script" pitchFamily="50" charset="0"/>
              </a:rPr>
              <a:t>L</a:t>
            </a:r>
            <a:r>
              <a:rPr lang="fr-FR" sz="2400" dirty="0" smtClean="0">
                <a:latin typeface="Fineliner Script" pitchFamily="50" charset="0"/>
              </a:rPr>
              <a:t>exique</a:t>
            </a:r>
            <a:endParaRPr lang="fr-FR" sz="1200" dirty="0">
              <a:latin typeface="Fineliner Script" pitchFamily="50" charset="0"/>
            </a:endParaRPr>
          </a:p>
        </p:txBody>
      </p:sp>
      <p:sp>
        <p:nvSpPr>
          <p:cNvPr id="22" name="ZoneTexte 21"/>
          <p:cNvSpPr txBox="1"/>
          <p:nvPr/>
        </p:nvSpPr>
        <p:spPr>
          <a:xfrm>
            <a:off x="154352" y="7956798"/>
            <a:ext cx="2290270" cy="707886"/>
          </a:xfrm>
          <a:prstGeom prst="rect">
            <a:avLst/>
          </a:prstGeom>
          <a:noFill/>
        </p:spPr>
        <p:txBody>
          <a:bodyPr wrap="square" rtlCol="0">
            <a:spAutoFit/>
          </a:bodyPr>
          <a:lstStyle/>
          <a:p>
            <a:r>
              <a:rPr lang="fr-FR" sz="1600" b="1" dirty="0" smtClean="0">
                <a:latin typeface="Fineliner Script" pitchFamily="50" charset="0"/>
              </a:rPr>
              <a:t>Densité : </a:t>
            </a:r>
            <a:r>
              <a:rPr lang="fr-FR" sz="1200" dirty="0" smtClean="0">
                <a:latin typeface="RawengulkSans" panose="00000A03000000000000" pitchFamily="2" charset="0"/>
              </a:rPr>
              <a:t>Nombre d’habitant vivant dans un espace carré de 1 km de côté</a:t>
            </a:r>
            <a:endParaRPr lang="fr-FR" sz="1050" dirty="0">
              <a:latin typeface="Fineliner Script" pitchFamily="50" charset="0"/>
            </a:endParaRPr>
          </a:p>
        </p:txBody>
      </p:sp>
      <p:sp>
        <p:nvSpPr>
          <p:cNvPr id="23" name="ZoneTexte 22"/>
          <p:cNvSpPr txBox="1"/>
          <p:nvPr/>
        </p:nvSpPr>
        <p:spPr>
          <a:xfrm>
            <a:off x="144289" y="8604870"/>
            <a:ext cx="2238974" cy="369332"/>
          </a:xfrm>
          <a:prstGeom prst="rect">
            <a:avLst/>
          </a:prstGeom>
          <a:noFill/>
        </p:spPr>
        <p:txBody>
          <a:bodyPr wrap="square" rtlCol="0">
            <a:spAutoFit/>
          </a:bodyPr>
          <a:lstStyle/>
          <a:p>
            <a:r>
              <a:rPr lang="fr-FR" sz="1600" b="1" dirty="0" smtClean="0">
                <a:latin typeface="Fineliner Script" pitchFamily="50" charset="0"/>
              </a:rPr>
              <a:t>Mortalité </a:t>
            </a:r>
            <a:r>
              <a:rPr lang="fr-FR" sz="1800" b="1" dirty="0" smtClean="0">
                <a:latin typeface="Fineliner Script" pitchFamily="50" charset="0"/>
              </a:rPr>
              <a:t>: </a:t>
            </a:r>
            <a:r>
              <a:rPr lang="fr-FR" sz="1200" dirty="0">
                <a:latin typeface="RawengulkSans" panose="00000A03000000000000" pitchFamily="2" charset="0"/>
              </a:rPr>
              <a:t>N</a:t>
            </a:r>
            <a:r>
              <a:rPr lang="fr-FR" sz="1200" dirty="0" smtClean="0">
                <a:latin typeface="RawengulkSans" panose="00000A03000000000000" pitchFamily="2" charset="0"/>
              </a:rPr>
              <a:t>ombre de décès </a:t>
            </a:r>
            <a:endParaRPr lang="fr-FR" sz="1050" dirty="0">
              <a:latin typeface="Fineliner Script" pitchFamily="50" charset="0"/>
            </a:endParaRPr>
          </a:p>
        </p:txBody>
      </p:sp>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338" y="7204190"/>
            <a:ext cx="379512" cy="464575"/>
          </a:xfrm>
          <a:prstGeom prst="rect">
            <a:avLst/>
          </a:prstGeom>
        </p:spPr>
      </p:pic>
      <p:sp>
        <p:nvSpPr>
          <p:cNvPr id="25" name="ZoneTexte 24"/>
          <p:cNvSpPr txBox="1"/>
          <p:nvPr/>
        </p:nvSpPr>
        <p:spPr>
          <a:xfrm>
            <a:off x="154447" y="8914968"/>
            <a:ext cx="2238974" cy="553998"/>
          </a:xfrm>
          <a:prstGeom prst="rect">
            <a:avLst/>
          </a:prstGeom>
          <a:noFill/>
        </p:spPr>
        <p:txBody>
          <a:bodyPr wrap="square" rtlCol="0">
            <a:spAutoFit/>
          </a:bodyPr>
          <a:lstStyle/>
          <a:p>
            <a:r>
              <a:rPr lang="fr-FR" sz="1600" b="1" dirty="0" smtClean="0">
                <a:latin typeface="Fineliner Script" pitchFamily="50" charset="0"/>
              </a:rPr>
              <a:t>Natalité </a:t>
            </a:r>
            <a:r>
              <a:rPr lang="fr-FR" sz="1800" b="1" dirty="0" smtClean="0">
                <a:latin typeface="Fineliner Script" pitchFamily="50" charset="0"/>
              </a:rPr>
              <a:t>: </a:t>
            </a:r>
            <a:r>
              <a:rPr lang="fr-FR" sz="1200" dirty="0" smtClean="0">
                <a:latin typeface="RawengulkSans" panose="00000A03000000000000" pitchFamily="2" charset="0"/>
              </a:rPr>
              <a:t>Nombre de naissances</a:t>
            </a:r>
            <a:endParaRPr lang="fr-FR" sz="1050" dirty="0">
              <a:latin typeface="Fineliner Script" pitchFamily="50" charset="0"/>
            </a:endParaRPr>
          </a:p>
        </p:txBody>
      </p:sp>
      <p:sp>
        <p:nvSpPr>
          <p:cNvPr id="26" name="ZoneTexte 25"/>
          <p:cNvSpPr txBox="1"/>
          <p:nvPr/>
        </p:nvSpPr>
        <p:spPr>
          <a:xfrm>
            <a:off x="144573" y="9396958"/>
            <a:ext cx="2238974" cy="738664"/>
          </a:xfrm>
          <a:prstGeom prst="rect">
            <a:avLst/>
          </a:prstGeom>
          <a:noFill/>
        </p:spPr>
        <p:txBody>
          <a:bodyPr wrap="square" rtlCol="0">
            <a:spAutoFit/>
          </a:bodyPr>
          <a:lstStyle/>
          <a:p>
            <a:r>
              <a:rPr lang="fr-FR" sz="1600" b="1" dirty="0" smtClean="0">
                <a:latin typeface="Fineliner Script" pitchFamily="50" charset="0"/>
              </a:rPr>
              <a:t>Explosion démographique </a:t>
            </a:r>
            <a:r>
              <a:rPr lang="fr-FR" sz="1800" b="1" dirty="0" smtClean="0">
                <a:latin typeface="Fineliner Script" pitchFamily="50" charset="0"/>
              </a:rPr>
              <a:t>: </a:t>
            </a:r>
            <a:r>
              <a:rPr lang="fr-FR" sz="1200" dirty="0" smtClean="0">
                <a:latin typeface="RawengulkSans" panose="00000A03000000000000" pitchFamily="2" charset="0"/>
              </a:rPr>
              <a:t>Augmentation très forte de la population.</a:t>
            </a:r>
            <a:endParaRPr lang="fr-FR" sz="1050" dirty="0">
              <a:latin typeface="Fineliner Script" pitchFamily="50" charset="0"/>
            </a:endParaRPr>
          </a:p>
        </p:txBody>
      </p:sp>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7979" y="5580534"/>
            <a:ext cx="303059" cy="1206624"/>
          </a:xfrm>
          <a:prstGeom prst="rect">
            <a:avLst/>
          </a:prstGeom>
        </p:spPr>
      </p:pic>
    </p:spTree>
    <p:extLst>
      <p:ext uri="{BB962C8B-B14F-4D97-AF65-F5344CB8AC3E}">
        <p14:creationId xmlns:p14="http://schemas.microsoft.com/office/powerpoint/2010/main" val="299846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3">
              <a:lumMod val="40000"/>
              <a:lumOff val="6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1397400"/>
            <a:ext cx="6984492" cy="5191246"/>
          </a:xfrm>
          <a:prstGeom prst="roundRect">
            <a:avLst>
              <a:gd name="adj" fmla="val 3137"/>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1384171"/>
            <a:ext cx="6971296" cy="5027054"/>
          </a:xfrm>
          <a:prstGeom prst="rect">
            <a:avLst/>
          </a:prstGeom>
        </p:spPr>
        <p:txBody>
          <a:bodyPr wrap="square" lIns="101636" tIns="50818" rIns="101636" bIns="50818">
            <a:spAutoFit/>
          </a:bodyPr>
          <a:lstStyle/>
          <a:p>
            <a:pPr>
              <a:lnSpc>
                <a:spcPct val="150000"/>
              </a:lnSpc>
              <a:spcAft>
                <a:spcPts val="600"/>
              </a:spcAft>
            </a:pPr>
            <a:r>
              <a:rPr lang="fr-FR" sz="1100" b="1" dirty="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a:t>
            </a: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L’inégale répartition de la population</a:t>
            </a:r>
          </a:p>
          <a:p>
            <a:pPr>
              <a:lnSpc>
                <a:spcPct val="150000"/>
              </a:lnSpc>
              <a:spcAft>
                <a:spcPts val="600"/>
              </a:spcAft>
            </a:pPr>
            <a:r>
              <a:rPr lang="fr-FR" sz="1050" dirty="0">
                <a:latin typeface="Short Stack" panose="02010500040000000007" pitchFamily="2" charset="0"/>
                <a:ea typeface="Clensey" panose="02000603000000000000" pitchFamily="2" charset="0"/>
              </a:rPr>
              <a:t>Environ </a:t>
            </a:r>
            <a:r>
              <a:rPr lang="fr-FR" sz="1050" b="1" dirty="0" smtClean="0">
                <a:solidFill>
                  <a:srgbClr val="FF0000"/>
                </a:solidFill>
                <a:latin typeface="Short Stack" panose="02010500040000000007" pitchFamily="2" charset="0"/>
                <a:ea typeface="Clensey" panose="02000603000000000000" pitchFamily="2" charset="0"/>
              </a:rPr>
              <a:t>7</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milliards de personnes vivent </a:t>
            </a:r>
            <a:r>
              <a:rPr lang="fr-FR" sz="1050" dirty="0">
                <a:latin typeface="Short Stack" panose="02010500040000000007" pitchFamily="2" charset="0"/>
                <a:ea typeface="Clensey" panose="02000603000000000000" pitchFamily="2" charset="0"/>
              </a:rPr>
              <a:t>à la surface de la Terre et s’y répartissent de façon </a:t>
            </a:r>
            <a:r>
              <a:rPr lang="fr-FR" sz="1050" b="1" dirty="0" smtClean="0">
                <a:solidFill>
                  <a:srgbClr val="FF0000"/>
                </a:solidFill>
                <a:latin typeface="Short Stack" panose="02010500040000000007" pitchFamily="2" charset="0"/>
                <a:ea typeface="Clensey" panose="02000603000000000000" pitchFamily="2" charset="0"/>
              </a:rPr>
              <a:t>inégale.  </a:t>
            </a:r>
            <a:r>
              <a:rPr lang="fr-FR" sz="1050" dirty="0" smtClean="0">
                <a:latin typeface="Short Stack" panose="02010500040000000007" pitchFamily="2" charset="0"/>
                <a:ea typeface="Clensey" panose="02000603000000000000" pitchFamily="2" charset="0"/>
              </a:rPr>
              <a:t>En </a:t>
            </a:r>
            <a:r>
              <a:rPr lang="fr-FR" sz="1050" dirty="0">
                <a:latin typeface="Short Stack" panose="02010500040000000007" pitchFamily="2" charset="0"/>
                <a:ea typeface="Clensey" panose="02000603000000000000" pitchFamily="2" charset="0"/>
              </a:rPr>
              <a:t>effet, la population </a:t>
            </a:r>
            <a:r>
              <a:rPr lang="fr-FR" sz="1050" dirty="0" smtClean="0">
                <a:latin typeface="Short Stack" panose="02010500040000000007" pitchFamily="2" charset="0"/>
                <a:ea typeface="Clensey" panose="02000603000000000000" pitchFamily="2" charset="0"/>
              </a:rPr>
              <a:t>mondiale n’occupe </a:t>
            </a:r>
            <a:r>
              <a:rPr lang="fr-FR" sz="1050" dirty="0">
                <a:latin typeface="Short Stack" panose="02010500040000000007" pitchFamily="2" charset="0"/>
                <a:ea typeface="Clensey" panose="02000603000000000000" pitchFamily="2" charset="0"/>
              </a:rPr>
              <a:t>qu’un </a:t>
            </a:r>
            <a:r>
              <a:rPr lang="fr-FR" sz="1050" b="1" dirty="0">
                <a:solidFill>
                  <a:srgbClr val="FF0000"/>
                </a:solidFill>
                <a:latin typeface="Short Stack" panose="02010500040000000007" pitchFamily="2" charset="0"/>
                <a:ea typeface="Clensey" panose="02000603000000000000" pitchFamily="2" charset="0"/>
              </a:rPr>
              <a:t>cinquième</a:t>
            </a:r>
            <a:r>
              <a:rPr lang="fr-FR" sz="1050" dirty="0">
                <a:latin typeface="Short Stack" panose="02010500040000000007" pitchFamily="2" charset="0"/>
                <a:ea typeface="Clensey" panose="02000603000000000000" pitchFamily="2" charset="0"/>
              </a:rPr>
              <a:t> des </a:t>
            </a:r>
            <a:r>
              <a:rPr lang="fr-FR" sz="1050" dirty="0" smtClean="0">
                <a:latin typeface="Short Stack" panose="02010500040000000007" pitchFamily="2" charset="0"/>
                <a:ea typeface="Clensey" panose="02000603000000000000" pitchFamily="2" charset="0"/>
              </a:rPr>
              <a:t>terres émergées.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Trois </a:t>
            </a:r>
            <a:r>
              <a:rPr lang="fr-FR" sz="1050" dirty="0" smtClean="0">
                <a:latin typeface="Short Stack" panose="02010500040000000007" pitchFamily="2" charset="0"/>
                <a:ea typeface="Clensey" panose="02000603000000000000" pitchFamily="2" charset="0"/>
              </a:rPr>
              <a:t>grandes </a:t>
            </a:r>
            <a:r>
              <a:rPr lang="fr-FR" sz="1050" b="1" dirty="0" smtClean="0">
                <a:solidFill>
                  <a:srgbClr val="FF0000"/>
                </a:solidFill>
                <a:latin typeface="Short Stack" panose="02010500040000000007" pitchFamily="2" charset="0"/>
                <a:ea typeface="Clensey" panose="02000603000000000000" pitchFamily="2" charset="0"/>
              </a:rPr>
              <a:t>zones </a:t>
            </a:r>
            <a:r>
              <a:rPr lang="fr-FR" sz="1050" dirty="0" smtClean="0">
                <a:latin typeface="Short Stack" panose="02010500040000000007" pitchFamily="2" charset="0"/>
                <a:ea typeface="Clensey" panose="02000603000000000000" pitchFamily="2" charset="0"/>
              </a:rPr>
              <a:t>de </a:t>
            </a:r>
            <a:r>
              <a:rPr lang="fr-FR" sz="1050" dirty="0">
                <a:latin typeface="Short Stack" panose="02010500040000000007" pitchFamily="2" charset="0"/>
                <a:ea typeface="Clensey" panose="02000603000000000000" pitchFamily="2" charset="0"/>
              </a:rPr>
              <a:t>peuplement représentent à eux seuls la moitié de l’humanité </a:t>
            </a:r>
            <a:r>
              <a:rPr lang="fr-FR" sz="1050" dirty="0" smtClean="0">
                <a:latin typeface="Short Stack" panose="02010500040000000007" pitchFamily="2" charset="0"/>
                <a:ea typeface="Clensey" panose="02000603000000000000" pitchFamily="2" charset="0"/>
              </a:rPr>
              <a:t>: la </a:t>
            </a:r>
            <a:r>
              <a:rPr lang="fr-FR" sz="1050" b="1" dirty="0" smtClean="0">
                <a:solidFill>
                  <a:srgbClr val="FF0000"/>
                </a:solidFill>
                <a:latin typeface="Short Stack" panose="02010500040000000007" pitchFamily="2" charset="0"/>
                <a:ea typeface="Clensey" panose="02000603000000000000" pitchFamily="2" charset="0"/>
              </a:rPr>
              <a:t>Chine</a:t>
            </a:r>
            <a:r>
              <a:rPr lang="fr-FR" sz="1050" dirty="0" smtClean="0">
                <a:latin typeface="Short Stack" panose="02010500040000000007" pitchFamily="2" charset="0"/>
                <a:ea typeface="Clensey" panose="02000603000000000000" pitchFamily="2" charset="0"/>
              </a:rPr>
              <a:t>, l</a:t>
            </a:r>
            <a:r>
              <a:rPr lang="fr-FR" sz="1050" b="1" dirty="0" smtClean="0">
                <a:solidFill>
                  <a:srgbClr val="FF0000"/>
                </a:solidFill>
                <a:latin typeface="Short Stack" panose="02010500040000000007" pitchFamily="2" charset="0"/>
                <a:ea typeface="Clensey" panose="02000603000000000000" pitchFamily="2" charset="0"/>
              </a:rPr>
              <a:t>’inde </a:t>
            </a:r>
            <a:r>
              <a:rPr lang="fr-FR" sz="1050" dirty="0" smtClean="0">
                <a:latin typeface="Short Stack" panose="02010500040000000007" pitchFamily="2" charset="0"/>
                <a:ea typeface="Clensey" panose="02000603000000000000" pitchFamily="2" charset="0"/>
              </a:rPr>
              <a:t>et l’</a:t>
            </a:r>
            <a:r>
              <a:rPr lang="fr-FR" sz="1050" b="1" dirty="0" smtClean="0">
                <a:solidFill>
                  <a:srgbClr val="FF0000"/>
                </a:solidFill>
                <a:latin typeface="Short Stack" panose="02010500040000000007" pitchFamily="2" charset="0"/>
                <a:ea typeface="Clensey" panose="02000603000000000000" pitchFamily="2" charset="0"/>
              </a:rPr>
              <a:t>Europe</a:t>
            </a:r>
            <a:r>
              <a:rPr lang="fr-FR" sz="1050" dirty="0" smtClean="0">
                <a:latin typeface="Short Stack" panose="02010500040000000007" pitchFamily="2" charset="0"/>
                <a:ea typeface="Clensey" panose="02000603000000000000" pitchFamily="2" charset="0"/>
              </a:rPr>
              <a:t>. La densité* y est très élevée.</a:t>
            </a:r>
          </a:p>
          <a:p>
            <a:pPr>
              <a:lnSpc>
                <a:spcPct val="150000"/>
              </a:lnSpc>
              <a:spcAft>
                <a:spcPts val="600"/>
              </a:spcAft>
            </a:pPr>
            <a:r>
              <a:rPr lang="fr-FR" sz="1050" dirty="0" smtClean="0">
                <a:latin typeface="Short Stack" panose="02010500040000000007" pitchFamily="2" charset="0"/>
                <a:ea typeface="Clensey" panose="02000603000000000000" pitchFamily="2" charset="0"/>
              </a:rPr>
              <a:t>D’autres </a:t>
            </a:r>
            <a:r>
              <a:rPr lang="fr-FR" sz="1050" dirty="0">
                <a:latin typeface="Short Stack" panose="02010500040000000007" pitchFamily="2" charset="0"/>
                <a:ea typeface="Clensey" panose="02000603000000000000" pitchFamily="2" charset="0"/>
              </a:rPr>
              <a:t>zones sont aussi très </a:t>
            </a:r>
            <a:r>
              <a:rPr lang="fr-FR" sz="1050" b="1" dirty="0" smtClean="0">
                <a:solidFill>
                  <a:srgbClr val="FF0000"/>
                </a:solidFill>
                <a:latin typeface="Short Stack" panose="02010500040000000007" pitchFamily="2" charset="0"/>
                <a:ea typeface="Clensey" panose="02000603000000000000" pitchFamily="2" charset="0"/>
              </a:rPr>
              <a:t>peuplées </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les grandes villes des Etats-Unis, du Brésil et de la côte ouest de l’Afrique.</a:t>
            </a:r>
          </a:p>
          <a:p>
            <a:pPr>
              <a:lnSpc>
                <a:spcPct val="150000"/>
              </a:lnSpc>
              <a:spcAft>
                <a:spcPts val="600"/>
              </a:spcAft>
            </a:pPr>
            <a:r>
              <a:rPr lang="fr-FR" sz="1050" dirty="0" smtClean="0">
                <a:latin typeface="Short Stack" panose="02010500040000000007" pitchFamily="2" charset="0"/>
                <a:ea typeface="Clensey" panose="02000603000000000000" pitchFamily="2" charset="0"/>
              </a:rPr>
              <a:t>Il y a </a:t>
            </a:r>
            <a:r>
              <a:rPr lang="fr-FR" sz="1050" b="1" dirty="0" smtClean="0">
                <a:solidFill>
                  <a:srgbClr val="FF0000"/>
                </a:solidFill>
                <a:latin typeface="Short Stack" panose="02010500040000000007" pitchFamily="2" charset="0"/>
                <a:ea typeface="Clensey" panose="02000603000000000000" pitchFamily="2" charset="0"/>
              </a:rPr>
              <a:t>moins</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d’habitants en altitude et loin des côtes. </a:t>
            </a:r>
            <a:r>
              <a:rPr lang="fr-FR" sz="1050" dirty="0">
                <a:latin typeface="Short Stack" panose="02010500040000000007" pitchFamily="2" charset="0"/>
                <a:ea typeface="Clensey" panose="02000603000000000000" pitchFamily="2" charset="0"/>
              </a:rPr>
              <a:t>Les régions </a:t>
            </a:r>
            <a:r>
              <a:rPr lang="fr-FR" sz="1050" b="1" dirty="0" smtClean="0">
                <a:solidFill>
                  <a:srgbClr val="FF0000"/>
                </a:solidFill>
                <a:latin typeface="Short Stack" panose="02010500040000000007" pitchFamily="2" charset="0"/>
                <a:ea typeface="Clensey" panose="02000603000000000000" pitchFamily="2" charset="0"/>
              </a:rPr>
              <a:t>polaires</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les </a:t>
            </a:r>
            <a:r>
              <a:rPr lang="fr-FR" sz="1050" b="1" dirty="0" smtClean="0">
                <a:solidFill>
                  <a:srgbClr val="FF0000"/>
                </a:solidFill>
                <a:latin typeface="Short Stack" panose="02010500040000000007" pitchFamily="2" charset="0"/>
                <a:ea typeface="Clensey" panose="02000603000000000000" pitchFamily="2" charset="0"/>
              </a:rPr>
              <a:t>déserts</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la </a:t>
            </a:r>
            <a:r>
              <a:rPr lang="fr-FR" sz="1050" b="1" dirty="0" smtClean="0">
                <a:solidFill>
                  <a:srgbClr val="FF0000"/>
                </a:solidFill>
                <a:latin typeface="Short Stack" panose="02010500040000000007" pitchFamily="2" charset="0"/>
                <a:ea typeface="Clensey" panose="02000603000000000000" pitchFamily="2" charset="0"/>
              </a:rPr>
              <a:t>forêt </a:t>
            </a:r>
            <a:r>
              <a:rPr lang="fr-FR" sz="1050" dirty="0" smtClean="0">
                <a:latin typeface="Short Stack" panose="02010500040000000007" pitchFamily="2" charset="0"/>
                <a:ea typeface="Clensey" panose="02000603000000000000" pitchFamily="2" charset="0"/>
              </a:rPr>
              <a:t>équatoriale </a:t>
            </a:r>
            <a:r>
              <a:rPr lang="fr-FR" sz="1050" dirty="0">
                <a:latin typeface="Short Stack" panose="02010500040000000007" pitchFamily="2" charset="0"/>
                <a:ea typeface="Clensey" panose="02000603000000000000" pitchFamily="2" charset="0"/>
              </a:rPr>
              <a:t>sont pratiquement vides </a:t>
            </a:r>
            <a:r>
              <a:rPr lang="fr-FR" sz="1050" dirty="0" smtClean="0">
                <a:latin typeface="Short Stack" panose="02010500040000000007" pitchFamily="2" charset="0"/>
                <a:ea typeface="Clensey" panose="02000603000000000000" pitchFamily="2" charset="0"/>
              </a:rPr>
              <a:t>d’hommes, car il y fait soit trop </a:t>
            </a:r>
            <a:r>
              <a:rPr lang="fr-FR" sz="1050" dirty="0" smtClean="0">
                <a:solidFill>
                  <a:srgbClr val="FF0000"/>
                </a:solidFill>
                <a:latin typeface="Short Stack" panose="02010500040000000007" pitchFamily="2" charset="0"/>
                <a:ea typeface="Clensey" panose="02000603000000000000" pitchFamily="2" charset="0"/>
              </a:rPr>
              <a:t>chaud </a:t>
            </a:r>
            <a:r>
              <a:rPr lang="fr-FR" sz="1050" dirty="0" smtClean="0">
                <a:latin typeface="Short Stack" panose="02010500040000000007" pitchFamily="2" charset="0"/>
                <a:ea typeface="Clensey" panose="02000603000000000000" pitchFamily="2" charset="0"/>
              </a:rPr>
              <a:t>soit trop </a:t>
            </a:r>
            <a:r>
              <a:rPr lang="fr-FR" sz="1050" b="1" dirty="0" smtClean="0">
                <a:solidFill>
                  <a:srgbClr val="FF0000"/>
                </a:solidFill>
                <a:latin typeface="Short Stack" panose="02010500040000000007" pitchFamily="2" charset="0"/>
                <a:ea typeface="Clensey" panose="02000603000000000000" pitchFamily="2" charset="0"/>
              </a:rPr>
              <a:t>froid</a:t>
            </a:r>
            <a:r>
              <a:rPr lang="fr-FR" sz="1050" dirty="0" smtClean="0">
                <a:latin typeface="Short Stack" panose="02010500040000000007" pitchFamily="2" charset="0"/>
                <a:ea typeface="Clensey" panose="02000603000000000000" pitchFamily="2" charset="0"/>
              </a:rPr>
              <a:t>.</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De plus en plus d’habitants sur Terre</a:t>
            </a:r>
          </a:p>
          <a:p>
            <a:pPr>
              <a:lnSpc>
                <a:spcPct val="150000"/>
              </a:lnSpc>
              <a:spcAft>
                <a:spcPts val="600"/>
              </a:spcAft>
            </a:pPr>
            <a:r>
              <a:rPr lang="fr-FR" sz="1050" dirty="0" smtClean="0">
                <a:latin typeface="Short Stack" panose="02010500040000000007" pitchFamily="2" charset="0"/>
                <a:ea typeface="Clensey" panose="02000603000000000000" pitchFamily="2" charset="0"/>
              </a:rPr>
              <a:t>Vers </a:t>
            </a:r>
            <a:r>
              <a:rPr lang="fr-FR" sz="1050" dirty="0">
                <a:latin typeface="Short Stack" panose="02010500040000000007" pitchFamily="2" charset="0"/>
                <a:ea typeface="Clensey" panose="02000603000000000000" pitchFamily="2" charset="0"/>
              </a:rPr>
              <a:t>1800, il n’y avait </a:t>
            </a:r>
            <a:r>
              <a:rPr lang="fr-FR" sz="1050" dirty="0" smtClean="0">
                <a:latin typeface="Short Stack" panose="02010500040000000007" pitchFamily="2" charset="0"/>
                <a:ea typeface="Clensey" panose="02000603000000000000" pitchFamily="2" charset="0"/>
              </a:rPr>
              <a:t>qu’</a:t>
            </a:r>
            <a:r>
              <a:rPr lang="fr-FR" sz="1050" b="1" dirty="0" smtClean="0">
                <a:solidFill>
                  <a:srgbClr val="FF0000"/>
                </a:solidFill>
                <a:latin typeface="Short Stack" panose="02010500040000000007" pitchFamily="2" charset="0"/>
                <a:ea typeface="Clensey" panose="02000603000000000000" pitchFamily="2" charset="0"/>
              </a:rPr>
              <a:t>1 milliard</a:t>
            </a:r>
            <a:r>
              <a:rPr lang="fr-FR" sz="1050" b="1"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d’hommes sur Terre. Au </a:t>
            </a:r>
            <a:r>
              <a:rPr lang="fr-FR" sz="1050" b="1" dirty="0" smtClean="0">
                <a:solidFill>
                  <a:srgbClr val="FF0000"/>
                </a:solidFill>
                <a:latin typeface="Short Stack" panose="02010500040000000007" pitchFamily="2" charset="0"/>
                <a:ea typeface="Clensey" panose="02000603000000000000" pitchFamily="2" charset="0"/>
              </a:rPr>
              <a:t>20</a:t>
            </a:r>
            <a:r>
              <a:rPr lang="fr-FR" sz="1050" dirty="0" smtClean="0">
                <a:latin typeface="Short Stack" panose="02010500040000000007" pitchFamily="2" charset="0"/>
                <a:ea typeface="Clensey" panose="02000603000000000000" pitchFamily="2" charset="0"/>
              </a:rPr>
              <a:t>ème </a:t>
            </a:r>
            <a:r>
              <a:rPr lang="fr-FR" sz="1050" dirty="0">
                <a:latin typeface="Short Stack" panose="02010500040000000007" pitchFamily="2" charset="0"/>
                <a:ea typeface="Clensey" panose="02000603000000000000" pitchFamily="2" charset="0"/>
              </a:rPr>
              <a:t>siècle, on parle d’explosion démographique* : la croissance de la population mondiale s’est brusquement accéléré car la mortalité* a baissé et la natalité* </a:t>
            </a:r>
            <a:r>
              <a:rPr lang="fr-FR" sz="1050" dirty="0" smtClean="0">
                <a:latin typeface="Short Stack" panose="02010500040000000007" pitchFamily="2" charset="0"/>
                <a:ea typeface="Clensey" panose="02000603000000000000" pitchFamily="2" charset="0"/>
              </a:rPr>
              <a:t>a augmenté.</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Chaque année, il y a </a:t>
            </a:r>
            <a:r>
              <a:rPr lang="fr-FR" sz="1050" b="1" dirty="0" smtClean="0">
                <a:solidFill>
                  <a:srgbClr val="FF0000"/>
                </a:solidFill>
                <a:latin typeface="Short Stack" panose="02010500040000000007" pitchFamily="2" charset="0"/>
                <a:ea typeface="Clensey" panose="02000603000000000000" pitchFamily="2" charset="0"/>
              </a:rPr>
              <a:t>90 </a:t>
            </a:r>
            <a:r>
              <a:rPr lang="fr-FR" sz="1050" dirty="0" smtClean="0">
                <a:latin typeface="Short Stack" panose="02010500040000000007" pitchFamily="2" charset="0"/>
                <a:ea typeface="Clensey" panose="02000603000000000000" pitchFamily="2" charset="0"/>
              </a:rPr>
              <a:t>millions </a:t>
            </a:r>
            <a:r>
              <a:rPr lang="fr-FR" sz="1050" dirty="0">
                <a:latin typeface="Short Stack" panose="02010500040000000007" pitchFamily="2" charset="0"/>
                <a:ea typeface="Clensey" panose="02000603000000000000" pitchFamily="2" charset="0"/>
              </a:rPr>
              <a:t>de Terriens en plus. Cette croissance pose des problèmes pour </a:t>
            </a:r>
            <a:r>
              <a:rPr lang="fr-FR" sz="1050" b="1" dirty="0" smtClean="0">
                <a:solidFill>
                  <a:srgbClr val="FF0000"/>
                </a:solidFill>
                <a:latin typeface="Short Stack" panose="02010500040000000007" pitchFamily="2" charset="0"/>
                <a:ea typeface="Clensey" panose="02000603000000000000" pitchFamily="2" charset="0"/>
              </a:rPr>
              <a:t>nourrir</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les hommes, </a:t>
            </a:r>
            <a:r>
              <a:rPr lang="fr-FR" sz="1050" dirty="0">
                <a:latin typeface="Short Stack" panose="02010500040000000007" pitchFamily="2" charset="0"/>
                <a:ea typeface="Clensey" panose="02000603000000000000" pitchFamily="2" charset="0"/>
              </a:rPr>
              <a:t>leur donner du </a:t>
            </a:r>
            <a:r>
              <a:rPr lang="fr-FR" sz="1050" b="1" dirty="0" smtClean="0">
                <a:solidFill>
                  <a:srgbClr val="FF0000"/>
                </a:solidFill>
                <a:latin typeface="Short Stack" panose="02010500040000000007" pitchFamily="2" charset="0"/>
                <a:ea typeface="Clensey" panose="02000603000000000000" pitchFamily="2" charset="0"/>
              </a:rPr>
              <a:t>travail</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maintenir l’équilibre </a:t>
            </a:r>
            <a:r>
              <a:rPr lang="fr-FR" sz="1050" dirty="0" smtClean="0">
                <a:latin typeface="Short Stack" panose="02010500040000000007" pitchFamily="2" charset="0"/>
                <a:ea typeface="Clensey" panose="02000603000000000000" pitchFamily="2" charset="0"/>
              </a:rPr>
              <a:t>     entre </a:t>
            </a:r>
            <a:r>
              <a:rPr lang="fr-FR" sz="1050" dirty="0">
                <a:latin typeface="Short Stack" panose="02010500040000000007" pitchFamily="2" charset="0"/>
                <a:ea typeface="Clensey" panose="02000603000000000000" pitchFamily="2" charset="0"/>
              </a:rPr>
              <a:t>une nature fragile et des habitants de plus en plus nombreux.</a:t>
            </a:r>
          </a:p>
        </p:txBody>
      </p:sp>
      <p:sp>
        <p:nvSpPr>
          <p:cNvPr id="44" name="Étoile à 7 branches 43"/>
          <p:cNvSpPr/>
          <p:nvPr/>
        </p:nvSpPr>
        <p:spPr>
          <a:xfrm>
            <a:off x="283272" y="1148134"/>
            <a:ext cx="1373185" cy="471960"/>
          </a:xfrm>
          <a:prstGeom prst="star7">
            <a:avLst>
              <a:gd name="adj" fmla="val 42273"/>
              <a:gd name="hf" fmla="val 102572"/>
              <a:gd name="vf" fmla="val 105210"/>
            </a:avLst>
          </a:prstGeom>
          <a:solidFill>
            <a:schemeClr val="accent3">
              <a:lumMod val="20000"/>
              <a:lumOff val="8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360386" y="1148134"/>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66263" y="153716"/>
            <a:ext cx="668525"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262563" y="88919"/>
            <a:ext cx="4556833" cy="595071"/>
          </a:xfrm>
          <a:prstGeom prst="rect">
            <a:avLst/>
          </a:prstGeom>
          <a:noFill/>
          <a:ln>
            <a:noFill/>
          </a:ln>
        </p:spPr>
        <p:txBody>
          <a:bodyPr wrap="none" lIns="101636" tIns="50818" rIns="101636" bIns="50818">
            <a:spAutoFit/>
          </a:bodyPr>
          <a:lstStyle/>
          <a:p>
            <a:pPr algn="ctr"/>
            <a:r>
              <a:rPr lang="fr-F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La population mondiale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711" y="6977509"/>
            <a:ext cx="4622099" cy="32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35" y="7204190"/>
            <a:ext cx="2420118" cy="3200880"/>
          </a:xfrm>
          <a:prstGeom prst="rect">
            <a:avLst/>
          </a:prstGeom>
        </p:spPr>
      </p:pic>
      <p:sp>
        <p:nvSpPr>
          <p:cNvPr id="20" name="Étoile à 7 branches 19"/>
          <p:cNvSpPr/>
          <p:nvPr/>
        </p:nvSpPr>
        <p:spPr>
          <a:xfrm>
            <a:off x="840134" y="7335161"/>
            <a:ext cx="1329775" cy="514481"/>
          </a:xfrm>
          <a:prstGeom prst="star7">
            <a:avLst/>
          </a:prstGeom>
          <a:solidFill>
            <a:schemeClr val="accent3">
              <a:lumMod val="20000"/>
              <a:lumOff val="80000"/>
            </a:schemeClr>
          </a:solidFill>
          <a:ln w="19050">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13731" y="7361570"/>
            <a:ext cx="1129361" cy="461665"/>
          </a:xfrm>
          <a:prstGeom prst="rect">
            <a:avLst/>
          </a:prstGeom>
          <a:noFill/>
        </p:spPr>
        <p:txBody>
          <a:bodyPr wrap="square" rtlCol="0">
            <a:spAutoFit/>
          </a:bodyPr>
          <a:lstStyle/>
          <a:p>
            <a:r>
              <a:rPr lang="fr-FR" sz="2400" dirty="0">
                <a:latin typeface="Fineliner Script" pitchFamily="50" charset="0"/>
              </a:rPr>
              <a:t>L</a:t>
            </a:r>
            <a:r>
              <a:rPr lang="fr-FR" sz="2400" dirty="0" smtClean="0">
                <a:latin typeface="Fineliner Script" pitchFamily="50" charset="0"/>
              </a:rPr>
              <a:t>exique</a:t>
            </a:r>
            <a:endParaRPr lang="fr-FR" sz="1200" dirty="0">
              <a:latin typeface="Fineliner Script" pitchFamily="50" charset="0"/>
            </a:endParaRPr>
          </a:p>
        </p:txBody>
      </p:sp>
      <p:sp>
        <p:nvSpPr>
          <p:cNvPr id="22" name="ZoneTexte 21"/>
          <p:cNvSpPr txBox="1"/>
          <p:nvPr/>
        </p:nvSpPr>
        <p:spPr>
          <a:xfrm>
            <a:off x="154352" y="7956798"/>
            <a:ext cx="2290270" cy="707886"/>
          </a:xfrm>
          <a:prstGeom prst="rect">
            <a:avLst/>
          </a:prstGeom>
          <a:noFill/>
        </p:spPr>
        <p:txBody>
          <a:bodyPr wrap="square" rtlCol="0">
            <a:spAutoFit/>
          </a:bodyPr>
          <a:lstStyle/>
          <a:p>
            <a:r>
              <a:rPr lang="fr-FR" sz="1600" b="1" dirty="0" smtClean="0">
                <a:latin typeface="Fineliner Script" pitchFamily="50" charset="0"/>
              </a:rPr>
              <a:t>Densité : </a:t>
            </a:r>
            <a:r>
              <a:rPr lang="fr-FR" sz="1200" dirty="0" smtClean="0">
                <a:latin typeface="RawengulkSans" panose="00000A03000000000000" pitchFamily="2" charset="0"/>
              </a:rPr>
              <a:t>Nombre d’habitant vivant dans un espace carré de 1 km de côté</a:t>
            </a:r>
            <a:endParaRPr lang="fr-FR" sz="1050" dirty="0">
              <a:latin typeface="Fineliner Script" pitchFamily="50" charset="0"/>
            </a:endParaRPr>
          </a:p>
        </p:txBody>
      </p:sp>
      <p:sp>
        <p:nvSpPr>
          <p:cNvPr id="23" name="ZoneTexte 22"/>
          <p:cNvSpPr txBox="1"/>
          <p:nvPr/>
        </p:nvSpPr>
        <p:spPr>
          <a:xfrm>
            <a:off x="144289" y="8604870"/>
            <a:ext cx="2238974" cy="369332"/>
          </a:xfrm>
          <a:prstGeom prst="rect">
            <a:avLst/>
          </a:prstGeom>
          <a:noFill/>
        </p:spPr>
        <p:txBody>
          <a:bodyPr wrap="square" rtlCol="0">
            <a:spAutoFit/>
          </a:bodyPr>
          <a:lstStyle/>
          <a:p>
            <a:r>
              <a:rPr lang="fr-FR" sz="1600" b="1" dirty="0" smtClean="0">
                <a:latin typeface="Fineliner Script" pitchFamily="50" charset="0"/>
              </a:rPr>
              <a:t>Mortalité </a:t>
            </a:r>
            <a:r>
              <a:rPr lang="fr-FR" sz="1800" b="1" dirty="0" smtClean="0">
                <a:latin typeface="Fineliner Script" pitchFamily="50" charset="0"/>
              </a:rPr>
              <a:t>: </a:t>
            </a:r>
            <a:r>
              <a:rPr lang="fr-FR" sz="1200" dirty="0">
                <a:latin typeface="RawengulkSans" panose="00000A03000000000000" pitchFamily="2" charset="0"/>
              </a:rPr>
              <a:t>N</a:t>
            </a:r>
            <a:r>
              <a:rPr lang="fr-FR" sz="1200" dirty="0" smtClean="0">
                <a:latin typeface="RawengulkSans" panose="00000A03000000000000" pitchFamily="2" charset="0"/>
              </a:rPr>
              <a:t>ombre de décès </a:t>
            </a:r>
            <a:endParaRPr lang="fr-FR" sz="1050" dirty="0">
              <a:latin typeface="Fineliner Script" pitchFamily="50" charset="0"/>
            </a:endParaRPr>
          </a:p>
        </p:txBody>
      </p:sp>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338" y="7204190"/>
            <a:ext cx="379512" cy="464575"/>
          </a:xfrm>
          <a:prstGeom prst="rect">
            <a:avLst/>
          </a:prstGeom>
        </p:spPr>
      </p:pic>
      <p:sp>
        <p:nvSpPr>
          <p:cNvPr id="25" name="ZoneTexte 24"/>
          <p:cNvSpPr txBox="1"/>
          <p:nvPr/>
        </p:nvSpPr>
        <p:spPr>
          <a:xfrm>
            <a:off x="154447" y="8914968"/>
            <a:ext cx="2238974" cy="553998"/>
          </a:xfrm>
          <a:prstGeom prst="rect">
            <a:avLst/>
          </a:prstGeom>
          <a:noFill/>
        </p:spPr>
        <p:txBody>
          <a:bodyPr wrap="square" rtlCol="0">
            <a:spAutoFit/>
          </a:bodyPr>
          <a:lstStyle/>
          <a:p>
            <a:r>
              <a:rPr lang="fr-FR" sz="1600" b="1" dirty="0" smtClean="0">
                <a:latin typeface="Fineliner Script" pitchFamily="50" charset="0"/>
              </a:rPr>
              <a:t>Natalité </a:t>
            </a:r>
            <a:r>
              <a:rPr lang="fr-FR" sz="1800" b="1" dirty="0" smtClean="0">
                <a:latin typeface="Fineliner Script" pitchFamily="50" charset="0"/>
              </a:rPr>
              <a:t>: </a:t>
            </a:r>
            <a:r>
              <a:rPr lang="fr-FR" sz="1200" dirty="0" smtClean="0">
                <a:latin typeface="RawengulkSans" panose="00000A03000000000000" pitchFamily="2" charset="0"/>
              </a:rPr>
              <a:t>Nombre de naissances</a:t>
            </a:r>
            <a:endParaRPr lang="fr-FR" sz="1050" dirty="0">
              <a:latin typeface="Fineliner Script" pitchFamily="50" charset="0"/>
            </a:endParaRPr>
          </a:p>
        </p:txBody>
      </p:sp>
      <p:sp>
        <p:nvSpPr>
          <p:cNvPr id="26" name="ZoneTexte 25"/>
          <p:cNvSpPr txBox="1"/>
          <p:nvPr/>
        </p:nvSpPr>
        <p:spPr>
          <a:xfrm>
            <a:off x="144573" y="9396958"/>
            <a:ext cx="2238974" cy="738664"/>
          </a:xfrm>
          <a:prstGeom prst="rect">
            <a:avLst/>
          </a:prstGeom>
          <a:noFill/>
        </p:spPr>
        <p:txBody>
          <a:bodyPr wrap="square" rtlCol="0">
            <a:spAutoFit/>
          </a:bodyPr>
          <a:lstStyle/>
          <a:p>
            <a:r>
              <a:rPr lang="fr-FR" sz="1600" b="1" dirty="0" smtClean="0">
                <a:latin typeface="Fineliner Script" pitchFamily="50" charset="0"/>
              </a:rPr>
              <a:t>Explosion démographique </a:t>
            </a:r>
            <a:r>
              <a:rPr lang="fr-FR" sz="1800" b="1" dirty="0" smtClean="0">
                <a:latin typeface="Fineliner Script" pitchFamily="50" charset="0"/>
              </a:rPr>
              <a:t>: </a:t>
            </a:r>
            <a:r>
              <a:rPr lang="fr-FR" sz="1200" dirty="0" smtClean="0">
                <a:latin typeface="RawengulkSans" panose="00000A03000000000000" pitchFamily="2" charset="0"/>
              </a:rPr>
              <a:t>Augmentation très forte de la population.</a:t>
            </a:r>
            <a:endParaRPr lang="fr-FR" sz="1050" dirty="0">
              <a:latin typeface="Fineliner Script" pitchFamily="50" charset="0"/>
            </a:endParaRPr>
          </a:p>
        </p:txBody>
      </p:sp>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7979" y="5292502"/>
            <a:ext cx="303059" cy="1206624"/>
          </a:xfrm>
          <a:prstGeom prst="rect">
            <a:avLst/>
          </a:prstGeom>
        </p:spPr>
      </p:pic>
    </p:spTree>
    <p:extLst>
      <p:ext uri="{BB962C8B-B14F-4D97-AF65-F5344CB8AC3E}">
        <p14:creationId xmlns:p14="http://schemas.microsoft.com/office/powerpoint/2010/main" val="3948001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8079</TotalTime>
  <Words>624</Words>
  <Application>Microsoft Office PowerPoint</Application>
  <PresentationFormat>Personnalisé</PresentationFormat>
  <Paragraphs>95</Paragraphs>
  <Slides>4</Slides>
  <Notes>2</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294</cp:revision>
  <cp:lastPrinted>2013-09-26T11:43:32Z</cp:lastPrinted>
  <dcterms:created xsi:type="dcterms:W3CDTF">2013-09-22T07:50:11Z</dcterms:created>
  <dcterms:modified xsi:type="dcterms:W3CDTF">2015-02-01T15:17:00Z</dcterms:modified>
</cp:coreProperties>
</file>