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52"/>
  </p:notesMasterIdLst>
  <p:sldIdLst>
    <p:sldId id="258" r:id="rId2"/>
    <p:sldId id="259" r:id="rId3"/>
    <p:sldId id="260" r:id="rId4"/>
    <p:sldId id="261" r:id="rId5"/>
    <p:sldId id="262" r:id="rId6"/>
    <p:sldId id="263" r:id="rId7"/>
    <p:sldId id="265" r:id="rId8"/>
    <p:sldId id="264" r:id="rId9"/>
    <p:sldId id="267"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8" r:id="rId41"/>
    <p:sldId id="297" r:id="rId42"/>
    <p:sldId id="299" r:id="rId43"/>
    <p:sldId id="300" r:id="rId44"/>
    <p:sldId id="301" r:id="rId45"/>
    <p:sldId id="302" r:id="rId46"/>
    <p:sldId id="303" r:id="rId47"/>
    <p:sldId id="304" r:id="rId48"/>
    <p:sldId id="305" r:id="rId49"/>
    <p:sldId id="306" r:id="rId50"/>
    <p:sldId id="307" r:id="rId5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278"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9F4ABD-1366-44AA-A051-7025696F1F78}" type="datetimeFigureOut">
              <a:rPr lang="fr-FR" smtClean="0"/>
              <a:pPr/>
              <a:t>14/11/2015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1A2C20-1D4A-4631-A853-94B1BC2B5BBA}" type="slidenum">
              <a:rPr lang="fr-FR" smtClean="0"/>
              <a:pPr/>
              <a:t>‹N°›</a:t>
            </a:fld>
            <a:endParaRPr lang="fr-FR"/>
          </a:p>
        </p:txBody>
      </p:sp>
    </p:spTree>
    <p:extLst>
      <p:ext uri="{BB962C8B-B14F-4D97-AF65-F5344CB8AC3E}">
        <p14:creationId xmlns:p14="http://schemas.microsoft.com/office/powerpoint/2010/main" val="837537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61A2C20-1D4A-4631-A853-94B1BC2B5BBA}" type="slidenum">
              <a:rPr lang="fr-FR" smtClean="0"/>
              <a:pPr/>
              <a:t>1</a:t>
            </a:fld>
            <a:endParaRPr lang="fr-FR"/>
          </a:p>
        </p:txBody>
      </p:sp>
    </p:spTree>
    <p:extLst>
      <p:ext uri="{BB962C8B-B14F-4D97-AF65-F5344CB8AC3E}">
        <p14:creationId xmlns:p14="http://schemas.microsoft.com/office/powerpoint/2010/main" val="2765510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61A2C20-1D4A-4631-A853-94B1BC2B5BBA}" type="slidenum">
              <a:rPr lang="fr-FR" smtClean="0"/>
              <a:pPr/>
              <a:t>17</a:t>
            </a:fld>
            <a:endParaRPr lang="fr-FR"/>
          </a:p>
        </p:txBody>
      </p:sp>
    </p:spTree>
    <p:extLst>
      <p:ext uri="{BB962C8B-B14F-4D97-AF65-F5344CB8AC3E}">
        <p14:creationId xmlns:p14="http://schemas.microsoft.com/office/powerpoint/2010/main" val="1326753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54A9ADA4-1F74-4799-92C6-39F7A9647E9A}" type="datetime1">
              <a:rPr lang="fr-FR" smtClean="0"/>
              <a:pPr/>
              <a:t>14/11/2015</a:t>
            </a:fld>
            <a:endParaRPr lang="fr-FR"/>
          </a:p>
        </p:txBody>
      </p:sp>
      <p:sp>
        <p:nvSpPr>
          <p:cNvPr id="19" name="Espace réservé du pied de page 18"/>
          <p:cNvSpPr>
            <a:spLocks noGrp="1"/>
          </p:cNvSpPr>
          <p:nvPr>
            <p:ph type="ftr" sz="quarter" idx="11"/>
          </p:nvPr>
        </p:nvSpPr>
        <p:spPr/>
        <p:txBody>
          <a:bodyPr/>
          <a:lstStyle/>
          <a:p>
            <a:r>
              <a:rPr lang="fr-FR" smtClean="0"/>
              <a:t>PRESENTE PAR M KIENTEGA</a:t>
            </a:r>
            <a:endParaRPr lang="fr-FR"/>
          </a:p>
        </p:txBody>
      </p:sp>
      <p:sp>
        <p:nvSpPr>
          <p:cNvPr id="27" name="Espace réservé du numéro de diapositive 26"/>
          <p:cNvSpPr>
            <a:spLocks noGrp="1"/>
          </p:cNvSpPr>
          <p:nvPr>
            <p:ph type="sldNum" sz="quarter" idx="12"/>
          </p:nvPr>
        </p:nvSpPr>
        <p:spPr/>
        <p:txBody>
          <a:bodyPr/>
          <a:lstStyle/>
          <a:p>
            <a:fld id="{BA3C49D5-2C4C-40E8-8FD0-A85DF3CD3B8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0D19D24-BC18-4CCF-9C00-3184EA3DE5B8}" type="datetime1">
              <a:rPr lang="fr-FR" smtClean="0"/>
              <a:pPr/>
              <a:t>14/11/2015</a:t>
            </a:fld>
            <a:endParaRPr lang="fr-FR"/>
          </a:p>
        </p:txBody>
      </p:sp>
      <p:sp>
        <p:nvSpPr>
          <p:cNvPr id="5" name="Espace réservé du pied de page 4"/>
          <p:cNvSpPr>
            <a:spLocks noGrp="1"/>
          </p:cNvSpPr>
          <p:nvPr>
            <p:ph type="ftr" sz="quarter" idx="11"/>
          </p:nvPr>
        </p:nvSpPr>
        <p:spPr/>
        <p:txBody>
          <a:bodyPr/>
          <a:lstStyle/>
          <a:p>
            <a:r>
              <a:rPr lang="fr-FR" smtClean="0"/>
              <a:t>PRESENTE PAR M KIENTEGA</a:t>
            </a:r>
            <a:endParaRPr lang="fr-FR"/>
          </a:p>
        </p:txBody>
      </p:sp>
      <p:sp>
        <p:nvSpPr>
          <p:cNvPr id="6" name="Espace réservé du numéro de diapositive 5"/>
          <p:cNvSpPr>
            <a:spLocks noGrp="1"/>
          </p:cNvSpPr>
          <p:nvPr>
            <p:ph type="sldNum" sz="quarter" idx="12"/>
          </p:nvPr>
        </p:nvSpPr>
        <p:spPr/>
        <p:txBody>
          <a:bodyPr/>
          <a:lstStyle/>
          <a:p>
            <a:fld id="{BA3C49D5-2C4C-40E8-8FD0-A85DF3CD3B8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02717BB-2ACB-43D1-8994-96631258D415}" type="datetime1">
              <a:rPr lang="fr-FR" smtClean="0"/>
              <a:pPr/>
              <a:t>14/11/2015</a:t>
            </a:fld>
            <a:endParaRPr lang="fr-FR"/>
          </a:p>
        </p:txBody>
      </p:sp>
      <p:sp>
        <p:nvSpPr>
          <p:cNvPr id="5" name="Espace réservé du pied de page 4"/>
          <p:cNvSpPr>
            <a:spLocks noGrp="1"/>
          </p:cNvSpPr>
          <p:nvPr>
            <p:ph type="ftr" sz="quarter" idx="11"/>
          </p:nvPr>
        </p:nvSpPr>
        <p:spPr/>
        <p:txBody>
          <a:bodyPr/>
          <a:lstStyle/>
          <a:p>
            <a:r>
              <a:rPr lang="fr-FR" smtClean="0"/>
              <a:t>PRESENTE PAR M KIENTEGA</a:t>
            </a:r>
            <a:endParaRPr lang="fr-FR"/>
          </a:p>
        </p:txBody>
      </p:sp>
      <p:sp>
        <p:nvSpPr>
          <p:cNvPr id="6" name="Espace réservé du numéro de diapositive 5"/>
          <p:cNvSpPr>
            <a:spLocks noGrp="1"/>
          </p:cNvSpPr>
          <p:nvPr>
            <p:ph type="sldNum" sz="quarter" idx="12"/>
          </p:nvPr>
        </p:nvSpPr>
        <p:spPr/>
        <p:txBody>
          <a:bodyPr/>
          <a:lstStyle/>
          <a:p>
            <a:fld id="{BA3C49D5-2C4C-40E8-8FD0-A85DF3CD3B8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7A9ABCC-C77D-4253-AFB9-CDFCAD2FF9E4}" type="datetime1">
              <a:rPr lang="fr-FR" smtClean="0"/>
              <a:pPr/>
              <a:t>14/11/2015</a:t>
            </a:fld>
            <a:endParaRPr lang="fr-FR"/>
          </a:p>
        </p:txBody>
      </p:sp>
      <p:sp>
        <p:nvSpPr>
          <p:cNvPr id="5" name="Espace réservé du pied de page 4"/>
          <p:cNvSpPr>
            <a:spLocks noGrp="1"/>
          </p:cNvSpPr>
          <p:nvPr>
            <p:ph type="ftr" sz="quarter" idx="11"/>
          </p:nvPr>
        </p:nvSpPr>
        <p:spPr/>
        <p:txBody>
          <a:bodyPr/>
          <a:lstStyle/>
          <a:p>
            <a:r>
              <a:rPr lang="fr-FR" smtClean="0"/>
              <a:t>PRESENTE PAR M KIENTEGA</a:t>
            </a:r>
            <a:endParaRPr lang="fr-FR"/>
          </a:p>
        </p:txBody>
      </p:sp>
      <p:sp>
        <p:nvSpPr>
          <p:cNvPr id="6" name="Espace réservé du numéro de diapositive 5"/>
          <p:cNvSpPr>
            <a:spLocks noGrp="1"/>
          </p:cNvSpPr>
          <p:nvPr>
            <p:ph type="sldNum" sz="quarter" idx="12"/>
          </p:nvPr>
        </p:nvSpPr>
        <p:spPr/>
        <p:txBody>
          <a:bodyPr/>
          <a:lstStyle/>
          <a:p>
            <a:fld id="{BA3C49D5-2C4C-40E8-8FD0-A85DF3CD3B8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7447425-9581-4211-A50B-DC97CA982C18}" type="datetime1">
              <a:rPr lang="fr-FR" smtClean="0"/>
              <a:pPr/>
              <a:t>14/11/2015</a:t>
            </a:fld>
            <a:endParaRPr lang="fr-FR"/>
          </a:p>
        </p:txBody>
      </p:sp>
      <p:sp>
        <p:nvSpPr>
          <p:cNvPr id="5" name="Espace réservé du pied de page 4"/>
          <p:cNvSpPr>
            <a:spLocks noGrp="1"/>
          </p:cNvSpPr>
          <p:nvPr>
            <p:ph type="ftr" sz="quarter" idx="11"/>
          </p:nvPr>
        </p:nvSpPr>
        <p:spPr/>
        <p:txBody>
          <a:bodyPr/>
          <a:lstStyle/>
          <a:p>
            <a:r>
              <a:rPr lang="fr-FR" smtClean="0"/>
              <a:t>PRESENTE PAR M KIENTEGA</a:t>
            </a:r>
            <a:endParaRPr lang="fr-FR"/>
          </a:p>
        </p:txBody>
      </p:sp>
      <p:sp>
        <p:nvSpPr>
          <p:cNvPr id="6" name="Espace réservé du numéro de diapositive 5"/>
          <p:cNvSpPr>
            <a:spLocks noGrp="1"/>
          </p:cNvSpPr>
          <p:nvPr>
            <p:ph type="sldNum" sz="quarter" idx="12"/>
          </p:nvPr>
        </p:nvSpPr>
        <p:spPr/>
        <p:txBody>
          <a:bodyPr/>
          <a:lstStyle/>
          <a:p>
            <a:fld id="{BA3C49D5-2C4C-40E8-8FD0-A85DF3CD3B8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E6586EC-668F-4171-8511-D80B3CD2BC22}" type="datetime1">
              <a:rPr lang="fr-FR" smtClean="0"/>
              <a:pPr/>
              <a:t>14/11/2015</a:t>
            </a:fld>
            <a:endParaRPr lang="fr-FR"/>
          </a:p>
        </p:txBody>
      </p:sp>
      <p:sp>
        <p:nvSpPr>
          <p:cNvPr id="6" name="Espace réservé du pied de page 5"/>
          <p:cNvSpPr>
            <a:spLocks noGrp="1"/>
          </p:cNvSpPr>
          <p:nvPr>
            <p:ph type="ftr" sz="quarter" idx="11"/>
          </p:nvPr>
        </p:nvSpPr>
        <p:spPr/>
        <p:txBody>
          <a:bodyPr/>
          <a:lstStyle/>
          <a:p>
            <a:r>
              <a:rPr lang="fr-FR" smtClean="0"/>
              <a:t>PRESENTE PAR M KIENTEGA</a:t>
            </a:r>
            <a:endParaRPr lang="fr-FR"/>
          </a:p>
        </p:txBody>
      </p:sp>
      <p:sp>
        <p:nvSpPr>
          <p:cNvPr id="7" name="Espace réservé du numéro de diapositive 6"/>
          <p:cNvSpPr>
            <a:spLocks noGrp="1"/>
          </p:cNvSpPr>
          <p:nvPr>
            <p:ph type="sldNum" sz="quarter" idx="12"/>
          </p:nvPr>
        </p:nvSpPr>
        <p:spPr/>
        <p:txBody>
          <a:bodyPr/>
          <a:lstStyle/>
          <a:p>
            <a:fld id="{BA3C49D5-2C4C-40E8-8FD0-A85DF3CD3B8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F2DC5CDF-6938-4EB1-A722-F5D2D93321AB}" type="datetime1">
              <a:rPr lang="fr-FR" smtClean="0"/>
              <a:pPr/>
              <a:t>14/11/2015</a:t>
            </a:fld>
            <a:endParaRPr lang="fr-FR"/>
          </a:p>
        </p:txBody>
      </p:sp>
      <p:sp>
        <p:nvSpPr>
          <p:cNvPr id="8" name="Espace réservé du pied de page 7"/>
          <p:cNvSpPr>
            <a:spLocks noGrp="1"/>
          </p:cNvSpPr>
          <p:nvPr>
            <p:ph type="ftr" sz="quarter" idx="11"/>
          </p:nvPr>
        </p:nvSpPr>
        <p:spPr/>
        <p:txBody>
          <a:bodyPr/>
          <a:lstStyle/>
          <a:p>
            <a:r>
              <a:rPr lang="fr-FR" smtClean="0"/>
              <a:t>PRESENTE PAR M KIENTEGA</a:t>
            </a:r>
            <a:endParaRPr lang="fr-FR"/>
          </a:p>
        </p:txBody>
      </p:sp>
      <p:sp>
        <p:nvSpPr>
          <p:cNvPr id="9" name="Espace réservé du numéro de diapositive 8"/>
          <p:cNvSpPr>
            <a:spLocks noGrp="1"/>
          </p:cNvSpPr>
          <p:nvPr>
            <p:ph type="sldNum" sz="quarter" idx="12"/>
          </p:nvPr>
        </p:nvSpPr>
        <p:spPr/>
        <p:txBody>
          <a:bodyPr/>
          <a:lstStyle/>
          <a:p>
            <a:fld id="{BA3C49D5-2C4C-40E8-8FD0-A85DF3CD3B8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38E785AE-3956-4B91-B1C8-B02013757CDB}" type="datetime1">
              <a:rPr lang="fr-FR" smtClean="0"/>
              <a:pPr/>
              <a:t>14/11/2015</a:t>
            </a:fld>
            <a:endParaRPr lang="fr-FR"/>
          </a:p>
        </p:txBody>
      </p:sp>
      <p:sp>
        <p:nvSpPr>
          <p:cNvPr id="4" name="Espace réservé du pied de page 3"/>
          <p:cNvSpPr>
            <a:spLocks noGrp="1"/>
          </p:cNvSpPr>
          <p:nvPr>
            <p:ph type="ftr" sz="quarter" idx="11"/>
          </p:nvPr>
        </p:nvSpPr>
        <p:spPr/>
        <p:txBody>
          <a:bodyPr/>
          <a:lstStyle/>
          <a:p>
            <a:r>
              <a:rPr lang="fr-FR" smtClean="0"/>
              <a:t>PRESENTE PAR M KIENTEGA</a:t>
            </a:r>
            <a:endParaRPr lang="fr-FR"/>
          </a:p>
        </p:txBody>
      </p:sp>
      <p:sp>
        <p:nvSpPr>
          <p:cNvPr id="5" name="Espace réservé du numéro de diapositive 4"/>
          <p:cNvSpPr>
            <a:spLocks noGrp="1"/>
          </p:cNvSpPr>
          <p:nvPr>
            <p:ph type="sldNum" sz="quarter" idx="12"/>
          </p:nvPr>
        </p:nvSpPr>
        <p:spPr/>
        <p:txBody>
          <a:bodyPr/>
          <a:lstStyle/>
          <a:p>
            <a:fld id="{BA3C49D5-2C4C-40E8-8FD0-A85DF3CD3B8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58D172C-0624-4C5C-892C-89232C9C3CCF}" type="datetime1">
              <a:rPr lang="fr-FR" smtClean="0"/>
              <a:pPr/>
              <a:t>14/11/2015</a:t>
            </a:fld>
            <a:endParaRPr lang="fr-FR"/>
          </a:p>
        </p:txBody>
      </p:sp>
      <p:sp>
        <p:nvSpPr>
          <p:cNvPr id="3" name="Espace réservé du pied de page 2"/>
          <p:cNvSpPr>
            <a:spLocks noGrp="1"/>
          </p:cNvSpPr>
          <p:nvPr>
            <p:ph type="ftr" sz="quarter" idx="11"/>
          </p:nvPr>
        </p:nvSpPr>
        <p:spPr/>
        <p:txBody>
          <a:bodyPr/>
          <a:lstStyle/>
          <a:p>
            <a:r>
              <a:rPr lang="fr-FR" smtClean="0"/>
              <a:t>PRESENTE PAR M KIENTEGA</a:t>
            </a:r>
            <a:endParaRPr lang="fr-FR"/>
          </a:p>
        </p:txBody>
      </p:sp>
      <p:sp>
        <p:nvSpPr>
          <p:cNvPr id="4" name="Espace réservé du numéro de diapositive 3"/>
          <p:cNvSpPr>
            <a:spLocks noGrp="1"/>
          </p:cNvSpPr>
          <p:nvPr>
            <p:ph type="sldNum" sz="quarter" idx="12"/>
          </p:nvPr>
        </p:nvSpPr>
        <p:spPr/>
        <p:txBody>
          <a:bodyPr/>
          <a:lstStyle/>
          <a:p>
            <a:fld id="{BA3C49D5-2C4C-40E8-8FD0-A85DF3CD3B8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2ACF287-C7B2-49E2-A3BE-64F95D313AD4}" type="datetime1">
              <a:rPr lang="fr-FR" smtClean="0"/>
              <a:pPr/>
              <a:t>14/11/2015</a:t>
            </a:fld>
            <a:endParaRPr lang="fr-FR"/>
          </a:p>
        </p:txBody>
      </p:sp>
      <p:sp>
        <p:nvSpPr>
          <p:cNvPr id="6" name="Espace réservé du pied de page 5"/>
          <p:cNvSpPr>
            <a:spLocks noGrp="1"/>
          </p:cNvSpPr>
          <p:nvPr>
            <p:ph type="ftr" sz="quarter" idx="11"/>
          </p:nvPr>
        </p:nvSpPr>
        <p:spPr/>
        <p:txBody>
          <a:bodyPr/>
          <a:lstStyle/>
          <a:p>
            <a:r>
              <a:rPr lang="fr-FR" smtClean="0"/>
              <a:t>PRESENTE PAR M KIENTEGA</a:t>
            </a:r>
            <a:endParaRPr lang="fr-FR"/>
          </a:p>
        </p:txBody>
      </p:sp>
      <p:sp>
        <p:nvSpPr>
          <p:cNvPr id="7" name="Espace réservé du numéro de diapositive 6"/>
          <p:cNvSpPr>
            <a:spLocks noGrp="1"/>
          </p:cNvSpPr>
          <p:nvPr>
            <p:ph type="sldNum" sz="quarter" idx="12"/>
          </p:nvPr>
        </p:nvSpPr>
        <p:spPr/>
        <p:txBody>
          <a:bodyPr/>
          <a:lstStyle/>
          <a:p>
            <a:fld id="{BA3C49D5-2C4C-40E8-8FD0-A85DF3CD3B8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E391958-0811-4329-A79E-59000ACAA0F8}" type="datetime1">
              <a:rPr lang="fr-FR" smtClean="0"/>
              <a:pPr/>
              <a:t>14/11/2015</a:t>
            </a:fld>
            <a:endParaRPr lang="fr-FR"/>
          </a:p>
        </p:txBody>
      </p:sp>
      <p:sp>
        <p:nvSpPr>
          <p:cNvPr id="6" name="Espace réservé du pied de page 5"/>
          <p:cNvSpPr>
            <a:spLocks noGrp="1"/>
          </p:cNvSpPr>
          <p:nvPr>
            <p:ph type="ftr" sz="quarter" idx="11"/>
          </p:nvPr>
        </p:nvSpPr>
        <p:spPr/>
        <p:txBody>
          <a:bodyPr/>
          <a:lstStyle/>
          <a:p>
            <a:r>
              <a:rPr lang="fr-FR" smtClean="0"/>
              <a:t>PRESENTE PAR M KIENTEGA</a:t>
            </a:r>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BA3C49D5-2C4C-40E8-8FD0-A85DF3CD3B87}"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FDD6134-FA20-4D1F-8459-38DF881FAA7E}" type="datetime1">
              <a:rPr lang="fr-FR" smtClean="0"/>
              <a:pPr/>
              <a:t>14/11/2015</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smtClean="0"/>
              <a:t>PRESENTE PAR M KIENTEGA</a:t>
            </a: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A3C49D5-2C4C-40E8-8FD0-A85DF3CD3B87}"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file:///C:\Users\kientega\Desktop\COUR%20DE%20ISIG\haut.gif" TargetMode="External"/><Relationship Id="rId2" Type="http://schemas.openxmlformats.org/officeDocument/2006/relationships/image" Target="../media/image8.gif"/><Relationship Id="rId1" Type="http://schemas.openxmlformats.org/officeDocument/2006/relationships/slideLayout" Target="../slideLayouts/slideLayout7.xml"/><Relationship Id="rId4" Type="http://schemas.openxmlformats.org/officeDocument/2006/relationships/image" Target="../media/image9.gif"/></Relationships>
</file>

<file path=ppt/slides/_rels/slide14.xml.rels><?xml version="1.0" encoding="UTF-8" standalone="yes"?>
<Relationships xmlns="http://schemas.openxmlformats.org/package/2006/relationships"><Relationship Id="rId3" Type="http://schemas.openxmlformats.org/officeDocument/2006/relationships/image" Target="file:///C:\Users\kientega\Desktop\COUR%20DE%20ISIG\haut.gif" TargetMode="External"/><Relationship Id="rId2" Type="http://schemas.openxmlformats.org/officeDocument/2006/relationships/image" Target="../media/image8.gif"/><Relationship Id="rId1" Type="http://schemas.openxmlformats.org/officeDocument/2006/relationships/slideLayout" Target="../slideLayouts/slideLayout7.xml"/><Relationship Id="rId4" Type="http://schemas.openxmlformats.org/officeDocument/2006/relationships/image" Target="../media/image10.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file:///C:\Users\kientega\Desktop\COUR%20DE%20ISIG\haut.gif" TargetMode="External"/><Relationship Id="rId2" Type="http://schemas.openxmlformats.org/officeDocument/2006/relationships/image" Target="../media/image8.gif"/><Relationship Id="rId1" Type="http://schemas.openxmlformats.org/officeDocument/2006/relationships/slideLayout" Target="../slideLayouts/slideLayout7.xml"/><Relationship Id="rId4" Type="http://schemas.openxmlformats.org/officeDocument/2006/relationships/image" Target="../media/image11.gi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file:///C:\Users\kientega\Desktop\COUR%20DE%20ISIG\haut.gif" TargetMode="External"/><Relationship Id="rId2" Type="http://schemas.openxmlformats.org/officeDocument/2006/relationships/image" Target="../media/image8.gif"/><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19.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file:///C:\Users\kientega\Desktop\COUR%20DE%20ISIG\haut.gif" TargetMode="External"/><Relationship Id="rId2" Type="http://schemas.openxmlformats.org/officeDocument/2006/relationships/image" Target="../media/image8.gif"/><Relationship Id="rId1" Type="http://schemas.openxmlformats.org/officeDocument/2006/relationships/slideLayout" Target="../slideLayouts/slideLayout7.xml"/><Relationship Id="rId4" Type="http://schemas.openxmlformats.org/officeDocument/2006/relationships/image" Target="../media/image14.gif"/></Relationships>
</file>

<file path=ppt/slides/_rels/slide21.xml.rels><?xml version="1.0" encoding="UTF-8" standalone="yes"?>
<Relationships xmlns="http://schemas.openxmlformats.org/package/2006/relationships"><Relationship Id="rId3" Type="http://schemas.openxmlformats.org/officeDocument/2006/relationships/image" Target="file:///C:\Users\kientega\Desktop\COUR%20DE%20ISIG\haut.gif" TargetMode="External"/><Relationship Id="rId2" Type="http://schemas.openxmlformats.org/officeDocument/2006/relationships/image" Target="../media/image8.gif"/><Relationship Id="rId1" Type="http://schemas.openxmlformats.org/officeDocument/2006/relationships/slideLayout" Target="../slideLayouts/slideLayout7.xml"/><Relationship Id="rId4" Type="http://schemas.openxmlformats.org/officeDocument/2006/relationships/image" Target="../media/image15.gif"/></Relationships>
</file>

<file path=ppt/slides/_rels/slide22.xml.rels><?xml version="1.0" encoding="UTF-8" standalone="yes"?>
<Relationships xmlns="http://schemas.openxmlformats.org/package/2006/relationships"><Relationship Id="rId3" Type="http://schemas.openxmlformats.org/officeDocument/2006/relationships/image" Target="file:///C:\Users\kientega\Desktop\COUR%20DE%20ISIG\haut.gif" TargetMode="External"/><Relationship Id="rId2" Type="http://schemas.openxmlformats.org/officeDocument/2006/relationships/image" Target="../media/image8.gif"/><Relationship Id="rId1" Type="http://schemas.openxmlformats.org/officeDocument/2006/relationships/slideLayout" Target="../slideLayouts/slideLayout7.xml"/><Relationship Id="rId4" Type="http://schemas.openxmlformats.org/officeDocument/2006/relationships/image" Target="../media/image16.gif"/></Relationships>
</file>

<file path=ppt/slides/_rels/slide23.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file:///C:\Users\kientega\Desktop\COUR%20DE%20ISIG\haut.gif" TargetMode="External"/><Relationship Id="rId2" Type="http://schemas.openxmlformats.org/officeDocument/2006/relationships/image" Target="../media/image8.gif"/><Relationship Id="rId1" Type="http://schemas.openxmlformats.org/officeDocument/2006/relationships/slideLayout" Target="../slideLayouts/slideLayout7.xml"/><Relationship Id="rId4" Type="http://schemas.openxmlformats.org/officeDocument/2006/relationships/image" Target="../media/image18.gif"/></Relationships>
</file>

<file path=ppt/slides/_rels/slide25.xml.rels><?xml version="1.0" encoding="UTF-8" standalone="yes"?>
<Relationships xmlns="http://schemas.openxmlformats.org/package/2006/relationships"><Relationship Id="rId3" Type="http://schemas.openxmlformats.org/officeDocument/2006/relationships/image" Target="file:///C:\Users\kientega\Desktop\COUR%20DE%20ISIG\haut.gif" TargetMode="External"/><Relationship Id="rId2" Type="http://schemas.openxmlformats.org/officeDocument/2006/relationships/image" Target="../media/image8.gif"/><Relationship Id="rId1" Type="http://schemas.openxmlformats.org/officeDocument/2006/relationships/slideLayout" Target="../slideLayouts/slideLayout7.xml"/><Relationship Id="rId4" Type="http://schemas.openxmlformats.org/officeDocument/2006/relationships/image" Target="../media/image19.gif"/></Relationships>
</file>

<file path=ppt/slides/_rels/slide26.xml.rels><?xml version="1.0" encoding="UTF-8" standalone="yes"?>
<Relationships xmlns="http://schemas.openxmlformats.org/package/2006/relationships"><Relationship Id="rId3" Type="http://schemas.openxmlformats.org/officeDocument/2006/relationships/image" Target="file:///C:\Users\kientega\Desktop\COUR%20DE%20ISIG\haut.gif" TargetMode="External"/><Relationship Id="rId2" Type="http://schemas.openxmlformats.org/officeDocument/2006/relationships/image" Target="../media/image8.gif"/><Relationship Id="rId1" Type="http://schemas.openxmlformats.org/officeDocument/2006/relationships/slideLayout" Target="../slideLayouts/slideLayout7.xml"/><Relationship Id="rId4" Type="http://schemas.openxmlformats.org/officeDocument/2006/relationships/image" Target="../media/image20.gif"/></Relationships>
</file>

<file path=ppt/slides/_rels/slide27.xml.rels><?xml version="1.0" encoding="UTF-8" standalone="yes"?>
<Relationships xmlns="http://schemas.openxmlformats.org/package/2006/relationships"><Relationship Id="rId3" Type="http://schemas.openxmlformats.org/officeDocument/2006/relationships/image" Target="file:///C:\Users\kientega\Desktop\COUR%20DE%20ISIG\haut.gif" TargetMode="External"/><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8" Type="http://schemas.openxmlformats.org/officeDocument/2006/relationships/hyperlink" Target="http://fr.wikipedia.org/wiki/Disque_dur" TargetMode="External"/><Relationship Id="rId3" Type="http://schemas.openxmlformats.org/officeDocument/2006/relationships/hyperlink" Target="http://fr.wikipedia.org/wiki/Programme_informatique" TargetMode="External"/><Relationship Id="rId7" Type="http://schemas.openxmlformats.org/officeDocument/2006/relationships/hyperlink" Target="http://fr.wikipedia.org/wiki/M%C3%A9moire_(informatique)" TargetMode="External"/><Relationship Id="rId2" Type="http://schemas.openxmlformats.org/officeDocument/2006/relationships/hyperlink" Target="http://fr.wikipedia.org/wiki/Informatique" TargetMode="External"/><Relationship Id="rId1" Type="http://schemas.openxmlformats.org/officeDocument/2006/relationships/slideLayout" Target="../slideLayouts/slideLayout7.xml"/><Relationship Id="rId6" Type="http://schemas.openxmlformats.org/officeDocument/2006/relationships/hyperlink" Target="http://fr.wikipedia.org/wiki/Syst%C3%A8me_d'exploitation" TargetMode="External"/><Relationship Id="rId11" Type="http://schemas.openxmlformats.org/officeDocument/2006/relationships/hyperlink" Target="http://fr.wikipedia.org/wiki/Mat%C3%A9riel_informatique" TargetMode="External"/><Relationship Id="rId5" Type="http://schemas.openxmlformats.org/officeDocument/2006/relationships/hyperlink" Target="http://fr.wikipedia.org/wiki/Logiciel_applicatif" TargetMode="External"/><Relationship Id="rId10" Type="http://schemas.openxmlformats.org/officeDocument/2006/relationships/hyperlink" Target="http://fr.wikipedia.org/wiki/Amorce_(informatique)" TargetMode="External"/><Relationship Id="rId4" Type="http://schemas.openxmlformats.org/officeDocument/2006/relationships/hyperlink" Target="http://fr.wikipedia.org/wiki/Ordinateur" TargetMode="External"/><Relationship Id="rId9" Type="http://schemas.openxmlformats.org/officeDocument/2006/relationships/hyperlink" Target="http://fr.wikipedia.org/wiki/Processeur"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fr.wikipedia.org/wiki/Acc%C3%A8s_%C3%A0_Internet" TargetMode="External"/><Relationship Id="rId13" Type="http://schemas.openxmlformats.org/officeDocument/2006/relationships/hyperlink" Target="http://fr.wikipedia.org/wiki/Fiber_To_The_Home" TargetMode="External"/><Relationship Id="rId3" Type="http://schemas.openxmlformats.org/officeDocument/2006/relationships/hyperlink" Target="http://fr.wikipedia.org/wiki/Suite_des_protocoles_Internet" TargetMode="External"/><Relationship Id="rId7" Type="http://schemas.openxmlformats.org/officeDocument/2006/relationships/hyperlink" Target="http://fr.wikipedia.org/wiki/World_Wide_Web" TargetMode="External"/><Relationship Id="rId12" Type="http://schemas.openxmlformats.org/officeDocument/2006/relationships/hyperlink" Target="http://fr.wikipedia.org/wiki/Asymmetric_Digital_Subscriber_Line" TargetMode="External"/><Relationship Id="rId2" Type="http://schemas.openxmlformats.org/officeDocument/2006/relationships/hyperlink" Target="http://fr.wikipedia.org/wiki/R%C3%A9seau_informatique" TargetMode="External"/><Relationship Id="rId1" Type="http://schemas.openxmlformats.org/officeDocument/2006/relationships/slideLayout" Target="../slideLayouts/slideLayout7.xml"/><Relationship Id="rId6" Type="http://schemas.openxmlformats.org/officeDocument/2006/relationships/hyperlink" Target="http://fr.wikipedia.org/wiki/Messagerie_instantan%C3%A9e" TargetMode="External"/><Relationship Id="rId11" Type="http://schemas.openxmlformats.org/officeDocument/2006/relationships/hyperlink" Target="http://fr.wikipedia.org/wiki/R%C3%A9seau_t%C3%A9l%C3%A9phonique_commut%C3%A9" TargetMode="External"/><Relationship Id="rId5" Type="http://schemas.openxmlformats.org/officeDocument/2006/relationships/hyperlink" Target="http://fr.wikipedia.org/wiki/Courrier_%C3%A9lectronique" TargetMode="External"/><Relationship Id="rId10" Type="http://schemas.openxmlformats.org/officeDocument/2006/relationships/hyperlink" Target="http://fr.wikipedia.org/wiki/Communication_%C3%A9lectronique" TargetMode="External"/><Relationship Id="rId4" Type="http://schemas.openxmlformats.org/officeDocument/2006/relationships/hyperlink" Target="http://fr.wikipedia.org/wiki/Information" TargetMode="External"/><Relationship Id="rId9" Type="http://schemas.openxmlformats.org/officeDocument/2006/relationships/hyperlink" Target="http://fr.wikipedia.org/wiki/Fournisseur_d'acc%C3%A8s_%C3%A0_Internet" TargetMode="External"/></Relationships>
</file>

<file path=ppt/slides/_rels/slide43.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hyperlink" Target="http://assistance.orange.fr/les-barres-d-outils-windows-8-5261.php"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file:///C:\Users\kientega\Desktop\COUR%20DE%20ISIG\arrow18.gif" TargetMode="External"/><Relationship Id="rId2" Type="http://schemas.openxmlformats.org/officeDocument/2006/relationships/image" Target="../media/image5.gif"/><Relationship Id="rId1" Type="http://schemas.openxmlformats.org/officeDocument/2006/relationships/slideLayout" Target="../slideLayouts/slideLayout7.xml"/><Relationship Id="rId4"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3042" y="3000372"/>
            <a:ext cx="5712484" cy="2585323"/>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r-FR" sz="5400" i="1" dirty="0" smtClean="0"/>
              <a:t> Cours d'initiation en Informatique</a:t>
            </a:r>
            <a:endParaRPr lang="fr-FR" sz="5400" dirty="0" smtClean="0"/>
          </a:p>
          <a:p>
            <a:pPr algn="ctr"/>
            <a:endParaRPr lang="fr-FR"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073" name="Rectangle 1"/>
          <p:cNvSpPr>
            <a:spLocks noChangeArrowheads="1"/>
          </p:cNvSpPr>
          <p:nvPr/>
        </p:nvSpPr>
        <p:spPr bwMode="auto">
          <a:xfrm>
            <a:off x="0" y="5000636"/>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sng" strike="noStrike" cap="none" normalizeH="0" baseline="0" dirty="0" smtClean="0">
                <a:ln>
                  <a:noFill/>
                </a:ln>
                <a:solidFill>
                  <a:srgbClr val="1F497D"/>
                </a:solidFill>
                <a:effectLst/>
                <a:latin typeface="Arial" pitchFamily="34" charset="0"/>
                <a:ea typeface="Calibri" pitchFamily="34" charset="0"/>
                <a:cs typeface="Arial" pitchFamily="34" charset="0"/>
              </a:rPr>
              <a:t>PRESENTE PAR:</a:t>
            </a:r>
            <a:r>
              <a:rPr kumimoji="0" lang="fr-FR" sz="1600" b="1" i="0" u="none" strike="noStrike" cap="none" normalizeH="0" baseline="0" dirty="0" smtClean="0">
                <a:ln>
                  <a:noFill/>
                </a:ln>
                <a:solidFill>
                  <a:srgbClr val="1F497D"/>
                </a:solidFill>
                <a:effectLst/>
                <a:latin typeface="Arial" pitchFamily="34" charset="0"/>
                <a:ea typeface="Calibri" pitchFamily="34" charset="0"/>
                <a:cs typeface="Arial" pitchFamily="34" charset="0"/>
              </a:rPr>
              <a:t>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1F497D"/>
                </a:solidFill>
                <a:effectLst/>
                <a:latin typeface="Arial" pitchFamily="34" charset="0"/>
                <a:ea typeface="Calibri" pitchFamily="34" charset="0"/>
                <a:cs typeface="Arial" pitchFamily="34" charset="0"/>
              </a:rPr>
              <a:t>MR KIENTEGA RAOUL</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1F497D"/>
                </a:solidFill>
                <a:effectLst/>
                <a:latin typeface="Aharoni" pitchFamily="2" charset="-79"/>
                <a:ea typeface="Calibri" pitchFamily="34" charset="0"/>
                <a:cs typeface="Aharoni" pitchFamily="2" charset="-79"/>
              </a:rPr>
              <a:t>INGENIEUR DE CONCEPTION EN MANAGEMENT DES RESEAUX ET SYSTEMES INFORMATIONS CONSULTANT</a:t>
            </a:r>
            <a:r>
              <a:rPr kumimoji="0" lang="fr-FR" sz="2000" b="1" i="0" u="none" strike="noStrike" cap="none" normalizeH="0" dirty="0" smtClean="0">
                <a:ln>
                  <a:noFill/>
                </a:ln>
                <a:solidFill>
                  <a:srgbClr val="1F497D"/>
                </a:solidFill>
                <a:effectLst/>
                <a:latin typeface="Aharoni" pitchFamily="2" charset="-79"/>
                <a:ea typeface="Calibri" pitchFamily="34" charset="0"/>
                <a:cs typeface="Aharoni" pitchFamily="2" charset="-79"/>
              </a:rPr>
              <a:t> EN INFORMATIQUE </a:t>
            </a:r>
            <a:endParaRPr kumimoji="0" lang="fr-FR" sz="2000" b="0" i="0" u="none" strike="noStrike" cap="none" normalizeH="0" baseline="0" dirty="0" smtClean="0">
              <a:ln>
                <a:noFill/>
              </a:ln>
              <a:solidFill>
                <a:schemeClr val="tx1"/>
              </a:solidFill>
              <a:effectLst/>
              <a:latin typeface="Aharoni" pitchFamily="2" charset="-79"/>
              <a:cs typeface="Aharoni" pitchFamily="2" charset="-79"/>
            </a:endParaRPr>
          </a:p>
        </p:txBody>
      </p:sp>
      <p:sp>
        <p:nvSpPr>
          <p:cNvPr id="7" name="Espace réservé du pied de page 6"/>
          <p:cNvSpPr>
            <a:spLocks noGrp="1"/>
          </p:cNvSpPr>
          <p:nvPr>
            <p:ph type="ftr" sz="quarter" idx="11"/>
          </p:nvPr>
        </p:nvSpPr>
        <p:spPr>
          <a:xfrm>
            <a:off x="3714744" y="6286520"/>
            <a:ext cx="1857388" cy="357190"/>
          </a:xfrm>
        </p:spPr>
        <p:txBody>
          <a:bodyPr/>
          <a:lstStyle/>
          <a:p>
            <a:r>
              <a:rPr lang="fr-FR" dirty="0" smtClean="0"/>
              <a:t>PRESENTE PAR KIENTEGA</a:t>
            </a:r>
            <a:endParaRPr lang="fr-FR" dirty="0"/>
          </a:p>
        </p:txBody>
      </p:sp>
      <p:pic>
        <p:nvPicPr>
          <p:cNvPr id="1026" name="Picture 2" descr="J:\Ucaouub 20151113_1839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3" y="1001300"/>
            <a:ext cx="1463530" cy="98753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J:\Ucaouub 20151113_1839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1" y="1124744"/>
            <a:ext cx="1512168" cy="86409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073"/>
                                        </p:tgtEl>
                                        <p:attrNameLst>
                                          <p:attrName>style.visibility</p:attrName>
                                        </p:attrNameLst>
                                      </p:cBhvr>
                                      <p:to>
                                        <p:strVal val="visible"/>
                                      </p:to>
                                    </p:set>
                                    <p:animEffect transition="in" filter="wipe(down)">
                                      <p:cBhvr>
                                        <p:cTn id="25" dur="580">
                                          <p:stCondLst>
                                            <p:cond delay="0"/>
                                          </p:stCondLst>
                                        </p:cTn>
                                        <p:tgtEl>
                                          <p:spTgt spid="3073"/>
                                        </p:tgtEl>
                                      </p:cBhvr>
                                    </p:animEffect>
                                    <p:anim calcmode="lin" valueType="num">
                                      <p:cBhvr>
                                        <p:cTn id="26" dur="1822" tmFilter="0,0; 0.14,0.36; 0.43,0.73; 0.71,0.91; 1.0,1.0">
                                          <p:stCondLst>
                                            <p:cond delay="0"/>
                                          </p:stCondLst>
                                        </p:cTn>
                                        <p:tgtEl>
                                          <p:spTgt spid="307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07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07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07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073"/>
                                        </p:tgtEl>
                                        <p:attrNameLst>
                                          <p:attrName>ppt_y</p:attrName>
                                        </p:attrNameLst>
                                      </p:cBhvr>
                                      <p:tavLst>
                                        <p:tav tm="0" fmla="#ppt_y-sin(pi*$)/81">
                                          <p:val>
                                            <p:fltVal val="0"/>
                                          </p:val>
                                        </p:tav>
                                        <p:tav tm="100000">
                                          <p:val>
                                            <p:fltVal val="1"/>
                                          </p:val>
                                        </p:tav>
                                      </p:tavLst>
                                    </p:anim>
                                    <p:animScale>
                                      <p:cBhvr>
                                        <p:cTn id="31" dur="26">
                                          <p:stCondLst>
                                            <p:cond delay="650"/>
                                          </p:stCondLst>
                                        </p:cTn>
                                        <p:tgtEl>
                                          <p:spTgt spid="3073"/>
                                        </p:tgtEl>
                                      </p:cBhvr>
                                      <p:to x="100000" y="60000"/>
                                    </p:animScale>
                                    <p:animScale>
                                      <p:cBhvr>
                                        <p:cTn id="32" dur="166" decel="50000">
                                          <p:stCondLst>
                                            <p:cond delay="676"/>
                                          </p:stCondLst>
                                        </p:cTn>
                                        <p:tgtEl>
                                          <p:spTgt spid="3073"/>
                                        </p:tgtEl>
                                      </p:cBhvr>
                                      <p:to x="100000" y="100000"/>
                                    </p:animScale>
                                    <p:animScale>
                                      <p:cBhvr>
                                        <p:cTn id="33" dur="26">
                                          <p:stCondLst>
                                            <p:cond delay="1312"/>
                                          </p:stCondLst>
                                        </p:cTn>
                                        <p:tgtEl>
                                          <p:spTgt spid="3073"/>
                                        </p:tgtEl>
                                      </p:cBhvr>
                                      <p:to x="100000" y="80000"/>
                                    </p:animScale>
                                    <p:animScale>
                                      <p:cBhvr>
                                        <p:cTn id="34" dur="166" decel="50000">
                                          <p:stCondLst>
                                            <p:cond delay="1338"/>
                                          </p:stCondLst>
                                        </p:cTn>
                                        <p:tgtEl>
                                          <p:spTgt spid="3073"/>
                                        </p:tgtEl>
                                      </p:cBhvr>
                                      <p:to x="100000" y="100000"/>
                                    </p:animScale>
                                    <p:animScale>
                                      <p:cBhvr>
                                        <p:cTn id="35" dur="26">
                                          <p:stCondLst>
                                            <p:cond delay="1642"/>
                                          </p:stCondLst>
                                        </p:cTn>
                                        <p:tgtEl>
                                          <p:spTgt spid="3073"/>
                                        </p:tgtEl>
                                      </p:cBhvr>
                                      <p:to x="100000" y="90000"/>
                                    </p:animScale>
                                    <p:animScale>
                                      <p:cBhvr>
                                        <p:cTn id="36" dur="166" decel="50000">
                                          <p:stCondLst>
                                            <p:cond delay="1668"/>
                                          </p:stCondLst>
                                        </p:cTn>
                                        <p:tgtEl>
                                          <p:spTgt spid="3073"/>
                                        </p:tgtEl>
                                      </p:cBhvr>
                                      <p:to x="100000" y="100000"/>
                                    </p:animScale>
                                    <p:animScale>
                                      <p:cBhvr>
                                        <p:cTn id="37" dur="26">
                                          <p:stCondLst>
                                            <p:cond delay="1808"/>
                                          </p:stCondLst>
                                        </p:cTn>
                                        <p:tgtEl>
                                          <p:spTgt spid="3073"/>
                                        </p:tgtEl>
                                      </p:cBhvr>
                                      <p:to x="100000" y="95000"/>
                                    </p:animScale>
                                    <p:animScale>
                                      <p:cBhvr>
                                        <p:cTn id="38" dur="166" decel="50000">
                                          <p:stCondLst>
                                            <p:cond delay="1834"/>
                                          </p:stCondLst>
                                        </p:cTn>
                                        <p:tgtEl>
                                          <p:spTgt spid="3073"/>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down)">
                                      <p:cBhvr>
                                        <p:cTn id="43" dur="580">
                                          <p:stCondLst>
                                            <p:cond delay="0"/>
                                          </p:stCondLst>
                                        </p:cTn>
                                        <p:tgtEl>
                                          <p:spTgt spid="9"/>
                                        </p:tgtEl>
                                      </p:cBhvr>
                                    </p:animEffect>
                                    <p:anim calcmode="lin" valueType="num">
                                      <p:cBhvr>
                                        <p:cTn id="4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49" dur="26">
                                          <p:stCondLst>
                                            <p:cond delay="650"/>
                                          </p:stCondLst>
                                        </p:cTn>
                                        <p:tgtEl>
                                          <p:spTgt spid="9"/>
                                        </p:tgtEl>
                                      </p:cBhvr>
                                      <p:to x="100000" y="60000"/>
                                    </p:animScale>
                                    <p:animScale>
                                      <p:cBhvr>
                                        <p:cTn id="50" dur="166" decel="50000">
                                          <p:stCondLst>
                                            <p:cond delay="676"/>
                                          </p:stCondLst>
                                        </p:cTn>
                                        <p:tgtEl>
                                          <p:spTgt spid="9"/>
                                        </p:tgtEl>
                                      </p:cBhvr>
                                      <p:to x="100000" y="100000"/>
                                    </p:animScale>
                                    <p:animScale>
                                      <p:cBhvr>
                                        <p:cTn id="51" dur="26">
                                          <p:stCondLst>
                                            <p:cond delay="1312"/>
                                          </p:stCondLst>
                                        </p:cTn>
                                        <p:tgtEl>
                                          <p:spTgt spid="9"/>
                                        </p:tgtEl>
                                      </p:cBhvr>
                                      <p:to x="100000" y="80000"/>
                                    </p:animScale>
                                    <p:animScale>
                                      <p:cBhvr>
                                        <p:cTn id="52" dur="166" decel="50000">
                                          <p:stCondLst>
                                            <p:cond delay="1338"/>
                                          </p:stCondLst>
                                        </p:cTn>
                                        <p:tgtEl>
                                          <p:spTgt spid="9"/>
                                        </p:tgtEl>
                                      </p:cBhvr>
                                      <p:to x="100000" y="100000"/>
                                    </p:animScale>
                                    <p:animScale>
                                      <p:cBhvr>
                                        <p:cTn id="53" dur="26">
                                          <p:stCondLst>
                                            <p:cond delay="1642"/>
                                          </p:stCondLst>
                                        </p:cTn>
                                        <p:tgtEl>
                                          <p:spTgt spid="9"/>
                                        </p:tgtEl>
                                      </p:cBhvr>
                                      <p:to x="100000" y="90000"/>
                                    </p:animScale>
                                    <p:animScale>
                                      <p:cBhvr>
                                        <p:cTn id="54" dur="166" decel="50000">
                                          <p:stCondLst>
                                            <p:cond delay="1668"/>
                                          </p:stCondLst>
                                        </p:cTn>
                                        <p:tgtEl>
                                          <p:spTgt spid="9"/>
                                        </p:tgtEl>
                                      </p:cBhvr>
                                      <p:to x="100000" y="100000"/>
                                    </p:animScale>
                                    <p:animScale>
                                      <p:cBhvr>
                                        <p:cTn id="55" dur="26">
                                          <p:stCondLst>
                                            <p:cond delay="1808"/>
                                          </p:stCondLst>
                                        </p:cTn>
                                        <p:tgtEl>
                                          <p:spTgt spid="9"/>
                                        </p:tgtEl>
                                      </p:cBhvr>
                                      <p:to x="100000" y="95000"/>
                                    </p:animScale>
                                    <p:animScale>
                                      <p:cBhvr>
                                        <p:cTn id="56" dur="166" decel="50000">
                                          <p:stCondLst>
                                            <p:cond delay="1834"/>
                                          </p:stCondLst>
                                        </p:cTn>
                                        <p:tgtEl>
                                          <p:spTgt spid="9"/>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1026"/>
                                        </p:tgtEl>
                                        <p:attrNameLst>
                                          <p:attrName>style.visibility</p:attrName>
                                        </p:attrNameLst>
                                      </p:cBhvr>
                                      <p:to>
                                        <p:strVal val="visible"/>
                                      </p:to>
                                    </p:set>
                                    <p:animEffect transition="in" filter="wipe(down)">
                                      <p:cBhvr>
                                        <p:cTn id="61" dur="580">
                                          <p:stCondLst>
                                            <p:cond delay="0"/>
                                          </p:stCondLst>
                                        </p:cTn>
                                        <p:tgtEl>
                                          <p:spTgt spid="1026"/>
                                        </p:tgtEl>
                                      </p:cBhvr>
                                    </p:animEffect>
                                    <p:anim calcmode="lin" valueType="num">
                                      <p:cBhvr>
                                        <p:cTn id="62"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67" dur="26">
                                          <p:stCondLst>
                                            <p:cond delay="650"/>
                                          </p:stCondLst>
                                        </p:cTn>
                                        <p:tgtEl>
                                          <p:spTgt spid="1026"/>
                                        </p:tgtEl>
                                      </p:cBhvr>
                                      <p:to x="100000" y="60000"/>
                                    </p:animScale>
                                    <p:animScale>
                                      <p:cBhvr>
                                        <p:cTn id="68" dur="166" decel="50000">
                                          <p:stCondLst>
                                            <p:cond delay="676"/>
                                          </p:stCondLst>
                                        </p:cTn>
                                        <p:tgtEl>
                                          <p:spTgt spid="1026"/>
                                        </p:tgtEl>
                                      </p:cBhvr>
                                      <p:to x="100000" y="100000"/>
                                    </p:animScale>
                                    <p:animScale>
                                      <p:cBhvr>
                                        <p:cTn id="69" dur="26">
                                          <p:stCondLst>
                                            <p:cond delay="1312"/>
                                          </p:stCondLst>
                                        </p:cTn>
                                        <p:tgtEl>
                                          <p:spTgt spid="1026"/>
                                        </p:tgtEl>
                                      </p:cBhvr>
                                      <p:to x="100000" y="80000"/>
                                    </p:animScale>
                                    <p:animScale>
                                      <p:cBhvr>
                                        <p:cTn id="70" dur="166" decel="50000">
                                          <p:stCondLst>
                                            <p:cond delay="1338"/>
                                          </p:stCondLst>
                                        </p:cTn>
                                        <p:tgtEl>
                                          <p:spTgt spid="1026"/>
                                        </p:tgtEl>
                                      </p:cBhvr>
                                      <p:to x="100000" y="100000"/>
                                    </p:animScale>
                                    <p:animScale>
                                      <p:cBhvr>
                                        <p:cTn id="71" dur="26">
                                          <p:stCondLst>
                                            <p:cond delay="1642"/>
                                          </p:stCondLst>
                                        </p:cTn>
                                        <p:tgtEl>
                                          <p:spTgt spid="1026"/>
                                        </p:tgtEl>
                                      </p:cBhvr>
                                      <p:to x="100000" y="90000"/>
                                    </p:animScale>
                                    <p:animScale>
                                      <p:cBhvr>
                                        <p:cTn id="72" dur="166" decel="50000">
                                          <p:stCondLst>
                                            <p:cond delay="1668"/>
                                          </p:stCondLst>
                                        </p:cTn>
                                        <p:tgtEl>
                                          <p:spTgt spid="1026"/>
                                        </p:tgtEl>
                                      </p:cBhvr>
                                      <p:to x="100000" y="100000"/>
                                    </p:animScale>
                                    <p:animScale>
                                      <p:cBhvr>
                                        <p:cTn id="73" dur="26">
                                          <p:stCondLst>
                                            <p:cond delay="1808"/>
                                          </p:stCondLst>
                                        </p:cTn>
                                        <p:tgtEl>
                                          <p:spTgt spid="1026"/>
                                        </p:tgtEl>
                                      </p:cBhvr>
                                      <p:to x="100000" y="95000"/>
                                    </p:animScale>
                                    <p:animScale>
                                      <p:cBhvr>
                                        <p:cTn id="74"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07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142852"/>
            <a:ext cx="8786842"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fr-FR" sz="2400" b="1" i="0" u="none" strike="noStrike" cap="none" normalizeH="0" baseline="0" dirty="0" smtClean="0">
                <a:ln>
                  <a:noFill/>
                </a:ln>
                <a:solidFill>
                  <a:srgbClr val="365F91"/>
                </a:solidFill>
                <a:effectLst/>
                <a:latin typeface="Arial" pitchFamily="34" charset="0"/>
                <a:ea typeface="Times New Roman" pitchFamily="18" charset="0"/>
                <a:cs typeface="Arial" pitchFamily="34" charset="0"/>
              </a:rPr>
              <a:t>Les p</a:t>
            </a:r>
            <a:r>
              <a:rPr kumimoji="0" lang="fr-FR" sz="2400" b="1" i="0" u="none" strike="noStrike" cap="none" normalizeH="0" baseline="0" dirty="0" smtClean="0">
                <a:ln>
                  <a:noFill/>
                </a:ln>
                <a:solidFill>
                  <a:srgbClr val="365F91"/>
                </a:solidFill>
                <a:effectLst/>
                <a:latin typeface="Cambria"/>
                <a:ea typeface="Times New Roman" pitchFamily="18" charset="0"/>
                <a:cs typeface="Arial" pitchFamily="34" charset="0"/>
              </a:rPr>
              <a:t>é</a:t>
            </a:r>
            <a:r>
              <a:rPr kumimoji="0" lang="fr-FR" sz="2400" b="1" i="0" u="none" strike="noStrike" cap="none" normalizeH="0" baseline="0" dirty="0" smtClean="0">
                <a:ln>
                  <a:noFill/>
                </a:ln>
                <a:solidFill>
                  <a:srgbClr val="365F91"/>
                </a:solidFill>
                <a:effectLst/>
                <a:latin typeface="Arial" pitchFamily="34" charset="0"/>
                <a:ea typeface="Times New Roman" pitchFamily="18" charset="0"/>
                <a:cs typeface="Arial" pitchFamily="34" charset="0"/>
              </a:rPr>
              <a:t>riph</a:t>
            </a:r>
            <a:r>
              <a:rPr kumimoji="0" lang="fr-FR" sz="2400" b="1" i="0" u="none" strike="noStrike" cap="none" normalizeH="0" baseline="0" dirty="0" smtClean="0">
                <a:ln>
                  <a:noFill/>
                </a:ln>
                <a:solidFill>
                  <a:srgbClr val="365F91"/>
                </a:solidFill>
                <a:effectLst/>
                <a:latin typeface="Cambria"/>
                <a:ea typeface="Times New Roman" pitchFamily="18" charset="0"/>
                <a:cs typeface="Arial" pitchFamily="34" charset="0"/>
              </a:rPr>
              <a:t>é</a:t>
            </a:r>
            <a:r>
              <a:rPr kumimoji="0" lang="fr-FR" sz="2400" b="1" i="0" u="none" strike="noStrike" cap="none" normalizeH="0" baseline="0" dirty="0" smtClean="0">
                <a:ln>
                  <a:noFill/>
                </a:ln>
                <a:solidFill>
                  <a:srgbClr val="365F91"/>
                </a:solidFill>
                <a:effectLst/>
                <a:latin typeface="Arial" pitchFamily="34" charset="0"/>
                <a:ea typeface="Times New Roman" pitchFamily="18" charset="0"/>
                <a:cs typeface="Arial" pitchFamily="34" charset="0"/>
              </a:rPr>
              <a:t>riques d</a:t>
            </a:r>
            <a:r>
              <a:rPr kumimoji="0" lang="fr-FR" sz="2400" b="1" i="0" u="none" strike="noStrike" cap="none" normalizeH="0" baseline="0" dirty="0" smtClean="0">
                <a:ln>
                  <a:noFill/>
                </a:ln>
                <a:solidFill>
                  <a:srgbClr val="365F91"/>
                </a:solidFill>
                <a:effectLst/>
                <a:latin typeface="Cambria"/>
                <a:ea typeface="Times New Roman" pitchFamily="18" charset="0"/>
                <a:cs typeface="Arial" pitchFamily="34" charset="0"/>
              </a:rPr>
              <a:t>’</a:t>
            </a:r>
            <a:r>
              <a:rPr kumimoji="0" lang="fr-FR" sz="2400" b="1" i="0" u="none" strike="noStrike" cap="none" normalizeH="0" baseline="0" dirty="0" smtClean="0">
                <a:ln>
                  <a:noFill/>
                </a:ln>
                <a:solidFill>
                  <a:srgbClr val="365F91"/>
                </a:solidFill>
                <a:effectLst/>
                <a:latin typeface="Arial" pitchFamily="34" charset="0"/>
                <a:ea typeface="Times New Roman" pitchFamily="18" charset="0"/>
                <a:cs typeface="Arial" pitchFamily="34" charset="0"/>
              </a:rPr>
              <a:t>entr</a:t>
            </a:r>
            <a:r>
              <a:rPr kumimoji="0" lang="fr-FR" sz="2400" b="1" i="0" u="none" strike="noStrike" cap="none" normalizeH="0" baseline="0" dirty="0" smtClean="0">
                <a:ln>
                  <a:noFill/>
                </a:ln>
                <a:solidFill>
                  <a:srgbClr val="365F91"/>
                </a:solidFill>
                <a:effectLst/>
                <a:latin typeface="Cambria"/>
                <a:ea typeface="Times New Roman" pitchFamily="18" charset="0"/>
                <a:cs typeface="Arial" pitchFamily="34" charset="0"/>
              </a:rPr>
              <a:t>é</a:t>
            </a:r>
            <a:r>
              <a:rPr kumimoji="0" lang="fr-FR" sz="2400" b="1" i="0" u="none" strike="noStrike" cap="none" normalizeH="0" baseline="0" dirty="0" smtClean="0">
                <a:ln>
                  <a:noFill/>
                </a:ln>
                <a:solidFill>
                  <a:srgbClr val="365F91"/>
                </a:solidFill>
                <a:effectLst/>
                <a:latin typeface="Arial" pitchFamily="34" charset="0"/>
                <a:ea typeface="Times New Roman" pitchFamily="18" charset="0"/>
                <a:cs typeface="Arial" pitchFamily="34" charset="0"/>
              </a:rPr>
              <a:t>e</a:t>
            </a:r>
            <a:r>
              <a:rPr kumimoji="0" lang="fr-FR" sz="2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a:t>
            </a:r>
            <a:endParaRPr kumimoji="0" lang="fr-FR" sz="1400" b="0" i="0" u="none" strike="noStrike" cap="none" normalizeH="0" baseline="0" dirty="0" smtClean="0">
              <a:ln>
                <a:noFill/>
              </a:ln>
              <a:solidFill>
                <a:srgbClr val="000080"/>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tab pos="457200" algn="l"/>
              </a:tabLst>
            </a:pP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Le clavier pour saisir ses textes et commandes</a:t>
            </a:r>
            <a:endParaRPr kumimoji="0" lang="fr-FR" sz="1400" b="0" i="0" u="none" strike="noStrike" cap="none" normalizeH="0" baseline="0" dirty="0" smtClean="0">
              <a:ln>
                <a:noFill/>
              </a:ln>
              <a:solidFill>
                <a:srgbClr val="000080"/>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tab pos="457200" algn="l"/>
              </a:tabLst>
            </a:pP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La souris pour pointer </a:t>
            </a:r>
            <a:r>
              <a:rPr kumimoji="0" lang="fr-FR" sz="1400" b="1" i="0" u="none" strike="noStrike" cap="none" normalizeH="0" baseline="0" dirty="0" smtClean="0">
                <a:ln>
                  <a:noFill/>
                </a:ln>
                <a:solidFill>
                  <a:srgbClr val="000000"/>
                </a:solidFill>
                <a:effectLst/>
                <a:latin typeface="Calibri"/>
                <a:ea typeface="Arial Unicode MS" pitchFamily="34" charset="-128"/>
                <a:cs typeface="Arial" pitchFamily="34" charset="0"/>
              </a:rPr>
              <a:t>à</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l</a:t>
            </a:r>
            <a:r>
              <a:rPr kumimoji="0" lang="fr-FR" sz="14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cran</a:t>
            </a:r>
            <a:endParaRPr kumimoji="0" lang="fr-FR" sz="1400" b="0" i="0" u="none" strike="noStrike" cap="none" normalizeH="0" baseline="0" dirty="0" smtClean="0">
              <a:ln>
                <a:noFill/>
              </a:ln>
              <a:solidFill>
                <a:srgbClr val="000080"/>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tab pos="457200" algn="l"/>
              </a:tabLst>
            </a:pP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Le scanner pour num</a:t>
            </a:r>
            <a:r>
              <a:rPr kumimoji="0" lang="fr-FR" sz="14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riser des images (capture d</a:t>
            </a:r>
            <a:r>
              <a:rPr kumimoji="0" lang="fr-FR" sz="1400" b="1" i="0" u="none" strike="noStrike" cap="none" normalizeH="0" baseline="0" dirty="0" smtClean="0">
                <a:ln>
                  <a:noFill/>
                </a:ln>
                <a:solidFill>
                  <a:srgbClr val="000000"/>
                </a:solidFill>
                <a:effectLst/>
                <a:latin typeface="Calibri"/>
                <a:ea typeface="Arial Unicode MS" pitchFamily="34" charset="-128"/>
                <a:cs typeface="Arial" pitchFamily="34" charset="0"/>
              </a:rPr>
              <a:t>’</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une photographie </a:t>
            </a:r>
            <a:r>
              <a:rPr kumimoji="0" lang="fr-FR" sz="1400" b="1" i="0" u="none" strike="noStrike" cap="none" normalizeH="0" baseline="0" dirty="0" smtClean="0">
                <a:ln>
                  <a:noFill/>
                </a:ln>
                <a:solidFill>
                  <a:srgbClr val="000000"/>
                </a:solidFill>
                <a:effectLst/>
                <a:latin typeface="Calibri"/>
                <a:ea typeface="Arial Unicode MS" pitchFamily="34" charset="-128"/>
                <a:cs typeface="Arial" pitchFamily="34" charset="0"/>
              </a:rPr>
              <a:t>à</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l</a:t>
            </a:r>
            <a:r>
              <a:rPr kumimoji="0" lang="fr-FR" sz="14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cran pour la retravailler ou l</a:t>
            </a:r>
            <a:r>
              <a:rPr kumimoji="0" lang="fr-FR" sz="1400" b="1" i="0" u="none" strike="noStrike" cap="none" normalizeH="0" baseline="0" dirty="0" smtClean="0">
                <a:ln>
                  <a:noFill/>
                </a:ln>
                <a:solidFill>
                  <a:srgbClr val="000000"/>
                </a:solidFill>
                <a:effectLst/>
                <a:latin typeface="Calibri"/>
                <a:ea typeface="Arial Unicode MS" pitchFamily="34" charset="-128"/>
                <a:cs typeface="Arial" pitchFamily="34" charset="0"/>
              </a:rPr>
              <a:t>’</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imprimer)</a:t>
            </a:r>
            <a:endParaRPr kumimoji="0" lang="fr-FR" sz="1400" b="0" i="0" u="none" strike="noStrike" cap="none" normalizeH="0" baseline="0" dirty="0" smtClean="0">
              <a:ln>
                <a:noFill/>
              </a:ln>
              <a:solidFill>
                <a:srgbClr val="000080"/>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tab pos="457200" algn="l"/>
              </a:tabLst>
            </a:pP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Le lecteur de c</a:t>
            </a:r>
            <a:r>
              <a:rPr kumimoji="0" lang="fr-FR" sz="14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d</a:t>
            </a:r>
            <a:r>
              <a:rPr kumimoji="0" lang="fr-FR" sz="14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rom ou de DVD permet d</a:t>
            </a:r>
            <a:r>
              <a:rPr kumimoji="0" lang="fr-FR" sz="1400" b="1" i="0" u="none" strike="noStrike" cap="none" normalizeH="0" baseline="0" dirty="0" smtClean="0">
                <a:ln>
                  <a:noFill/>
                </a:ln>
                <a:solidFill>
                  <a:srgbClr val="000000"/>
                </a:solidFill>
                <a:effectLst/>
                <a:latin typeface="Calibri"/>
                <a:ea typeface="Arial Unicode MS" pitchFamily="34" charset="-128"/>
                <a:cs typeface="Arial" pitchFamily="34" charset="0"/>
              </a:rPr>
              <a:t>’</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exploiter ces supports aux nombreuses informations</a:t>
            </a:r>
            <a:endParaRPr kumimoji="0" lang="fr-FR" sz="1400" b="0" i="0" u="none" strike="noStrike" cap="none" normalizeH="0" baseline="0" dirty="0" smtClean="0">
              <a:ln>
                <a:noFill/>
              </a:ln>
              <a:solidFill>
                <a:srgbClr val="000080"/>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fr-FR" sz="1400" b="0" i="0" u="none" strike="noStrike" cap="none" normalizeH="0" baseline="0" dirty="0" smtClean="0">
                <a:ln>
                  <a:noFill/>
                </a:ln>
                <a:solidFill>
                  <a:srgbClr val="000080"/>
                </a:solidFill>
                <a:effectLst/>
                <a:latin typeface="Arial" pitchFamily="34" charset="0"/>
                <a:ea typeface="Calibri" pitchFamily="34" charset="0"/>
                <a:cs typeface="Arial" pitchFamily="34" charset="0"/>
              </a:rPr>
              <a:t/>
            </a:r>
            <a:br>
              <a:rPr kumimoji="0" lang="fr-FR" sz="1400" b="0" i="0" u="none" strike="noStrike" cap="none" normalizeH="0" baseline="0" dirty="0" smtClean="0">
                <a:ln>
                  <a:noFill/>
                </a:ln>
                <a:solidFill>
                  <a:srgbClr val="000080"/>
                </a:solidFill>
                <a:effectLst/>
                <a:latin typeface="Arial" pitchFamily="34" charset="0"/>
                <a:ea typeface="Calibri" pitchFamily="34" charset="0"/>
                <a:cs typeface="Arial" pitchFamily="34" charset="0"/>
              </a:rPr>
            </a:br>
            <a:r>
              <a:rPr kumimoji="0" lang="fr-FR" sz="2000" b="0" i="0" u="none" strike="noStrike" cap="none" normalizeH="0" baseline="0" dirty="0" smtClean="0">
                <a:ln>
                  <a:noFill/>
                </a:ln>
                <a:solidFill>
                  <a:srgbClr val="000080"/>
                </a:solidFill>
                <a:effectLst/>
                <a:latin typeface="Arial" pitchFamily="34" charset="0"/>
                <a:ea typeface="Calibri" pitchFamily="34" charset="0"/>
                <a:cs typeface="Arial" pitchFamily="34" charset="0"/>
              </a:rPr>
              <a:t>L</a:t>
            </a:r>
            <a:r>
              <a:rPr kumimoji="0" lang="fr-FR" sz="2000" b="0" i="0" u="none" strike="noStrike" cap="none" normalizeH="0" baseline="0" dirty="0" smtClean="0">
                <a:ln>
                  <a:noFill/>
                </a:ln>
                <a:solidFill>
                  <a:srgbClr val="000080"/>
                </a:solidFill>
                <a:effectLst/>
                <a:latin typeface="Times New Roman"/>
                <a:ea typeface="Calibri" pitchFamily="34" charset="0"/>
                <a:cs typeface="Arial" pitchFamily="34" charset="0"/>
              </a:rPr>
              <a:t>’</a:t>
            </a:r>
            <a:r>
              <a:rPr kumimoji="0" lang="fr-FR" sz="2000" b="0" i="0" u="none" strike="noStrike" cap="none" normalizeH="0" baseline="0" dirty="0" smtClean="0">
                <a:ln>
                  <a:noFill/>
                </a:ln>
                <a:solidFill>
                  <a:srgbClr val="000080"/>
                </a:solidFill>
                <a:effectLst/>
                <a:latin typeface="Arial" pitchFamily="34" charset="0"/>
                <a:ea typeface="Calibri" pitchFamily="34" charset="0"/>
                <a:cs typeface="Arial" pitchFamily="34" charset="0"/>
              </a:rPr>
              <a:t>unit</a:t>
            </a:r>
            <a:r>
              <a:rPr kumimoji="0" lang="fr-FR" sz="2000" b="0" i="0" u="none" strike="noStrike" cap="none" normalizeH="0" baseline="0" dirty="0" smtClean="0">
                <a:ln>
                  <a:noFill/>
                </a:ln>
                <a:solidFill>
                  <a:srgbClr val="000080"/>
                </a:solidFill>
                <a:effectLst/>
                <a:latin typeface="Times New Roman"/>
                <a:ea typeface="Calibri" pitchFamily="34" charset="0"/>
                <a:cs typeface="Arial" pitchFamily="34" charset="0"/>
              </a:rPr>
              <a:t>é</a:t>
            </a:r>
            <a:r>
              <a:rPr kumimoji="0" lang="fr-FR" sz="2000" b="0" i="0" u="none" strike="noStrike" cap="none" normalizeH="0" baseline="0" dirty="0" smtClean="0">
                <a:ln>
                  <a:noFill/>
                </a:ln>
                <a:solidFill>
                  <a:srgbClr val="000080"/>
                </a:solidFill>
                <a:effectLst/>
                <a:latin typeface="Arial" pitchFamily="34" charset="0"/>
                <a:ea typeface="Calibri" pitchFamily="34" charset="0"/>
                <a:cs typeface="Arial" pitchFamily="34" charset="0"/>
              </a:rPr>
              <a:t> centrale</a:t>
            </a:r>
            <a:r>
              <a:rPr kumimoji="0" lang="fr-FR" sz="200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a:t>
            </a:r>
            <a:endParaRPr kumimoji="0" lang="fr-FR" sz="2000" b="0" i="0" u="none" strike="noStrike" cap="none" normalizeH="0" baseline="0" dirty="0" smtClean="0">
              <a:ln>
                <a:noFill/>
              </a:ln>
              <a:solidFill>
                <a:srgbClr val="000080"/>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fr-FR" sz="140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a:r>
            <a:br>
              <a:rPr kumimoji="0" lang="fr-FR" sz="140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b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C</a:t>
            </a:r>
            <a:r>
              <a:rPr kumimoji="0" lang="fr-FR" sz="1400" b="1" i="0" u="none" strike="noStrike" cap="none" normalizeH="0" baseline="0" dirty="0" smtClean="0">
                <a:ln>
                  <a:noFill/>
                </a:ln>
                <a:solidFill>
                  <a:srgbClr val="000000"/>
                </a:solidFill>
                <a:effectLst/>
                <a:latin typeface="Calibri"/>
                <a:ea typeface="Arial Unicode MS" pitchFamily="34" charset="-128"/>
                <a:cs typeface="Arial" pitchFamily="34" charset="0"/>
              </a:rPr>
              <a:t>’</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est la partie la plus importante de l</a:t>
            </a:r>
            <a:r>
              <a:rPr kumimoji="0" lang="fr-FR" sz="1400" b="1" i="0" u="none" strike="noStrike" cap="none" normalizeH="0" baseline="0" dirty="0" smtClean="0">
                <a:ln>
                  <a:noFill/>
                </a:ln>
                <a:solidFill>
                  <a:srgbClr val="000000"/>
                </a:solidFill>
                <a:effectLst/>
                <a:latin typeface="Calibri"/>
                <a:ea typeface="Arial Unicode MS" pitchFamily="34" charset="-128"/>
                <a:cs typeface="Arial" pitchFamily="34" charset="0"/>
              </a:rPr>
              <a:t>’</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ordinateur, elle comprend principalement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457200" algn="l"/>
              </a:tabLst>
            </a:pPr>
            <a:r>
              <a:rPr kumimoji="0" lang="fr-FR" sz="1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Une carte </a:t>
            </a:r>
            <a:r>
              <a:rPr kumimoji="0" lang="fr-FR" sz="1400" b="1"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lectronique principale appel</a:t>
            </a:r>
            <a:r>
              <a:rPr kumimoji="0" lang="fr-FR" sz="1400" b="1"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e carte m</a:t>
            </a:r>
            <a:r>
              <a:rPr kumimoji="0" lang="fr-FR" sz="1400" b="1"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sz="1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re.</a:t>
            </a:r>
            <a:endParaRPr kumimoji="0" lang="fr-FR" sz="1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457200" algn="l"/>
              </a:tabLst>
            </a:pPr>
            <a:r>
              <a:rPr kumimoji="0" lang="fr-FR" sz="1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Un microprocesseur (Pentium, C</a:t>
            </a:r>
            <a:r>
              <a:rPr kumimoji="0" lang="fr-FR" sz="1400" b="1"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sz="1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lerons, Athlone, Durons etc.), v</a:t>
            </a:r>
            <a:r>
              <a:rPr kumimoji="0" lang="fr-FR" sz="1400" b="1"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ritable cerveau de l</a:t>
            </a:r>
            <a:r>
              <a:rPr kumimoji="0" lang="fr-FR" sz="1400" b="1"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ordinateur.</a:t>
            </a:r>
            <a:endParaRPr kumimoji="0" lang="fr-FR" sz="1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457200" algn="l"/>
              </a:tabLst>
            </a:pPr>
            <a:r>
              <a:rPr kumimoji="0" lang="fr-FR" sz="1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De la m</a:t>
            </a:r>
            <a:r>
              <a:rPr kumimoji="0" lang="fr-FR" sz="1400" b="1"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moire vive ou RAM qui s</a:t>
            </a:r>
            <a:r>
              <a:rPr kumimoji="0" lang="fr-FR" sz="1400" b="1"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efface quand on </a:t>
            </a:r>
            <a:r>
              <a:rPr kumimoji="0" lang="fr-FR" sz="1400" b="1"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teint l</a:t>
            </a:r>
            <a:r>
              <a:rPr kumimoji="0" lang="fr-FR" sz="1400" b="1"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appareil.</a:t>
            </a:r>
            <a:endParaRPr kumimoji="0" lang="fr-FR" sz="1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457200" algn="l"/>
              </a:tabLst>
            </a:pPr>
            <a:r>
              <a:rPr kumimoji="0" lang="fr-FR" sz="1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Le BIOS qui permet de d</a:t>
            </a:r>
            <a:r>
              <a:rPr kumimoji="0" lang="fr-FR" sz="1400" b="1"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marrer l</a:t>
            </a:r>
            <a:r>
              <a:rPr kumimoji="0" lang="fr-FR" sz="1400" b="1"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appareil.</a:t>
            </a:r>
            <a:endParaRPr kumimoji="0" lang="fr-FR" sz="1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457200" algn="l"/>
              </a:tabLst>
            </a:pPr>
            <a:r>
              <a:rPr kumimoji="0" lang="fr-FR" sz="1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Une alimentation </a:t>
            </a:r>
            <a:r>
              <a:rPr kumimoji="0" lang="fr-FR" sz="1400" b="1"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lectrique.</a:t>
            </a:r>
            <a:endParaRPr kumimoji="0" lang="fr-FR" sz="1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457200" algn="l"/>
              </a:tabLst>
            </a:pPr>
            <a:r>
              <a:rPr kumimoji="0" lang="fr-FR" sz="1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Des ports d</a:t>
            </a:r>
            <a:r>
              <a:rPr kumimoji="0" lang="fr-FR" sz="1400" b="1"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entr</a:t>
            </a:r>
            <a:r>
              <a:rPr kumimoji="0" lang="fr-FR" sz="1400" b="1"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e et de sortie.</a:t>
            </a:r>
            <a:endParaRPr kumimoji="0" lang="fr-FR" sz="1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457200" algn="l"/>
              </a:tabLst>
            </a:pPr>
            <a:r>
              <a:rPr kumimoji="0" lang="fr-FR" sz="1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Des connecteurs multiples pour les cartes et p</a:t>
            </a:r>
            <a:r>
              <a:rPr kumimoji="0" lang="fr-FR" sz="1400" b="1"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riph</a:t>
            </a:r>
            <a:r>
              <a:rPr kumimoji="0" lang="fr-FR" sz="1400" b="1"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riques divers.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fr-FR" sz="140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Les périphériques de sortie :</a:t>
            </a:r>
            <a:endParaRPr kumimoji="0" lang="fr-FR" sz="1400" b="0" i="0" u="none" strike="noStrike" cap="none" normalizeH="0" baseline="0" dirty="0" smtClean="0">
              <a:ln>
                <a:noFill/>
              </a:ln>
              <a:solidFill>
                <a:srgbClr val="000080"/>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tab pos="457200" algn="l"/>
              </a:tabLst>
            </a:pP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Le moniteur.</a:t>
            </a:r>
            <a:endParaRPr kumimoji="0" lang="fr-FR" sz="1400" b="0" i="0" u="none" strike="noStrike" cap="none" normalizeH="0" baseline="0" dirty="0" smtClean="0">
              <a:ln>
                <a:noFill/>
              </a:ln>
              <a:solidFill>
                <a:srgbClr val="000080"/>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tab pos="457200" algn="l"/>
              </a:tabLst>
            </a:pP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L</a:t>
            </a:r>
            <a:r>
              <a:rPr kumimoji="0" lang="fr-FR" sz="1400" b="1" i="0" u="none" strike="noStrike" cap="none" normalizeH="0" baseline="0" dirty="0" smtClean="0">
                <a:ln>
                  <a:noFill/>
                </a:ln>
                <a:solidFill>
                  <a:srgbClr val="000000"/>
                </a:solidFill>
                <a:effectLst/>
                <a:latin typeface="Calibri"/>
                <a:ea typeface="Arial Unicode MS" pitchFamily="34" charset="-128"/>
                <a:cs typeface="Arial" pitchFamily="34" charset="0"/>
              </a:rPr>
              <a:t>’</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imprimante pour garder une trace sur le papier de ses travaux (textes ou images).</a:t>
            </a:r>
            <a:endParaRPr kumimoji="0" lang="fr-FR" sz="1400" b="0" i="0" u="none" strike="noStrike" cap="none" normalizeH="0" baseline="0" dirty="0" smtClean="0">
              <a:ln>
                <a:noFill/>
              </a:ln>
              <a:solidFill>
                <a:srgbClr val="000080"/>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tab pos="457200" algn="l"/>
              </a:tabLst>
            </a:pP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Le graveur de CD-ROM/DVD-ROM pour enregistrer sur un support magn</a:t>
            </a:r>
            <a:r>
              <a:rPr kumimoji="0" lang="fr-FR" sz="14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tique ses programmes ou ses donn</a:t>
            </a:r>
            <a:r>
              <a:rPr kumimoji="0" lang="fr-FR" sz="14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es (textes, images, vid</a:t>
            </a:r>
            <a:r>
              <a:rPr kumimoji="0" lang="fr-FR" sz="14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os, musiques</a:t>
            </a:r>
            <a:r>
              <a:rPr kumimoji="0" lang="fr-FR" sz="1400" b="1" i="0" u="none" strike="noStrike" cap="none" normalizeH="0" baseline="0" dirty="0" smtClean="0">
                <a:ln>
                  <a:noFill/>
                </a:ln>
                <a:solidFill>
                  <a:srgbClr val="000000"/>
                </a:solidFill>
                <a:effectLst/>
                <a:latin typeface="Calibri"/>
                <a:ea typeface="Arial Unicode MS" pitchFamily="34" charset="-128"/>
                <a:cs typeface="Arial" pitchFamily="34" charset="0"/>
              </a:rPr>
              <a:t>…</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a:t>
            </a:r>
            <a:endParaRPr kumimoji="0" lang="fr-FR" sz="1400" b="0" i="0" u="none" strike="noStrike" cap="none" normalizeH="0" baseline="0" dirty="0" smtClean="0">
              <a:ln>
                <a:noFill/>
              </a:ln>
              <a:solidFill>
                <a:srgbClr val="000080"/>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fr-FR" sz="140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a:r>
            <a:br>
              <a:rPr kumimoji="0" lang="fr-FR" sz="140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br>
            <a:r>
              <a:rPr kumimoji="0" lang="fr-FR" sz="200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Les p</a:t>
            </a:r>
            <a:r>
              <a:rPr kumimoji="0" lang="fr-FR" sz="2000" b="0"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200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riph</a:t>
            </a:r>
            <a:r>
              <a:rPr kumimoji="0" lang="fr-FR" sz="2000" b="0"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200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riques mixtes :</a:t>
            </a:r>
            <a:endParaRPr kumimoji="0" lang="fr-FR" sz="2000" b="0" i="0" u="none" strike="noStrike" cap="none" normalizeH="0" baseline="0" dirty="0" smtClean="0">
              <a:ln>
                <a:noFill/>
              </a:ln>
              <a:solidFill>
                <a:srgbClr val="000080"/>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fr-FR" sz="140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a:r>
            <a:br>
              <a:rPr kumimoji="0" lang="fr-FR" sz="140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b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Ce sont le plus souvent des p</a:t>
            </a:r>
            <a:r>
              <a:rPr kumimoji="0" lang="fr-FR" sz="14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riph</a:t>
            </a:r>
            <a:r>
              <a:rPr kumimoji="0" lang="fr-FR" sz="14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riques de stockage sur lesquels on peut </a:t>
            </a:r>
            <a:r>
              <a:rPr kumimoji="0" lang="fr-FR" sz="1400" b="1" i="0" u="none" strike="noStrike" cap="none" normalizeH="0" baseline="0" dirty="0" smtClean="0">
                <a:ln>
                  <a:noFill/>
                </a:ln>
                <a:solidFill>
                  <a:srgbClr val="000000"/>
                </a:solidFill>
                <a:effectLst/>
                <a:latin typeface="Calibri"/>
                <a:ea typeface="Arial Unicode MS" pitchFamily="34" charset="-128"/>
                <a:cs typeface="Arial" pitchFamily="34" charset="0"/>
              </a:rPr>
              <a:t>à</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la fois lire et </a:t>
            </a:r>
            <a:r>
              <a:rPr kumimoji="0" lang="fr-FR" sz="14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crire :</a:t>
            </a:r>
            <a:endParaRPr kumimoji="0" lang="fr-FR" sz="1400" b="0" i="0" u="none" strike="noStrike" cap="none" normalizeH="0" baseline="0" dirty="0" smtClean="0">
              <a:ln>
                <a:noFill/>
              </a:ln>
              <a:solidFill>
                <a:srgbClr val="000080"/>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tab pos="457200" algn="l"/>
              </a:tabLst>
            </a:pP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La disquette (capacit</a:t>
            </a:r>
            <a:r>
              <a:rPr kumimoji="0" lang="fr-FR" sz="14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 autant de caract</a:t>
            </a:r>
            <a:r>
              <a:rPr kumimoji="0" lang="fr-FR" sz="1400" b="1" i="0" u="none" strike="noStrike" cap="none" normalizeH="0" baseline="0" dirty="0" smtClean="0">
                <a:ln>
                  <a:noFill/>
                </a:ln>
                <a:solidFill>
                  <a:srgbClr val="000000"/>
                </a:solidFill>
                <a:effectLst/>
                <a:latin typeface="Calibri"/>
                <a:ea typeface="Arial Unicode MS" pitchFamily="34" charset="-128"/>
                <a:cs typeface="Arial" pitchFamily="34" charset="0"/>
              </a:rPr>
              <a:t>è</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res que dans un livre de poche)</a:t>
            </a:r>
            <a:endParaRPr kumimoji="0" lang="fr-FR" sz="1400" b="0" i="0" u="none" strike="noStrike" cap="none" normalizeH="0" baseline="0" dirty="0" smtClean="0">
              <a:ln>
                <a:noFill/>
              </a:ln>
              <a:solidFill>
                <a:srgbClr val="000080"/>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tab pos="457200" algn="l"/>
              </a:tabLst>
            </a:pP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Le lecteur-graveur de c</a:t>
            </a:r>
            <a:r>
              <a:rPr kumimoji="0" lang="fr-FR" sz="14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d</a:t>
            </a:r>
            <a:r>
              <a:rPr kumimoji="0" lang="fr-FR" sz="14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rom/DVD (capacit</a:t>
            </a:r>
            <a:r>
              <a:rPr kumimoji="0" lang="fr-FR" sz="14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tr</a:t>
            </a:r>
            <a:r>
              <a:rPr kumimoji="0" lang="fr-FR" sz="1400" b="1" i="0" u="none" strike="noStrike" cap="none" normalizeH="0" baseline="0" dirty="0" smtClean="0">
                <a:ln>
                  <a:noFill/>
                </a:ln>
                <a:solidFill>
                  <a:srgbClr val="000000"/>
                </a:solidFill>
                <a:effectLst/>
                <a:latin typeface="Calibri"/>
                <a:ea typeface="Arial Unicode MS" pitchFamily="34" charset="-128"/>
                <a:cs typeface="Arial" pitchFamily="34" charset="0"/>
              </a:rPr>
              <a:t>è</a:t>
            </a:r>
            <a:r>
              <a:rPr kumimoji="0" lang="fr-FR" sz="14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s importante)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pied de page 2"/>
          <p:cNvSpPr>
            <a:spLocks noGrp="1"/>
          </p:cNvSpPr>
          <p:nvPr>
            <p:ph type="ftr" sz="quarter" idx="11"/>
          </p:nvPr>
        </p:nvSpPr>
        <p:spPr>
          <a:xfrm>
            <a:off x="2667000" y="6429396"/>
            <a:ext cx="3352800" cy="292079"/>
          </a:xfrm>
        </p:spPr>
        <p:txBody>
          <a:bodyPr/>
          <a:lstStyle/>
          <a:p>
            <a:r>
              <a:rPr lang="fr-FR" dirty="0" smtClean="0"/>
              <a:t>PRESENTE PAR M KIENTEGA</a:t>
            </a:r>
            <a:endParaRPr lang="fr-FR"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3553"/>
                                        </p:tgtEl>
                                        <p:attrNameLst>
                                          <p:attrName>style.visibility</p:attrName>
                                        </p:attrNameLst>
                                      </p:cBhvr>
                                      <p:to>
                                        <p:strVal val="visible"/>
                                      </p:to>
                                    </p:set>
                                    <p:animEffect transition="in" filter="wipe(down)">
                                      <p:cBhvr>
                                        <p:cTn id="7" dur="580">
                                          <p:stCondLst>
                                            <p:cond delay="0"/>
                                          </p:stCondLst>
                                        </p:cTn>
                                        <p:tgtEl>
                                          <p:spTgt spid="23553"/>
                                        </p:tgtEl>
                                      </p:cBhvr>
                                    </p:animEffect>
                                    <p:anim calcmode="lin" valueType="num">
                                      <p:cBhvr>
                                        <p:cTn id="8" dur="1822" tmFilter="0,0; 0.14,0.36; 0.43,0.73; 0.71,0.91; 1.0,1.0">
                                          <p:stCondLst>
                                            <p:cond delay="0"/>
                                          </p:stCondLst>
                                        </p:cTn>
                                        <p:tgtEl>
                                          <p:spTgt spid="2355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355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355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355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3553"/>
                                        </p:tgtEl>
                                        <p:attrNameLst>
                                          <p:attrName>ppt_y</p:attrName>
                                        </p:attrNameLst>
                                      </p:cBhvr>
                                      <p:tavLst>
                                        <p:tav tm="0" fmla="#ppt_y-sin(pi*$)/81">
                                          <p:val>
                                            <p:fltVal val="0"/>
                                          </p:val>
                                        </p:tav>
                                        <p:tav tm="100000">
                                          <p:val>
                                            <p:fltVal val="1"/>
                                          </p:val>
                                        </p:tav>
                                      </p:tavLst>
                                    </p:anim>
                                    <p:animScale>
                                      <p:cBhvr>
                                        <p:cTn id="13" dur="26">
                                          <p:stCondLst>
                                            <p:cond delay="650"/>
                                          </p:stCondLst>
                                        </p:cTn>
                                        <p:tgtEl>
                                          <p:spTgt spid="23553"/>
                                        </p:tgtEl>
                                      </p:cBhvr>
                                      <p:to x="100000" y="60000"/>
                                    </p:animScale>
                                    <p:animScale>
                                      <p:cBhvr>
                                        <p:cTn id="14" dur="166" decel="50000">
                                          <p:stCondLst>
                                            <p:cond delay="676"/>
                                          </p:stCondLst>
                                        </p:cTn>
                                        <p:tgtEl>
                                          <p:spTgt spid="23553"/>
                                        </p:tgtEl>
                                      </p:cBhvr>
                                      <p:to x="100000" y="100000"/>
                                    </p:animScale>
                                    <p:animScale>
                                      <p:cBhvr>
                                        <p:cTn id="15" dur="26">
                                          <p:stCondLst>
                                            <p:cond delay="1312"/>
                                          </p:stCondLst>
                                        </p:cTn>
                                        <p:tgtEl>
                                          <p:spTgt spid="23553"/>
                                        </p:tgtEl>
                                      </p:cBhvr>
                                      <p:to x="100000" y="80000"/>
                                    </p:animScale>
                                    <p:animScale>
                                      <p:cBhvr>
                                        <p:cTn id="16" dur="166" decel="50000">
                                          <p:stCondLst>
                                            <p:cond delay="1338"/>
                                          </p:stCondLst>
                                        </p:cTn>
                                        <p:tgtEl>
                                          <p:spTgt spid="23553"/>
                                        </p:tgtEl>
                                      </p:cBhvr>
                                      <p:to x="100000" y="100000"/>
                                    </p:animScale>
                                    <p:animScale>
                                      <p:cBhvr>
                                        <p:cTn id="17" dur="26">
                                          <p:stCondLst>
                                            <p:cond delay="1642"/>
                                          </p:stCondLst>
                                        </p:cTn>
                                        <p:tgtEl>
                                          <p:spTgt spid="23553"/>
                                        </p:tgtEl>
                                      </p:cBhvr>
                                      <p:to x="100000" y="90000"/>
                                    </p:animScale>
                                    <p:animScale>
                                      <p:cBhvr>
                                        <p:cTn id="18" dur="166" decel="50000">
                                          <p:stCondLst>
                                            <p:cond delay="1668"/>
                                          </p:stCondLst>
                                        </p:cTn>
                                        <p:tgtEl>
                                          <p:spTgt spid="23553"/>
                                        </p:tgtEl>
                                      </p:cBhvr>
                                      <p:to x="100000" y="100000"/>
                                    </p:animScale>
                                    <p:animScale>
                                      <p:cBhvr>
                                        <p:cTn id="19" dur="26">
                                          <p:stCondLst>
                                            <p:cond delay="1808"/>
                                          </p:stCondLst>
                                        </p:cTn>
                                        <p:tgtEl>
                                          <p:spTgt spid="23553"/>
                                        </p:tgtEl>
                                      </p:cBhvr>
                                      <p:to x="100000" y="95000"/>
                                    </p:animScale>
                                    <p:animScale>
                                      <p:cBhvr>
                                        <p:cTn id="20" dur="166" decel="50000">
                                          <p:stCondLst>
                                            <p:cond delay="1834"/>
                                          </p:stCondLst>
                                        </p:cTn>
                                        <p:tgtEl>
                                          <p:spTgt spid="2355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6" name="Rectangle 10"/>
          <p:cNvSpPr>
            <a:spLocks noChangeArrowheads="1"/>
          </p:cNvSpPr>
          <p:nvPr/>
        </p:nvSpPr>
        <p:spPr bwMode="auto">
          <a:xfrm>
            <a:off x="0" y="2071678"/>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1 - Qu’est-ce qu’un ordinateur ?</a:t>
            </a:r>
            <a:endParaRPr kumimoji="0" lang="fr-FR" sz="1600" b="0" i="0" u="none" strike="noStrike" cap="none" normalizeH="0" baseline="0" dirty="0" smtClean="0">
              <a:ln>
                <a:noFill/>
              </a:ln>
              <a:solidFill>
                <a:srgbClr val="000080"/>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Tout simplement une machine qui permet de stocker des donn</a:t>
            </a:r>
            <a:r>
              <a:rPr kumimoji="0" lang="fr-FR" sz="16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es (informations) structur</a:t>
            </a:r>
            <a:r>
              <a:rPr kumimoji="0" lang="fr-FR" sz="16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es et de les traiter </a:t>
            </a:r>
            <a:r>
              <a:rPr kumimoji="0" lang="fr-FR" sz="1600" b="1" i="0" u="none" strike="noStrike" cap="none" normalizeH="0" baseline="0" dirty="0" smtClean="0">
                <a:ln>
                  <a:noFill/>
                </a:ln>
                <a:solidFill>
                  <a:srgbClr val="000000"/>
                </a:solidFill>
                <a:effectLst/>
                <a:latin typeface="Calibri"/>
                <a:ea typeface="Arial Unicode MS" pitchFamily="34" charset="-128"/>
                <a:cs typeface="Arial" pitchFamily="34" charset="0"/>
              </a:rPr>
              <a:t>à</a:t>
            </a: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la demande de l'utilisateur, afin de produire un r</a:t>
            </a:r>
            <a:r>
              <a:rPr kumimoji="0" lang="fr-FR" sz="16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sultat voulu.</a:t>
            </a:r>
            <a:endParaRPr kumimoji="0" lang="fr-FR" sz="1600" b="0" i="0" u="none" strike="noStrike" cap="none" normalizeH="0" baseline="0" dirty="0" smtClean="0">
              <a:ln>
                <a:noFill/>
              </a:ln>
              <a:solidFill>
                <a:srgbClr val="000080"/>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Un ordinateur n’est donc qu’un outil pour automatiser des opérations de toutes sortes…</a:t>
            </a:r>
            <a:endParaRPr kumimoji="0" lang="fr-FR" sz="1600" b="0" i="0" u="none" strike="noStrike" cap="none" normalizeH="0" baseline="0" dirty="0" smtClean="0">
              <a:ln>
                <a:noFill/>
              </a:ln>
              <a:solidFill>
                <a:srgbClr val="000080"/>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L’ordinateur ne pense pas à votre place, il ne fait que vous aider.</a:t>
            </a:r>
            <a:endParaRPr kumimoji="0" lang="fr-FR" sz="1600" b="0" i="0" u="none" strike="noStrike" cap="none" normalizeH="0" baseline="0" dirty="0" smtClean="0">
              <a:ln>
                <a:noFill/>
              </a:ln>
              <a:solidFill>
                <a:srgbClr val="000080"/>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L’ordinateur n’est pas autonome, il a besoin de vos ordres et de certains programmes appelés logiciels.</a:t>
            </a:r>
            <a:endParaRPr kumimoji="0" lang="fr-FR" sz="1600" b="0" i="0" u="none" strike="noStrike" cap="none" normalizeH="0" baseline="0" dirty="0" smtClean="0">
              <a:ln>
                <a:noFill/>
              </a:ln>
              <a:solidFill>
                <a:srgbClr val="000080"/>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Pratiquement, un ordinateur est un assemblage de composants indispensables (comme l</a:t>
            </a:r>
            <a:r>
              <a:rPr kumimoji="0" lang="fr-FR" sz="16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cran appel</a:t>
            </a:r>
            <a:r>
              <a:rPr kumimoji="0" lang="fr-FR" sz="16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moniteur, le clavier ou l</a:t>
            </a:r>
            <a:r>
              <a:rPr kumimoji="0" lang="fr-FR" sz="1600" b="1" i="0" u="none" strike="noStrike" cap="none" normalizeH="0" baseline="0" dirty="0" smtClean="0">
                <a:ln>
                  <a:noFill/>
                </a:ln>
                <a:solidFill>
                  <a:srgbClr val="000000"/>
                </a:solidFill>
                <a:effectLst/>
                <a:latin typeface="Calibri"/>
                <a:ea typeface="Arial Unicode MS" pitchFamily="34" charset="-128"/>
                <a:cs typeface="Arial" pitchFamily="34" charset="0"/>
              </a:rPr>
              <a:t>’</a:t>
            </a: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unit</a:t>
            </a:r>
            <a:r>
              <a:rPr kumimoji="0" lang="fr-FR" sz="16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centrale) ou compl</a:t>
            </a:r>
            <a:r>
              <a:rPr kumimoji="0" lang="fr-FR" sz="16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mentaires (comme la souris, les haut-parleurs, l</a:t>
            </a:r>
            <a:r>
              <a:rPr kumimoji="0" lang="fr-FR" sz="1600" b="1" i="0" u="none" strike="noStrike" cap="none" normalizeH="0" baseline="0" dirty="0" smtClean="0">
                <a:ln>
                  <a:noFill/>
                </a:ln>
                <a:solidFill>
                  <a:srgbClr val="000000"/>
                </a:solidFill>
                <a:effectLst/>
                <a:latin typeface="Calibri"/>
                <a:ea typeface="Arial Unicode MS" pitchFamily="34" charset="-128"/>
                <a:cs typeface="Arial" pitchFamily="34" charset="0"/>
              </a:rPr>
              <a:t>’</a:t>
            </a: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imprimante, le modem, le scanner, la webcam etc...).</a:t>
            </a:r>
            <a:endParaRPr kumimoji="0" lang="fr-FR" sz="1600" b="0" i="0" u="none" strike="noStrike" cap="none" normalizeH="0" baseline="0" dirty="0" smtClean="0">
              <a:ln>
                <a:noFill/>
              </a:ln>
              <a:solidFill>
                <a:srgbClr val="000080"/>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Les performances de la machine d</a:t>
            </a:r>
            <a:r>
              <a:rPr kumimoji="0" lang="fr-FR" sz="16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pendent bien </a:t>
            </a:r>
            <a:r>
              <a:rPr kumimoji="0" lang="fr-FR" sz="16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videmment de la bonne qualit</a:t>
            </a:r>
            <a:r>
              <a:rPr kumimoji="0" lang="fr-FR" sz="16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de ses composants et de leur niveau d</a:t>
            </a:r>
            <a:r>
              <a:rPr kumimoji="0" lang="fr-FR" sz="1600" b="1" i="0" u="none" strike="noStrike" cap="none" normalizeH="0" baseline="0" dirty="0" smtClean="0">
                <a:ln>
                  <a:noFill/>
                </a:ln>
                <a:solidFill>
                  <a:srgbClr val="000000"/>
                </a:solidFill>
                <a:effectLst/>
                <a:latin typeface="Calibri"/>
                <a:ea typeface="Arial Unicode MS" pitchFamily="34" charset="-128"/>
                <a:cs typeface="Arial" pitchFamily="34" charset="0"/>
              </a:rPr>
              <a:t>’</a:t>
            </a: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aptitude </a:t>
            </a:r>
            <a:r>
              <a:rPr kumimoji="0" lang="fr-FR" sz="1600" b="1" i="0" u="none" strike="noStrike" cap="none" normalizeH="0" baseline="0" dirty="0" smtClean="0">
                <a:ln>
                  <a:noFill/>
                </a:ln>
                <a:solidFill>
                  <a:srgbClr val="000000"/>
                </a:solidFill>
                <a:effectLst/>
                <a:latin typeface="Calibri"/>
                <a:ea typeface="Arial Unicode MS" pitchFamily="34" charset="-128"/>
                <a:cs typeface="Arial" pitchFamily="34" charset="0"/>
              </a:rPr>
              <a:t>à</a:t>
            </a: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fonctionner correctement ensemble</a:t>
            </a:r>
            <a:r>
              <a:rPr kumimoji="0" lang="fr-FR" sz="1600" b="1" i="0" u="none" strike="noStrike" cap="none" normalizeH="0" baseline="0" dirty="0" smtClean="0">
                <a:ln>
                  <a:noFill/>
                </a:ln>
                <a:solidFill>
                  <a:srgbClr val="000000"/>
                </a:solidFill>
                <a:effectLst/>
                <a:latin typeface="Calibri"/>
                <a:ea typeface="Arial Unicode MS" pitchFamily="34" charset="-128"/>
                <a:cs typeface="Arial" pitchFamily="34" charset="0"/>
              </a:rPr>
              <a:t>…</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pied de page 2"/>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5306"/>
                                        </p:tgtEl>
                                        <p:attrNameLst>
                                          <p:attrName>style.visibility</p:attrName>
                                        </p:attrNameLst>
                                      </p:cBhvr>
                                      <p:to>
                                        <p:strVal val="visible"/>
                                      </p:to>
                                    </p:set>
                                    <p:animEffect transition="in" filter="wheel(1)">
                                      <p:cBhvr>
                                        <p:cTn id="7" dur="2000"/>
                                        <p:tgtEl>
                                          <p:spTgt spid="553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292662"/>
            <a:ext cx="8286808" cy="400110"/>
          </a:xfrm>
          <a:prstGeom prst="rect">
            <a:avLst/>
          </a:prstGeom>
        </p:spPr>
        <p:txBody>
          <a:bodyPr wrap="square">
            <a:spAutoFit/>
          </a:bodyPr>
          <a:lstStyle/>
          <a:p>
            <a:r>
              <a:rPr lang="fr-FR" sz="2000" b="1" dirty="0" smtClean="0"/>
              <a:t> </a:t>
            </a:r>
            <a:r>
              <a:rPr lang="fr-FR" sz="2000" dirty="0" smtClean="0">
                <a:latin typeface="+mj-lt"/>
              </a:rPr>
              <a:t>représentation schématique des composantes de l unité centrale</a:t>
            </a:r>
            <a:endParaRPr lang="fr-FR" sz="2000" dirty="0">
              <a:latin typeface="+mj-lt"/>
            </a:endParaRPr>
          </a:p>
        </p:txBody>
      </p:sp>
      <p:sp>
        <p:nvSpPr>
          <p:cNvPr id="54273" name="Rectangle 1"/>
          <p:cNvSpPr>
            <a:spLocks noChangeArrowheads="1"/>
          </p:cNvSpPr>
          <p:nvPr/>
        </p:nvSpPr>
        <p:spPr bwMode="auto">
          <a:xfrm>
            <a:off x="0" y="2149970"/>
            <a:ext cx="91440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2.1 - La carte mère</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Image 3" descr="C:\Users\kientega\Desktop\COUR DE ISIG\cartemere.gif"/>
          <p:cNvPicPr/>
          <p:nvPr/>
        </p:nvPicPr>
        <p:blipFill>
          <a:blip r:embed="rId2"/>
          <a:stretch>
            <a:fillRect/>
          </a:stretch>
        </p:blipFill>
        <p:spPr bwMode="auto">
          <a:xfrm>
            <a:off x="357158" y="3643314"/>
            <a:ext cx="4071934" cy="2312559"/>
          </a:xfrm>
          <a:prstGeom prst="rect">
            <a:avLst/>
          </a:prstGeom>
          <a:noFill/>
          <a:ln w="9525">
            <a:noFill/>
            <a:miter lim="800000"/>
            <a:headEnd/>
            <a:tailEnd/>
          </a:ln>
        </p:spPr>
      </p:pic>
      <p:sp>
        <p:nvSpPr>
          <p:cNvPr id="5" name="Rectangle 4"/>
          <p:cNvSpPr/>
          <p:nvPr/>
        </p:nvSpPr>
        <p:spPr>
          <a:xfrm>
            <a:off x="4429124" y="4398496"/>
            <a:ext cx="4071966" cy="646331"/>
          </a:xfrm>
          <a:prstGeom prst="rect">
            <a:avLst/>
          </a:prstGeom>
        </p:spPr>
        <p:txBody>
          <a:bodyPr wrap="square">
            <a:spAutoFit/>
          </a:bodyPr>
          <a:lstStyle/>
          <a:p>
            <a:r>
              <a:rPr lang="fr-FR" b="1" dirty="0" smtClean="0"/>
              <a:t>La carte mère dirige et organise tous les autres composants…</a:t>
            </a:r>
            <a:endParaRPr lang="fr-FR" dirty="0"/>
          </a:p>
        </p:txBody>
      </p:sp>
      <p:sp>
        <p:nvSpPr>
          <p:cNvPr id="6" name="Espace réservé du pied de page 5"/>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53249" name="Picture 1" descr="C:\Users\kientega\Desktop\COUR DE ISIG\haut.gif"/>
          <p:cNvPicPr>
            <a:picLocks noChangeAspect="1" noChangeArrowheads="1"/>
          </p:cNvPicPr>
          <p:nvPr/>
        </p:nvPicPr>
        <p:blipFill>
          <a:blip r:embed="rId2" r:link="rId3"/>
          <a:srcRect/>
          <a:stretch>
            <a:fillRect/>
          </a:stretch>
        </p:blipFill>
        <p:spPr bwMode="auto">
          <a:xfrm>
            <a:off x="0" y="457200"/>
            <a:ext cx="200025" cy="200025"/>
          </a:xfrm>
          <a:prstGeom prst="rect">
            <a:avLst/>
          </a:prstGeom>
          <a:noFill/>
        </p:spPr>
      </p:pic>
      <p:sp>
        <p:nvSpPr>
          <p:cNvPr id="53251" name="Rectangle 3"/>
          <p:cNvSpPr>
            <a:spLocks noChangeArrowheads="1"/>
          </p:cNvSpPr>
          <p:nvPr/>
        </p:nvSpPr>
        <p:spPr bwMode="auto">
          <a:xfrm>
            <a:off x="0" y="1452978"/>
            <a:ext cx="91440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000000"/>
                </a:solidFill>
                <a:effectLst/>
                <a:latin typeface="Arial" pitchFamily="34" charset="0"/>
                <a:ea typeface="Arial Unicode MS" pitchFamily="34" charset="-128"/>
                <a:cs typeface="Arial" pitchFamily="34" charset="0"/>
              </a:rPr>
              <a:t>2.2 - Le microprocesseur</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5" name="Image 4" descr="C:\Users\kientega\Desktop\COUR DE ISIG\micro.gif"/>
          <p:cNvPicPr/>
          <p:nvPr/>
        </p:nvPicPr>
        <p:blipFill>
          <a:blip r:embed="rId4"/>
          <a:stretch>
            <a:fillRect/>
          </a:stretch>
        </p:blipFill>
        <p:spPr bwMode="auto">
          <a:xfrm>
            <a:off x="357158" y="2071679"/>
            <a:ext cx="2947670" cy="1500198"/>
          </a:xfrm>
          <a:prstGeom prst="rect">
            <a:avLst/>
          </a:prstGeom>
          <a:noFill/>
          <a:ln w="9525">
            <a:noFill/>
            <a:miter lim="800000"/>
            <a:headEnd/>
            <a:tailEnd/>
          </a:ln>
        </p:spPr>
      </p:pic>
      <p:sp>
        <p:nvSpPr>
          <p:cNvPr id="53252" name="Rectangle 4"/>
          <p:cNvSpPr>
            <a:spLocks noChangeArrowheads="1"/>
          </p:cNvSpPr>
          <p:nvPr/>
        </p:nvSpPr>
        <p:spPr bwMode="auto">
          <a:xfrm>
            <a:off x="3071802" y="3857628"/>
            <a:ext cx="6072198"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est le circuit qui se charge de manipuler les donn</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es, d</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ex</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cuter les</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instructions, et de distribuer les tâches aussi. Il est caract</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ris</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par la taille et le</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nombre des donn</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es qu</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il peut manipuler et la fr</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quence maximale </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à</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laquelle il est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capable de travailler (nombre d’opérations par seconde (</a:t>
            </a:r>
            <a:r>
              <a:rPr kumimoji="0" lang="fr-FR"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Hz</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r>
              <a:rPr kumimoji="0" lang="fr-FR" sz="900" b="0" i="0" u="none" strike="noStrike" cap="none" normalizeH="0" baseline="0" dirty="0" smtClean="0">
                <a:ln>
                  <a:noFill/>
                </a:ln>
                <a:solidFill>
                  <a:schemeClr val="tx1"/>
                </a:solidFill>
                <a:effectLst/>
                <a:latin typeface="Arial" pitchFamily="34" charset="0"/>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Espace réservé du pied de page 6"/>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3252"/>
                                        </p:tgtEl>
                                        <p:attrNameLst>
                                          <p:attrName>style.visibility</p:attrName>
                                        </p:attrNameLst>
                                      </p:cBhvr>
                                      <p:to>
                                        <p:strVal val="visible"/>
                                      </p:to>
                                    </p:set>
                                    <p:animEffect transition="in" filter="wipe(down)">
                                      <p:cBhvr>
                                        <p:cTn id="25" dur="580">
                                          <p:stCondLst>
                                            <p:cond delay="0"/>
                                          </p:stCondLst>
                                        </p:cTn>
                                        <p:tgtEl>
                                          <p:spTgt spid="53252"/>
                                        </p:tgtEl>
                                      </p:cBhvr>
                                    </p:animEffect>
                                    <p:anim calcmode="lin" valueType="num">
                                      <p:cBhvr>
                                        <p:cTn id="26" dur="1822" tmFilter="0,0; 0.14,0.36; 0.43,0.73; 0.71,0.91; 1.0,1.0">
                                          <p:stCondLst>
                                            <p:cond delay="0"/>
                                          </p:stCondLst>
                                        </p:cTn>
                                        <p:tgtEl>
                                          <p:spTgt spid="53252"/>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3252"/>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3252"/>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3252"/>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3252"/>
                                        </p:tgtEl>
                                        <p:attrNameLst>
                                          <p:attrName>ppt_y</p:attrName>
                                        </p:attrNameLst>
                                      </p:cBhvr>
                                      <p:tavLst>
                                        <p:tav tm="0" fmla="#ppt_y-sin(pi*$)/81">
                                          <p:val>
                                            <p:fltVal val="0"/>
                                          </p:val>
                                        </p:tav>
                                        <p:tav tm="100000">
                                          <p:val>
                                            <p:fltVal val="1"/>
                                          </p:val>
                                        </p:tav>
                                      </p:tavLst>
                                    </p:anim>
                                    <p:animScale>
                                      <p:cBhvr>
                                        <p:cTn id="31" dur="26">
                                          <p:stCondLst>
                                            <p:cond delay="650"/>
                                          </p:stCondLst>
                                        </p:cTn>
                                        <p:tgtEl>
                                          <p:spTgt spid="53252"/>
                                        </p:tgtEl>
                                      </p:cBhvr>
                                      <p:to x="100000" y="60000"/>
                                    </p:animScale>
                                    <p:animScale>
                                      <p:cBhvr>
                                        <p:cTn id="32" dur="166" decel="50000">
                                          <p:stCondLst>
                                            <p:cond delay="676"/>
                                          </p:stCondLst>
                                        </p:cTn>
                                        <p:tgtEl>
                                          <p:spTgt spid="53252"/>
                                        </p:tgtEl>
                                      </p:cBhvr>
                                      <p:to x="100000" y="100000"/>
                                    </p:animScale>
                                    <p:animScale>
                                      <p:cBhvr>
                                        <p:cTn id="33" dur="26">
                                          <p:stCondLst>
                                            <p:cond delay="1312"/>
                                          </p:stCondLst>
                                        </p:cTn>
                                        <p:tgtEl>
                                          <p:spTgt spid="53252"/>
                                        </p:tgtEl>
                                      </p:cBhvr>
                                      <p:to x="100000" y="80000"/>
                                    </p:animScale>
                                    <p:animScale>
                                      <p:cBhvr>
                                        <p:cTn id="34" dur="166" decel="50000">
                                          <p:stCondLst>
                                            <p:cond delay="1338"/>
                                          </p:stCondLst>
                                        </p:cTn>
                                        <p:tgtEl>
                                          <p:spTgt spid="53252"/>
                                        </p:tgtEl>
                                      </p:cBhvr>
                                      <p:to x="100000" y="100000"/>
                                    </p:animScale>
                                    <p:animScale>
                                      <p:cBhvr>
                                        <p:cTn id="35" dur="26">
                                          <p:stCondLst>
                                            <p:cond delay="1642"/>
                                          </p:stCondLst>
                                        </p:cTn>
                                        <p:tgtEl>
                                          <p:spTgt spid="53252"/>
                                        </p:tgtEl>
                                      </p:cBhvr>
                                      <p:to x="100000" y="90000"/>
                                    </p:animScale>
                                    <p:animScale>
                                      <p:cBhvr>
                                        <p:cTn id="36" dur="166" decel="50000">
                                          <p:stCondLst>
                                            <p:cond delay="1668"/>
                                          </p:stCondLst>
                                        </p:cTn>
                                        <p:tgtEl>
                                          <p:spTgt spid="53252"/>
                                        </p:tgtEl>
                                      </p:cBhvr>
                                      <p:to x="100000" y="100000"/>
                                    </p:animScale>
                                    <p:animScale>
                                      <p:cBhvr>
                                        <p:cTn id="37" dur="26">
                                          <p:stCondLst>
                                            <p:cond delay="1808"/>
                                          </p:stCondLst>
                                        </p:cTn>
                                        <p:tgtEl>
                                          <p:spTgt spid="53252"/>
                                        </p:tgtEl>
                                      </p:cBhvr>
                                      <p:to x="100000" y="95000"/>
                                    </p:animScale>
                                    <p:animScale>
                                      <p:cBhvr>
                                        <p:cTn id="38" dur="166" decel="50000">
                                          <p:stCondLst>
                                            <p:cond delay="1834"/>
                                          </p:stCondLst>
                                        </p:cTn>
                                        <p:tgtEl>
                                          <p:spTgt spid="5325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5"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7654" name="Picture 6" descr="C:\Users\kientega\Desktop\COUR DE ISIG\haut.gif"/>
          <p:cNvPicPr>
            <a:picLocks noChangeAspect="1" noChangeArrowheads="1"/>
          </p:cNvPicPr>
          <p:nvPr/>
        </p:nvPicPr>
        <p:blipFill>
          <a:blip r:embed="rId2" r:link="rId3"/>
          <a:srcRect/>
          <a:stretch>
            <a:fillRect/>
          </a:stretch>
        </p:blipFill>
        <p:spPr bwMode="auto">
          <a:xfrm>
            <a:off x="0" y="457200"/>
            <a:ext cx="219075" cy="219075"/>
          </a:xfrm>
          <a:prstGeom prst="rect">
            <a:avLst/>
          </a:prstGeom>
          <a:noFill/>
        </p:spPr>
      </p:pic>
      <p:sp>
        <p:nvSpPr>
          <p:cNvPr id="27656" name="Rectangle 8"/>
          <p:cNvSpPr>
            <a:spLocks noChangeArrowheads="1"/>
          </p:cNvSpPr>
          <p:nvPr/>
        </p:nvSpPr>
        <p:spPr bwMode="auto">
          <a:xfrm>
            <a:off x="0" y="2071678"/>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2.3 -</a:t>
            </a:r>
            <a:r>
              <a:rPr kumimoji="0" lang="fr-FR"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MEMOIRES</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_ </a:t>
            </a:r>
            <a:r>
              <a:rPr kumimoji="0" lang="fr-FR"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RAM : </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(Random Acces Memory) ou m</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moire centrale, c</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est l</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endroit ou</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ordinateur stocke temporairement les donn</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es et les programmes qu</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il est</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en train d</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utiliser. Le contenu de cette m</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moire s</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efface lorsqu</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on coupe le</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courant.</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1" name="Image 10" descr="C:\Users\kientega\Desktop\COUR DE ISIG\ram.gif"/>
          <p:cNvPicPr/>
          <p:nvPr/>
        </p:nvPicPr>
        <p:blipFill>
          <a:blip r:embed="rId4"/>
          <a:stretch>
            <a:fillRect/>
          </a:stretch>
        </p:blipFill>
        <p:spPr bwMode="auto">
          <a:xfrm>
            <a:off x="1357290" y="4214818"/>
            <a:ext cx="2428892" cy="796835"/>
          </a:xfrm>
          <a:prstGeom prst="rect">
            <a:avLst/>
          </a:prstGeom>
          <a:noFill/>
          <a:ln w="9525">
            <a:noFill/>
            <a:miter lim="800000"/>
            <a:headEnd/>
            <a:tailEnd/>
          </a:ln>
        </p:spPr>
      </p:pic>
      <p:sp>
        <p:nvSpPr>
          <p:cNvPr id="6" name="Espace réservé du pied de page 5"/>
          <p:cNvSpPr>
            <a:spLocks noGrp="1"/>
          </p:cNvSpPr>
          <p:nvPr>
            <p:ph type="ftr" sz="quarter" idx="11"/>
          </p:nvPr>
        </p:nvSpPr>
        <p:spPr/>
        <p:txBody>
          <a:bodyPr/>
          <a:lstStyle/>
          <a:p>
            <a:r>
              <a:rPr lang="fr-FR" smtClean="0"/>
              <a:t>PRESENTE PAR M KIENTEGA</a:t>
            </a:r>
            <a:endParaRPr lang="fr-F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7656"/>
                                        </p:tgtEl>
                                        <p:attrNameLst>
                                          <p:attrName>style.visibility</p:attrName>
                                        </p:attrNameLst>
                                      </p:cBhvr>
                                      <p:to>
                                        <p:strVal val="visible"/>
                                      </p:to>
                                    </p:set>
                                    <p:animEffect transition="in" filter="wheel(1)">
                                      <p:cBhvr>
                                        <p:cTn id="7" dur="2000"/>
                                        <p:tgtEl>
                                          <p:spTgt spid="2765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80">
                                          <p:stCondLst>
                                            <p:cond delay="0"/>
                                          </p:stCondLst>
                                        </p:cTn>
                                        <p:tgtEl>
                                          <p:spTgt spid="11"/>
                                        </p:tgtEl>
                                      </p:cBhvr>
                                    </p:animEffect>
                                    <p:anim calcmode="lin" valueType="num">
                                      <p:cBhvr>
                                        <p:cTn id="13"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8" dur="26">
                                          <p:stCondLst>
                                            <p:cond delay="650"/>
                                          </p:stCondLst>
                                        </p:cTn>
                                        <p:tgtEl>
                                          <p:spTgt spid="11"/>
                                        </p:tgtEl>
                                      </p:cBhvr>
                                      <p:to x="100000" y="60000"/>
                                    </p:animScale>
                                    <p:animScale>
                                      <p:cBhvr>
                                        <p:cTn id="19" dur="166" decel="50000">
                                          <p:stCondLst>
                                            <p:cond delay="676"/>
                                          </p:stCondLst>
                                        </p:cTn>
                                        <p:tgtEl>
                                          <p:spTgt spid="11"/>
                                        </p:tgtEl>
                                      </p:cBhvr>
                                      <p:to x="100000" y="100000"/>
                                    </p:animScale>
                                    <p:animScale>
                                      <p:cBhvr>
                                        <p:cTn id="20" dur="26">
                                          <p:stCondLst>
                                            <p:cond delay="1312"/>
                                          </p:stCondLst>
                                        </p:cTn>
                                        <p:tgtEl>
                                          <p:spTgt spid="11"/>
                                        </p:tgtEl>
                                      </p:cBhvr>
                                      <p:to x="100000" y="80000"/>
                                    </p:animScale>
                                    <p:animScale>
                                      <p:cBhvr>
                                        <p:cTn id="21" dur="166" decel="50000">
                                          <p:stCondLst>
                                            <p:cond delay="1338"/>
                                          </p:stCondLst>
                                        </p:cTn>
                                        <p:tgtEl>
                                          <p:spTgt spid="11"/>
                                        </p:tgtEl>
                                      </p:cBhvr>
                                      <p:to x="100000" y="100000"/>
                                    </p:animScale>
                                    <p:animScale>
                                      <p:cBhvr>
                                        <p:cTn id="22" dur="26">
                                          <p:stCondLst>
                                            <p:cond delay="1642"/>
                                          </p:stCondLst>
                                        </p:cTn>
                                        <p:tgtEl>
                                          <p:spTgt spid="11"/>
                                        </p:tgtEl>
                                      </p:cBhvr>
                                      <p:to x="100000" y="90000"/>
                                    </p:animScale>
                                    <p:animScale>
                                      <p:cBhvr>
                                        <p:cTn id="23" dur="166" decel="50000">
                                          <p:stCondLst>
                                            <p:cond delay="1668"/>
                                          </p:stCondLst>
                                        </p:cTn>
                                        <p:tgtEl>
                                          <p:spTgt spid="11"/>
                                        </p:tgtEl>
                                      </p:cBhvr>
                                      <p:to x="100000" y="100000"/>
                                    </p:animScale>
                                    <p:animScale>
                                      <p:cBhvr>
                                        <p:cTn id="24" dur="26">
                                          <p:stCondLst>
                                            <p:cond delay="1808"/>
                                          </p:stCondLst>
                                        </p:cTn>
                                        <p:tgtEl>
                                          <p:spTgt spid="11"/>
                                        </p:tgtEl>
                                      </p:cBhvr>
                                      <p:to x="100000" y="95000"/>
                                    </p:animScale>
                                    <p:animScale>
                                      <p:cBhvr>
                                        <p:cTn id="25"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3569970" y="3323082"/>
          <a:ext cx="2004060" cy="211836"/>
        </p:xfrm>
        <a:graphic>
          <a:graphicData uri="http://schemas.openxmlformats.org/drawingml/2006/table">
            <a:tbl>
              <a:tblPr/>
              <a:tblGrid>
                <a:gridCol w="2004060"/>
              </a:tblGrid>
              <a:tr h="0">
                <a:tc>
                  <a:txBody>
                    <a:bodyPr/>
                    <a:lstStyle/>
                    <a:p>
                      <a:pPr>
                        <a:lnSpc>
                          <a:spcPct val="115000"/>
                        </a:lnSpc>
                      </a:pPr>
                      <a:endParaRPr lang="fr-FR" sz="1100" dirty="0">
                        <a:latin typeface="Calibri"/>
                      </a:endParaRPr>
                    </a:p>
                  </a:txBody>
                  <a:tcPr marL="9525" marR="9525" marT="9525" marB="9525" anchor="ctr">
                    <a:lnL>
                      <a:noFill/>
                    </a:lnL>
                    <a:lnR>
                      <a:noFill/>
                    </a:lnR>
                    <a:lnT>
                      <a:noFill/>
                    </a:lnT>
                    <a:lnB>
                      <a:noFill/>
                    </a:lnB>
                  </a:tcPr>
                </a:tc>
              </a:tr>
            </a:tbl>
          </a:graphicData>
        </a:graphic>
      </p:graphicFrame>
      <p:sp>
        <p:nvSpPr>
          <p:cNvPr id="26625" name="Rectangle 1"/>
          <p:cNvSpPr>
            <a:spLocks noChangeArrowheads="1"/>
          </p:cNvSpPr>
          <p:nvPr/>
        </p:nvSpPr>
        <p:spPr bwMode="auto">
          <a:xfrm>
            <a:off x="0" y="2214554"/>
            <a:ext cx="9144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_ </a:t>
            </a:r>
            <a:r>
              <a:rPr kumimoji="0" lang="fr-FR"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ROM : </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(Read Only Memory) appel</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 aussi m</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moire morte car elle n</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est</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Accessible qu</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en lecture seule c</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est </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à</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dire, on ne peut que lire son contenu</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Sans le modifier. Son contenu est charg</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par le constructeur par des</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Instructions de microprogrammation tr</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è</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 proche de la machine. Par</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Exemple, elle contient les proc</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dures de lancement et de test de la machine</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Le BIOS contient des informations qui sont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finies une fois pour toutes; elles ne peuvent  Pa être changer. On parle de m</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moire morte.</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Espace réservé du pied de page 3"/>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6625"/>
                                        </p:tgtEl>
                                        <p:attrNameLst>
                                          <p:attrName>style.visibility</p:attrName>
                                        </p:attrNameLst>
                                      </p:cBhvr>
                                      <p:to>
                                        <p:strVal val="visible"/>
                                      </p:to>
                                    </p:set>
                                    <p:animEffect transition="in" filter="wipe(down)">
                                      <p:cBhvr>
                                        <p:cTn id="7" dur="580">
                                          <p:stCondLst>
                                            <p:cond delay="0"/>
                                          </p:stCondLst>
                                        </p:cTn>
                                        <p:tgtEl>
                                          <p:spTgt spid="26625"/>
                                        </p:tgtEl>
                                      </p:cBhvr>
                                    </p:animEffect>
                                    <p:anim calcmode="lin" valueType="num">
                                      <p:cBhvr>
                                        <p:cTn id="8" dur="1822" tmFilter="0,0; 0.14,0.36; 0.43,0.73; 0.71,0.91; 1.0,1.0">
                                          <p:stCondLst>
                                            <p:cond delay="0"/>
                                          </p:stCondLst>
                                        </p:cTn>
                                        <p:tgtEl>
                                          <p:spTgt spid="2662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662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662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662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6625"/>
                                        </p:tgtEl>
                                        <p:attrNameLst>
                                          <p:attrName>ppt_y</p:attrName>
                                        </p:attrNameLst>
                                      </p:cBhvr>
                                      <p:tavLst>
                                        <p:tav tm="0" fmla="#ppt_y-sin(pi*$)/81">
                                          <p:val>
                                            <p:fltVal val="0"/>
                                          </p:val>
                                        </p:tav>
                                        <p:tav tm="100000">
                                          <p:val>
                                            <p:fltVal val="1"/>
                                          </p:val>
                                        </p:tav>
                                      </p:tavLst>
                                    </p:anim>
                                    <p:animScale>
                                      <p:cBhvr>
                                        <p:cTn id="13" dur="26">
                                          <p:stCondLst>
                                            <p:cond delay="650"/>
                                          </p:stCondLst>
                                        </p:cTn>
                                        <p:tgtEl>
                                          <p:spTgt spid="26625"/>
                                        </p:tgtEl>
                                      </p:cBhvr>
                                      <p:to x="100000" y="60000"/>
                                    </p:animScale>
                                    <p:animScale>
                                      <p:cBhvr>
                                        <p:cTn id="14" dur="166" decel="50000">
                                          <p:stCondLst>
                                            <p:cond delay="676"/>
                                          </p:stCondLst>
                                        </p:cTn>
                                        <p:tgtEl>
                                          <p:spTgt spid="26625"/>
                                        </p:tgtEl>
                                      </p:cBhvr>
                                      <p:to x="100000" y="100000"/>
                                    </p:animScale>
                                    <p:animScale>
                                      <p:cBhvr>
                                        <p:cTn id="15" dur="26">
                                          <p:stCondLst>
                                            <p:cond delay="1312"/>
                                          </p:stCondLst>
                                        </p:cTn>
                                        <p:tgtEl>
                                          <p:spTgt spid="26625"/>
                                        </p:tgtEl>
                                      </p:cBhvr>
                                      <p:to x="100000" y="80000"/>
                                    </p:animScale>
                                    <p:animScale>
                                      <p:cBhvr>
                                        <p:cTn id="16" dur="166" decel="50000">
                                          <p:stCondLst>
                                            <p:cond delay="1338"/>
                                          </p:stCondLst>
                                        </p:cTn>
                                        <p:tgtEl>
                                          <p:spTgt spid="26625"/>
                                        </p:tgtEl>
                                      </p:cBhvr>
                                      <p:to x="100000" y="100000"/>
                                    </p:animScale>
                                    <p:animScale>
                                      <p:cBhvr>
                                        <p:cTn id="17" dur="26">
                                          <p:stCondLst>
                                            <p:cond delay="1642"/>
                                          </p:stCondLst>
                                        </p:cTn>
                                        <p:tgtEl>
                                          <p:spTgt spid="26625"/>
                                        </p:tgtEl>
                                      </p:cBhvr>
                                      <p:to x="100000" y="90000"/>
                                    </p:animScale>
                                    <p:animScale>
                                      <p:cBhvr>
                                        <p:cTn id="18" dur="166" decel="50000">
                                          <p:stCondLst>
                                            <p:cond delay="1668"/>
                                          </p:stCondLst>
                                        </p:cTn>
                                        <p:tgtEl>
                                          <p:spTgt spid="26625"/>
                                        </p:tgtEl>
                                      </p:cBhvr>
                                      <p:to x="100000" y="100000"/>
                                    </p:animScale>
                                    <p:animScale>
                                      <p:cBhvr>
                                        <p:cTn id="19" dur="26">
                                          <p:stCondLst>
                                            <p:cond delay="1808"/>
                                          </p:stCondLst>
                                        </p:cTn>
                                        <p:tgtEl>
                                          <p:spTgt spid="26625"/>
                                        </p:tgtEl>
                                      </p:cBhvr>
                                      <p:to x="100000" y="95000"/>
                                    </p:animScale>
                                    <p:animScale>
                                      <p:cBhvr>
                                        <p:cTn id="20" dur="166" decel="50000">
                                          <p:stCondLst>
                                            <p:cond delay="1834"/>
                                          </p:stCondLst>
                                        </p:cTn>
                                        <p:tgtEl>
                                          <p:spTgt spid="2662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25601" name="Picture 1" descr="C:\Users\kientega\Desktop\COUR DE ISIG\haut.gif"/>
          <p:cNvPicPr>
            <a:picLocks noChangeAspect="1" noChangeArrowheads="1"/>
          </p:cNvPicPr>
          <p:nvPr/>
        </p:nvPicPr>
        <p:blipFill>
          <a:blip r:embed="rId2" r:link="rId3"/>
          <a:srcRect/>
          <a:stretch>
            <a:fillRect/>
          </a:stretch>
        </p:blipFill>
        <p:spPr bwMode="auto">
          <a:xfrm>
            <a:off x="0" y="457200"/>
            <a:ext cx="200025" cy="200025"/>
          </a:xfrm>
          <a:prstGeom prst="rect">
            <a:avLst/>
          </a:prstGeom>
          <a:noFill/>
        </p:spPr>
      </p:pic>
      <p:sp>
        <p:nvSpPr>
          <p:cNvPr id="25603" name="Rectangle 3"/>
          <p:cNvSpPr>
            <a:spLocks noChangeArrowheads="1"/>
          </p:cNvSpPr>
          <p:nvPr/>
        </p:nvSpPr>
        <p:spPr bwMode="auto">
          <a:xfrm>
            <a:off x="0" y="1334332"/>
            <a:ext cx="91440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2.4 - Le disque dur</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Image 4" descr="C:\Users\kientega\Desktop\COUR DE ISIG\dd3.gif"/>
          <p:cNvPicPr/>
          <p:nvPr/>
        </p:nvPicPr>
        <p:blipFill>
          <a:blip r:embed="rId4"/>
          <a:stretch>
            <a:fillRect/>
          </a:stretch>
        </p:blipFill>
        <p:spPr bwMode="auto">
          <a:xfrm>
            <a:off x="1571604" y="1857364"/>
            <a:ext cx="4000528" cy="2286016"/>
          </a:xfrm>
          <a:prstGeom prst="rect">
            <a:avLst/>
          </a:prstGeom>
          <a:noFill/>
          <a:ln w="9525">
            <a:noFill/>
            <a:miter lim="800000"/>
            <a:headEnd/>
            <a:tailEnd/>
          </a:ln>
        </p:spPr>
      </p:pic>
      <p:sp>
        <p:nvSpPr>
          <p:cNvPr id="25604" name="Rectangle 4"/>
          <p:cNvSpPr>
            <a:spLocks noChangeArrowheads="1"/>
          </p:cNvSpPr>
          <p:nvPr/>
        </p:nvSpPr>
        <p:spPr bwMode="auto">
          <a:xfrm>
            <a:off x="0" y="5072074"/>
            <a:ext cx="8786842"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est un dispositif de stockage des donn</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es d</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une fa</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ç</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on permanente, donc</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on peut enregistrer et lire les donn</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es (texte, images, son, programmes,...) La</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taille d</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un disque dur se compte en M</a:t>
            </a:r>
            <a:r>
              <a:rPr kumimoji="0" lang="fr-FR" sz="16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gaoctet (Mo) ou en Gigaoctet (Go). Il se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peut qu’un ordinateur contienne deux disques durs</a:t>
            </a:r>
            <a:r>
              <a:rPr kumimoji="0" lang="fr-FR" sz="900" b="0" i="0" u="none" strike="noStrike" cap="none" normalizeH="0" baseline="0" dirty="0" smtClean="0">
                <a:ln>
                  <a:noFill/>
                </a:ln>
                <a:solidFill>
                  <a:schemeClr val="tx1"/>
                </a:solidFill>
                <a:effectLst/>
                <a:latin typeface="Arial" pitchFamily="34" charset="0"/>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Espace réservé du pied de page 6"/>
          <p:cNvSpPr>
            <a:spLocks noGrp="1"/>
          </p:cNvSpPr>
          <p:nvPr>
            <p:ph type="ftr" sz="quarter" idx="11"/>
          </p:nvPr>
        </p:nvSpPr>
        <p:spPr/>
        <p:txBody>
          <a:bodyPr/>
          <a:lstStyle/>
          <a:p>
            <a:r>
              <a:rPr lang="fr-FR" smtClean="0"/>
              <a:t>PRESENTE PAR M KIENTEGA</a:t>
            </a:r>
            <a:endParaRPr lang="fr-F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25604">
                                            <p:txEl>
                                              <p:pRg st="0" end="0"/>
                                            </p:txEl>
                                          </p:spTgt>
                                        </p:tgtEl>
                                        <p:attrNameLst>
                                          <p:attrName>style.visibility</p:attrName>
                                        </p:attrNameLst>
                                      </p:cBhvr>
                                      <p:to>
                                        <p:strVal val="visible"/>
                                      </p:to>
                                    </p:set>
                                    <p:anim calcmode="lin" valueType="num">
                                      <p:cBhvr>
                                        <p:cTn id="25" dur="1000" fill="hold"/>
                                        <p:tgtEl>
                                          <p:spTgt spid="25604">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25604">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25604">
                                            <p:txEl>
                                              <p:pRg st="0" end="0"/>
                                            </p:txEl>
                                          </p:spTgt>
                                        </p:tgtEl>
                                        <p:attrNameLst>
                                          <p:attrName>style.rotation</p:attrName>
                                        </p:attrNameLst>
                                      </p:cBhvr>
                                      <p:tavLst>
                                        <p:tav tm="0">
                                          <p:val>
                                            <p:fltVal val="90"/>
                                          </p:val>
                                        </p:tav>
                                        <p:tav tm="100000">
                                          <p:val>
                                            <p:fltVal val="0"/>
                                          </p:val>
                                        </p:tav>
                                      </p:tavLst>
                                    </p:anim>
                                    <p:animEffect transition="in" filter="fade">
                                      <p:cBhvr>
                                        <p:cTn id="28" dur="1000"/>
                                        <p:tgtEl>
                                          <p:spTgt spid="2560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2565468"/>
            <a:ext cx="857252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1 Bit = 0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ou</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1</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1 Octet = 8 Bits</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1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Ko</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 1024 Octets</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1 Mo = 1024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Ko</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1 To = 1024 Go</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pied de page 2"/>
          <p:cNvSpPr>
            <a:spLocks noGrp="1"/>
          </p:cNvSpPr>
          <p:nvPr>
            <p:ph type="ftr" sz="quarter" idx="11"/>
          </p:nvPr>
        </p:nvSpPr>
        <p:spPr/>
        <p:txBody>
          <a:bodyPr/>
          <a:lstStyle/>
          <a:p>
            <a:r>
              <a:rPr lang="fr-FR" smtClean="0"/>
              <a:t>PRESENTE PAR M KIENTEGA</a:t>
            </a:r>
            <a:endParaRPr lang="fr-FR"/>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3553" name="Picture 1" descr="C:\Users\kientega\Desktop\COUR DE ISIG\haut.gif"/>
          <p:cNvPicPr>
            <a:picLocks noChangeAspect="1" noChangeArrowheads="1"/>
          </p:cNvPicPr>
          <p:nvPr/>
        </p:nvPicPr>
        <p:blipFill>
          <a:blip r:embed="rId2" r:link="rId3"/>
          <a:srcRect/>
          <a:stretch>
            <a:fillRect/>
          </a:stretch>
        </p:blipFill>
        <p:spPr bwMode="auto">
          <a:xfrm>
            <a:off x="0" y="0"/>
            <a:ext cx="200025" cy="200025"/>
          </a:xfrm>
          <a:prstGeom prst="rect">
            <a:avLst/>
          </a:prstGeom>
          <a:noFill/>
        </p:spPr>
      </p:pic>
      <p:sp>
        <p:nvSpPr>
          <p:cNvPr id="23555" name="Rectangle 3"/>
          <p:cNvSpPr>
            <a:spLocks noChangeArrowheads="1"/>
          </p:cNvSpPr>
          <p:nvPr/>
        </p:nvSpPr>
        <p:spPr bwMode="auto">
          <a:xfrm>
            <a:off x="0" y="995778"/>
            <a:ext cx="91440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2.5 - La carte graphique ou vidéo</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Image 4" descr="C:\Users\kientega\Desktop\COUR DE ISIG\image025.gif"/>
          <p:cNvPicPr/>
          <p:nvPr/>
        </p:nvPicPr>
        <p:blipFill>
          <a:blip r:embed="rId4"/>
          <a:stretch>
            <a:fillRect/>
          </a:stretch>
        </p:blipFill>
        <p:spPr bwMode="auto">
          <a:xfrm>
            <a:off x="571472" y="1500174"/>
            <a:ext cx="1425029" cy="1216025"/>
          </a:xfrm>
          <a:prstGeom prst="rect">
            <a:avLst/>
          </a:prstGeom>
          <a:noFill/>
          <a:ln w="9525">
            <a:noFill/>
            <a:miter lim="800000"/>
            <a:headEnd/>
            <a:tailEnd/>
          </a:ln>
        </p:spPr>
      </p:pic>
      <p:sp>
        <p:nvSpPr>
          <p:cNvPr id="23556" name="Rectangle 4"/>
          <p:cNvSpPr>
            <a:spLocks noChangeArrowheads="1"/>
          </p:cNvSpPr>
          <p:nvPr/>
        </p:nvSpPr>
        <p:spPr bwMode="auto">
          <a:xfrm>
            <a:off x="0" y="3857628"/>
            <a:ext cx="885828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C'est le composant qui traite toutes les informations concernant l'affichage et envoie le r</a:t>
            </a:r>
            <a:r>
              <a:rPr kumimoji="0" lang="fr-FR" sz="16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sultat sur le moniteur.</a:t>
            </a:r>
            <a:endParaRPr kumimoji="0" lang="fr-FR" sz="1200" b="0" i="0" u="none" strike="noStrike" cap="none" normalizeH="0" baseline="0" dirty="0" smtClean="0">
              <a:ln>
                <a:noFill/>
              </a:ln>
              <a:solidFill>
                <a:srgbClr val="000080"/>
              </a:solidFill>
              <a:effectLst/>
              <a:latin typeface="Arial Unicode MS" pitchFamily="34" charset="-128"/>
              <a:ea typeface="Arial Unicode MS" pitchFamily="34" charset="-128"/>
              <a:cs typeface="Arial Unicode MS"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Ses principales caractéristiques :</a:t>
            </a:r>
            <a:endParaRPr kumimoji="0" lang="fr-FR" sz="1200" b="0" i="0" u="none" strike="noStrike" cap="none" normalizeH="0" baseline="0" dirty="0" smtClean="0">
              <a:ln>
                <a:noFill/>
              </a:ln>
              <a:solidFill>
                <a:srgbClr val="000080"/>
              </a:solidFill>
              <a:effectLst/>
              <a:latin typeface="Arial Unicode MS" pitchFamily="34" charset="-128"/>
              <a:ea typeface="Arial Unicode MS" pitchFamily="34" charset="-128"/>
              <a:cs typeface="Arial Unicode MS"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La résolution ( 800 x 600 correspond à un affichage de 800 points ou pixels par ligne sur 600 lignes) qui est au moins de 800x600, le plus souvent de 1024x768.</a:t>
            </a:r>
            <a:endParaRPr kumimoji="0" lang="fr-FR" sz="1600" b="1"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Le nombre de couleurs (8 bits pour 256 couleurs, 16 bits pour 65 536, 32 bits pour 2 millions etc.).</a:t>
            </a:r>
            <a:r>
              <a:rPr kumimoji="0" lang="fr-FR" sz="900" b="0" i="0" u="none" strike="noStrike" cap="none" normalizeH="0" baseline="0" dirty="0" smtClean="0">
                <a:ln>
                  <a:noFill/>
                </a:ln>
                <a:solidFill>
                  <a:schemeClr val="tx1"/>
                </a:solidFill>
                <a:effectLst/>
                <a:latin typeface="Arial" pitchFamily="34" charset="0"/>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Espace réservé du pied de page 6"/>
          <p:cNvSpPr>
            <a:spLocks noGrp="1"/>
          </p:cNvSpPr>
          <p:nvPr>
            <p:ph type="ftr" sz="quarter" idx="11"/>
          </p:nvPr>
        </p:nvSpPr>
        <p:spPr/>
        <p:txBody>
          <a:bodyPr/>
          <a:lstStyle/>
          <a:p>
            <a:r>
              <a:rPr lang="fr-FR" smtClean="0"/>
              <a:t>PRESENTE PAR M KIENTEGA</a:t>
            </a:r>
            <a:endParaRPr lang="fr-FR"/>
          </a:p>
        </p:txBody>
      </p:sp>
    </p:spTree>
  </p:cSld>
  <p:clrMapOvr>
    <a:masterClrMapping/>
  </p:clrMapOvr>
  <p:transition>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000000"/>
                </a:solidFill>
                <a:effectLst/>
                <a:latin typeface="Arial" pitchFamily="34" charset="0"/>
                <a:ea typeface="Arial Unicode MS" pitchFamily="34" charset="-128"/>
                <a:cs typeface="Arial" pitchFamily="34" charset="0"/>
              </a:rPr>
              <a:t>3 – Les périphériques et leurs rôles</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8" name="Image 7" descr="C:\Users\kientega\Desktop\COUR DE ISIG\azerty.gif"/>
          <p:cNvPicPr/>
          <p:nvPr/>
        </p:nvPicPr>
        <p:blipFill>
          <a:blip r:embed="rId2"/>
          <a:stretch>
            <a:fillRect/>
          </a:stretch>
        </p:blipFill>
        <p:spPr bwMode="auto">
          <a:xfrm>
            <a:off x="642910" y="1357298"/>
            <a:ext cx="5146040" cy="1427781"/>
          </a:xfrm>
          <a:prstGeom prst="rect">
            <a:avLst/>
          </a:prstGeom>
          <a:noFill/>
          <a:ln w="9525">
            <a:noFill/>
            <a:miter lim="800000"/>
            <a:headEnd/>
            <a:tailEnd/>
          </a:ln>
        </p:spPr>
      </p:pic>
      <p:sp>
        <p:nvSpPr>
          <p:cNvPr id="22534" name="Rectangle 6"/>
          <p:cNvSpPr>
            <a:spLocks noChangeArrowheads="1"/>
          </p:cNvSpPr>
          <p:nvPr/>
        </p:nvSpPr>
        <p:spPr bwMode="auto">
          <a:xfrm>
            <a:off x="0" y="2950189"/>
            <a:ext cx="878684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Il permet de donner des ordres </a:t>
            </a:r>
            <a:r>
              <a:rPr kumimoji="0" lang="fr-FR" sz="1600" b="1" i="0" u="none" strike="noStrike" cap="none" normalizeH="0" baseline="0" dirty="0" smtClean="0">
                <a:ln>
                  <a:noFill/>
                </a:ln>
                <a:solidFill>
                  <a:srgbClr val="000000"/>
                </a:solidFill>
                <a:effectLst/>
                <a:latin typeface="Calibri"/>
                <a:ea typeface="Calibri" pitchFamily="34" charset="0"/>
                <a:cs typeface="Arial" pitchFamily="34" charset="0"/>
              </a:rPr>
              <a:t>à</a:t>
            </a:r>
            <a:r>
              <a:rPr kumimoji="0" lang="fr-FR"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 l</a:t>
            </a:r>
            <a:r>
              <a:rPr kumimoji="0" lang="fr-FR" sz="1600" b="1"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ordinateur. Il y a beaucoup de mod</a:t>
            </a:r>
            <a:r>
              <a:rPr kumimoji="0" lang="fr-FR" sz="1600" b="1"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les diff</a:t>
            </a:r>
            <a:r>
              <a:rPr kumimoji="0" lang="fr-FR" sz="1600" b="1"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rents (avec ou sans fil, avec plus ou moins de touches).</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Il est QWERTY dans les pays anglo-saxons. En France le clavier est dit AZERTY:</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Espace réservé du pied de page 4"/>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22534"/>
                                        </p:tgtEl>
                                        <p:attrNameLst>
                                          <p:attrName>style.visibility</p:attrName>
                                        </p:attrNameLst>
                                      </p:cBhvr>
                                      <p:to>
                                        <p:strVal val="visible"/>
                                      </p:to>
                                    </p:set>
                                    <p:animEffect transition="in" filter="wipe(down)">
                                      <p:cBhvr>
                                        <p:cTn id="13" dur="580">
                                          <p:stCondLst>
                                            <p:cond delay="0"/>
                                          </p:stCondLst>
                                        </p:cTn>
                                        <p:tgtEl>
                                          <p:spTgt spid="22534"/>
                                        </p:tgtEl>
                                      </p:cBhvr>
                                    </p:animEffect>
                                    <p:anim calcmode="lin" valueType="num">
                                      <p:cBhvr>
                                        <p:cTn id="14" dur="1822" tmFilter="0,0; 0.14,0.36; 0.43,0.73; 0.71,0.91; 1.0,1.0">
                                          <p:stCondLst>
                                            <p:cond delay="0"/>
                                          </p:stCondLst>
                                        </p:cTn>
                                        <p:tgtEl>
                                          <p:spTgt spid="2253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253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253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253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2534"/>
                                        </p:tgtEl>
                                        <p:attrNameLst>
                                          <p:attrName>ppt_y</p:attrName>
                                        </p:attrNameLst>
                                      </p:cBhvr>
                                      <p:tavLst>
                                        <p:tav tm="0" fmla="#ppt_y-sin(pi*$)/81">
                                          <p:val>
                                            <p:fltVal val="0"/>
                                          </p:val>
                                        </p:tav>
                                        <p:tav tm="100000">
                                          <p:val>
                                            <p:fltVal val="1"/>
                                          </p:val>
                                        </p:tav>
                                      </p:tavLst>
                                    </p:anim>
                                    <p:animScale>
                                      <p:cBhvr>
                                        <p:cTn id="19" dur="26">
                                          <p:stCondLst>
                                            <p:cond delay="650"/>
                                          </p:stCondLst>
                                        </p:cTn>
                                        <p:tgtEl>
                                          <p:spTgt spid="22534"/>
                                        </p:tgtEl>
                                      </p:cBhvr>
                                      <p:to x="100000" y="60000"/>
                                    </p:animScale>
                                    <p:animScale>
                                      <p:cBhvr>
                                        <p:cTn id="20" dur="166" decel="50000">
                                          <p:stCondLst>
                                            <p:cond delay="676"/>
                                          </p:stCondLst>
                                        </p:cTn>
                                        <p:tgtEl>
                                          <p:spTgt spid="22534"/>
                                        </p:tgtEl>
                                      </p:cBhvr>
                                      <p:to x="100000" y="100000"/>
                                    </p:animScale>
                                    <p:animScale>
                                      <p:cBhvr>
                                        <p:cTn id="21" dur="26">
                                          <p:stCondLst>
                                            <p:cond delay="1312"/>
                                          </p:stCondLst>
                                        </p:cTn>
                                        <p:tgtEl>
                                          <p:spTgt spid="22534"/>
                                        </p:tgtEl>
                                      </p:cBhvr>
                                      <p:to x="100000" y="80000"/>
                                    </p:animScale>
                                    <p:animScale>
                                      <p:cBhvr>
                                        <p:cTn id="22" dur="166" decel="50000">
                                          <p:stCondLst>
                                            <p:cond delay="1338"/>
                                          </p:stCondLst>
                                        </p:cTn>
                                        <p:tgtEl>
                                          <p:spTgt spid="22534"/>
                                        </p:tgtEl>
                                      </p:cBhvr>
                                      <p:to x="100000" y="100000"/>
                                    </p:animScale>
                                    <p:animScale>
                                      <p:cBhvr>
                                        <p:cTn id="23" dur="26">
                                          <p:stCondLst>
                                            <p:cond delay="1642"/>
                                          </p:stCondLst>
                                        </p:cTn>
                                        <p:tgtEl>
                                          <p:spTgt spid="22534"/>
                                        </p:tgtEl>
                                      </p:cBhvr>
                                      <p:to x="100000" y="90000"/>
                                    </p:animScale>
                                    <p:animScale>
                                      <p:cBhvr>
                                        <p:cTn id="24" dur="166" decel="50000">
                                          <p:stCondLst>
                                            <p:cond delay="1668"/>
                                          </p:stCondLst>
                                        </p:cTn>
                                        <p:tgtEl>
                                          <p:spTgt spid="22534"/>
                                        </p:tgtEl>
                                      </p:cBhvr>
                                      <p:to x="100000" y="100000"/>
                                    </p:animScale>
                                    <p:animScale>
                                      <p:cBhvr>
                                        <p:cTn id="25" dur="26">
                                          <p:stCondLst>
                                            <p:cond delay="1808"/>
                                          </p:stCondLst>
                                        </p:cTn>
                                        <p:tgtEl>
                                          <p:spTgt spid="22534"/>
                                        </p:tgtEl>
                                      </p:cBhvr>
                                      <p:to x="100000" y="95000"/>
                                    </p:animScale>
                                    <p:animScale>
                                      <p:cBhvr>
                                        <p:cTn id="26" dur="166" decel="50000">
                                          <p:stCondLst>
                                            <p:cond delay="1834"/>
                                          </p:stCondLst>
                                        </p:cTn>
                                        <p:tgtEl>
                                          <p:spTgt spid="2253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WordArt 1"/>
          <p:cNvSpPr>
            <a:spLocks noChangeArrowheads="1" noChangeShapeType="1" noTextEdit="1"/>
          </p:cNvSpPr>
          <p:nvPr/>
        </p:nvSpPr>
        <p:spPr bwMode="auto">
          <a:xfrm>
            <a:off x="2071670" y="928670"/>
            <a:ext cx="5391158" cy="660400"/>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rtl="0"/>
            <a:r>
              <a:rPr lang="fr-FR" sz="3600" kern="10" spc="0" dirty="0" smtClean="0">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effectLst/>
                <a:latin typeface="Times New Roman"/>
                <a:cs typeface="Times New Roman"/>
              </a:rPr>
              <a:t>programme</a:t>
            </a:r>
            <a:endParaRPr lang="fr-FR" sz="3600" kern="10" spc="0" dirty="0">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effectLst/>
              <a:latin typeface="Times New Roman"/>
              <a:cs typeface="Times New Roman"/>
            </a:endParaRPr>
          </a:p>
        </p:txBody>
      </p:sp>
      <p:sp>
        <p:nvSpPr>
          <p:cNvPr id="2050" name="Rectangle 2"/>
          <p:cNvSpPr>
            <a:spLocks noChangeArrowheads="1"/>
          </p:cNvSpPr>
          <p:nvPr/>
        </p:nvSpPr>
        <p:spPr bwMode="auto">
          <a:xfrm>
            <a:off x="0" y="1785926"/>
            <a:ext cx="8572528" cy="3354668"/>
          </a:xfrm>
          <a:prstGeom prst="rect">
            <a:avLst/>
          </a:prstGeom>
          <a:noFill/>
          <a:ln w="9525">
            <a:noFill/>
            <a:miter lim="800000"/>
            <a:headEnd/>
            <a:tailEnd/>
          </a:ln>
          <a:effectLst/>
        </p:spPr>
        <p:txBody>
          <a:bodyPr vert="horz" wrap="square" lIns="257094" tIns="304704"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lang="fr-FR" b="1" dirty="0" smtClean="0">
                <a:solidFill>
                  <a:srgbClr val="365F91"/>
                </a:solidFill>
                <a:latin typeface="Arial" pitchFamily="34" charset="0"/>
                <a:ea typeface="Times New Roman" pitchFamily="18" charset="0"/>
                <a:cs typeface="Arial" pitchFamily="34" charset="0"/>
              </a:rPr>
              <a:t>A. </a:t>
            </a:r>
            <a:r>
              <a:rPr kumimoji="0" lang="fr-FR" b="1" i="0" u="none" strike="noStrike" cap="none" normalizeH="0" baseline="0" dirty="0" smtClean="0">
                <a:ln>
                  <a:noFill/>
                </a:ln>
                <a:solidFill>
                  <a:srgbClr val="365F91"/>
                </a:solidFill>
                <a:effectLst/>
                <a:latin typeface="Arial" pitchFamily="34" charset="0"/>
                <a:ea typeface="Times New Roman" pitchFamily="18" charset="0"/>
                <a:cs typeface="Arial" pitchFamily="34" charset="0"/>
              </a:rPr>
              <a:t>G</a:t>
            </a:r>
            <a:r>
              <a:rPr kumimoji="0" lang="fr-FR" b="1" i="0" u="none" strike="noStrike" cap="none" normalizeH="0" baseline="0" dirty="0" smtClean="0">
                <a:ln>
                  <a:noFill/>
                </a:ln>
                <a:solidFill>
                  <a:srgbClr val="365F91"/>
                </a:solidFill>
                <a:effectLst/>
                <a:latin typeface="Cambria"/>
                <a:ea typeface="Times New Roman" pitchFamily="18" charset="0"/>
                <a:cs typeface="Arial" pitchFamily="34" charset="0"/>
              </a:rPr>
              <a:t>é</a:t>
            </a:r>
            <a:r>
              <a:rPr kumimoji="0" lang="fr-FR" b="1" i="0" u="none" strike="noStrike" cap="none" normalizeH="0" baseline="0" dirty="0" smtClean="0">
                <a:ln>
                  <a:noFill/>
                </a:ln>
                <a:solidFill>
                  <a:srgbClr val="365F91"/>
                </a:solidFill>
                <a:effectLst/>
                <a:latin typeface="Arial" pitchFamily="34" charset="0"/>
                <a:ea typeface="Times New Roman" pitchFamily="18" charset="0"/>
                <a:cs typeface="Arial" pitchFamily="34" charset="0"/>
              </a:rPr>
              <a:t>n</a:t>
            </a:r>
            <a:r>
              <a:rPr kumimoji="0" lang="fr-FR" b="1" i="0" u="none" strike="noStrike" cap="none" normalizeH="0" baseline="0" dirty="0" smtClean="0">
                <a:ln>
                  <a:noFill/>
                </a:ln>
                <a:solidFill>
                  <a:srgbClr val="365F91"/>
                </a:solidFill>
                <a:effectLst/>
                <a:latin typeface="Cambria"/>
                <a:ea typeface="Times New Roman" pitchFamily="18" charset="0"/>
                <a:cs typeface="Arial" pitchFamily="34" charset="0"/>
              </a:rPr>
              <a:t>é</a:t>
            </a:r>
            <a:r>
              <a:rPr kumimoji="0" lang="fr-FR" b="1" i="0" u="none" strike="noStrike" cap="none" normalizeH="0" baseline="0" dirty="0" smtClean="0">
                <a:ln>
                  <a:noFill/>
                </a:ln>
                <a:solidFill>
                  <a:srgbClr val="365F91"/>
                </a:solidFill>
                <a:effectLst/>
                <a:latin typeface="Arial" pitchFamily="34" charset="0"/>
                <a:ea typeface="Times New Roman" pitchFamily="18" charset="0"/>
                <a:cs typeface="Arial" pitchFamily="34" charset="0"/>
              </a:rPr>
              <a:t>ralit</a:t>
            </a:r>
            <a:r>
              <a:rPr kumimoji="0" lang="fr-FR" b="1" i="0" u="none" strike="noStrike" cap="none" normalizeH="0" baseline="0" dirty="0" smtClean="0">
                <a:ln>
                  <a:noFill/>
                </a:ln>
                <a:solidFill>
                  <a:srgbClr val="365F91"/>
                </a:solidFill>
                <a:effectLst/>
                <a:latin typeface="Cambria"/>
                <a:ea typeface="Times New Roman" pitchFamily="18" charset="0"/>
                <a:cs typeface="Arial" pitchFamily="34" charset="0"/>
              </a:rPr>
              <a:t>é</a:t>
            </a:r>
            <a:r>
              <a:rPr kumimoji="0" lang="fr-FR" b="1" i="0" u="none" strike="noStrike" cap="none" normalizeH="0" baseline="0" dirty="0" smtClean="0">
                <a:ln>
                  <a:noFill/>
                </a:ln>
                <a:solidFill>
                  <a:srgbClr val="365F91"/>
                </a:solidFill>
                <a:effectLst/>
                <a:latin typeface="Arial" pitchFamily="34" charset="0"/>
                <a:ea typeface="Times New Roman" pitchFamily="18" charset="0"/>
                <a:cs typeface="Arial" pitchFamily="34" charset="0"/>
              </a:rPr>
              <a:t>s  Sur L Informatique</a:t>
            </a:r>
            <a:endParaRPr kumimoji="0" lang="fr-FR"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Introduction</a:t>
            </a:r>
            <a:endParaRPr kumimoji="0" lang="fr-FR"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365F91"/>
                </a:solidFill>
                <a:effectLst/>
                <a:latin typeface="Arial" pitchFamily="34" charset="0"/>
                <a:ea typeface="Times New Roman" pitchFamily="18" charset="0"/>
                <a:cs typeface="Arial" pitchFamily="34" charset="0"/>
              </a:rPr>
              <a:t>II. d</a:t>
            </a:r>
            <a:r>
              <a:rPr kumimoji="0" lang="fr-FR" b="1" i="0" u="none" strike="noStrike" cap="none" normalizeH="0" baseline="0" dirty="0" smtClean="0">
                <a:ln>
                  <a:noFill/>
                </a:ln>
                <a:solidFill>
                  <a:srgbClr val="365F91"/>
                </a:solidFill>
                <a:effectLst/>
                <a:latin typeface="Cambria"/>
                <a:ea typeface="Times New Roman" pitchFamily="18" charset="0"/>
                <a:cs typeface="Arial" pitchFamily="34" charset="0"/>
              </a:rPr>
              <a:t>é</a:t>
            </a:r>
            <a:r>
              <a:rPr kumimoji="0" lang="fr-FR" b="1" i="0" u="none" strike="noStrike" cap="none" normalizeH="0" baseline="0" dirty="0" smtClean="0">
                <a:ln>
                  <a:noFill/>
                </a:ln>
                <a:solidFill>
                  <a:srgbClr val="365F91"/>
                </a:solidFill>
                <a:effectLst/>
                <a:latin typeface="Arial" pitchFamily="34" charset="0"/>
                <a:ea typeface="Times New Roman" pitchFamily="18" charset="0"/>
                <a:cs typeface="Arial" pitchFamily="34" charset="0"/>
              </a:rPr>
              <a:t>finitions des</a:t>
            </a:r>
            <a:r>
              <a:rPr kumimoji="0" lang="fr-FR" b="1" i="0" u="none" strike="noStrike" cap="none" normalizeH="0" baseline="0" dirty="0" smtClean="0">
                <a:ln>
                  <a:noFill/>
                </a:ln>
                <a:solidFill>
                  <a:srgbClr val="365F91"/>
                </a:solidFill>
                <a:effectLst/>
                <a:latin typeface="Cambria"/>
                <a:ea typeface="Times New Roman" pitchFamily="18" charset="0"/>
                <a:cs typeface="Arial" pitchFamily="34" charset="0"/>
              </a:rPr>
              <a:t> </a:t>
            </a:r>
            <a:r>
              <a:rPr kumimoji="0" lang="fr-FR" b="1" i="0" u="none" strike="noStrike" cap="none" normalizeH="0" baseline="0" dirty="0" smtClean="0">
                <a:ln>
                  <a:noFill/>
                </a:ln>
                <a:solidFill>
                  <a:srgbClr val="365F91"/>
                </a:solidFill>
                <a:effectLst/>
                <a:latin typeface="Arial" pitchFamily="34" charset="0"/>
                <a:ea typeface="Times New Roman" pitchFamily="18" charset="0"/>
                <a:cs typeface="Arial" pitchFamily="34" charset="0"/>
              </a:rPr>
              <a:t>mots cl</a:t>
            </a:r>
            <a:r>
              <a:rPr kumimoji="0" lang="fr-FR" b="1" i="0" u="none" strike="noStrike" cap="none" normalizeH="0" baseline="0" dirty="0" smtClean="0">
                <a:ln>
                  <a:noFill/>
                </a:ln>
                <a:solidFill>
                  <a:srgbClr val="365F91"/>
                </a:solidFill>
                <a:effectLst/>
                <a:latin typeface="Cambria"/>
                <a:ea typeface="Times New Roman" pitchFamily="18" charset="0"/>
                <a:cs typeface="Arial" pitchFamily="34" charset="0"/>
              </a:rPr>
              <a:t>é</a:t>
            </a:r>
            <a:r>
              <a:rPr kumimoji="0" lang="fr-FR" b="1" i="0" u="none" strike="noStrike" cap="none" normalizeH="0" baseline="0" dirty="0" smtClean="0">
                <a:ln>
                  <a:noFill/>
                </a:ln>
                <a:solidFill>
                  <a:srgbClr val="365F91"/>
                </a:solidFill>
                <a:effectLst/>
                <a:latin typeface="Arial" pitchFamily="34" charset="0"/>
                <a:ea typeface="Times New Roman" pitchFamily="18" charset="0"/>
                <a:cs typeface="Arial" pitchFamily="34" charset="0"/>
              </a:rPr>
              <a:t>s</a:t>
            </a:r>
            <a:endParaRPr kumimoji="0" lang="fr-FR"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4F81BD"/>
                </a:solidFill>
                <a:effectLst/>
                <a:latin typeface="Arial" pitchFamily="34" charset="0"/>
                <a:ea typeface="Times New Roman" pitchFamily="18" charset="0"/>
                <a:cs typeface="Arial" pitchFamily="34" charset="0"/>
              </a:rPr>
              <a:t>II.1- Information</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II.2- Traitement automatique</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000080"/>
                </a:solidFill>
                <a:effectLst/>
                <a:latin typeface="Arial" pitchFamily="34" charset="0"/>
                <a:ea typeface="Times New Roman" pitchFamily="18" charset="0"/>
                <a:cs typeface="Arial" pitchFamily="34" charset="0"/>
              </a:rPr>
              <a:t>III- LES OBJECTIFS D’UTILISATION DE L’INFORMATIQUE</a:t>
            </a:r>
            <a:endParaRPr kumimoji="0" lang="fr-FR"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4F81BD"/>
                </a:solidFill>
                <a:effectLst/>
                <a:latin typeface="Arial" pitchFamily="34" charset="0"/>
                <a:ea typeface="Times New Roman" pitchFamily="18" charset="0"/>
                <a:cs typeface="Arial" pitchFamily="34" charset="0"/>
              </a:rPr>
              <a:t>B.HISTORIQUE</a:t>
            </a:r>
            <a:endParaRPr kumimoji="0" lang="fr-FR"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rPr>
              <a:t>C .première partie (</a:t>
            </a:r>
            <a:r>
              <a:rPr kumimoji="0" lang="fr-FR" b="1" i="0" u="none" strike="noStrike" cap="none" normalizeH="0" baseline="0" dirty="0" smtClean="0">
                <a:ln>
                  <a:noFill/>
                </a:ln>
                <a:solidFill>
                  <a:srgbClr val="365F91"/>
                </a:solidFill>
                <a:effectLst/>
                <a:latin typeface="Arial" pitchFamily="34" charset="0"/>
                <a:ea typeface="Times New Roman" pitchFamily="18" charset="0"/>
                <a:cs typeface="Arial" pitchFamily="34" charset="0"/>
              </a:rPr>
              <a:t>L'ordinateur et les p</a:t>
            </a:r>
            <a:r>
              <a:rPr kumimoji="0" lang="fr-FR" b="1" i="0" u="none" strike="noStrike" cap="none" normalizeH="0" baseline="0" dirty="0" smtClean="0">
                <a:ln>
                  <a:noFill/>
                </a:ln>
                <a:solidFill>
                  <a:srgbClr val="365F91"/>
                </a:solidFill>
                <a:effectLst/>
                <a:latin typeface="Cambria"/>
                <a:ea typeface="Times New Roman" pitchFamily="18" charset="0"/>
                <a:cs typeface="Arial" pitchFamily="34" charset="0"/>
              </a:rPr>
              <a:t>é</a:t>
            </a:r>
            <a:r>
              <a:rPr kumimoji="0" lang="fr-FR" b="1" i="0" u="none" strike="noStrike" cap="none" normalizeH="0" baseline="0" dirty="0" smtClean="0">
                <a:ln>
                  <a:noFill/>
                </a:ln>
                <a:solidFill>
                  <a:srgbClr val="365F91"/>
                </a:solidFill>
                <a:effectLst/>
                <a:latin typeface="Arial" pitchFamily="34" charset="0"/>
                <a:ea typeface="Times New Roman" pitchFamily="18" charset="0"/>
                <a:cs typeface="Arial" pitchFamily="34" charset="0"/>
              </a:rPr>
              <a:t>riph</a:t>
            </a:r>
            <a:r>
              <a:rPr kumimoji="0" lang="fr-FR" b="1" i="0" u="none" strike="noStrike" cap="none" normalizeH="0" baseline="0" dirty="0" smtClean="0">
                <a:ln>
                  <a:noFill/>
                </a:ln>
                <a:solidFill>
                  <a:srgbClr val="365F91"/>
                </a:solidFill>
                <a:effectLst/>
                <a:latin typeface="Cambria"/>
                <a:ea typeface="Times New Roman" pitchFamily="18" charset="0"/>
                <a:cs typeface="Arial" pitchFamily="34" charset="0"/>
              </a:rPr>
              <a:t>é</a:t>
            </a:r>
            <a:r>
              <a:rPr kumimoji="0" lang="fr-FR" b="1" i="0" u="none" strike="noStrike" cap="none" normalizeH="0" baseline="0" dirty="0" smtClean="0">
                <a:ln>
                  <a:noFill/>
                </a:ln>
                <a:solidFill>
                  <a:srgbClr val="365F91"/>
                </a:solidFill>
                <a:effectLst/>
                <a:latin typeface="Arial" pitchFamily="34" charset="0"/>
                <a:ea typeface="Times New Roman" pitchFamily="18" charset="0"/>
                <a:cs typeface="Arial" pitchFamily="34" charset="0"/>
              </a:rPr>
              <a:t>riques)</a:t>
            </a:r>
            <a:endParaRPr kumimoji="0" lang="fr-FR"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Exemple (</a:t>
            </a:r>
            <a:r>
              <a:rPr kumimoji="0" lang="fr-FR" b="1" i="0" u="none" strike="noStrike" cap="none" normalizeH="0" baseline="0" dirty="0" smtClean="0">
                <a:ln>
                  <a:noFill/>
                </a:ln>
                <a:solidFill>
                  <a:srgbClr val="000000"/>
                </a:solidFill>
                <a:effectLst/>
                <a:latin typeface="Arial" pitchFamily="34" charset="0"/>
                <a:ea typeface="Calibri" pitchFamily="34" charset="0"/>
                <a:cs typeface="Arial" pitchFamily="34" charset="0"/>
              </a:rPr>
              <a:t>P</a:t>
            </a:r>
            <a:r>
              <a:rPr kumimoji="0" lang="fr-FR" b="1"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1" i="0" u="none" strike="noStrike" cap="none" normalizeH="0" baseline="0" dirty="0" smtClean="0">
                <a:ln>
                  <a:noFill/>
                </a:ln>
                <a:solidFill>
                  <a:srgbClr val="000000"/>
                </a:solidFill>
                <a:effectLst/>
                <a:latin typeface="Arial" pitchFamily="34" charset="0"/>
                <a:ea typeface="Calibri" pitchFamily="34" charset="0"/>
                <a:cs typeface="Arial" pitchFamily="34" charset="0"/>
              </a:rPr>
              <a:t>riph</a:t>
            </a:r>
            <a:r>
              <a:rPr kumimoji="0" lang="fr-FR" b="1"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1" i="0" u="none" strike="noStrike" cap="none" normalizeH="0" baseline="0" dirty="0" smtClean="0">
                <a:ln>
                  <a:noFill/>
                </a:ln>
                <a:solidFill>
                  <a:srgbClr val="000000"/>
                </a:solidFill>
                <a:effectLst/>
                <a:latin typeface="Arial" pitchFamily="34" charset="0"/>
                <a:ea typeface="Calibri" pitchFamily="34" charset="0"/>
                <a:cs typeface="Arial" pitchFamily="34" charset="0"/>
              </a:rPr>
              <a:t>riques d</a:t>
            </a:r>
            <a:r>
              <a:rPr kumimoji="0" lang="fr-FR" b="1"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b="1" i="0" u="none" strike="noStrike" cap="none" normalizeH="0" baseline="0" dirty="0" smtClean="0">
                <a:ln>
                  <a:noFill/>
                </a:ln>
                <a:solidFill>
                  <a:srgbClr val="000000"/>
                </a:solidFill>
                <a:effectLst/>
                <a:latin typeface="Arial" pitchFamily="34" charset="0"/>
                <a:ea typeface="Calibri" pitchFamily="34" charset="0"/>
                <a:cs typeface="Arial" pitchFamily="34" charset="0"/>
              </a:rPr>
              <a:t>entr</a:t>
            </a:r>
            <a:r>
              <a:rPr kumimoji="0" lang="fr-FR" b="1"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1" i="0" u="none" strike="noStrike" cap="none" normalizeH="0" baseline="0" dirty="0" smtClean="0">
                <a:ln>
                  <a:noFill/>
                </a:ln>
                <a:solidFill>
                  <a:srgbClr val="000000"/>
                </a:solidFill>
                <a:effectLst/>
                <a:latin typeface="Arial" pitchFamily="34" charset="0"/>
                <a:ea typeface="Calibri" pitchFamily="34" charset="0"/>
                <a:cs typeface="Arial" pitchFamily="34" charset="0"/>
              </a:rPr>
              <a:t>. P</a:t>
            </a:r>
            <a:r>
              <a:rPr kumimoji="0" lang="fr-FR" b="1"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1" i="0" u="none" strike="noStrike" cap="none" normalizeH="0" baseline="0" dirty="0" smtClean="0">
                <a:ln>
                  <a:noFill/>
                </a:ln>
                <a:solidFill>
                  <a:srgbClr val="000000"/>
                </a:solidFill>
                <a:effectLst/>
                <a:latin typeface="Arial" pitchFamily="34" charset="0"/>
                <a:ea typeface="Calibri" pitchFamily="34" charset="0"/>
                <a:cs typeface="Arial" pitchFamily="34" charset="0"/>
              </a:rPr>
              <a:t>riph</a:t>
            </a:r>
            <a:r>
              <a:rPr kumimoji="0" lang="fr-FR" b="1"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1" i="0" u="none" strike="noStrike" cap="none" normalizeH="0" baseline="0" dirty="0" smtClean="0">
                <a:ln>
                  <a:noFill/>
                </a:ln>
                <a:solidFill>
                  <a:srgbClr val="000000"/>
                </a:solidFill>
                <a:effectLst/>
                <a:latin typeface="Arial" pitchFamily="34" charset="0"/>
                <a:ea typeface="Calibri" pitchFamily="34" charset="0"/>
                <a:cs typeface="Arial" pitchFamily="34" charset="0"/>
              </a:rPr>
              <a:t>riques de sortis)</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000000"/>
                </a:solidFill>
                <a:effectLst/>
                <a:latin typeface="Cambria" pitchFamily="18" charset="0"/>
                <a:ea typeface="Calibri" pitchFamily="34" charset="0"/>
                <a:cs typeface="Arial" pitchFamily="34" charset="0"/>
              </a:rPr>
              <a:t>d.partie2 traitement de texte (mise en forme des documents sur Word)</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000000"/>
                </a:solidFill>
                <a:effectLst/>
                <a:latin typeface="Cambria" pitchFamily="18" charset="0"/>
                <a:ea typeface="Calibri" pitchFamily="34" charset="0"/>
                <a:cs typeface="Arial" pitchFamily="34" charset="0"/>
              </a:rPr>
              <a:t>e. partie</a:t>
            </a:r>
            <a:r>
              <a:rPr kumimoji="0" lang="fr-FR" b="1" i="0" u="none" strike="noStrike" cap="none" normalizeH="0" baseline="0" dirty="0" smtClean="0">
                <a:ln>
                  <a:noFill/>
                </a:ln>
                <a:solidFill>
                  <a:srgbClr val="000000"/>
                </a:solidFill>
                <a:effectLst/>
                <a:latin typeface="Calibri"/>
                <a:ea typeface="Calibri" pitchFamily="34" charset="0"/>
                <a:cs typeface="Arial" pitchFamily="34" charset="0"/>
              </a:rPr>
              <a:t> </a:t>
            </a:r>
            <a:r>
              <a:rPr kumimoji="0" lang="fr-FR" b="1" i="0" u="none" strike="noStrike" cap="none" normalizeH="0" baseline="0" dirty="0" smtClean="0">
                <a:ln>
                  <a:noFill/>
                </a:ln>
                <a:solidFill>
                  <a:srgbClr val="000000"/>
                </a:solidFill>
                <a:effectLst/>
                <a:latin typeface="Cambria" pitchFamily="18" charset="0"/>
                <a:ea typeface="Calibri" pitchFamily="34" charset="0"/>
                <a:cs typeface="Arial" pitchFamily="34" charset="0"/>
              </a:rPr>
              <a:t>3</a:t>
            </a:r>
            <a:r>
              <a:rPr kumimoji="0" lang="fr-FR" b="1" i="0" u="none" strike="noStrike" cap="none" normalizeH="0" baseline="0" dirty="0" smtClean="0">
                <a:ln>
                  <a:noFill/>
                </a:ln>
                <a:solidFill>
                  <a:srgbClr val="000000"/>
                </a:solidFill>
                <a:effectLst/>
                <a:latin typeface="Calibri"/>
                <a:ea typeface="Calibri" pitchFamily="34" charset="0"/>
                <a:cs typeface="Arial" pitchFamily="34" charset="0"/>
              </a:rPr>
              <a:t> </a:t>
            </a:r>
            <a:r>
              <a:rPr kumimoji="0" lang="fr-FR" b="1" i="0" u="none" strike="noStrike" cap="none" normalizeH="0" baseline="0" dirty="0" smtClean="0">
                <a:ln>
                  <a:noFill/>
                </a:ln>
                <a:solidFill>
                  <a:srgbClr val="000000"/>
                </a:solidFill>
                <a:effectLst/>
                <a:latin typeface="Cambria" pitchFamily="18" charset="0"/>
                <a:ea typeface="Calibri" pitchFamily="34" charset="0"/>
                <a:cs typeface="Arial" pitchFamily="34" charset="0"/>
              </a:rPr>
              <a:t>: introduction a l internet</a:t>
            </a:r>
            <a:r>
              <a:rPr kumimoji="0" lang="fr-FR" b="1" i="0" u="none" strike="noStrike" cap="none" normalizeH="0" baseline="0" dirty="0" smtClean="0">
                <a:ln>
                  <a:noFill/>
                </a:ln>
                <a:solidFill>
                  <a:srgbClr val="000000"/>
                </a:solidFill>
                <a:effectLst/>
                <a:latin typeface="Calibri"/>
                <a:ea typeface="Calibri" pitchFamily="34" charset="0"/>
                <a:cs typeface="Arial" pitchFamily="34" charset="0"/>
              </a:rPr>
              <a:t> </a:t>
            </a:r>
            <a:r>
              <a:rPr kumimoji="0" lang="fr-FR" b="1" i="0" u="none" strike="noStrike" cap="none" normalizeH="0" baseline="0" dirty="0" smtClean="0">
                <a:ln>
                  <a:noFill/>
                </a:ln>
                <a:solidFill>
                  <a:srgbClr val="000000"/>
                </a:solidFill>
                <a:effectLst/>
                <a:latin typeface="Cambria" pitchFamily="18" charset="0"/>
                <a:ea typeface="Calibri" pitchFamily="34" charset="0"/>
                <a:cs typeface="Arial" pitchFamily="34" charset="0"/>
              </a:rPr>
              <a:t>; utilisation w8et ses commandes de bases</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Espace réservé du pied de page 3"/>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049"/>
                                        </p:tgtEl>
                                        <p:attrNameLst>
                                          <p:attrName>style.visibility</p:attrName>
                                        </p:attrNameLst>
                                      </p:cBhvr>
                                      <p:to>
                                        <p:strVal val="visible"/>
                                      </p:to>
                                    </p:set>
                                    <p:animEffect transition="in" filter="wipe(down)">
                                      <p:cBhvr>
                                        <p:cTn id="7" dur="580">
                                          <p:stCondLst>
                                            <p:cond delay="0"/>
                                          </p:stCondLst>
                                        </p:cTn>
                                        <p:tgtEl>
                                          <p:spTgt spid="2049"/>
                                        </p:tgtEl>
                                      </p:cBhvr>
                                    </p:animEffect>
                                    <p:anim calcmode="lin" valueType="num">
                                      <p:cBhvr>
                                        <p:cTn id="8" dur="1822" tmFilter="0,0; 0.14,0.36; 0.43,0.73; 0.71,0.91; 1.0,1.0">
                                          <p:stCondLst>
                                            <p:cond delay="0"/>
                                          </p:stCondLst>
                                        </p:cTn>
                                        <p:tgtEl>
                                          <p:spTgt spid="204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4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4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4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49"/>
                                        </p:tgtEl>
                                        <p:attrNameLst>
                                          <p:attrName>ppt_y</p:attrName>
                                        </p:attrNameLst>
                                      </p:cBhvr>
                                      <p:tavLst>
                                        <p:tav tm="0" fmla="#ppt_y-sin(pi*$)/81">
                                          <p:val>
                                            <p:fltVal val="0"/>
                                          </p:val>
                                        </p:tav>
                                        <p:tav tm="100000">
                                          <p:val>
                                            <p:fltVal val="1"/>
                                          </p:val>
                                        </p:tav>
                                      </p:tavLst>
                                    </p:anim>
                                    <p:animScale>
                                      <p:cBhvr>
                                        <p:cTn id="13" dur="26">
                                          <p:stCondLst>
                                            <p:cond delay="650"/>
                                          </p:stCondLst>
                                        </p:cTn>
                                        <p:tgtEl>
                                          <p:spTgt spid="2049"/>
                                        </p:tgtEl>
                                      </p:cBhvr>
                                      <p:to x="100000" y="60000"/>
                                    </p:animScale>
                                    <p:animScale>
                                      <p:cBhvr>
                                        <p:cTn id="14" dur="166" decel="50000">
                                          <p:stCondLst>
                                            <p:cond delay="676"/>
                                          </p:stCondLst>
                                        </p:cTn>
                                        <p:tgtEl>
                                          <p:spTgt spid="2049"/>
                                        </p:tgtEl>
                                      </p:cBhvr>
                                      <p:to x="100000" y="100000"/>
                                    </p:animScale>
                                    <p:animScale>
                                      <p:cBhvr>
                                        <p:cTn id="15" dur="26">
                                          <p:stCondLst>
                                            <p:cond delay="1312"/>
                                          </p:stCondLst>
                                        </p:cTn>
                                        <p:tgtEl>
                                          <p:spTgt spid="2049"/>
                                        </p:tgtEl>
                                      </p:cBhvr>
                                      <p:to x="100000" y="80000"/>
                                    </p:animScale>
                                    <p:animScale>
                                      <p:cBhvr>
                                        <p:cTn id="16" dur="166" decel="50000">
                                          <p:stCondLst>
                                            <p:cond delay="1338"/>
                                          </p:stCondLst>
                                        </p:cTn>
                                        <p:tgtEl>
                                          <p:spTgt spid="2049"/>
                                        </p:tgtEl>
                                      </p:cBhvr>
                                      <p:to x="100000" y="100000"/>
                                    </p:animScale>
                                    <p:animScale>
                                      <p:cBhvr>
                                        <p:cTn id="17" dur="26">
                                          <p:stCondLst>
                                            <p:cond delay="1642"/>
                                          </p:stCondLst>
                                        </p:cTn>
                                        <p:tgtEl>
                                          <p:spTgt spid="2049"/>
                                        </p:tgtEl>
                                      </p:cBhvr>
                                      <p:to x="100000" y="90000"/>
                                    </p:animScale>
                                    <p:animScale>
                                      <p:cBhvr>
                                        <p:cTn id="18" dur="166" decel="50000">
                                          <p:stCondLst>
                                            <p:cond delay="1668"/>
                                          </p:stCondLst>
                                        </p:cTn>
                                        <p:tgtEl>
                                          <p:spTgt spid="2049"/>
                                        </p:tgtEl>
                                      </p:cBhvr>
                                      <p:to x="100000" y="100000"/>
                                    </p:animScale>
                                    <p:animScale>
                                      <p:cBhvr>
                                        <p:cTn id="19" dur="26">
                                          <p:stCondLst>
                                            <p:cond delay="1808"/>
                                          </p:stCondLst>
                                        </p:cTn>
                                        <p:tgtEl>
                                          <p:spTgt spid="2049"/>
                                        </p:tgtEl>
                                      </p:cBhvr>
                                      <p:to x="100000" y="95000"/>
                                    </p:animScale>
                                    <p:animScale>
                                      <p:cBhvr>
                                        <p:cTn id="20" dur="166" decel="50000">
                                          <p:stCondLst>
                                            <p:cond delay="1834"/>
                                          </p:stCondLst>
                                        </p:cTn>
                                        <p:tgtEl>
                                          <p:spTgt spid="204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050"/>
                                        </p:tgtEl>
                                        <p:attrNameLst>
                                          <p:attrName>style.visibility</p:attrName>
                                        </p:attrNameLst>
                                      </p:cBhvr>
                                      <p:to>
                                        <p:strVal val="visible"/>
                                      </p:to>
                                    </p:set>
                                    <p:animEffect transition="in" filter="wipe(down)">
                                      <p:cBhvr>
                                        <p:cTn id="25" dur="580">
                                          <p:stCondLst>
                                            <p:cond delay="0"/>
                                          </p:stCondLst>
                                        </p:cTn>
                                        <p:tgtEl>
                                          <p:spTgt spid="2050"/>
                                        </p:tgtEl>
                                      </p:cBhvr>
                                    </p:animEffect>
                                    <p:anim calcmode="lin" valueType="num">
                                      <p:cBhvr>
                                        <p:cTn id="26"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31" dur="26">
                                          <p:stCondLst>
                                            <p:cond delay="650"/>
                                          </p:stCondLst>
                                        </p:cTn>
                                        <p:tgtEl>
                                          <p:spTgt spid="2050"/>
                                        </p:tgtEl>
                                      </p:cBhvr>
                                      <p:to x="100000" y="60000"/>
                                    </p:animScale>
                                    <p:animScale>
                                      <p:cBhvr>
                                        <p:cTn id="32" dur="166" decel="50000">
                                          <p:stCondLst>
                                            <p:cond delay="676"/>
                                          </p:stCondLst>
                                        </p:cTn>
                                        <p:tgtEl>
                                          <p:spTgt spid="2050"/>
                                        </p:tgtEl>
                                      </p:cBhvr>
                                      <p:to x="100000" y="100000"/>
                                    </p:animScale>
                                    <p:animScale>
                                      <p:cBhvr>
                                        <p:cTn id="33" dur="26">
                                          <p:stCondLst>
                                            <p:cond delay="1312"/>
                                          </p:stCondLst>
                                        </p:cTn>
                                        <p:tgtEl>
                                          <p:spTgt spid="2050"/>
                                        </p:tgtEl>
                                      </p:cBhvr>
                                      <p:to x="100000" y="80000"/>
                                    </p:animScale>
                                    <p:animScale>
                                      <p:cBhvr>
                                        <p:cTn id="34" dur="166" decel="50000">
                                          <p:stCondLst>
                                            <p:cond delay="1338"/>
                                          </p:stCondLst>
                                        </p:cTn>
                                        <p:tgtEl>
                                          <p:spTgt spid="2050"/>
                                        </p:tgtEl>
                                      </p:cBhvr>
                                      <p:to x="100000" y="100000"/>
                                    </p:animScale>
                                    <p:animScale>
                                      <p:cBhvr>
                                        <p:cTn id="35" dur="26">
                                          <p:stCondLst>
                                            <p:cond delay="1642"/>
                                          </p:stCondLst>
                                        </p:cTn>
                                        <p:tgtEl>
                                          <p:spTgt spid="2050"/>
                                        </p:tgtEl>
                                      </p:cBhvr>
                                      <p:to x="100000" y="90000"/>
                                    </p:animScale>
                                    <p:animScale>
                                      <p:cBhvr>
                                        <p:cTn id="36" dur="166" decel="50000">
                                          <p:stCondLst>
                                            <p:cond delay="1668"/>
                                          </p:stCondLst>
                                        </p:cTn>
                                        <p:tgtEl>
                                          <p:spTgt spid="2050"/>
                                        </p:tgtEl>
                                      </p:cBhvr>
                                      <p:to x="100000" y="100000"/>
                                    </p:animScale>
                                    <p:animScale>
                                      <p:cBhvr>
                                        <p:cTn id="37" dur="26">
                                          <p:stCondLst>
                                            <p:cond delay="1808"/>
                                          </p:stCondLst>
                                        </p:cTn>
                                        <p:tgtEl>
                                          <p:spTgt spid="2050"/>
                                        </p:tgtEl>
                                      </p:cBhvr>
                                      <p:to x="100000" y="95000"/>
                                    </p:animScale>
                                    <p:animScale>
                                      <p:cBhvr>
                                        <p:cTn id="38" dur="166" decel="50000">
                                          <p:stCondLst>
                                            <p:cond delay="1834"/>
                                          </p:stCondLst>
                                        </p:cTn>
                                        <p:tgtEl>
                                          <p:spTgt spid="205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 grpId="0"/>
      <p:bldP spid="205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1505" name="Picture 1" descr="C:\Users\kientega\Desktop\COUR DE ISIG\haut.gif"/>
          <p:cNvPicPr>
            <a:picLocks noChangeAspect="1" noChangeArrowheads="1"/>
          </p:cNvPicPr>
          <p:nvPr/>
        </p:nvPicPr>
        <p:blipFill>
          <a:blip r:embed="rId2" r:link="rId3"/>
          <a:srcRect/>
          <a:stretch>
            <a:fillRect/>
          </a:stretch>
        </p:blipFill>
        <p:spPr bwMode="auto">
          <a:xfrm>
            <a:off x="0" y="0"/>
            <a:ext cx="200025" cy="200025"/>
          </a:xfrm>
          <a:prstGeom prst="rect">
            <a:avLst/>
          </a:prstGeom>
          <a:noFill/>
        </p:spPr>
      </p:pic>
      <p:sp>
        <p:nvSpPr>
          <p:cNvPr id="21507" name="Rectangle 3"/>
          <p:cNvSpPr>
            <a:spLocks noChangeArrowheads="1"/>
          </p:cNvSpPr>
          <p:nvPr/>
        </p:nvSpPr>
        <p:spPr bwMode="auto">
          <a:xfrm>
            <a:off x="0" y="2000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000000"/>
                </a:solidFill>
                <a:effectLst/>
                <a:latin typeface="Arial" pitchFamily="34" charset="0"/>
                <a:ea typeface="Calibri" pitchFamily="34" charset="0"/>
                <a:cs typeface="Arial" pitchFamily="34" charset="0"/>
              </a:rPr>
              <a:t>3.2 – La souris</a:t>
            </a:r>
            <a:r>
              <a:rPr kumimoji="0" lang="fr-FR" sz="1600" b="0" i="0" u="none" strike="noStrike" cap="none" normalizeH="0" baseline="0" smtClean="0">
                <a:ln>
                  <a:noFill/>
                </a:ln>
                <a:solidFill>
                  <a:srgbClr val="000000"/>
                </a:solidFill>
                <a:effectLst/>
                <a:latin typeface="Arial" pitchFamily="34" charset="0"/>
                <a:ea typeface="Calibri" pitchFamily="34" charset="0"/>
                <a:cs typeface="Arial" pitchFamily="34" charset="0"/>
              </a:rPr>
              <a:t> </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5" name="Image 4" descr="C:\Users\kientega\Desktop\COUR DE ISIG\souris.gif"/>
          <p:cNvPicPr/>
          <p:nvPr/>
        </p:nvPicPr>
        <p:blipFill>
          <a:blip r:embed="rId4"/>
          <a:stretch>
            <a:fillRect/>
          </a:stretch>
        </p:blipFill>
        <p:spPr bwMode="auto">
          <a:xfrm>
            <a:off x="928662" y="1500174"/>
            <a:ext cx="1906693" cy="1430020"/>
          </a:xfrm>
          <a:prstGeom prst="rect">
            <a:avLst/>
          </a:prstGeom>
          <a:noFill/>
          <a:ln w="9525">
            <a:noFill/>
            <a:miter lim="800000"/>
            <a:headEnd/>
            <a:tailEnd/>
          </a:ln>
        </p:spPr>
      </p:pic>
      <p:sp>
        <p:nvSpPr>
          <p:cNvPr id="6" name="Rectangle 5"/>
          <p:cNvSpPr/>
          <p:nvPr/>
        </p:nvSpPr>
        <p:spPr>
          <a:xfrm>
            <a:off x="2286000" y="3357562"/>
            <a:ext cx="5643586" cy="1200329"/>
          </a:xfrm>
          <a:prstGeom prst="rect">
            <a:avLst/>
          </a:prstGeom>
        </p:spPr>
        <p:txBody>
          <a:bodyPr wrap="square">
            <a:spAutoFit/>
          </a:bodyPr>
          <a:lstStyle/>
          <a:p>
            <a:r>
              <a:rPr lang="fr-FR" b="1" dirty="0" smtClean="0"/>
              <a:t>C’est un dispositif de pointage à l’écran qui remplace avantageusement le clavier. Elle peut comprendre plus de 2 boutons, être équipée de molettes ou même encore se passer de fil !</a:t>
            </a:r>
            <a:endParaRPr lang="fr-FR" dirty="0"/>
          </a:p>
        </p:txBody>
      </p:sp>
      <p:sp>
        <p:nvSpPr>
          <p:cNvPr id="7" name="Espace réservé du pied de page 6"/>
          <p:cNvSpPr>
            <a:spLocks noGrp="1"/>
          </p:cNvSpPr>
          <p:nvPr>
            <p:ph type="ftr" sz="quarter" idx="11"/>
          </p:nvPr>
        </p:nvSpPr>
        <p:spPr/>
        <p:txBody>
          <a:bodyPr/>
          <a:lstStyle/>
          <a:p>
            <a:r>
              <a:rPr lang="fr-FR" smtClean="0"/>
              <a:t>PRESENTE PAR M KIENTEGA</a:t>
            </a:r>
            <a:endParaRPr lang="fr-F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0481" name="Picture 1" descr="C:\Users\kientega\Desktop\COUR DE ISIG\haut.gif"/>
          <p:cNvPicPr>
            <a:picLocks noChangeAspect="1" noChangeArrowheads="1"/>
          </p:cNvPicPr>
          <p:nvPr/>
        </p:nvPicPr>
        <p:blipFill>
          <a:blip r:embed="rId2" r:link="rId3"/>
          <a:srcRect/>
          <a:stretch>
            <a:fillRect/>
          </a:stretch>
        </p:blipFill>
        <p:spPr bwMode="auto">
          <a:xfrm>
            <a:off x="0" y="457200"/>
            <a:ext cx="200025" cy="200025"/>
          </a:xfrm>
          <a:prstGeom prst="rect">
            <a:avLst/>
          </a:prstGeom>
          <a:noFill/>
        </p:spPr>
      </p:pic>
      <p:sp>
        <p:nvSpPr>
          <p:cNvPr id="20483" name="Rectangle 3"/>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000000"/>
                </a:solidFill>
                <a:effectLst/>
                <a:latin typeface="Arial" pitchFamily="34" charset="0"/>
                <a:ea typeface="Arial Unicode MS" pitchFamily="34" charset="-128"/>
                <a:cs typeface="Arial" pitchFamily="34" charset="0"/>
              </a:rPr>
              <a:t>3.3 – Le scanner</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6" name="Image 5" descr="C:\Users\kientega\Desktop\COUR DE ISIG\scanner.gif"/>
          <p:cNvPicPr/>
          <p:nvPr/>
        </p:nvPicPr>
        <p:blipFill>
          <a:blip r:embed="rId4"/>
          <a:stretch>
            <a:fillRect/>
          </a:stretch>
        </p:blipFill>
        <p:spPr bwMode="auto">
          <a:xfrm>
            <a:off x="357158" y="1928802"/>
            <a:ext cx="2860040" cy="1553955"/>
          </a:xfrm>
          <a:prstGeom prst="rect">
            <a:avLst/>
          </a:prstGeom>
          <a:noFill/>
          <a:ln w="9525">
            <a:noFill/>
            <a:miter lim="800000"/>
            <a:headEnd/>
            <a:tailEnd/>
          </a:ln>
        </p:spPr>
      </p:pic>
      <p:sp>
        <p:nvSpPr>
          <p:cNvPr id="7" name="Rectangle 6"/>
          <p:cNvSpPr/>
          <p:nvPr/>
        </p:nvSpPr>
        <p:spPr>
          <a:xfrm>
            <a:off x="2286000" y="3105835"/>
            <a:ext cx="4572000" cy="646331"/>
          </a:xfrm>
          <a:prstGeom prst="rect">
            <a:avLst/>
          </a:prstGeom>
        </p:spPr>
        <p:txBody>
          <a:bodyPr>
            <a:spAutoFit/>
          </a:bodyPr>
          <a:lstStyle/>
          <a:p>
            <a:r>
              <a:rPr lang="fr-FR" b="1" dirty="0" smtClean="0"/>
              <a:t>Le scanner permet de numériser des textes et des images</a:t>
            </a:r>
            <a:endParaRPr lang="fr-FR" dirty="0"/>
          </a:p>
        </p:txBody>
      </p:sp>
      <p:sp>
        <p:nvSpPr>
          <p:cNvPr id="8" name="Espace réservé du pied de page 7"/>
          <p:cNvSpPr>
            <a:spLocks noGrp="1"/>
          </p:cNvSpPr>
          <p:nvPr>
            <p:ph type="ftr" sz="quarter" idx="11"/>
          </p:nvPr>
        </p:nvSpPr>
        <p:spPr/>
        <p:txBody>
          <a:bodyPr/>
          <a:lstStyle/>
          <a:p>
            <a:r>
              <a:rPr lang="fr-FR" smtClean="0"/>
              <a:t>PRESENTE PAR M KIENTEGA</a:t>
            </a:r>
            <a:endParaRPr lang="fr-F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000"/>
                                        <p:tgtEl>
                                          <p:spTgt spid="7"/>
                                        </p:tgtEl>
                                      </p:cBhvr>
                                    </p:animEffect>
                                    <p:anim calcmode="lin" valueType="num">
                                      <p:cBhvr>
                                        <p:cTn id="26" dur="2000" fill="hold"/>
                                        <p:tgtEl>
                                          <p:spTgt spid="7"/>
                                        </p:tgtEl>
                                        <p:attrNameLst>
                                          <p:attrName>ppt_w</p:attrName>
                                        </p:attrNameLst>
                                      </p:cBhvr>
                                      <p:tavLst>
                                        <p:tav tm="0" fmla="#ppt_w*sin(2.5*pi*$)">
                                          <p:val>
                                            <p:fltVal val="0"/>
                                          </p:val>
                                        </p:tav>
                                        <p:tav tm="100000">
                                          <p:val>
                                            <p:fltVal val="1"/>
                                          </p:val>
                                        </p:tav>
                                      </p:tavLst>
                                    </p:anim>
                                    <p:anim calcmode="lin" valueType="num">
                                      <p:cBhvr>
                                        <p:cTn id="27"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9457" name="Picture 1" descr="C:\Users\kientega\Desktop\COUR DE ISIG\haut.gif"/>
          <p:cNvPicPr>
            <a:picLocks noChangeAspect="1" noChangeArrowheads="1"/>
          </p:cNvPicPr>
          <p:nvPr/>
        </p:nvPicPr>
        <p:blipFill>
          <a:blip r:embed="rId2" r:link="rId3"/>
          <a:srcRect/>
          <a:stretch>
            <a:fillRect/>
          </a:stretch>
        </p:blipFill>
        <p:spPr bwMode="auto">
          <a:xfrm>
            <a:off x="0" y="457200"/>
            <a:ext cx="200025" cy="200025"/>
          </a:xfrm>
          <a:prstGeom prst="rect">
            <a:avLst/>
          </a:prstGeom>
          <a:noFill/>
        </p:spPr>
      </p:pic>
      <p:sp>
        <p:nvSpPr>
          <p:cNvPr id="19459" name="Rectangle 3"/>
          <p:cNvSpPr>
            <a:spLocks noChangeArrowheads="1"/>
          </p:cNvSpPr>
          <p:nvPr/>
        </p:nvSpPr>
        <p:spPr bwMode="auto">
          <a:xfrm>
            <a:off x="0" y="657225"/>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000000"/>
                </a:solidFill>
                <a:effectLst/>
                <a:latin typeface="Arial" pitchFamily="34" charset="0"/>
                <a:ea typeface="Calibri" pitchFamily="34" charset="0"/>
                <a:cs typeface="Arial" pitchFamily="34" charset="0"/>
              </a:rPr>
              <a:t>3.4 </a:t>
            </a:r>
            <a:r>
              <a:rPr kumimoji="0" lang="fr-FR" sz="1600" b="1" i="0" u="none" strike="noStrike" cap="none" normalizeH="0" baseline="0" smtClean="0">
                <a:ln>
                  <a:noFill/>
                </a:ln>
                <a:solidFill>
                  <a:srgbClr val="000000"/>
                </a:solidFill>
                <a:effectLst/>
                <a:latin typeface="Calibri"/>
                <a:ea typeface="Calibri" pitchFamily="34" charset="0"/>
                <a:cs typeface="Arial" pitchFamily="34" charset="0"/>
              </a:rPr>
              <a:t>–</a:t>
            </a:r>
            <a:r>
              <a:rPr kumimoji="0" lang="fr-FR" sz="1600" b="1" i="0" u="none" strike="noStrike" cap="none" normalizeH="0" baseline="0" smtClean="0">
                <a:ln>
                  <a:noFill/>
                </a:ln>
                <a:solidFill>
                  <a:srgbClr val="000000"/>
                </a:solidFill>
                <a:effectLst/>
                <a:latin typeface="Arial" pitchFamily="34" charset="0"/>
                <a:ea typeface="Calibri" pitchFamily="34" charset="0"/>
                <a:cs typeface="Arial" pitchFamily="34" charset="0"/>
              </a:rPr>
              <a:t> Le lecteur de C</a:t>
            </a:r>
            <a:r>
              <a:rPr kumimoji="0" lang="fr-FR" sz="1600" b="1" i="0" u="none" strike="noStrike" cap="none" normalizeH="0" baseline="0" smtClean="0">
                <a:ln>
                  <a:noFill/>
                </a:ln>
                <a:solidFill>
                  <a:srgbClr val="000000"/>
                </a:solidFill>
                <a:effectLst/>
                <a:latin typeface="Calibri"/>
                <a:ea typeface="Calibri" pitchFamily="34" charset="0"/>
                <a:cs typeface="Arial" pitchFamily="34" charset="0"/>
              </a:rPr>
              <a:t>é</a:t>
            </a:r>
            <a:r>
              <a:rPr kumimoji="0" lang="fr-FR" sz="1600" b="1" i="0" u="none" strike="noStrike" cap="none" normalizeH="0" baseline="0" smtClean="0">
                <a:ln>
                  <a:noFill/>
                </a:ln>
                <a:solidFill>
                  <a:srgbClr val="000000"/>
                </a:solidFill>
                <a:effectLst/>
                <a:latin typeface="Arial" pitchFamily="34" charset="0"/>
                <a:ea typeface="Calibri" pitchFamily="34" charset="0"/>
                <a:cs typeface="Arial" pitchFamily="34" charset="0"/>
              </a:rPr>
              <a:t>d</a:t>
            </a:r>
            <a:r>
              <a:rPr kumimoji="0" lang="fr-FR" sz="1600" b="1" i="0" u="none" strike="noStrike" cap="none" normalizeH="0" baseline="0" smtClean="0">
                <a:ln>
                  <a:noFill/>
                </a:ln>
                <a:solidFill>
                  <a:srgbClr val="000000"/>
                </a:solidFill>
                <a:effectLst/>
                <a:latin typeface="Calibri"/>
                <a:ea typeface="Calibri" pitchFamily="34" charset="0"/>
                <a:cs typeface="Arial" pitchFamily="34" charset="0"/>
              </a:rPr>
              <a:t>é</a:t>
            </a:r>
            <a:r>
              <a:rPr kumimoji="0" lang="fr-FR" sz="1600" b="1" i="0" u="none" strike="noStrike" cap="none" normalizeH="0" baseline="0" smtClean="0">
                <a:ln>
                  <a:noFill/>
                </a:ln>
                <a:solidFill>
                  <a:srgbClr val="000000"/>
                </a:solidFill>
                <a:effectLst/>
                <a:latin typeface="Arial" pitchFamily="34" charset="0"/>
                <a:ea typeface="Calibri" pitchFamily="34" charset="0"/>
                <a:cs typeface="Arial" pitchFamily="34" charset="0"/>
              </a:rPr>
              <a:t>rom/DVD</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5" name="Image 4" descr="C:\Users\kientega\Desktop\COUR DE ISIG\lect_cdrom.gif"/>
          <p:cNvPicPr/>
          <p:nvPr/>
        </p:nvPicPr>
        <p:blipFill>
          <a:blip r:embed="rId4"/>
          <a:stretch>
            <a:fillRect/>
          </a:stretch>
        </p:blipFill>
        <p:spPr bwMode="auto">
          <a:xfrm>
            <a:off x="0" y="1071546"/>
            <a:ext cx="3044825" cy="3044825"/>
          </a:xfrm>
          <a:prstGeom prst="rect">
            <a:avLst/>
          </a:prstGeom>
          <a:noFill/>
          <a:ln w="9525">
            <a:noFill/>
            <a:miter lim="800000"/>
            <a:headEnd/>
            <a:tailEnd/>
          </a:ln>
        </p:spPr>
      </p:pic>
      <p:sp>
        <p:nvSpPr>
          <p:cNvPr id="6" name="Rectangle 5"/>
          <p:cNvSpPr/>
          <p:nvPr/>
        </p:nvSpPr>
        <p:spPr>
          <a:xfrm>
            <a:off x="2286000" y="4000503"/>
            <a:ext cx="4572000" cy="923330"/>
          </a:xfrm>
          <a:prstGeom prst="rect">
            <a:avLst/>
          </a:prstGeom>
        </p:spPr>
        <p:txBody>
          <a:bodyPr wrap="square">
            <a:spAutoFit/>
          </a:bodyPr>
          <a:lstStyle/>
          <a:p>
            <a:r>
              <a:rPr lang="fr-FR" b="1" dirty="0" smtClean="0"/>
              <a:t>Un lecteur de Cédérom peut lire des CD musicaux, des CDROM de données, des CDR gravés ou des CDRW réinscriptibles</a:t>
            </a:r>
            <a:endParaRPr lang="fr-FR" dirty="0"/>
          </a:p>
        </p:txBody>
      </p:sp>
      <p:sp>
        <p:nvSpPr>
          <p:cNvPr id="7" name="Espace réservé du pied de page 6"/>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heel(1)">
                                      <p:cBhvr>
                                        <p:cTn id="2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14422"/>
            <a:ext cx="5615843" cy="369332"/>
          </a:xfrm>
          <a:prstGeom prst="rect">
            <a:avLst/>
          </a:prstGeom>
        </p:spPr>
        <p:txBody>
          <a:bodyPr wrap="square">
            <a:spAutoFit/>
          </a:bodyPr>
          <a:lstStyle/>
          <a:p>
            <a:r>
              <a:rPr lang="fr-FR" b="1" dirty="0" smtClean="0"/>
              <a:t>3.5 – Le moniteur</a:t>
            </a:r>
            <a:r>
              <a:rPr lang="fr-FR" dirty="0" smtClean="0"/>
              <a:t> </a:t>
            </a:r>
            <a:endParaRPr lang="fr-FR" dirty="0"/>
          </a:p>
        </p:txBody>
      </p:sp>
      <p:pic>
        <p:nvPicPr>
          <p:cNvPr id="4" name="Image 3" descr="C:\Users\kientega\Desktop\COUR DE ISIG\moniteur-anim.gif"/>
          <p:cNvPicPr/>
          <p:nvPr/>
        </p:nvPicPr>
        <p:blipFill>
          <a:blip r:embed="rId2"/>
          <a:stretch>
            <a:fillRect/>
          </a:stretch>
        </p:blipFill>
        <p:spPr bwMode="auto">
          <a:xfrm>
            <a:off x="857224" y="2000240"/>
            <a:ext cx="1525354" cy="1430020"/>
          </a:xfrm>
          <a:prstGeom prst="rect">
            <a:avLst/>
          </a:prstGeom>
          <a:noFill/>
          <a:ln w="9525">
            <a:noFill/>
            <a:miter lim="800000"/>
            <a:headEnd/>
            <a:tailEnd/>
          </a:ln>
        </p:spPr>
      </p:pic>
      <p:sp>
        <p:nvSpPr>
          <p:cNvPr id="18433" name="Rectangle 1"/>
          <p:cNvSpPr>
            <a:spLocks noChangeArrowheads="1"/>
          </p:cNvSpPr>
          <p:nvPr/>
        </p:nvSpPr>
        <p:spPr bwMode="auto">
          <a:xfrm>
            <a:off x="0" y="4427515"/>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L</a:t>
            </a:r>
            <a:r>
              <a:rPr kumimoji="0" lang="fr-FR" sz="16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cran est aussi appel</a:t>
            </a:r>
            <a:r>
              <a:rPr kumimoji="0" lang="fr-FR" sz="1600" b="1" i="0" u="none" strike="noStrike" cap="none" normalizeH="0" baseline="0" dirty="0" smtClean="0">
                <a:ln>
                  <a:noFill/>
                </a:ln>
                <a:solidFill>
                  <a:srgbClr val="000000"/>
                </a:solidFill>
                <a:effectLst/>
                <a:latin typeface="Calibri"/>
                <a:ea typeface="Arial Unicode MS" pitchFamily="34" charset="-128"/>
                <a:cs typeface="Arial" pitchFamily="34" charset="0"/>
              </a:rPr>
              <a:t>é</a:t>
            </a: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moniteur.</a:t>
            </a:r>
            <a:endParaRPr kumimoji="0" lang="fr-FR" sz="1200" b="0" i="0" u="none" strike="noStrike" cap="none" normalizeH="0" baseline="0" dirty="0" smtClean="0">
              <a:ln>
                <a:noFill/>
              </a:ln>
              <a:solidFill>
                <a:srgbClr val="000080"/>
              </a:solidFill>
              <a:effectLst/>
              <a:latin typeface="Arial Unicode MS" pitchFamily="34" charset="-128"/>
              <a:ea typeface="Arial Unicode MS" pitchFamily="34" charset="-128"/>
              <a:cs typeface="Arial Unicode MS"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Il a plusieurs caractéristiques :</a:t>
            </a:r>
            <a:endParaRPr kumimoji="0" lang="fr-FR" sz="1200" b="0" i="0" u="none" strike="noStrike" cap="none" normalizeH="0" baseline="0" dirty="0" smtClean="0">
              <a:ln>
                <a:noFill/>
              </a:ln>
              <a:solidFill>
                <a:srgbClr val="000080"/>
              </a:solidFill>
              <a:effectLst/>
              <a:latin typeface="Arial Unicode MS" pitchFamily="34" charset="-128"/>
              <a:ea typeface="Arial Unicode MS" pitchFamily="34" charset="-128"/>
              <a:cs typeface="Arial Unicode MS"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la dimension de sa diagonale en pouces ( 15, 17, 19 ou 21 pouces sont les valeurs courantes) en sachant qu’un pouce ("</a:t>
            </a:r>
            <a:r>
              <a:rPr kumimoji="0" lang="fr-FR" sz="1600" b="1" i="0" u="none" strike="noStrike" cap="none" normalizeH="0" baseline="0" dirty="0" err="1" smtClean="0">
                <a:ln>
                  <a:noFill/>
                </a:ln>
                <a:solidFill>
                  <a:srgbClr val="000000"/>
                </a:solidFill>
                <a:effectLst/>
                <a:latin typeface="Arial" pitchFamily="34" charset="0"/>
                <a:ea typeface="Arial Unicode MS" pitchFamily="34" charset="-128"/>
                <a:cs typeface="Arial" pitchFamily="34" charset="0"/>
              </a:rPr>
              <a:t>inch</a:t>
            </a:r>
            <a:r>
              <a:rPr kumimoji="0" lang="fr-FR"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correspond à 2,54 cm.</a:t>
            </a:r>
            <a:endParaRPr kumimoji="0" lang="fr-FR" sz="1600" b="1"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son pitch ou diamètre du pixel affiché (inférieur à 0,28).</a:t>
            </a:r>
            <a:r>
              <a:rPr kumimoji="0" lang="fr-FR" sz="900" b="0" i="0" u="none" strike="noStrike" cap="none" normalizeH="0" baseline="0" dirty="0" smtClean="0">
                <a:ln>
                  <a:noFill/>
                </a:ln>
                <a:solidFill>
                  <a:schemeClr val="tx1"/>
                </a:solidFill>
                <a:effectLst/>
                <a:latin typeface="Arial" pitchFamily="34" charset="0"/>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Espace réservé du pied de page 4"/>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8433"/>
                                        </p:tgtEl>
                                        <p:attrNameLst>
                                          <p:attrName>style.visibility</p:attrName>
                                        </p:attrNameLst>
                                      </p:cBhvr>
                                      <p:to>
                                        <p:strVal val="visible"/>
                                      </p:to>
                                    </p:set>
                                    <p:animEffect transition="in" filter="wipe(down)">
                                      <p:cBhvr>
                                        <p:cTn id="25" dur="580">
                                          <p:stCondLst>
                                            <p:cond delay="0"/>
                                          </p:stCondLst>
                                        </p:cTn>
                                        <p:tgtEl>
                                          <p:spTgt spid="18433"/>
                                        </p:tgtEl>
                                      </p:cBhvr>
                                    </p:animEffect>
                                    <p:anim calcmode="lin" valueType="num">
                                      <p:cBhvr>
                                        <p:cTn id="26" dur="1822" tmFilter="0,0; 0.14,0.36; 0.43,0.73; 0.71,0.91; 1.0,1.0">
                                          <p:stCondLst>
                                            <p:cond delay="0"/>
                                          </p:stCondLst>
                                        </p:cTn>
                                        <p:tgtEl>
                                          <p:spTgt spid="1843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843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843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843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8433"/>
                                        </p:tgtEl>
                                        <p:attrNameLst>
                                          <p:attrName>ppt_y</p:attrName>
                                        </p:attrNameLst>
                                      </p:cBhvr>
                                      <p:tavLst>
                                        <p:tav tm="0" fmla="#ppt_y-sin(pi*$)/81">
                                          <p:val>
                                            <p:fltVal val="0"/>
                                          </p:val>
                                        </p:tav>
                                        <p:tav tm="100000">
                                          <p:val>
                                            <p:fltVal val="1"/>
                                          </p:val>
                                        </p:tav>
                                      </p:tavLst>
                                    </p:anim>
                                    <p:animScale>
                                      <p:cBhvr>
                                        <p:cTn id="31" dur="26">
                                          <p:stCondLst>
                                            <p:cond delay="650"/>
                                          </p:stCondLst>
                                        </p:cTn>
                                        <p:tgtEl>
                                          <p:spTgt spid="18433"/>
                                        </p:tgtEl>
                                      </p:cBhvr>
                                      <p:to x="100000" y="60000"/>
                                    </p:animScale>
                                    <p:animScale>
                                      <p:cBhvr>
                                        <p:cTn id="32" dur="166" decel="50000">
                                          <p:stCondLst>
                                            <p:cond delay="676"/>
                                          </p:stCondLst>
                                        </p:cTn>
                                        <p:tgtEl>
                                          <p:spTgt spid="18433"/>
                                        </p:tgtEl>
                                      </p:cBhvr>
                                      <p:to x="100000" y="100000"/>
                                    </p:animScale>
                                    <p:animScale>
                                      <p:cBhvr>
                                        <p:cTn id="33" dur="26">
                                          <p:stCondLst>
                                            <p:cond delay="1312"/>
                                          </p:stCondLst>
                                        </p:cTn>
                                        <p:tgtEl>
                                          <p:spTgt spid="18433"/>
                                        </p:tgtEl>
                                      </p:cBhvr>
                                      <p:to x="100000" y="80000"/>
                                    </p:animScale>
                                    <p:animScale>
                                      <p:cBhvr>
                                        <p:cTn id="34" dur="166" decel="50000">
                                          <p:stCondLst>
                                            <p:cond delay="1338"/>
                                          </p:stCondLst>
                                        </p:cTn>
                                        <p:tgtEl>
                                          <p:spTgt spid="18433"/>
                                        </p:tgtEl>
                                      </p:cBhvr>
                                      <p:to x="100000" y="100000"/>
                                    </p:animScale>
                                    <p:animScale>
                                      <p:cBhvr>
                                        <p:cTn id="35" dur="26">
                                          <p:stCondLst>
                                            <p:cond delay="1642"/>
                                          </p:stCondLst>
                                        </p:cTn>
                                        <p:tgtEl>
                                          <p:spTgt spid="18433"/>
                                        </p:tgtEl>
                                      </p:cBhvr>
                                      <p:to x="100000" y="90000"/>
                                    </p:animScale>
                                    <p:animScale>
                                      <p:cBhvr>
                                        <p:cTn id="36" dur="166" decel="50000">
                                          <p:stCondLst>
                                            <p:cond delay="1668"/>
                                          </p:stCondLst>
                                        </p:cTn>
                                        <p:tgtEl>
                                          <p:spTgt spid="18433"/>
                                        </p:tgtEl>
                                      </p:cBhvr>
                                      <p:to x="100000" y="100000"/>
                                    </p:animScale>
                                    <p:animScale>
                                      <p:cBhvr>
                                        <p:cTn id="37" dur="26">
                                          <p:stCondLst>
                                            <p:cond delay="1808"/>
                                          </p:stCondLst>
                                        </p:cTn>
                                        <p:tgtEl>
                                          <p:spTgt spid="18433"/>
                                        </p:tgtEl>
                                      </p:cBhvr>
                                      <p:to x="100000" y="95000"/>
                                    </p:animScale>
                                    <p:animScale>
                                      <p:cBhvr>
                                        <p:cTn id="38" dur="166" decel="50000">
                                          <p:stCondLst>
                                            <p:cond delay="1834"/>
                                          </p:stCondLst>
                                        </p:cTn>
                                        <p:tgtEl>
                                          <p:spTgt spid="1843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7409" name="Picture 1" descr="C:\Users\kientega\Desktop\COUR DE ISIG\haut.gif"/>
          <p:cNvPicPr>
            <a:picLocks noChangeAspect="1" noChangeArrowheads="1"/>
          </p:cNvPicPr>
          <p:nvPr/>
        </p:nvPicPr>
        <p:blipFill>
          <a:blip r:embed="rId2" r:link="rId3"/>
          <a:srcRect/>
          <a:stretch>
            <a:fillRect/>
          </a:stretch>
        </p:blipFill>
        <p:spPr bwMode="auto">
          <a:xfrm>
            <a:off x="0" y="0"/>
            <a:ext cx="200025" cy="200025"/>
          </a:xfrm>
          <a:prstGeom prst="rect">
            <a:avLst/>
          </a:prstGeom>
          <a:noFill/>
        </p:spPr>
      </p:pic>
      <p:sp>
        <p:nvSpPr>
          <p:cNvPr id="17411" name="Rectangle 3"/>
          <p:cNvSpPr>
            <a:spLocks noChangeArrowheads="1"/>
          </p:cNvSpPr>
          <p:nvPr/>
        </p:nvSpPr>
        <p:spPr bwMode="auto">
          <a:xfrm>
            <a:off x="0" y="2000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000000"/>
                </a:solidFill>
                <a:effectLst/>
                <a:latin typeface="Arial" pitchFamily="34" charset="0"/>
                <a:ea typeface="Calibri" pitchFamily="34" charset="0"/>
                <a:cs typeface="Arial" pitchFamily="34" charset="0"/>
              </a:rPr>
              <a:t>3.6 – L’imprimante</a:t>
            </a:r>
            <a:r>
              <a:rPr kumimoji="0" lang="fr-FR" sz="1600" b="0" i="0" u="none" strike="noStrike" cap="none" normalizeH="0" baseline="0" smtClean="0">
                <a:ln>
                  <a:noFill/>
                </a:ln>
                <a:solidFill>
                  <a:srgbClr val="000000"/>
                </a:solidFill>
                <a:effectLst/>
                <a:latin typeface="Arial" pitchFamily="34" charset="0"/>
                <a:ea typeface="Calibri" pitchFamily="34" charset="0"/>
                <a:cs typeface="Arial" pitchFamily="34" charset="0"/>
              </a:rPr>
              <a:t> </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5" name="Image 4" descr="C:\Users\kientega\Desktop\COUR DE ISIG\impri.gif"/>
          <p:cNvPicPr/>
          <p:nvPr/>
        </p:nvPicPr>
        <p:blipFill>
          <a:blip r:embed="rId4"/>
          <a:stretch>
            <a:fillRect/>
          </a:stretch>
        </p:blipFill>
        <p:spPr bwMode="auto">
          <a:xfrm>
            <a:off x="571472" y="1285860"/>
            <a:ext cx="1663700" cy="1330960"/>
          </a:xfrm>
          <a:prstGeom prst="rect">
            <a:avLst/>
          </a:prstGeom>
          <a:noFill/>
          <a:ln w="9525">
            <a:noFill/>
            <a:miter lim="800000"/>
            <a:headEnd/>
            <a:tailEnd/>
          </a:ln>
        </p:spPr>
      </p:pic>
      <p:sp>
        <p:nvSpPr>
          <p:cNvPr id="17412" name="Rectangle 4"/>
          <p:cNvSpPr>
            <a:spLocks noChangeArrowheads="1"/>
          </p:cNvSpPr>
          <p:nvPr/>
        </p:nvSpPr>
        <p:spPr bwMode="auto">
          <a:xfrm>
            <a:off x="0" y="3381072"/>
            <a:ext cx="9144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Une imprimante laser est monochrome, rapide et </a:t>
            </a:r>
            <a:r>
              <a:rPr kumimoji="0" lang="fr-FR" sz="1600" b="1"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conomique </a:t>
            </a:r>
            <a:r>
              <a:rPr kumimoji="0" lang="fr-FR" sz="1600" b="1" i="0" u="none" strike="noStrike" cap="none" normalizeH="0" baseline="0" dirty="0" smtClean="0">
                <a:ln>
                  <a:noFill/>
                </a:ln>
                <a:solidFill>
                  <a:srgbClr val="000000"/>
                </a:solidFill>
                <a:effectLst/>
                <a:latin typeface="Calibri"/>
                <a:ea typeface="Calibri" pitchFamily="34" charset="0"/>
                <a:cs typeface="Arial" pitchFamily="34" charset="0"/>
              </a:rPr>
              <a:t>à</a:t>
            </a:r>
            <a:r>
              <a:rPr kumimoji="0" lang="fr-FR"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 l</a:t>
            </a:r>
            <a:r>
              <a:rPr kumimoji="0" lang="fr-FR" sz="1600" b="1"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usage.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Une imprimante qualité photo est plus lente mais reproduit toutes les nuances de couleurs.</a:t>
            </a:r>
            <a:r>
              <a:rPr kumimoji="0" lang="fr-FR" sz="900" b="0" i="0" u="none" strike="noStrike" cap="none" normalizeH="0" baseline="0" dirty="0" smtClean="0">
                <a:ln>
                  <a:noFill/>
                </a:ln>
                <a:solidFill>
                  <a:schemeClr val="tx1"/>
                </a:solidFill>
                <a:effectLst/>
                <a:latin typeface="Arial" pitchFamily="34" charset="0"/>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Espace réservé du pied de page 6"/>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17412"/>
                                        </p:tgtEl>
                                        <p:attrNameLst>
                                          <p:attrName>style.visibility</p:attrName>
                                        </p:attrNameLst>
                                      </p:cBhvr>
                                      <p:to>
                                        <p:strVal val="visible"/>
                                      </p:to>
                                    </p:set>
                                    <p:animEffect transition="in" filter="wipe(down)">
                                      <p:cBhvr>
                                        <p:cTn id="12" dur="580">
                                          <p:stCondLst>
                                            <p:cond delay="0"/>
                                          </p:stCondLst>
                                        </p:cTn>
                                        <p:tgtEl>
                                          <p:spTgt spid="17412"/>
                                        </p:tgtEl>
                                      </p:cBhvr>
                                    </p:animEffect>
                                    <p:anim calcmode="lin" valueType="num">
                                      <p:cBhvr>
                                        <p:cTn id="13" dur="1822" tmFilter="0,0; 0.14,0.36; 0.43,0.73; 0.71,0.91; 1.0,1.0">
                                          <p:stCondLst>
                                            <p:cond delay="0"/>
                                          </p:stCondLst>
                                        </p:cTn>
                                        <p:tgtEl>
                                          <p:spTgt spid="1741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741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741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741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7412"/>
                                        </p:tgtEl>
                                        <p:attrNameLst>
                                          <p:attrName>ppt_y</p:attrName>
                                        </p:attrNameLst>
                                      </p:cBhvr>
                                      <p:tavLst>
                                        <p:tav tm="0" fmla="#ppt_y-sin(pi*$)/81">
                                          <p:val>
                                            <p:fltVal val="0"/>
                                          </p:val>
                                        </p:tav>
                                        <p:tav tm="100000">
                                          <p:val>
                                            <p:fltVal val="1"/>
                                          </p:val>
                                        </p:tav>
                                      </p:tavLst>
                                    </p:anim>
                                    <p:animScale>
                                      <p:cBhvr>
                                        <p:cTn id="18" dur="26">
                                          <p:stCondLst>
                                            <p:cond delay="650"/>
                                          </p:stCondLst>
                                        </p:cTn>
                                        <p:tgtEl>
                                          <p:spTgt spid="17412"/>
                                        </p:tgtEl>
                                      </p:cBhvr>
                                      <p:to x="100000" y="60000"/>
                                    </p:animScale>
                                    <p:animScale>
                                      <p:cBhvr>
                                        <p:cTn id="19" dur="166" decel="50000">
                                          <p:stCondLst>
                                            <p:cond delay="676"/>
                                          </p:stCondLst>
                                        </p:cTn>
                                        <p:tgtEl>
                                          <p:spTgt spid="17412"/>
                                        </p:tgtEl>
                                      </p:cBhvr>
                                      <p:to x="100000" y="100000"/>
                                    </p:animScale>
                                    <p:animScale>
                                      <p:cBhvr>
                                        <p:cTn id="20" dur="26">
                                          <p:stCondLst>
                                            <p:cond delay="1312"/>
                                          </p:stCondLst>
                                        </p:cTn>
                                        <p:tgtEl>
                                          <p:spTgt spid="17412"/>
                                        </p:tgtEl>
                                      </p:cBhvr>
                                      <p:to x="100000" y="80000"/>
                                    </p:animScale>
                                    <p:animScale>
                                      <p:cBhvr>
                                        <p:cTn id="21" dur="166" decel="50000">
                                          <p:stCondLst>
                                            <p:cond delay="1338"/>
                                          </p:stCondLst>
                                        </p:cTn>
                                        <p:tgtEl>
                                          <p:spTgt spid="17412"/>
                                        </p:tgtEl>
                                      </p:cBhvr>
                                      <p:to x="100000" y="100000"/>
                                    </p:animScale>
                                    <p:animScale>
                                      <p:cBhvr>
                                        <p:cTn id="22" dur="26">
                                          <p:stCondLst>
                                            <p:cond delay="1642"/>
                                          </p:stCondLst>
                                        </p:cTn>
                                        <p:tgtEl>
                                          <p:spTgt spid="17412"/>
                                        </p:tgtEl>
                                      </p:cBhvr>
                                      <p:to x="100000" y="90000"/>
                                    </p:animScale>
                                    <p:animScale>
                                      <p:cBhvr>
                                        <p:cTn id="23" dur="166" decel="50000">
                                          <p:stCondLst>
                                            <p:cond delay="1668"/>
                                          </p:stCondLst>
                                        </p:cTn>
                                        <p:tgtEl>
                                          <p:spTgt spid="17412"/>
                                        </p:tgtEl>
                                      </p:cBhvr>
                                      <p:to x="100000" y="100000"/>
                                    </p:animScale>
                                    <p:animScale>
                                      <p:cBhvr>
                                        <p:cTn id="24" dur="26">
                                          <p:stCondLst>
                                            <p:cond delay="1808"/>
                                          </p:stCondLst>
                                        </p:cTn>
                                        <p:tgtEl>
                                          <p:spTgt spid="17412"/>
                                        </p:tgtEl>
                                      </p:cBhvr>
                                      <p:to x="100000" y="95000"/>
                                    </p:animScale>
                                    <p:animScale>
                                      <p:cBhvr>
                                        <p:cTn id="25" dur="166" decel="50000">
                                          <p:stCondLst>
                                            <p:cond delay="1834"/>
                                          </p:stCondLst>
                                        </p:cTn>
                                        <p:tgtEl>
                                          <p:spTgt spid="174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6385" name="Picture 1" descr="C:\Users\kientega\Desktop\COUR DE ISIG\haut.gif"/>
          <p:cNvPicPr>
            <a:picLocks noChangeAspect="1" noChangeArrowheads="1"/>
          </p:cNvPicPr>
          <p:nvPr/>
        </p:nvPicPr>
        <p:blipFill>
          <a:blip r:embed="rId2" r:link="rId3"/>
          <a:srcRect/>
          <a:stretch>
            <a:fillRect/>
          </a:stretch>
        </p:blipFill>
        <p:spPr bwMode="auto">
          <a:xfrm>
            <a:off x="0" y="457200"/>
            <a:ext cx="200025" cy="200025"/>
          </a:xfrm>
          <a:prstGeom prst="rect">
            <a:avLst/>
          </a:prstGeom>
          <a:noFill/>
        </p:spPr>
      </p:pic>
      <p:sp>
        <p:nvSpPr>
          <p:cNvPr id="16387" name="Rectangle 3"/>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000000"/>
                </a:solidFill>
                <a:effectLst/>
                <a:latin typeface="Arial" pitchFamily="34" charset="0"/>
                <a:ea typeface="Arial Unicode MS" pitchFamily="34" charset="-128"/>
                <a:cs typeface="Arial" pitchFamily="34" charset="0"/>
              </a:rPr>
              <a:t>3.7 – Le graveur de Cédérom/DVD</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5" name="Image 4" descr="C:\Users\kientega\Desktop\COUR DE ISIG\graveur.gif"/>
          <p:cNvPicPr/>
          <p:nvPr/>
        </p:nvPicPr>
        <p:blipFill>
          <a:blip r:embed="rId4"/>
          <a:stretch>
            <a:fillRect/>
          </a:stretch>
        </p:blipFill>
        <p:spPr bwMode="auto">
          <a:xfrm>
            <a:off x="1142976" y="1500174"/>
            <a:ext cx="2062480" cy="872956"/>
          </a:xfrm>
          <a:prstGeom prst="rect">
            <a:avLst/>
          </a:prstGeom>
          <a:noFill/>
          <a:ln w="9525">
            <a:noFill/>
            <a:miter lim="800000"/>
            <a:headEnd/>
            <a:tailEnd/>
          </a:ln>
        </p:spPr>
      </p:pic>
      <p:sp>
        <p:nvSpPr>
          <p:cNvPr id="6" name="Rectangle 5"/>
          <p:cNvSpPr/>
          <p:nvPr/>
        </p:nvSpPr>
        <p:spPr>
          <a:xfrm>
            <a:off x="1357290" y="2828837"/>
            <a:ext cx="5500710" cy="923330"/>
          </a:xfrm>
          <a:prstGeom prst="rect">
            <a:avLst/>
          </a:prstGeom>
        </p:spPr>
        <p:txBody>
          <a:bodyPr wrap="square">
            <a:spAutoFit/>
          </a:bodyPr>
          <a:lstStyle/>
          <a:p>
            <a:r>
              <a:rPr lang="fr-FR" b="1" dirty="0" smtClean="0"/>
              <a:t>Le graveur de cédérom est de plus en plus courant. Il peut écrire sur des CD vierges (CDR) ou sur des CD réinscriptibles 1000 fois (CDRW).</a:t>
            </a:r>
            <a:endParaRPr lang="fr-FR" dirty="0"/>
          </a:p>
        </p:txBody>
      </p:sp>
      <p:sp>
        <p:nvSpPr>
          <p:cNvPr id="7" name="Espace réservé du pied de page 6"/>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ea typeface="Calibri" pitchFamily="34" charset="0"/>
                <a:cs typeface="Arial" pitchFamily="34" charset="0"/>
              </a:rPr>
              <a:t/>
            </a:r>
            <a:br>
              <a:rPr kumimoji="0" lang="fr-FR" sz="1600" b="0" i="0" u="none" strike="noStrike" cap="none" normalizeH="0" baseline="0" smtClean="0">
                <a:ln>
                  <a:noFill/>
                </a:ln>
                <a:solidFill>
                  <a:srgbClr val="000000"/>
                </a:solidFill>
                <a:effectLst/>
                <a:latin typeface="Arial" pitchFamily="34" charset="0"/>
                <a:ea typeface="Calibri"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15361" name="Picture 1" descr="C:\Users\kientega\Desktop\COUR DE ISIG\haut.gif"/>
          <p:cNvPicPr>
            <a:picLocks noChangeAspect="1" noChangeArrowheads="1"/>
          </p:cNvPicPr>
          <p:nvPr/>
        </p:nvPicPr>
        <p:blipFill>
          <a:blip r:embed="rId2" r:link="rId3"/>
          <a:srcRect/>
          <a:stretch>
            <a:fillRect/>
          </a:stretch>
        </p:blipFill>
        <p:spPr bwMode="auto">
          <a:xfrm>
            <a:off x="0" y="0"/>
            <a:ext cx="200025" cy="200025"/>
          </a:xfrm>
          <a:prstGeom prst="rect">
            <a:avLst/>
          </a:prstGeom>
          <a:noFill/>
        </p:spPr>
      </p:pic>
      <p:sp>
        <p:nvSpPr>
          <p:cNvPr id="15363" name="Rectangle 3"/>
          <p:cNvSpPr>
            <a:spLocks noChangeArrowheads="1"/>
          </p:cNvSpPr>
          <p:nvPr/>
        </p:nvSpPr>
        <p:spPr bwMode="auto">
          <a:xfrm>
            <a:off x="0" y="2000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000000"/>
                </a:solidFill>
                <a:effectLst/>
                <a:latin typeface="Arial" pitchFamily="34" charset="0"/>
                <a:ea typeface="Calibri" pitchFamily="34" charset="0"/>
                <a:cs typeface="Arial" pitchFamily="34" charset="0"/>
              </a:rPr>
              <a:t>3.10 – La carte réseau</a:t>
            </a:r>
            <a:r>
              <a:rPr kumimoji="0" lang="fr-FR" sz="1600" b="0" i="0" u="none" strike="noStrike" cap="none" normalizeH="0" baseline="0" smtClean="0">
                <a:ln>
                  <a:noFill/>
                </a:ln>
                <a:solidFill>
                  <a:srgbClr val="000000"/>
                </a:solidFill>
                <a:effectLst/>
                <a:latin typeface="Arial" pitchFamily="34" charset="0"/>
                <a:ea typeface="Calibri" pitchFamily="34" charset="0"/>
                <a:cs typeface="Arial" pitchFamily="34" charset="0"/>
              </a:rPr>
              <a:t> </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5" name="Image 4" descr="C:\Users\kientega\Desktop\COUR DE ISIG\carte_reseau.gif"/>
          <p:cNvPicPr/>
          <p:nvPr/>
        </p:nvPicPr>
        <p:blipFill>
          <a:blip r:embed="rId4"/>
          <a:stretch>
            <a:fillRect/>
          </a:stretch>
        </p:blipFill>
        <p:spPr bwMode="auto">
          <a:xfrm>
            <a:off x="357158" y="1285860"/>
            <a:ext cx="1905000" cy="1371600"/>
          </a:xfrm>
          <a:prstGeom prst="rect">
            <a:avLst/>
          </a:prstGeom>
          <a:noFill/>
          <a:ln w="9525">
            <a:noFill/>
            <a:miter lim="800000"/>
            <a:headEnd/>
            <a:tailEnd/>
          </a:ln>
        </p:spPr>
      </p:pic>
      <p:sp>
        <p:nvSpPr>
          <p:cNvPr id="6" name="Rectangle 5"/>
          <p:cNvSpPr/>
          <p:nvPr/>
        </p:nvSpPr>
        <p:spPr>
          <a:xfrm>
            <a:off x="2286000" y="2551837"/>
            <a:ext cx="5500710" cy="1200329"/>
          </a:xfrm>
          <a:prstGeom prst="rect">
            <a:avLst/>
          </a:prstGeom>
        </p:spPr>
        <p:txBody>
          <a:bodyPr wrap="square">
            <a:spAutoFit/>
          </a:bodyPr>
          <a:lstStyle/>
          <a:p>
            <a:r>
              <a:rPr lang="fr-FR" b="1" dirty="0" smtClean="0"/>
              <a:t>Elle permet à l’ordinateur de communiquer avec d’autres appareils ainsi que d’accéder à des ressources réseaux telles qu’Internet, des imprimantes ou des photocopieurs réseaux.</a:t>
            </a:r>
            <a:endParaRPr lang="fr-FR" dirty="0"/>
          </a:p>
        </p:txBody>
      </p:sp>
      <p:sp>
        <p:nvSpPr>
          <p:cNvPr id="7" name="Espace réservé du pied de page 6"/>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4337" name="Picture 1" descr="C:\Users\kientega\Desktop\COUR DE ISIG\haut.gif"/>
          <p:cNvPicPr>
            <a:picLocks noChangeAspect="1" noChangeArrowheads="1"/>
          </p:cNvPicPr>
          <p:nvPr/>
        </p:nvPicPr>
        <p:blipFill>
          <a:blip r:embed="rId2" r:link="rId3"/>
          <a:srcRect/>
          <a:stretch>
            <a:fillRect/>
          </a:stretch>
        </p:blipFill>
        <p:spPr bwMode="auto">
          <a:xfrm>
            <a:off x="0" y="0"/>
            <a:ext cx="200025" cy="200025"/>
          </a:xfrm>
          <a:prstGeom prst="rect">
            <a:avLst/>
          </a:prstGeom>
          <a:noFill/>
        </p:spPr>
      </p:pic>
      <p:sp>
        <p:nvSpPr>
          <p:cNvPr id="14339" name="Rectangle 3"/>
          <p:cNvSpPr>
            <a:spLocks noChangeArrowheads="1"/>
          </p:cNvSpPr>
          <p:nvPr/>
        </p:nvSpPr>
        <p:spPr bwMode="auto">
          <a:xfrm>
            <a:off x="0" y="2000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000000"/>
                </a:solidFill>
                <a:effectLst/>
                <a:latin typeface="Arial" pitchFamily="34" charset="0"/>
                <a:ea typeface="Calibri" pitchFamily="34" charset="0"/>
                <a:cs typeface="Arial" pitchFamily="34" charset="0"/>
              </a:rPr>
              <a:t>3.11 – La carte son</a:t>
            </a:r>
            <a:r>
              <a:rPr kumimoji="0" lang="fr-FR" sz="1600" b="0" i="0" u="none" strike="noStrike" cap="none" normalizeH="0" baseline="0" smtClean="0">
                <a:ln>
                  <a:noFill/>
                </a:ln>
                <a:solidFill>
                  <a:srgbClr val="000000"/>
                </a:solidFill>
                <a:effectLst/>
                <a:latin typeface="Arial" pitchFamily="34" charset="0"/>
                <a:ea typeface="Calibri" pitchFamily="34" charset="0"/>
                <a:cs typeface="Arial" pitchFamily="34" charset="0"/>
              </a:rPr>
              <a:t> </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4340" name="Rectangle 4"/>
          <p:cNvSpPr>
            <a:spLocks noChangeArrowheads="1"/>
          </p:cNvSpPr>
          <p:nvPr/>
        </p:nvSpPr>
        <p:spPr bwMode="auto">
          <a:xfrm>
            <a:off x="0" y="1318974"/>
            <a:ext cx="7643834"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Compl</a:t>
            </a:r>
            <a:r>
              <a:rPr kumimoji="0" lang="fr-FR" sz="1600" b="1"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ment multim</a:t>
            </a:r>
            <a:r>
              <a:rPr kumimoji="0" lang="fr-FR" sz="1600" b="1"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dia indispensable, la carte son permet transmettre les signaux sonores aux haut-parleurs ou d</a:t>
            </a:r>
            <a:r>
              <a:rPr kumimoji="0" lang="fr-FR" sz="1600" b="1"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enregistrer par un microphone.</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341" name="Rectangle 5"/>
          <p:cNvSpPr>
            <a:spLocks noChangeArrowheads="1"/>
          </p:cNvSpPr>
          <p:nvPr/>
        </p:nvSpPr>
        <p:spPr bwMode="auto">
          <a:xfrm>
            <a:off x="0" y="2605680"/>
            <a:ext cx="8358214" cy="651420"/>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4F81BD"/>
                </a:solidFill>
                <a:effectLst/>
                <a:latin typeface="Arial" pitchFamily="34" charset="0"/>
                <a:ea typeface="Times New Roman" pitchFamily="18" charset="0"/>
                <a:cs typeface="Arial" pitchFamily="34" charset="0"/>
              </a:rPr>
              <a:t>LA PARTIE LOGICIELLE (SOFTWARE)</a:t>
            </a:r>
            <a:endParaRPr kumimoji="0" lang="fr-FR" sz="13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342" name="Rectangle 6"/>
          <p:cNvSpPr>
            <a:spLocks noChangeArrowheads="1"/>
          </p:cNvSpPr>
          <p:nvPr/>
        </p:nvSpPr>
        <p:spPr bwMode="auto">
          <a:xfrm>
            <a:off x="0" y="2950189"/>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Un logiciel est un (ensemble de) programme(s) qui permettent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utiliser la partie mat</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rielle de l</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ordinateur. On distingue deux types des Logiciels : les logiciels de base et les logiciels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application.</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343" name="Rectangle 7"/>
          <p:cNvSpPr>
            <a:spLocks noChangeArrowheads="1"/>
          </p:cNvSpPr>
          <p:nvPr/>
        </p:nvSpPr>
        <p:spPr bwMode="auto">
          <a:xfrm>
            <a:off x="0" y="4643446"/>
            <a:ext cx="9144000" cy="830900"/>
          </a:xfrm>
          <a:prstGeom prst="rect">
            <a:avLst/>
          </a:prstGeom>
          <a:noFill/>
          <a:ln w="9525">
            <a:noFill/>
            <a:miter lim="800000"/>
            <a:headEnd/>
            <a:tailEnd/>
          </a:ln>
          <a:effectLst/>
        </p:spPr>
        <p:txBody>
          <a:bodyPr vert="horz" wrap="square" lIns="91440" tIns="304704"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365F91"/>
                </a:solidFill>
                <a:effectLst/>
                <a:latin typeface="Arial" pitchFamily="34" charset="0"/>
                <a:ea typeface="Times New Roman" pitchFamily="18" charset="0"/>
                <a:cs typeface="Arial" pitchFamily="34" charset="0"/>
              </a:rPr>
              <a:t>III.1-LES LOGICIELS DE BASES</a:t>
            </a:r>
            <a:endParaRPr kumimoji="0" lang="fr-FR" sz="1400"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Espace réservé du pied de page 8"/>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4341"/>
                                        </p:tgtEl>
                                        <p:attrNameLst>
                                          <p:attrName>style.visibility</p:attrName>
                                        </p:attrNameLst>
                                      </p:cBhvr>
                                      <p:to>
                                        <p:strVal val="visible"/>
                                      </p:to>
                                    </p:set>
                                    <p:animEffect transition="in" filter="wipe(down)">
                                      <p:cBhvr>
                                        <p:cTn id="7" dur="580">
                                          <p:stCondLst>
                                            <p:cond delay="0"/>
                                          </p:stCondLst>
                                        </p:cTn>
                                        <p:tgtEl>
                                          <p:spTgt spid="14341"/>
                                        </p:tgtEl>
                                      </p:cBhvr>
                                    </p:animEffect>
                                    <p:anim calcmode="lin" valueType="num">
                                      <p:cBhvr>
                                        <p:cTn id="8" dur="1822" tmFilter="0,0; 0.14,0.36; 0.43,0.73; 0.71,0.91; 1.0,1.0">
                                          <p:stCondLst>
                                            <p:cond delay="0"/>
                                          </p:stCondLst>
                                        </p:cTn>
                                        <p:tgtEl>
                                          <p:spTgt spid="1434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434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434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434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4341"/>
                                        </p:tgtEl>
                                        <p:attrNameLst>
                                          <p:attrName>ppt_y</p:attrName>
                                        </p:attrNameLst>
                                      </p:cBhvr>
                                      <p:tavLst>
                                        <p:tav tm="0" fmla="#ppt_y-sin(pi*$)/81">
                                          <p:val>
                                            <p:fltVal val="0"/>
                                          </p:val>
                                        </p:tav>
                                        <p:tav tm="100000">
                                          <p:val>
                                            <p:fltVal val="1"/>
                                          </p:val>
                                        </p:tav>
                                      </p:tavLst>
                                    </p:anim>
                                    <p:animScale>
                                      <p:cBhvr>
                                        <p:cTn id="13" dur="26">
                                          <p:stCondLst>
                                            <p:cond delay="650"/>
                                          </p:stCondLst>
                                        </p:cTn>
                                        <p:tgtEl>
                                          <p:spTgt spid="14341"/>
                                        </p:tgtEl>
                                      </p:cBhvr>
                                      <p:to x="100000" y="60000"/>
                                    </p:animScale>
                                    <p:animScale>
                                      <p:cBhvr>
                                        <p:cTn id="14" dur="166" decel="50000">
                                          <p:stCondLst>
                                            <p:cond delay="676"/>
                                          </p:stCondLst>
                                        </p:cTn>
                                        <p:tgtEl>
                                          <p:spTgt spid="14341"/>
                                        </p:tgtEl>
                                      </p:cBhvr>
                                      <p:to x="100000" y="100000"/>
                                    </p:animScale>
                                    <p:animScale>
                                      <p:cBhvr>
                                        <p:cTn id="15" dur="26">
                                          <p:stCondLst>
                                            <p:cond delay="1312"/>
                                          </p:stCondLst>
                                        </p:cTn>
                                        <p:tgtEl>
                                          <p:spTgt spid="14341"/>
                                        </p:tgtEl>
                                      </p:cBhvr>
                                      <p:to x="100000" y="80000"/>
                                    </p:animScale>
                                    <p:animScale>
                                      <p:cBhvr>
                                        <p:cTn id="16" dur="166" decel="50000">
                                          <p:stCondLst>
                                            <p:cond delay="1338"/>
                                          </p:stCondLst>
                                        </p:cTn>
                                        <p:tgtEl>
                                          <p:spTgt spid="14341"/>
                                        </p:tgtEl>
                                      </p:cBhvr>
                                      <p:to x="100000" y="100000"/>
                                    </p:animScale>
                                    <p:animScale>
                                      <p:cBhvr>
                                        <p:cTn id="17" dur="26">
                                          <p:stCondLst>
                                            <p:cond delay="1642"/>
                                          </p:stCondLst>
                                        </p:cTn>
                                        <p:tgtEl>
                                          <p:spTgt spid="14341"/>
                                        </p:tgtEl>
                                      </p:cBhvr>
                                      <p:to x="100000" y="90000"/>
                                    </p:animScale>
                                    <p:animScale>
                                      <p:cBhvr>
                                        <p:cTn id="18" dur="166" decel="50000">
                                          <p:stCondLst>
                                            <p:cond delay="1668"/>
                                          </p:stCondLst>
                                        </p:cTn>
                                        <p:tgtEl>
                                          <p:spTgt spid="14341"/>
                                        </p:tgtEl>
                                      </p:cBhvr>
                                      <p:to x="100000" y="100000"/>
                                    </p:animScale>
                                    <p:animScale>
                                      <p:cBhvr>
                                        <p:cTn id="19" dur="26">
                                          <p:stCondLst>
                                            <p:cond delay="1808"/>
                                          </p:stCondLst>
                                        </p:cTn>
                                        <p:tgtEl>
                                          <p:spTgt spid="14341"/>
                                        </p:tgtEl>
                                      </p:cBhvr>
                                      <p:to x="100000" y="95000"/>
                                    </p:animScale>
                                    <p:animScale>
                                      <p:cBhvr>
                                        <p:cTn id="20" dur="166" decel="50000">
                                          <p:stCondLst>
                                            <p:cond delay="1834"/>
                                          </p:stCondLst>
                                        </p:cTn>
                                        <p:tgtEl>
                                          <p:spTgt spid="14341"/>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4340"/>
                                        </p:tgtEl>
                                        <p:attrNameLst>
                                          <p:attrName>style.visibility</p:attrName>
                                        </p:attrNameLst>
                                      </p:cBhvr>
                                      <p:to>
                                        <p:strVal val="visible"/>
                                      </p:to>
                                    </p:set>
                                    <p:animEffect transition="in" filter="wipe(down)">
                                      <p:cBhvr>
                                        <p:cTn id="25" dur="580">
                                          <p:stCondLst>
                                            <p:cond delay="0"/>
                                          </p:stCondLst>
                                        </p:cTn>
                                        <p:tgtEl>
                                          <p:spTgt spid="14340"/>
                                        </p:tgtEl>
                                      </p:cBhvr>
                                    </p:animEffect>
                                    <p:anim calcmode="lin" valueType="num">
                                      <p:cBhvr>
                                        <p:cTn id="26" dur="1822" tmFilter="0,0; 0.14,0.36; 0.43,0.73; 0.71,0.91; 1.0,1.0">
                                          <p:stCondLst>
                                            <p:cond delay="0"/>
                                          </p:stCondLst>
                                        </p:cTn>
                                        <p:tgtEl>
                                          <p:spTgt spid="14340"/>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4340"/>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4340"/>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4340"/>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4340"/>
                                        </p:tgtEl>
                                        <p:attrNameLst>
                                          <p:attrName>ppt_y</p:attrName>
                                        </p:attrNameLst>
                                      </p:cBhvr>
                                      <p:tavLst>
                                        <p:tav tm="0" fmla="#ppt_y-sin(pi*$)/81">
                                          <p:val>
                                            <p:fltVal val="0"/>
                                          </p:val>
                                        </p:tav>
                                        <p:tav tm="100000">
                                          <p:val>
                                            <p:fltVal val="1"/>
                                          </p:val>
                                        </p:tav>
                                      </p:tavLst>
                                    </p:anim>
                                    <p:animScale>
                                      <p:cBhvr>
                                        <p:cTn id="31" dur="26">
                                          <p:stCondLst>
                                            <p:cond delay="650"/>
                                          </p:stCondLst>
                                        </p:cTn>
                                        <p:tgtEl>
                                          <p:spTgt spid="14340"/>
                                        </p:tgtEl>
                                      </p:cBhvr>
                                      <p:to x="100000" y="60000"/>
                                    </p:animScale>
                                    <p:animScale>
                                      <p:cBhvr>
                                        <p:cTn id="32" dur="166" decel="50000">
                                          <p:stCondLst>
                                            <p:cond delay="676"/>
                                          </p:stCondLst>
                                        </p:cTn>
                                        <p:tgtEl>
                                          <p:spTgt spid="14340"/>
                                        </p:tgtEl>
                                      </p:cBhvr>
                                      <p:to x="100000" y="100000"/>
                                    </p:animScale>
                                    <p:animScale>
                                      <p:cBhvr>
                                        <p:cTn id="33" dur="26">
                                          <p:stCondLst>
                                            <p:cond delay="1312"/>
                                          </p:stCondLst>
                                        </p:cTn>
                                        <p:tgtEl>
                                          <p:spTgt spid="14340"/>
                                        </p:tgtEl>
                                      </p:cBhvr>
                                      <p:to x="100000" y="80000"/>
                                    </p:animScale>
                                    <p:animScale>
                                      <p:cBhvr>
                                        <p:cTn id="34" dur="166" decel="50000">
                                          <p:stCondLst>
                                            <p:cond delay="1338"/>
                                          </p:stCondLst>
                                        </p:cTn>
                                        <p:tgtEl>
                                          <p:spTgt spid="14340"/>
                                        </p:tgtEl>
                                      </p:cBhvr>
                                      <p:to x="100000" y="100000"/>
                                    </p:animScale>
                                    <p:animScale>
                                      <p:cBhvr>
                                        <p:cTn id="35" dur="26">
                                          <p:stCondLst>
                                            <p:cond delay="1642"/>
                                          </p:stCondLst>
                                        </p:cTn>
                                        <p:tgtEl>
                                          <p:spTgt spid="14340"/>
                                        </p:tgtEl>
                                      </p:cBhvr>
                                      <p:to x="100000" y="90000"/>
                                    </p:animScale>
                                    <p:animScale>
                                      <p:cBhvr>
                                        <p:cTn id="36" dur="166" decel="50000">
                                          <p:stCondLst>
                                            <p:cond delay="1668"/>
                                          </p:stCondLst>
                                        </p:cTn>
                                        <p:tgtEl>
                                          <p:spTgt spid="14340"/>
                                        </p:tgtEl>
                                      </p:cBhvr>
                                      <p:to x="100000" y="100000"/>
                                    </p:animScale>
                                    <p:animScale>
                                      <p:cBhvr>
                                        <p:cTn id="37" dur="26">
                                          <p:stCondLst>
                                            <p:cond delay="1808"/>
                                          </p:stCondLst>
                                        </p:cTn>
                                        <p:tgtEl>
                                          <p:spTgt spid="14340"/>
                                        </p:tgtEl>
                                      </p:cBhvr>
                                      <p:to x="100000" y="95000"/>
                                    </p:animScale>
                                    <p:animScale>
                                      <p:cBhvr>
                                        <p:cTn id="38" dur="166" decel="50000">
                                          <p:stCondLst>
                                            <p:cond delay="1834"/>
                                          </p:stCondLst>
                                        </p:cTn>
                                        <p:tgtEl>
                                          <p:spTgt spid="14340"/>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4343"/>
                                        </p:tgtEl>
                                        <p:attrNameLst>
                                          <p:attrName>style.visibility</p:attrName>
                                        </p:attrNameLst>
                                      </p:cBhvr>
                                      <p:to>
                                        <p:strVal val="visible"/>
                                      </p:to>
                                    </p:set>
                                    <p:animEffect transition="in" filter="wipe(down)">
                                      <p:cBhvr>
                                        <p:cTn id="43" dur="580">
                                          <p:stCondLst>
                                            <p:cond delay="0"/>
                                          </p:stCondLst>
                                        </p:cTn>
                                        <p:tgtEl>
                                          <p:spTgt spid="14343"/>
                                        </p:tgtEl>
                                      </p:cBhvr>
                                    </p:animEffect>
                                    <p:anim calcmode="lin" valueType="num">
                                      <p:cBhvr>
                                        <p:cTn id="44" dur="1822" tmFilter="0,0; 0.14,0.36; 0.43,0.73; 0.71,0.91; 1.0,1.0">
                                          <p:stCondLst>
                                            <p:cond delay="0"/>
                                          </p:stCondLst>
                                        </p:cTn>
                                        <p:tgtEl>
                                          <p:spTgt spid="14343"/>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4343"/>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4343"/>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4343"/>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4343"/>
                                        </p:tgtEl>
                                        <p:attrNameLst>
                                          <p:attrName>ppt_y</p:attrName>
                                        </p:attrNameLst>
                                      </p:cBhvr>
                                      <p:tavLst>
                                        <p:tav tm="0" fmla="#ppt_y-sin(pi*$)/81">
                                          <p:val>
                                            <p:fltVal val="0"/>
                                          </p:val>
                                        </p:tav>
                                        <p:tav tm="100000">
                                          <p:val>
                                            <p:fltVal val="1"/>
                                          </p:val>
                                        </p:tav>
                                      </p:tavLst>
                                    </p:anim>
                                    <p:animScale>
                                      <p:cBhvr>
                                        <p:cTn id="49" dur="26">
                                          <p:stCondLst>
                                            <p:cond delay="650"/>
                                          </p:stCondLst>
                                        </p:cTn>
                                        <p:tgtEl>
                                          <p:spTgt spid="14343"/>
                                        </p:tgtEl>
                                      </p:cBhvr>
                                      <p:to x="100000" y="60000"/>
                                    </p:animScale>
                                    <p:animScale>
                                      <p:cBhvr>
                                        <p:cTn id="50" dur="166" decel="50000">
                                          <p:stCondLst>
                                            <p:cond delay="676"/>
                                          </p:stCondLst>
                                        </p:cTn>
                                        <p:tgtEl>
                                          <p:spTgt spid="14343"/>
                                        </p:tgtEl>
                                      </p:cBhvr>
                                      <p:to x="100000" y="100000"/>
                                    </p:animScale>
                                    <p:animScale>
                                      <p:cBhvr>
                                        <p:cTn id="51" dur="26">
                                          <p:stCondLst>
                                            <p:cond delay="1312"/>
                                          </p:stCondLst>
                                        </p:cTn>
                                        <p:tgtEl>
                                          <p:spTgt spid="14343"/>
                                        </p:tgtEl>
                                      </p:cBhvr>
                                      <p:to x="100000" y="80000"/>
                                    </p:animScale>
                                    <p:animScale>
                                      <p:cBhvr>
                                        <p:cTn id="52" dur="166" decel="50000">
                                          <p:stCondLst>
                                            <p:cond delay="1338"/>
                                          </p:stCondLst>
                                        </p:cTn>
                                        <p:tgtEl>
                                          <p:spTgt spid="14343"/>
                                        </p:tgtEl>
                                      </p:cBhvr>
                                      <p:to x="100000" y="100000"/>
                                    </p:animScale>
                                    <p:animScale>
                                      <p:cBhvr>
                                        <p:cTn id="53" dur="26">
                                          <p:stCondLst>
                                            <p:cond delay="1642"/>
                                          </p:stCondLst>
                                        </p:cTn>
                                        <p:tgtEl>
                                          <p:spTgt spid="14343"/>
                                        </p:tgtEl>
                                      </p:cBhvr>
                                      <p:to x="100000" y="90000"/>
                                    </p:animScale>
                                    <p:animScale>
                                      <p:cBhvr>
                                        <p:cTn id="54" dur="166" decel="50000">
                                          <p:stCondLst>
                                            <p:cond delay="1668"/>
                                          </p:stCondLst>
                                        </p:cTn>
                                        <p:tgtEl>
                                          <p:spTgt spid="14343"/>
                                        </p:tgtEl>
                                      </p:cBhvr>
                                      <p:to x="100000" y="100000"/>
                                    </p:animScale>
                                    <p:animScale>
                                      <p:cBhvr>
                                        <p:cTn id="55" dur="26">
                                          <p:stCondLst>
                                            <p:cond delay="1808"/>
                                          </p:stCondLst>
                                        </p:cTn>
                                        <p:tgtEl>
                                          <p:spTgt spid="14343"/>
                                        </p:tgtEl>
                                      </p:cBhvr>
                                      <p:to x="100000" y="95000"/>
                                    </p:animScale>
                                    <p:animScale>
                                      <p:cBhvr>
                                        <p:cTn id="56" dur="166" decel="50000">
                                          <p:stCondLst>
                                            <p:cond delay="1834"/>
                                          </p:stCondLst>
                                        </p:cTn>
                                        <p:tgtEl>
                                          <p:spTgt spid="1434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4341" grpId="0"/>
      <p:bldP spid="1434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0" y="1288196"/>
            <a:ext cx="857252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Ils permettent la gestion du mat</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riel (l</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ordinateur et ses p</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riph</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riques), ils sont g</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n</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ralement fournis par le constructeur. Parmi ces logiciels de base, on trouve les syst</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mes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exploitation : MS-DOS, Windows, Linux</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571472" y="3143248"/>
            <a:ext cx="4643470" cy="369332"/>
          </a:xfrm>
          <a:prstGeom prst="rect">
            <a:avLst/>
          </a:prstGeom>
        </p:spPr>
        <p:txBody>
          <a:bodyPr wrap="square">
            <a:spAutoFit/>
          </a:bodyPr>
          <a:lstStyle/>
          <a:p>
            <a:r>
              <a:rPr lang="fr-FR" dirty="0" smtClean="0"/>
              <a:t>LOGICIELS D’APPLICATIONS</a:t>
            </a:r>
            <a:endParaRPr lang="fr-FR" dirty="0"/>
          </a:p>
        </p:txBody>
      </p:sp>
      <p:sp>
        <p:nvSpPr>
          <p:cNvPr id="13315" name="Rectangle 3"/>
          <p:cNvSpPr>
            <a:spLocks noChangeArrowheads="1"/>
          </p:cNvSpPr>
          <p:nvPr/>
        </p:nvSpPr>
        <p:spPr bwMode="auto">
          <a:xfrm>
            <a:off x="0" y="4643446"/>
            <a:ext cx="9144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Les logiciels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application sont des logiciels outils pour satisfaire les besoins informatiques des utilisateurs. Exemples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Pour le traitement de texte, on utilise Microsoft Word.</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Pour des </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tudes statistiques, on utilise Microsoft Excel</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Pour la cr</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ation des pages Web, on utilise Microsoft Front Page</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Pour la Pr</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sentation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un expos</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on utilise Microsoft Power Point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Pour la gestion des bases de données on utilise Microsoft Access</a:t>
            </a:r>
            <a:r>
              <a:rPr kumimoji="0" lang="fr-FR" sz="1600" b="0" i="0" u="none" strike="noStrike" cap="none" normalizeH="0" baseline="0" dirty="0" smtClean="0">
                <a:ln>
                  <a:noFill/>
                </a:ln>
                <a:solidFill>
                  <a:schemeClr val="tx1"/>
                </a:solidFill>
                <a:effectLst/>
                <a:latin typeface="Arial" pitchFamily="34" charset="0"/>
                <a:cs typeface="Arial" pitchFamily="34" charset="0"/>
              </a:rPr>
              <a:t> </a:t>
            </a:r>
          </a:p>
        </p:txBody>
      </p:sp>
      <p:sp>
        <p:nvSpPr>
          <p:cNvPr id="5" name="Espace réservé du pied de page 4"/>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3313"/>
                                        </p:tgtEl>
                                        <p:attrNameLst>
                                          <p:attrName>style.visibility</p:attrName>
                                        </p:attrNameLst>
                                      </p:cBhvr>
                                      <p:to>
                                        <p:strVal val="visible"/>
                                      </p:to>
                                    </p:set>
                                    <p:animEffect transition="in" filter="wipe(down)">
                                      <p:cBhvr>
                                        <p:cTn id="7" dur="580">
                                          <p:stCondLst>
                                            <p:cond delay="0"/>
                                          </p:stCondLst>
                                        </p:cTn>
                                        <p:tgtEl>
                                          <p:spTgt spid="13313"/>
                                        </p:tgtEl>
                                      </p:cBhvr>
                                    </p:animEffect>
                                    <p:anim calcmode="lin" valueType="num">
                                      <p:cBhvr>
                                        <p:cTn id="8" dur="1822" tmFilter="0,0; 0.14,0.36; 0.43,0.73; 0.71,0.91; 1.0,1.0">
                                          <p:stCondLst>
                                            <p:cond delay="0"/>
                                          </p:stCondLst>
                                        </p:cTn>
                                        <p:tgtEl>
                                          <p:spTgt spid="1331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31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331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331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3313"/>
                                        </p:tgtEl>
                                        <p:attrNameLst>
                                          <p:attrName>ppt_y</p:attrName>
                                        </p:attrNameLst>
                                      </p:cBhvr>
                                      <p:tavLst>
                                        <p:tav tm="0" fmla="#ppt_y-sin(pi*$)/81">
                                          <p:val>
                                            <p:fltVal val="0"/>
                                          </p:val>
                                        </p:tav>
                                        <p:tav tm="100000">
                                          <p:val>
                                            <p:fltVal val="1"/>
                                          </p:val>
                                        </p:tav>
                                      </p:tavLst>
                                    </p:anim>
                                    <p:animScale>
                                      <p:cBhvr>
                                        <p:cTn id="13" dur="26">
                                          <p:stCondLst>
                                            <p:cond delay="650"/>
                                          </p:stCondLst>
                                        </p:cTn>
                                        <p:tgtEl>
                                          <p:spTgt spid="13313"/>
                                        </p:tgtEl>
                                      </p:cBhvr>
                                      <p:to x="100000" y="60000"/>
                                    </p:animScale>
                                    <p:animScale>
                                      <p:cBhvr>
                                        <p:cTn id="14" dur="166" decel="50000">
                                          <p:stCondLst>
                                            <p:cond delay="676"/>
                                          </p:stCondLst>
                                        </p:cTn>
                                        <p:tgtEl>
                                          <p:spTgt spid="13313"/>
                                        </p:tgtEl>
                                      </p:cBhvr>
                                      <p:to x="100000" y="100000"/>
                                    </p:animScale>
                                    <p:animScale>
                                      <p:cBhvr>
                                        <p:cTn id="15" dur="26">
                                          <p:stCondLst>
                                            <p:cond delay="1312"/>
                                          </p:stCondLst>
                                        </p:cTn>
                                        <p:tgtEl>
                                          <p:spTgt spid="13313"/>
                                        </p:tgtEl>
                                      </p:cBhvr>
                                      <p:to x="100000" y="80000"/>
                                    </p:animScale>
                                    <p:animScale>
                                      <p:cBhvr>
                                        <p:cTn id="16" dur="166" decel="50000">
                                          <p:stCondLst>
                                            <p:cond delay="1338"/>
                                          </p:stCondLst>
                                        </p:cTn>
                                        <p:tgtEl>
                                          <p:spTgt spid="13313"/>
                                        </p:tgtEl>
                                      </p:cBhvr>
                                      <p:to x="100000" y="100000"/>
                                    </p:animScale>
                                    <p:animScale>
                                      <p:cBhvr>
                                        <p:cTn id="17" dur="26">
                                          <p:stCondLst>
                                            <p:cond delay="1642"/>
                                          </p:stCondLst>
                                        </p:cTn>
                                        <p:tgtEl>
                                          <p:spTgt spid="13313"/>
                                        </p:tgtEl>
                                      </p:cBhvr>
                                      <p:to x="100000" y="90000"/>
                                    </p:animScale>
                                    <p:animScale>
                                      <p:cBhvr>
                                        <p:cTn id="18" dur="166" decel="50000">
                                          <p:stCondLst>
                                            <p:cond delay="1668"/>
                                          </p:stCondLst>
                                        </p:cTn>
                                        <p:tgtEl>
                                          <p:spTgt spid="13313"/>
                                        </p:tgtEl>
                                      </p:cBhvr>
                                      <p:to x="100000" y="100000"/>
                                    </p:animScale>
                                    <p:animScale>
                                      <p:cBhvr>
                                        <p:cTn id="19" dur="26">
                                          <p:stCondLst>
                                            <p:cond delay="1808"/>
                                          </p:stCondLst>
                                        </p:cTn>
                                        <p:tgtEl>
                                          <p:spTgt spid="13313"/>
                                        </p:tgtEl>
                                      </p:cBhvr>
                                      <p:to x="100000" y="95000"/>
                                    </p:animScale>
                                    <p:animScale>
                                      <p:cBhvr>
                                        <p:cTn id="20" dur="166" decel="50000">
                                          <p:stCondLst>
                                            <p:cond delay="1834"/>
                                          </p:stCondLst>
                                        </p:cTn>
                                        <p:tgtEl>
                                          <p:spTgt spid="1331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80">
                                          <p:stCondLst>
                                            <p:cond delay="0"/>
                                          </p:stCondLst>
                                        </p:cTn>
                                        <p:tgtEl>
                                          <p:spTgt spid="3"/>
                                        </p:tgtEl>
                                      </p:cBhvr>
                                    </p:animEffect>
                                    <p:anim calcmode="lin" valueType="num">
                                      <p:cBhvr>
                                        <p:cTn id="2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gtEl>
                                      </p:cBhvr>
                                      <p:to x="100000" y="60000"/>
                                    </p:animScale>
                                    <p:animScale>
                                      <p:cBhvr>
                                        <p:cTn id="32" dur="166" decel="50000">
                                          <p:stCondLst>
                                            <p:cond delay="676"/>
                                          </p:stCondLst>
                                        </p:cTn>
                                        <p:tgtEl>
                                          <p:spTgt spid="3"/>
                                        </p:tgtEl>
                                      </p:cBhvr>
                                      <p:to x="100000" y="100000"/>
                                    </p:animScale>
                                    <p:animScale>
                                      <p:cBhvr>
                                        <p:cTn id="33" dur="26">
                                          <p:stCondLst>
                                            <p:cond delay="1312"/>
                                          </p:stCondLst>
                                        </p:cTn>
                                        <p:tgtEl>
                                          <p:spTgt spid="3"/>
                                        </p:tgtEl>
                                      </p:cBhvr>
                                      <p:to x="100000" y="80000"/>
                                    </p:animScale>
                                    <p:animScale>
                                      <p:cBhvr>
                                        <p:cTn id="34" dur="166" decel="50000">
                                          <p:stCondLst>
                                            <p:cond delay="1338"/>
                                          </p:stCondLst>
                                        </p:cTn>
                                        <p:tgtEl>
                                          <p:spTgt spid="3"/>
                                        </p:tgtEl>
                                      </p:cBhvr>
                                      <p:to x="100000" y="100000"/>
                                    </p:animScale>
                                    <p:animScale>
                                      <p:cBhvr>
                                        <p:cTn id="35" dur="26">
                                          <p:stCondLst>
                                            <p:cond delay="1642"/>
                                          </p:stCondLst>
                                        </p:cTn>
                                        <p:tgtEl>
                                          <p:spTgt spid="3"/>
                                        </p:tgtEl>
                                      </p:cBhvr>
                                      <p:to x="100000" y="90000"/>
                                    </p:animScale>
                                    <p:animScale>
                                      <p:cBhvr>
                                        <p:cTn id="36" dur="166" decel="50000">
                                          <p:stCondLst>
                                            <p:cond delay="1668"/>
                                          </p:stCondLst>
                                        </p:cTn>
                                        <p:tgtEl>
                                          <p:spTgt spid="3"/>
                                        </p:tgtEl>
                                      </p:cBhvr>
                                      <p:to x="100000" y="100000"/>
                                    </p:animScale>
                                    <p:animScale>
                                      <p:cBhvr>
                                        <p:cTn id="37" dur="26">
                                          <p:stCondLst>
                                            <p:cond delay="1808"/>
                                          </p:stCondLst>
                                        </p:cTn>
                                        <p:tgtEl>
                                          <p:spTgt spid="3"/>
                                        </p:tgtEl>
                                      </p:cBhvr>
                                      <p:to x="100000" y="95000"/>
                                    </p:animScale>
                                    <p:animScale>
                                      <p:cBhvr>
                                        <p:cTn id="38" dur="166" decel="50000">
                                          <p:stCondLst>
                                            <p:cond delay="1834"/>
                                          </p:stCondLst>
                                        </p:cTn>
                                        <p:tgtEl>
                                          <p:spTgt spid="3"/>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3315"/>
                                        </p:tgtEl>
                                        <p:attrNameLst>
                                          <p:attrName>style.visibility</p:attrName>
                                        </p:attrNameLst>
                                      </p:cBhvr>
                                      <p:to>
                                        <p:strVal val="visible"/>
                                      </p:to>
                                    </p:set>
                                    <p:animEffect transition="in" filter="wipe(down)">
                                      <p:cBhvr>
                                        <p:cTn id="43" dur="580">
                                          <p:stCondLst>
                                            <p:cond delay="0"/>
                                          </p:stCondLst>
                                        </p:cTn>
                                        <p:tgtEl>
                                          <p:spTgt spid="13315"/>
                                        </p:tgtEl>
                                      </p:cBhvr>
                                    </p:animEffect>
                                    <p:anim calcmode="lin" valueType="num">
                                      <p:cBhvr>
                                        <p:cTn id="44" dur="1822" tmFilter="0,0; 0.14,0.36; 0.43,0.73; 0.71,0.91; 1.0,1.0">
                                          <p:stCondLst>
                                            <p:cond delay="0"/>
                                          </p:stCondLst>
                                        </p:cTn>
                                        <p:tgtEl>
                                          <p:spTgt spid="13315"/>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3315"/>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3315"/>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3315"/>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3315"/>
                                        </p:tgtEl>
                                        <p:attrNameLst>
                                          <p:attrName>ppt_y</p:attrName>
                                        </p:attrNameLst>
                                      </p:cBhvr>
                                      <p:tavLst>
                                        <p:tav tm="0" fmla="#ppt_y-sin(pi*$)/81">
                                          <p:val>
                                            <p:fltVal val="0"/>
                                          </p:val>
                                        </p:tav>
                                        <p:tav tm="100000">
                                          <p:val>
                                            <p:fltVal val="1"/>
                                          </p:val>
                                        </p:tav>
                                      </p:tavLst>
                                    </p:anim>
                                    <p:animScale>
                                      <p:cBhvr>
                                        <p:cTn id="49" dur="26">
                                          <p:stCondLst>
                                            <p:cond delay="650"/>
                                          </p:stCondLst>
                                        </p:cTn>
                                        <p:tgtEl>
                                          <p:spTgt spid="13315"/>
                                        </p:tgtEl>
                                      </p:cBhvr>
                                      <p:to x="100000" y="60000"/>
                                    </p:animScale>
                                    <p:animScale>
                                      <p:cBhvr>
                                        <p:cTn id="50" dur="166" decel="50000">
                                          <p:stCondLst>
                                            <p:cond delay="676"/>
                                          </p:stCondLst>
                                        </p:cTn>
                                        <p:tgtEl>
                                          <p:spTgt spid="13315"/>
                                        </p:tgtEl>
                                      </p:cBhvr>
                                      <p:to x="100000" y="100000"/>
                                    </p:animScale>
                                    <p:animScale>
                                      <p:cBhvr>
                                        <p:cTn id="51" dur="26">
                                          <p:stCondLst>
                                            <p:cond delay="1312"/>
                                          </p:stCondLst>
                                        </p:cTn>
                                        <p:tgtEl>
                                          <p:spTgt spid="13315"/>
                                        </p:tgtEl>
                                      </p:cBhvr>
                                      <p:to x="100000" y="80000"/>
                                    </p:animScale>
                                    <p:animScale>
                                      <p:cBhvr>
                                        <p:cTn id="52" dur="166" decel="50000">
                                          <p:stCondLst>
                                            <p:cond delay="1338"/>
                                          </p:stCondLst>
                                        </p:cTn>
                                        <p:tgtEl>
                                          <p:spTgt spid="13315"/>
                                        </p:tgtEl>
                                      </p:cBhvr>
                                      <p:to x="100000" y="100000"/>
                                    </p:animScale>
                                    <p:animScale>
                                      <p:cBhvr>
                                        <p:cTn id="53" dur="26">
                                          <p:stCondLst>
                                            <p:cond delay="1642"/>
                                          </p:stCondLst>
                                        </p:cTn>
                                        <p:tgtEl>
                                          <p:spTgt spid="13315"/>
                                        </p:tgtEl>
                                      </p:cBhvr>
                                      <p:to x="100000" y="90000"/>
                                    </p:animScale>
                                    <p:animScale>
                                      <p:cBhvr>
                                        <p:cTn id="54" dur="166" decel="50000">
                                          <p:stCondLst>
                                            <p:cond delay="1668"/>
                                          </p:stCondLst>
                                        </p:cTn>
                                        <p:tgtEl>
                                          <p:spTgt spid="13315"/>
                                        </p:tgtEl>
                                      </p:cBhvr>
                                      <p:to x="100000" y="100000"/>
                                    </p:animScale>
                                    <p:animScale>
                                      <p:cBhvr>
                                        <p:cTn id="55" dur="26">
                                          <p:stCondLst>
                                            <p:cond delay="1808"/>
                                          </p:stCondLst>
                                        </p:cTn>
                                        <p:tgtEl>
                                          <p:spTgt spid="13315"/>
                                        </p:tgtEl>
                                      </p:cBhvr>
                                      <p:to x="100000" y="95000"/>
                                    </p:animScale>
                                    <p:animScale>
                                      <p:cBhvr>
                                        <p:cTn id="56" dur="166" decel="50000">
                                          <p:stCondLst>
                                            <p:cond delay="1834"/>
                                          </p:stCondLst>
                                        </p:cTn>
                                        <p:tgtEl>
                                          <p:spTgt spid="1331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 grpId="0"/>
      <p:bldP spid="3" grpId="0"/>
      <p:bldP spid="1331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WordArt 1" descr="Rayures étroites verticales"/>
          <p:cNvSpPr>
            <a:spLocks noChangeArrowheads="1" noChangeShapeType="1" noTextEdit="1"/>
          </p:cNvSpPr>
          <p:nvPr/>
        </p:nvSpPr>
        <p:spPr bwMode="auto">
          <a:xfrm>
            <a:off x="1571604" y="857232"/>
            <a:ext cx="5786478" cy="1285884"/>
          </a:xfrm>
          <a:prstGeom prst="rect">
            <a:avLst/>
          </a:prstGeom>
        </p:spPr>
        <p:txBody>
          <a:bodyPr wrap="none" fromWordArt="1">
            <a:prstTxWarp prst="textCurveUp">
              <a:avLst>
                <a:gd name="adj" fmla="val 40356"/>
              </a:avLst>
            </a:prstTxWarp>
          </a:bodyPr>
          <a:lstStyle/>
          <a:p>
            <a:pPr algn="ctr" rtl="0"/>
            <a:r>
              <a:rPr lang="fr-FR" sz="3600" kern="10" spc="0" dirty="0" smtClean="0">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latin typeface="Arial Black"/>
              </a:rPr>
              <a:t>Deuxième partie TRAITEMENT DE TEXT</a:t>
            </a:r>
            <a:endParaRPr lang="fr-FR" sz="3600" kern="10" spc="0" dirty="0">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latin typeface="Arial Black"/>
            </a:endParaRPr>
          </a:p>
        </p:txBody>
      </p:sp>
      <p:sp>
        <p:nvSpPr>
          <p:cNvPr id="3" name="Rectangle 2"/>
          <p:cNvSpPr/>
          <p:nvPr/>
        </p:nvSpPr>
        <p:spPr>
          <a:xfrm>
            <a:off x="928662" y="2413338"/>
            <a:ext cx="7643866" cy="1200329"/>
          </a:xfrm>
          <a:prstGeom prst="rect">
            <a:avLst/>
          </a:prstGeom>
        </p:spPr>
        <p:txBody>
          <a:bodyPr wrap="square">
            <a:spAutoFit/>
          </a:bodyPr>
          <a:lstStyle/>
          <a:p>
            <a:r>
              <a:rPr lang="fr-FR" dirty="0" smtClean="0"/>
              <a:t>Nous commencerons donc notre tour d’horizon de la bureautique avec le célèbre logiciel de traitement de texte : Microsoft Word. Ce type de logiciel permet, entre autres choses, de mettre en forme du texte : lettres, lettres de motivations, CV, rapports de stage, procédures... Bref, toute </a:t>
            </a:r>
            <a:endParaRPr lang="fr-FR" dirty="0"/>
          </a:p>
        </p:txBody>
      </p:sp>
      <p:sp>
        <p:nvSpPr>
          <p:cNvPr id="4" name="Espace réservé du pied de page 3"/>
          <p:cNvSpPr>
            <a:spLocks noGrp="1"/>
          </p:cNvSpPr>
          <p:nvPr>
            <p:ph type="ftr" sz="quarter" idx="11"/>
          </p:nvPr>
        </p:nvSpPr>
        <p:spPr/>
        <p:txBody>
          <a:bodyPr/>
          <a:lstStyle/>
          <a:p>
            <a:r>
              <a:rPr lang="fr-FR" smtClean="0"/>
              <a:t>PRESENTE PAR M KIENTEGA</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2289"/>
                                        </p:tgtEl>
                                        <p:attrNameLst>
                                          <p:attrName>style.visibility</p:attrName>
                                        </p:attrNameLst>
                                      </p:cBhvr>
                                      <p:to>
                                        <p:strVal val="visible"/>
                                      </p:to>
                                    </p:set>
                                    <p:animEffect transition="in" filter="wipe(down)">
                                      <p:cBhvr>
                                        <p:cTn id="7" dur="580">
                                          <p:stCondLst>
                                            <p:cond delay="0"/>
                                          </p:stCondLst>
                                        </p:cTn>
                                        <p:tgtEl>
                                          <p:spTgt spid="12289"/>
                                        </p:tgtEl>
                                      </p:cBhvr>
                                    </p:animEffect>
                                    <p:anim calcmode="lin" valueType="num">
                                      <p:cBhvr>
                                        <p:cTn id="8" dur="1822" tmFilter="0,0; 0.14,0.36; 0.43,0.73; 0.71,0.91; 1.0,1.0">
                                          <p:stCondLst>
                                            <p:cond delay="0"/>
                                          </p:stCondLst>
                                        </p:cTn>
                                        <p:tgtEl>
                                          <p:spTgt spid="1228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28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28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28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289"/>
                                        </p:tgtEl>
                                        <p:attrNameLst>
                                          <p:attrName>ppt_y</p:attrName>
                                        </p:attrNameLst>
                                      </p:cBhvr>
                                      <p:tavLst>
                                        <p:tav tm="0" fmla="#ppt_y-sin(pi*$)/81">
                                          <p:val>
                                            <p:fltVal val="0"/>
                                          </p:val>
                                        </p:tav>
                                        <p:tav tm="100000">
                                          <p:val>
                                            <p:fltVal val="1"/>
                                          </p:val>
                                        </p:tav>
                                      </p:tavLst>
                                    </p:anim>
                                    <p:animScale>
                                      <p:cBhvr>
                                        <p:cTn id="13" dur="26">
                                          <p:stCondLst>
                                            <p:cond delay="650"/>
                                          </p:stCondLst>
                                        </p:cTn>
                                        <p:tgtEl>
                                          <p:spTgt spid="12289"/>
                                        </p:tgtEl>
                                      </p:cBhvr>
                                      <p:to x="100000" y="60000"/>
                                    </p:animScale>
                                    <p:animScale>
                                      <p:cBhvr>
                                        <p:cTn id="14" dur="166" decel="50000">
                                          <p:stCondLst>
                                            <p:cond delay="676"/>
                                          </p:stCondLst>
                                        </p:cTn>
                                        <p:tgtEl>
                                          <p:spTgt spid="12289"/>
                                        </p:tgtEl>
                                      </p:cBhvr>
                                      <p:to x="100000" y="100000"/>
                                    </p:animScale>
                                    <p:animScale>
                                      <p:cBhvr>
                                        <p:cTn id="15" dur="26">
                                          <p:stCondLst>
                                            <p:cond delay="1312"/>
                                          </p:stCondLst>
                                        </p:cTn>
                                        <p:tgtEl>
                                          <p:spTgt spid="12289"/>
                                        </p:tgtEl>
                                      </p:cBhvr>
                                      <p:to x="100000" y="80000"/>
                                    </p:animScale>
                                    <p:animScale>
                                      <p:cBhvr>
                                        <p:cTn id="16" dur="166" decel="50000">
                                          <p:stCondLst>
                                            <p:cond delay="1338"/>
                                          </p:stCondLst>
                                        </p:cTn>
                                        <p:tgtEl>
                                          <p:spTgt spid="12289"/>
                                        </p:tgtEl>
                                      </p:cBhvr>
                                      <p:to x="100000" y="100000"/>
                                    </p:animScale>
                                    <p:animScale>
                                      <p:cBhvr>
                                        <p:cTn id="17" dur="26">
                                          <p:stCondLst>
                                            <p:cond delay="1642"/>
                                          </p:stCondLst>
                                        </p:cTn>
                                        <p:tgtEl>
                                          <p:spTgt spid="12289"/>
                                        </p:tgtEl>
                                      </p:cBhvr>
                                      <p:to x="100000" y="90000"/>
                                    </p:animScale>
                                    <p:animScale>
                                      <p:cBhvr>
                                        <p:cTn id="18" dur="166" decel="50000">
                                          <p:stCondLst>
                                            <p:cond delay="1668"/>
                                          </p:stCondLst>
                                        </p:cTn>
                                        <p:tgtEl>
                                          <p:spTgt spid="12289"/>
                                        </p:tgtEl>
                                      </p:cBhvr>
                                      <p:to x="100000" y="100000"/>
                                    </p:animScale>
                                    <p:animScale>
                                      <p:cBhvr>
                                        <p:cTn id="19" dur="26">
                                          <p:stCondLst>
                                            <p:cond delay="1808"/>
                                          </p:stCondLst>
                                        </p:cTn>
                                        <p:tgtEl>
                                          <p:spTgt spid="12289"/>
                                        </p:tgtEl>
                                      </p:cBhvr>
                                      <p:to x="100000" y="95000"/>
                                    </p:animScale>
                                    <p:animScale>
                                      <p:cBhvr>
                                        <p:cTn id="20" dur="166" decel="50000">
                                          <p:stCondLst>
                                            <p:cond delay="1834"/>
                                          </p:stCondLst>
                                        </p:cTn>
                                        <p:tgtEl>
                                          <p:spTgt spid="1228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2000"/>
                                        <p:tgtEl>
                                          <p:spTgt spid="3"/>
                                        </p:tgtEl>
                                      </p:cBhvr>
                                    </p:animEffect>
                                    <p:anim calcmode="lin" valueType="num">
                                      <p:cBhvr>
                                        <p:cTn id="26" dur="2000" fill="hold"/>
                                        <p:tgtEl>
                                          <p:spTgt spid="3"/>
                                        </p:tgtEl>
                                        <p:attrNameLst>
                                          <p:attrName>ppt_w</p:attrName>
                                        </p:attrNameLst>
                                      </p:cBhvr>
                                      <p:tavLst>
                                        <p:tav tm="0" fmla="#ppt_w*sin(2.5*pi*$)">
                                          <p:val>
                                            <p:fltVal val="0"/>
                                          </p:val>
                                        </p:tav>
                                        <p:tav tm="100000">
                                          <p:val>
                                            <p:fltVal val="1"/>
                                          </p:val>
                                        </p:tav>
                                      </p:tavLst>
                                    </p:anim>
                                    <p:anim calcmode="lin" valueType="num">
                                      <p:cBhvr>
                                        <p:cTn id="27"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857232"/>
            <a:ext cx="9144000" cy="4283183"/>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365F91"/>
                </a:solidFill>
                <a:effectLst/>
                <a:latin typeface="Arial" pitchFamily="34" charset="0"/>
                <a:ea typeface="Times New Roman" pitchFamily="18" charset="0"/>
                <a:cs typeface="Arial" pitchFamily="34" charset="0"/>
              </a:rPr>
              <a:t>A) </a:t>
            </a:r>
            <a:r>
              <a:rPr kumimoji="0" lang="fr-FR" b="1" i="0" u="none" strike="noStrike" cap="none" normalizeH="0" baseline="0" dirty="0" smtClean="0">
                <a:ln>
                  <a:noFill/>
                </a:ln>
                <a:solidFill>
                  <a:srgbClr val="365F91"/>
                </a:solidFill>
                <a:effectLst/>
                <a:latin typeface="Arial" pitchFamily="34" charset="0"/>
                <a:ea typeface="Times New Roman" pitchFamily="18" charset="0"/>
                <a:cs typeface="Arial" pitchFamily="34" charset="0"/>
              </a:rPr>
              <a:t>G</a:t>
            </a:r>
            <a:r>
              <a:rPr kumimoji="0" lang="fr-FR" b="1" i="0" u="none" strike="noStrike" cap="none" normalizeH="0" baseline="0" dirty="0" smtClean="0">
                <a:ln>
                  <a:noFill/>
                </a:ln>
                <a:solidFill>
                  <a:srgbClr val="365F91"/>
                </a:solidFill>
                <a:effectLst/>
                <a:latin typeface="Cambria"/>
                <a:ea typeface="Times New Roman" pitchFamily="18" charset="0"/>
                <a:cs typeface="Arial" pitchFamily="34" charset="0"/>
              </a:rPr>
              <a:t>é</a:t>
            </a:r>
            <a:r>
              <a:rPr kumimoji="0" lang="fr-FR" b="1" i="0" u="none" strike="noStrike" cap="none" normalizeH="0" baseline="0" dirty="0" smtClean="0">
                <a:ln>
                  <a:noFill/>
                </a:ln>
                <a:solidFill>
                  <a:srgbClr val="365F91"/>
                </a:solidFill>
                <a:effectLst/>
                <a:latin typeface="Arial" pitchFamily="34" charset="0"/>
                <a:ea typeface="Times New Roman" pitchFamily="18" charset="0"/>
                <a:cs typeface="Arial" pitchFamily="34" charset="0"/>
              </a:rPr>
              <a:t>n</a:t>
            </a:r>
            <a:r>
              <a:rPr kumimoji="0" lang="fr-FR" b="1" i="0" u="none" strike="noStrike" cap="none" normalizeH="0" baseline="0" dirty="0" smtClean="0">
                <a:ln>
                  <a:noFill/>
                </a:ln>
                <a:solidFill>
                  <a:srgbClr val="365F91"/>
                </a:solidFill>
                <a:effectLst/>
                <a:latin typeface="Cambria"/>
                <a:ea typeface="Times New Roman" pitchFamily="18" charset="0"/>
                <a:cs typeface="Arial" pitchFamily="34" charset="0"/>
              </a:rPr>
              <a:t>é</a:t>
            </a:r>
            <a:r>
              <a:rPr kumimoji="0" lang="fr-FR" b="1" i="0" u="none" strike="noStrike" cap="none" normalizeH="0" baseline="0" dirty="0" smtClean="0">
                <a:ln>
                  <a:noFill/>
                </a:ln>
                <a:solidFill>
                  <a:srgbClr val="365F91"/>
                </a:solidFill>
                <a:effectLst/>
                <a:latin typeface="Arial" pitchFamily="34" charset="0"/>
                <a:ea typeface="Times New Roman" pitchFamily="18" charset="0"/>
                <a:cs typeface="Arial" pitchFamily="34" charset="0"/>
              </a:rPr>
              <a:t>ralit</a:t>
            </a:r>
            <a:r>
              <a:rPr kumimoji="0" lang="fr-FR" b="1" i="0" u="none" strike="noStrike" cap="none" normalizeH="0" baseline="0" dirty="0" smtClean="0">
                <a:ln>
                  <a:noFill/>
                </a:ln>
                <a:solidFill>
                  <a:srgbClr val="365F91"/>
                </a:solidFill>
                <a:effectLst/>
                <a:latin typeface="Cambria"/>
                <a:ea typeface="Times New Roman" pitchFamily="18" charset="0"/>
                <a:cs typeface="Arial" pitchFamily="34" charset="0"/>
              </a:rPr>
              <a:t>é</a:t>
            </a:r>
            <a:r>
              <a:rPr kumimoji="0" lang="fr-FR" b="1" i="0" u="none" strike="noStrike" cap="none" normalizeH="0" baseline="0" dirty="0" smtClean="0">
                <a:ln>
                  <a:noFill/>
                </a:ln>
                <a:solidFill>
                  <a:srgbClr val="365F91"/>
                </a:solidFill>
                <a:effectLst/>
                <a:latin typeface="Arial" pitchFamily="34" charset="0"/>
                <a:ea typeface="Times New Roman" pitchFamily="18" charset="0"/>
                <a:cs typeface="Arial" pitchFamily="34" charset="0"/>
              </a:rPr>
              <a:t>s  Sur L Informatique</a:t>
            </a:r>
            <a:endParaRPr kumimoji="0" lang="fr-FR"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4F81BD"/>
                </a:solidFill>
                <a:effectLst/>
                <a:latin typeface="Arial" pitchFamily="34" charset="0"/>
                <a:ea typeface="Times New Roman" pitchFamily="18" charset="0"/>
                <a:cs typeface="Arial" pitchFamily="34" charset="0"/>
              </a:rPr>
              <a:t>                                                                  1) Introduction</a:t>
            </a:r>
            <a:endParaRPr kumimoji="0" lang="fr-FR"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L'informatique, contraction d'information et automatique, est la science du traitement de l'information. Apparue au milieu du 20</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me si</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cle, elle a connu une </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volution extrêmement rapide. A sa motivation initiale qui </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tait de faciliter et d'acc</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l</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rer les calculs,  de nombreuses fonctionnalit</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s, comme l'automatisation, le contrôle et la commande des processus, la communication ou le partage de l'information.   . La mise en </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œ</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uvre de ces syst</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mes s</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appuie sur deux modes de r</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alisation distincts, le mat</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riel et le logiciel. Le mat</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riel (hardware) correspond </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à</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 l</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aspect concret du syst</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me : unit</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centrale, m</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moire, organes d</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entr</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es-sorties, etc.</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 Le logiciel (software) correspond </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à</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 un ensemble d</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instructions, appel</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 programme, qui sont contenues dans les diff</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rentes m</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moires du syst</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me et qui d</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finissent les actions effectu</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es par le mat</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riel.</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1.3 Qu’entend-t-on par architecture ? L'architecture d'un système à microprocesseur représente </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pied de page 2"/>
          <p:cNvSpPr>
            <a:spLocks noGrp="1"/>
          </p:cNvSpPr>
          <p:nvPr>
            <p:ph type="ftr" sz="quarter" idx="11"/>
          </p:nvPr>
        </p:nvSpPr>
        <p:spPr/>
        <p:txBody>
          <a:bodyPr/>
          <a:lstStyle/>
          <a:p>
            <a:r>
              <a:rPr lang="fr-FR" dirty="0" smtClean="0"/>
              <a:t>PRESENTE PAR M KIENTEGA</a:t>
            </a:r>
            <a:endParaRPr lang="fr-FR" dirty="0"/>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wipe(down)">
                                      <p:cBhvr>
                                        <p:cTn id="7" dur="580">
                                          <p:stCondLst>
                                            <p:cond delay="0"/>
                                          </p:stCondLst>
                                        </p:cTn>
                                        <p:tgtEl>
                                          <p:spTgt spid="1025"/>
                                        </p:tgtEl>
                                      </p:cBhvr>
                                    </p:animEffect>
                                    <p:anim calcmode="lin" valueType="num">
                                      <p:cBhvr>
                                        <p:cTn id="8" dur="1822" tmFilter="0,0; 0.14,0.36; 0.43,0.73; 0.71,0.91; 1.0,1.0">
                                          <p:stCondLst>
                                            <p:cond delay="0"/>
                                          </p:stCondLst>
                                        </p:cTn>
                                        <p:tgtEl>
                                          <p:spTgt spid="102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5"/>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5"/>
                                        </p:tgtEl>
                                      </p:cBhvr>
                                      <p:to x="100000" y="60000"/>
                                    </p:animScale>
                                    <p:animScale>
                                      <p:cBhvr>
                                        <p:cTn id="14" dur="166" decel="50000">
                                          <p:stCondLst>
                                            <p:cond delay="676"/>
                                          </p:stCondLst>
                                        </p:cTn>
                                        <p:tgtEl>
                                          <p:spTgt spid="1025"/>
                                        </p:tgtEl>
                                      </p:cBhvr>
                                      <p:to x="100000" y="100000"/>
                                    </p:animScale>
                                    <p:animScale>
                                      <p:cBhvr>
                                        <p:cTn id="15" dur="26">
                                          <p:stCondLst>
                                            <p:cond delay="1312"/>
                                          </p:stCondLst>
                                        </p:cTn>
                                        <p:tgtEl>
                                          <p:spTgt spid="1025"/>
                                        </p:tgtEl>
                                      </p:cBhvr>
                                      <p:to x="100000" y="80000"/>
                                    </p:animScale>
                                    <p:animScale>
                                      <p:cBhvr>
                                        <p:cTn id="16" dur="166" decel="50000">
                                          <p:stCondLst>
                                            <p:cond delay="1338"/>
                                          </p:stCondLst>
                                        </p:cTn>
                                        <p:tgtEl>
                                          <p:spTgt spid="1025"/>
                                        </p:tgtEl>
                                      </p:cBhvr>
                                      <p:to x="100000" y="100000"/>
                                    </p:animScale>
                                    <p:animScale>
                                      <p:cBhvr>
                                        <p:cTn id="17" dur="26">
                                          <p:stCondLst>
                                            <p:cond delay="1642"/>
                                          </p:stCondLst>
                                        </p:cTn>
                                        <p:tgtEl>
                                          <p:spTgt spid="1025"/>
                                        </p:tgtEl>
                                      </p:cBhvr>
                                      <p:to x="100000" y="90000"/>
                                    </p:animScale>
                                    <p:animScale>
                                      <p:cBhvr>
                                        <p:cTn id="18" dur="166" decel="50000">
                                          <p:stCondLst>
                                            <p:cond delay="1668"/>
                                          </p:stCondLst>
                                        </p:cTn>
                                        <p:tgtEl>
                                          <p:spTgt spid="1025"/>
                                        </p:tgtEl>
                                      </p:cBhvr>
                                      <p:to x="100000" y="100000"/>
                                    </p:animScale>
                                    <p:animScale>
                                      <p:cBhvr>
                                        <p:cTn id="19" dur="26">
                                          <p:stCondLst>
                                            <p:cond delay="1808"/>
                                          </p:stCondLst>
                                        </p:cTn>
                                        <p:tgtEl>
                                          <p:spTgt spid="1025"/>
                                        </p:tgtEl>
                                      </p:cBhvr>
                                      <p:to x="100000" y="95000"/>
                                    </p:animScale>
                                    <p:animScale>
                                      <p:cBhvr>
                                        <p:cTn id="20" dur="166" decel="50000">
                                          <p:stCondLst>
                                            <p:cond delay="1834"/>
                                          </p:stCondLst>
                                        </p:cTn>
                                        <p:tgtEl>
                                          <p:spTgt spid="102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2928934"/>
            <a:ext cx="91440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daction n</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cessitant un peu plus de fioritures que ce que propose le simple Bloc-notes. En effet dans ce dernier, il est impossible de changer la couleur ou la taille du texte, de souligner, de mettre en gras, etc.</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Autre </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norme avantage de Word (ou Writer, du côt</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de Open Office ou Libre Office) : la pr</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sence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un correcteur grammatical et orthographique tr</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 puissant.</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Lorsque vous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marrez Word, vous êtes face </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à</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une interface </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à</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ruban, similaire </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à</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ce que nous avons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j</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à</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crois</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dans ce tutoriel. Cette fois, la zone principale de la fenêtre est constitu</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une page blanche, telle une feuille de papier pos</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 sur votre bureau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pied de page 2"/>
          <p:cNvSpPr>
            <a:spLocks noGrp="1"/>
          </p:cNvSpPr>
          <p:nvPr>
            <p:ph type="ftr" sz="quarter" idx="11"/>
          </p:nvPr>
        </p:nvSpPr>
        <p:spPr/>
        <p:txBody>
          <a:bodyPr/>
          <a:lstStyle/>
          <a:p>
            <a:r>
              <a:rPr lang="fr-FR" smtClean="0"/>
              <a:t>PRESENTE PAR M KIENTEGA</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265"/>
                                        </p:tgtEl>
                                        <p:attrNameLst>
                                          <p:attrName>style.visibility</p:attrName>
                                        </p:attrNameLst>
                                      </p:cBhvr>
                                      <p:to>
                                        <p:strVal val="visible"/>
                                      </p:to>
                                    </p:set>
                                    <p:animEffect transition="in" filter="wipe(down)">
                                      <p:cBhvr>
                                        <p:cTn id="7" dur="580">
                                          <p:stCondLst>
                                            <p:cond delay="0"/>
                                          </p:stCondLst>
                                        </p:cTn>
                                        <p:tgtEl>
                                          <p:spTgt spid="11265"/>
                                        </p:tgtEl>
                                      </p:cBhvr>
                                    </p:animEffect>
                                    <p:anim calcmode="lin" valueType="num">
                                      <p:cBhvr>
                                        <p:cTn id="8" dur="1822" tmFilter="0,0; 0.14,0.36; 0.43,0.73; 0.71,0.91; 1.0,1.0">
                                          <p:stCondLst>
                                            <p:cond delay="0"/>
                                          </p:stCondLst>
                                        </p:cTn>
                                        <p:tgtEl>
                                          <p:spTgt spid="1126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26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26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26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265"/>
                                        </p:tgtEl>
                                        <p:attrNameLst>
                                          <p:attrName>ppt_y</p:attrName>
                                        </p:attrNameLst>
                                      </p:cBhvr>
                                      <p:tavLst>
                                        <p:tav tm="0" fmla="#ppt_y-sin(pi*$)/81">
                                          <p:val>
                                            <p:fltVal val="0"/>
                                          </p:val>
                                        </p:tav>
                                        <p:tav tm="100000">
                                          <p:val>
                                            <p:fltVal val="1"/>
                                          </p:val>
                                        </p:tav>
                                      </p:tavLst>
                                    </p:anim>
                                    <p:animScale>
                                      <p:cBhvr>
                                        <p:cTn id="13" dur="26">
                                          <p:stCondLst>
                                            <p:cond delay="650"/>
                                          </p:stCondLst>
                                        </p:cTn>
                                        <p:tgtEl>
                                          <p:spTgt spid="11265"/>
                                        </p:tgtEl>
                                      </p:cBhvr>
                                      <p:to x="100000" y="60000"/>
                                    </p:animScale>
                                    <p:animScale>
                                      <p:cBhvr>
                                        <p:cTn id="14" dur="166" decel="50000">
                                          <p:stCondLst>
                                            <p:cond delay="676"/>
                                          </p:stCondLst>
                                        </p:cTn>
                                        <p:tgtEl>
                                          <p:spTgt spid="11265"/>
                                        </p:tgtEl>
                                      </p:cBhvr>
                                      <p:to x="100000" y="100000"/>
                                    </p:animScale>
                                    <p:animScale>
                                      <p:cBhvr>
                                        <p:cTn id="15" dur="26">
                                          <p:stCondLst>
                                            <p:cond delay="1312"/>
                                          </p:stCondLst>
                                        </p:cTn>
                                        <p:tgtEl>
                                          <p:spTgt spid="11265"/>
                                        </p:tgtEl>
                                      </p:cBhvr>
                                      <p:to x="100000" y="80000"/>
                                    </p:animScale>
                                    <p:animScale>
                                      <p:cBhvr>
                                        <p:cTn id="16" dur="166" decel="50000">
                                          <p:stCondLst>
                                            <p:cond delay="1338"/>
                                          </p:stCondLst>
                                        </p:cTn>
                                        <p:tgtEl>
                                          <p:spTgt spid="11265"/>
                                        </p:tgtEl>
                                      </p:cBhvr>
                                      <p:to x="100000" y="100000"/>
                                    </p:animScale>
                                    <p:animScale>
                                      <p:cBhvr>
                                        <p:cTn id="17" dur="26">
                                          <p:stCondLst>
                                            <p:cond delay="1642"/>
                                          </p:stCondLst>
                                        </p:cTn>
                                        <p:tgtEl>
                                          <p:spTgt spid="11265"/>
                                        </p:tgtEl>
                                      </p:cBhvr>
                                      <p:to x="100000" y="90000"/>
                                    </p:animScale>
                                    <p:animScale>
                                      <p:cBhvr>
                                        <p:cTn id="18" dur="166" decel="50000">
                                          <p:stCondLst>
                                            <p:cond delay="1668"/>
                                          </p:stCondLst>
                                        </p:cTn>
                                        <p:tgtEl>
                                          <p:spTgt spid="11265"/>
                                        </p:tgtEl>
                                      </p:cBhvr>
                                      <p:to x="100000" y="100000"/>
                                    </p:animScale>
                                    <p:animScale>
                                      <p:cBhvr>
                                        <p:cTn id="19" dur="26">
                                          <p:stCondLst>
                                            <p:cond delay="1808"/>
                                          </p:stCondLst>
                                        </p:cTn>
                                        <p:tgtEl>
                                          <p:spTgt spid="11265"/>
                                        </p:tgtEl>
                                      </p:cBhvr>
                                      <p:to x="100000" y="95000"/>
                                    </p:animScale>
                                    <p:animScale>
                                      <p:cBhvr>
                                        <p:cTn id="20" dur="166" decel="50000">
                                          <p:stCondLst>
                                            <p:cond delay="1834"/>
                                          </p:stCondLst>
                                        </p:cTn>
                                        <p:tgtEl>
                                          <p:spTgt spid="1126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924996" descr="Interface de Word"/>
          <p:cNvPicPr/>
          <p:nvPr/>
        </p:nvPicPr>
        <p:blipFill>
          <a:blip r:embed="rId2"/>
          <a:srcRect/>
          <a:stretch>
            <a:fillRect/>
          </a:stretch>
        </p:blipFill>
        <p:spPr bwMode="auto">
          <a:xfrm>
            <a:off x="1050607" y="1580832"/>
            <a:ext cx="7042785" cy="3696335"/>
          </a:xfrm>
          <a:prstGeom prst="rect">
            <a:avLst/>
          </a:prstGeom>
          <a:noFill/>
          <a:ln w="9525">
            <a:noFill/>
            <a:miter lim="800000"/>
            <a:headEnd/>
            <a:tailEnd/>
          </a:ln>
        </p:spPr>
      </p:pic>
      <p:sp>
        <p:nvSpPr>
          <p:cNvPr id="3" name="Espace réservé du pied de page 2"/>
          <p:cNvSpPr>
            <a:spLocks noGrp="1"/>
          </p:cNvSpPr>
          <p:nvPr>
            <p:ph type="ftr" sz="quarter" idx="11"/>
          </p:nvPr>
        </p:nvSpPr>
        <p:spPr/>
        <p:txBody>
          <a:bodyPr/>
          <a:lstStyle/>
          <a:p>
            <a:r>
              <a:rPr lang="fr-FR" smtClean="0"/>
              <a:t>PRESENTE PAR M KIENTEGA</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0" y="1142984"/>
            <a:ext cx="91440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Nous nous concentrerons principalement sur l</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onglet Accueil du ruban,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j</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à</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tr</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 riche en fonctionnalit</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 Commen</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ç</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ons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 maintenant avec un peu de mise en forme.</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Mettre en forme du texte</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Je ne vous surprendrai pas en vous disant que c</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est grâce au clavier qu</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on tapera notre texte. Pour le mettre en forme, apr</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 avoir </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crit quelques mots, s</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lectionnez la partie </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à</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impacter </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à</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l</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aide de la souris (gardez le</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clic gauche enfonc</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puis cliquez sur un des boutons du ruban. Par exemple, pour mettre un mot en gras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pied de page 2"/>
          <p:cNvSpPr>
            <a:spLocks noGrp="1"/>
          </p:cNvSpPr>
          <p:nvPr>
            <p:ph type="ftr" sz="quarter" idx="11"/>
          </p:nvPr>
        </p:nvSpPr>
        <p:spPr/>
        <p:txBody>
          <a:bodyPr/>
          <a:lstStyle/>
          <a:p>
            <a:r>
              <a:rPr lang="fr-FR" smtClean="0"/>
              <a:t>PRESENTE PAR M KIENTEGA</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217"/>
                                        </p:tgtEl>
                                        <p:attrNameLst>
                                          <p:attrName>style.visibility</p:attrName>
                                        </p:attrNameLst>
                                      </p:cBhvr>
                                      <p:to>
                                        <p:strVal val="visible"/>
                                      </p:to>
                                    </p:set>
                                    <p:animEffect transition="in" filter="wipe(down)">
                                      <p:cBhvr>
                                        <p:cTn id="7" dur="500"/>
                                        <p:tgtEl>
                                          <p:spTgt spid="9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925001" descr="Mettre en gras du texte"/>
          <p:cNvPicPr/>
          <p:nvPr/>
        </p:nvPicPr>
        <p:blipFill>
          <a:blip r:embed="rId2"/>
          <a:srcRect/>
          <a:stretch>
            <a:fillRect/>
          </a:stretch>
        </p:blipFill>
        <p:spPr bwMode="auto">
          <a:xfrm>
            <a:off x="1313180" y="2028190"/>
            <a:ext cx="6517640" cy="3186760"/>
          </a:xfrm>
          <a:prstGeom prst="rect">
            <a:avLst/>
          </a:prstGeom>
          <a:noFill/>
          <a:ln w="9525">
            <a:noFill/>
            <a:miter lim="800000"/>
            <a:headEnd/>
            <a:tailEnd/>
          </a:ln>
        </p:spPr>
      </p:pic>
      <p:sp>
        <p:nvSpPr>
          <p:cNvPr id="3" name="Rectangle 2"/>
          <p:cNvSpPr/>
          <p:nvPr/>
        </p:nvSpPr>
        <p:spPr>
          <a:xfrm>
            <a:off x="3345991" y="5460326"/>
            <a:ext cx="2452018" cy="369332"/>
          </a:xfrm>
          <a:prstGeom prst="rect">
            <a:avLst/>
          </a:prstGeom>
        </p:spPr>
        <p:txBody>
          <a:bodyPr wrap="square">
            <a:spAutoFit/>
          </a:bodyPr>
          <a:lstStyle/>
          <a:p>
            <a:r>
              <a:rPr lang="fr-FR" dirty="0" smtClean="0"/>
              <a:t>Mettre en gras du texte</a:t>
            </a:r>
            <a:endParaRPr lang="fr-FR" dirty="0"/>
          </a:p>
        </p:txBody>
      </p:sp>
      <p:sp>
        <p:nvSpPr>
          <p:cNvPr id="4" name="Espace réservé du pied de page 3"/>
          <p:cNvSpPr>
            <a:spLocks noGrp="1"/>
          </p:cNvSpPr>
          <p:nvPr>
            <p:ph type="ftr" sz="quarter" idx="11"/>
          </p:nvPr>
        </p:nvSpPr>
        <p:spPr/>
        <p:txBody>
          <a:bodyPr/>
          <a:lstStyle/>
          <a:p>
            <a:r>
              <a:rPr lang="fr-FR" smtClean="0"/>
              <a:t>PRESENTE PAR M KIENTEGA</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80">
                                          <p:stCondLst>
                                            <p:cond delay="0"/>
                                          </p:stCondLst>
                                        </p:cTn>
                                        <p:tgtEl>
                                          <p:spTgt spid="3"/>
                                        </p:tgtEl>
                                      </p:cBhvr>
                                    </p:animEffect>
                                    <p:anim calcmode="lin" valueType="num">
                                      <p:cBhvr>
                                        <p:cTn id="2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gtEl>
                                      </p:cBhvr>
                                      <p:to x="100000" y="60000"/>
                                    </p:animScale>
                                    <p:animScale>
                                      <p:cBhvr>
                                        <p:cTn id="32" dur="166" decel="50000">
                                          <p:stCondLst>
                                            <p:cond delay="676"/>
                                          </p:stCondLst>
                                        </p:cTn>
                                        <p:tgtEl>
                                          <p:spTgt spid="3"/>
                                        </p:tgtEl>
                                      </p:cBhvr>
                                      <p:to x="100000" y="100000"/>
                                    </p:animScale>
                                    <p:animScale>
                                      <p:cBhvr>
                                        <p:cTn id="33" dur="26">
                                          <p:stCondLst>
                                            <p:cond delay="1312"/>
                                          </p:stCondLst>
                                        </p:cTn>
                                        <p:tgtEl>
                                          <p:spTgt spid="3"/>
                                        </p:tgtEl>
                                      </p:cBhvr>
                                      <p:to x="100000" y="80000"/>
                                    </p:animScale>
                                    <p:animScale>
                                      <p:cBhvr>
                                        <p:cTn id="34" dur="166" decel="50000">
                                          <p:stCondLst>
                                            <p:cond delay="1338"/>
                                          </p:stCondLst>
                                        </p:cTn>
                                        <p:tgtEl>
                                          <p:spTgt spid="3"/>
                                        </p:tgtEl>
                                      </p:cBhvr>
                                      <p:to x="100000" y="100000"/>
                                    </p:animScale>
                                    <p:animScale>
                                      <p:cBhvr>
                                        <p:cTn id="35" dur="26">
                                          <p:stCondLst>
                                            <p:cond delay="1642"/>
                                          </p:stCondLst>
                                        </p:cTn>
                                        <p:tgtEl>
                                          <p:spTgt spid="3"/>
                                        </p:tgtEl>
                                      </p:cBhvr>
                                      <p:to x="100000" y="90000"/>
                                    </p:animScale>
                                    <p:animScale>
                                      <p:cBhvr>
                                        <p:cTn id="36" dur="166" decel="50000">
                                          <p:stCondLst>
                                            <p:cond delay="1668"/>
                                          </p:stCondLst>
                                        </p:cTn>
                                        <p:tgtEl>
                                          <p:spTgt spid="3"/>
                                        </p:tgtEl>
                                      </p:cBhvr>
                                      <p:to x="100000" y="100000"/>
                                    </p:animScale>
                                    <p:animScale>
                                      <p:cBhvr>
                                        <p:cTn id="37" dur="26">
                                          <p:stCondLst>
                                            <p:cond delay="1808"/>
                                          </p:stCondLst>
                                        </p:cTn>
                                        <p:tgtEl>
                                          <p:spTgt spid="3"/>
                                        </p:tgtEl>
                                      </p:cBhvr>
                                      <p:to x="100000" y="95000"/>
                                    </p:animScale>
                                    <p:animScale>
                                      <p:cBhvr>
                                        <p:cTn id="3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0" y="1041974"/>
            <a:ext cx="857252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Les principales commandes de mise en forme se trouvent dans les groupes de boutons Police et Paragraphe. Voici ci-dessous les plus fr</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quemment utilis</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r-925005" descr="Barre d'outils Word"/>
          <p:cNvPicPr/>
          <p:nvPr/>
        </p:nvPicPr>
        <p:blipFill>
          <a:blip r:embed="rId2"/>
          <a:srcRect/>
          <a:stretch>
            <a:fillRect/>
          </a:stretch>
        </p:blipFill>
        <p:spPr bwMode="auto">
          <a:xfrm>
            <a:off x="1071539" y="2315210"/>
            <a:ext cx="6482104" cy="3256930"/>
          </a:xfrm>
          <a:prstGeom prst="rect">
            <a:avLst/>
          </a:prstGeom>
          <a:noFill/>
          <a:ln w="9525">
            <a:noFill/>
            <a:miter lim="800000"/>
            <a:headEnd/>
            <a:tailEnd/>
          </a:ln>
        </p:spPr>
      </p:pic>
      <p:sp>
        <p:nvSpPr>
          <p:cNvPr id="4" name="Espace réservé du pied de page 3"/>
          <p:cNvSpPr>
            <a:spLocks noGrp="1"/>
          </p:cNvSpPr>
          <p:nvPr>
            <p:ph type="ftr" sz="quarter" idx="11"/>
          </p:nvPr>
        </p:nvSpPr>
        <p:spPr/>
        <p:txBody>
          <a:bodyPr/>
          <a:lstStyle/>
          <a:p>
            <a:r>
              <a:rPr lang="fr-FR" smtClean="0"/>
              <a:t>PRESENTE PAR M KIENTEGA</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6" name="Image 31" descr=";)"/>
          <p:cNvPicPr>
            <a:picLocks noChangeAspect="1" noChangeArrowheads="1"/>
          </p:cNvPicPr>
          <p:nvPr/>
        </p:nvPicPr>
        <p:blipFill>
          <a:blip r:embed="rId2"/>
          <a:srcRect/>
          <a:stretch>
            <a:fillRect/>
          </a:stretch>
        </p:blipFill>
        <p:spPr bwMode="auto">
          <a:xfrm>
            <a:off x="0" y="457200"/>
            <a:ext cx="180975" cy="180975"/>
          </a:xfrm>
          <a:prstGeom prst="rect">
            <a:avLst/>
          </a:prstGeom>
          <a:noFill/>
        </p:spPr>
      </p:pic>
      <p:sp>
        <p:nvSpPr>
          <p:cNvPr id="6157" name="Rectangle 13"/>
          <p:cNvSpPr>
            <a:spLocks noChangeArrowheads="1"/>
          </p:cNvSpPr>
          <p:nvPr/>
        </p:nvSpPr>
        <p:spPr bwMode="auto">
          <a:xfrm>
            <a:off x="0" y="857232"/>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Il est bien s</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û</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r possible de combiner tous ces traitements pour arriver </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à</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 de tr</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s </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 jolies </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choses</a:t>
            </a:r>
            <a:r>
              <a:rPr kumimoji="0" lang="fr-FR" sz="11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58" name="Rectangle 14"/>
          <p:cNvSpPr>
            <a:spLocks noChangeArrowheads="1"/>
          </p:cNvSpPr>
          <p:nvPr/>
        </p:nvSpPr>
        <p:spPr bwMode="auto">
          <a:xfrm>
            <a:off x="0" y="4714884"/>
            <a:ext cx="9144000" cy="1354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Le correcteur grammatical et orthographique</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Word contient un correcteur tr</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 puissant, qui vous </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vitera bien des fautes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orthographe et de grammaire.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 qu</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une faute est rep</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 elle est soulign</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 par des vagues de couleurs : en vert, les fautes de grammaire et en rouge, les fautes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orthographe. Par exemple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59" name="Rectangle 15"/>
          <p:cNvSpPr>
            <a:spLocks noChangeArrowheads="1"/>
          </p:cNvSpPr>
          <p:nvPr/>
        </p:nvSpPr>
        <p:spPr bwMode="auto">
          <a:xfrm>
            <a:off x="0" y="2681865"/>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Des fautes, moi ? Jamais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Mais Word ne se contente pas de vous indiquer vos fautes, il se permet même de vous faire quelques suggestions ! Pour cela, faites un clic droit sur la faute et s</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lectionnez une des corrections propos</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es. Par exemple, si je clique sur Les faute, Word me propose comme correction La faute ou Les fautes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Espace réservé du pied de page 5"/>
          <p:cNvSpPr>
            <a:spLocks noGrp="1"/>
          </p:cNvSpPr>
          <p:nvPr>
            <p:ph type="ftr" sz="quarter" idx="11"/>
          </p:nvPr>
        </p:nvSpPr>
        <p:spPr/>
        <p:txBody>
          <a:bodyPr/>
          <a:lstStyle/>
          <a:p>
            <a:r>
              <a:rPr lang="fr-FR" smtClean="0"/>
              <a:t>PRESENTE PAR M KIENTEGA</a:t>
            </a:r>
            <a:endParaRPr lang="fr-F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925015" descr="Correction des fautes"/>
          <p:cNvPicPr/>
          <p:nvPr/>
        </p:nvPicPr>
        <p:blipFill>
          <a:blip r:embed="rId2"/>
          <a:srcRect/>
          <a:stretch>
            <a:fillRect/>
          </a:stretch>
        </p:blipFill>
        <p:spPr bwMode="auto">
          <a:xfrm>
            <a:off x="285720" y="1214422"/>
            <a:ext cx="2480310" cy="1439545"/>
          </a:xfrm>
          <a:prstGeom prst="rect">
            <a:avLst/>
          </a:prstGeom>
          <a:noFill/>
          <a:ln w="9525">
            <a:noFill/>
            <a:miter lim="800000"/>
            <a:headEnd/>
            <a:tailEnd/>
          </a:ln>
        </p:spPr>
      </p:pic>
      <p:sp>
        <p:nvSpPr>
          <p:cNvPr id="3" name="Rectangle 2"/>
          <p:cNvSpPr/>
          <p:nvPr/>
        </p:nvSpPr>
        <p:spPr>
          <a:xfrm>
            <a:off x="3286116" y="2571744"/>
            <a:ext cx="2428857" cy="369332"/>
          </a:xfrm>
          <a:prstGeom prst="rect">
            <a:avLst/>
          </a:prstGeom>
        </p:spPr>
        <p:txBody>
          <a:bodyPr wrap="square">
            <a:spAutoFit/>
          </a:bodyPr>
          <a:lstStyle/>
          <a:p>
            <a:r>
              <a:rPr lang="fr-FR" dirty="0" smtClean="0"/>
              <a:t>Correction des fautes</a:t>
            </a:r>
            <a:endParaRPr lang="fr-FR" dirty="0"/>
          </a:p>
        </p:txBody>
      </p:sp>
      <p:sp>
        <p:nvSpPr>
          <p:cNvPr id="5121" name="Rectangle 1"/>
          <p:cNvSpPr>
            <a:spLocks noChangeArrowheads="1"/>
          </p:cNvSpPr>
          <p:nvPr/>
        </p:nvSpPr>
        <p:spPr bwMode="auto">
          <a:xfrm>
            <a:off x="0" y="3688854"/>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Dans mon cas, je choisis la seconde proposition et mon texte est automatiquement corrig</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le soulignement vert dispara</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î</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t. Il ne me reste qu</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’à</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faire la même chose pour la faute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orthographe soulign</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 en rouge et le tour est jou</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Enregistrer un fichier / ouvrir un fichier</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Espace réservé du pied de page 4"/>
          <p:cNvSpPr>
            <a:spLocks noGrp="1"/>
          </p:cNvSpPr>
          <p:nvPr>
            <p:ph type="ftr" sz="quarter" idx="11"/>
          </p:nvPr>
        </p:nvSpPr>
        <p:spPr/>
        <p:txBody>
          <a:bodyPr/>
          <a:lstStyle/>
          <a:p>
            <a:r>
              <a:rPr lang="fr-FR" smtClean="0"/>
              <a:t>PRESENTE PAR M KIENTEGA</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5121"/>
                                        </p:tgtEl>
                                        <p:attrNameLst>
                                          <p:attrName>style.visibility</p:attrName>
                                        </p:attrNameLst>
                                      </p:cBhvr>
                                      <p:to>
                                        <p:strVal val="visible"/>
                                      </p:to>
                                    </p:set>
                                    <p:animEffect transition="in" filter="fade">
                                      <p:cBhvr>
                                        <p:cTn id="25" dur="2000"/>
                                        <p:tgtEl>
                                          <p:spTgt spid="5121"/>
                                        </p:tgtEl>
                                      </p:cBhvr>
                                    </p:animEffect>
                                    <p:anim calcmode="lin" valueType="num">
                                      <p:cBhvr>
                                        <p:cTn id="26" dur="2000" fill="hold"/>
                                        <p:tgtEl>
                                          <p:spTgt spid="5121"/>
                                        </p:tgtEl>
                                        <p:attrNameLst>
                                          <p:attrName>ppt_w</p:attrName>
                                        </p:attrNameLst>
                                      </p:cBhvr>
                                      <p:tavLst>
                                        <p:tav tm="0" fmla="#ppt_w*sin(2.5*pi*$)">
                                          <p:val>
                                            <p:fltVal val="0"/>
                                          </p:val>
                                        </p:tav>
                                        <p:tav tm="100000">
                                          <p:val>
                                            <p:fltVal val="1"/>
                                          </p:val>
                                        </p:tav>
                                      </p:tavLst>
                                    </p:anim>
                                    <p:anim calcmode="lin" valueType="num">
                                      <p:cBhvr>
                                        <p:cTn id="27" dur="2000" fill="hold"/>
                                        <p:tgtEl>
                                          <p:spTgt spid="512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4714884"/>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Comme dans la majorit</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des logiciels (et notamment les logiciels de bureautique), il est n</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cessaire de savoir enregistrer son travail pour le continuer plus tard. Comme nous l</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avons vu dans la premi</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re partie de ce cours avec le Bloc-notes, il est possible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enregistrer ou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Enregistrer sous votre fichier grâce au menu Fichier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r-925021" descr="Fichier → Enregistrer"/>
          <p:cNvPicPr/>
          <p:nvPr/>
        </p:nvPicPr>
        <p:blipFill>
          <a:blip r:embed="rId2"/>
          <a:srcRect/>
          <a:stretch>
            <a:fillRect/>
          </a:stretch>
        </p:blipFill>
        <p:spPr bwMode="auto">
          <a:xfrm>
            <a:off x="928662" y="1000108"/>
            <a:ext cx="2673046" cy="1433194"/>
          </a:xfrm>
          <a:prstGeom prst="rect">
            <a:avLst/>
          </a:prstGeom>
          <a:noFill/>
          <a:ln w="9525">
            <a:noFill/>
            <a:miter lim="800000"/>
            <a:headEnd/>
            <a:tailEnd/>
          </a:ln>
        </p:spPr>
      </p:pic>
      <p:sp>
        <p:nvSpPr>
          <p:cNvPr id="4099" name="Rectangle 3"/>
          <p:cNvSpPr>
            <a:spLocks noChangeArrowheads="1"/>
          </p:cNvSpPr>
          <p:nvPr/>
        </p:nvSpPr>
        <p:spPr bwMode="auto">
          <a:xfrm>
            <a:off x="0" y="3042522"/>
            <a:ext cx="9144000"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Fichier → Enregistrer</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Un fichier docx va alors être cr</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à</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l</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emplacement sp</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cifi</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Espace réservé du pied de page 4"/>
          <p:cNvSpPr>
            <a:spLocks noGrp="1"/>
          </p:cNvSpPr>
          <p:nvPr>
            <p:ph type="ftr" sz="quarter" idx="11"/>
          </p:nvPr>
        </p:nvSpPr>
        <p:spPr/>
        <p:txBody>
          <a:bodyPr/>
          <a:lstStyle/>
          <a:p>
            <a:r>
              <a:rPr lang="fr-FR" smtClean="0"/>
              <a:t>PRESENTE PAR M KIENTEGA</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099"/>
                                        </p:tgtEl>
                                        <p:attrNameLst>
                                          <p:attrName>style.visibility</p:attrName>
                                        </p:attrNameLst>
                                      </p:cBhvr>
                                      <p:to>
                                        <p:strVal val="visible"/>
                                      </p:to>
                                    </p:set>
                                    <p:animEffect transition="in" filter="wipe(down)">
                                      <p:cBhvr>
                                        <p:cTn id="25" dur="580">
                                          <p:stCondLst>
                                            <p:cond delay="0"/>
                                          </p:stCondLst>
                                        </p:cTn>
                                        <p:tgtEl>
                                          <p:spTgt spid="4099"/>
                                        </p:tgtEl>
                                      </p:cBhvr>
                                    </p:animEffect>
                                    <p:anim calcmode="lin" valueType="num">
                                      <p:cBhvr>
                                        <p:cTn id="26" dur="1822" tmFilter="0,0; 0.14,0.36; 0.43,0.73; 0.71,0.91; 1.0,1.0">
                                          <p:stCondLst>
                                            <p:cond delay="0"/>
                                          </p:stCondLst>
                                        </p:cTn>
                                        <p:tgtEl>
                                          <p:spTgt spid="4099"/>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099"/>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099"/>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099"/>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099"/>
                                        </p:tgtEl>
                                        <p:attrNameLst>
                                          <p:attrName>ppt_y</p:attrName>
                                        </p:attrNameLst>
                                      </p:cBhvr>
                                      <p:tavLst>
                                        <p:tav tm="0" fmla="#ppt_y-sin(pi*$)/81">
                                          <p:val>
                                            <p:fltVal val="0"/>
                                          </p:val>
                                        </p:tav>
                                        <p:tav tm="100000">
                                          <p:val>
                                            <p:fltVal val="1"/>
                                          </p:val>
                                        </p:tav>
                                      </p:tavLst>
                                    </p:anim>
                                    <p:animScale>
                                      <p:cBhvr>
                                        <p:cTn id="31" dur="26">
                                          <p:stCondLst>
                                            <p:cond delay="650"/>
                                          </p:stCondLst>
                                        </p:cTn>
                                        <p:tgtEl>
                                          <p:spTgt spid="4099"/>
                                        </p:tgtEl>
                                      </p:cBhvr>
                                      <p:to x="100000" y="60000"/>
                                    </p:animScale>
                                    <p:animScale>
                                      <p:cBhvr>
                                        <p:cTn id="32" dur="166" decel="50000">
                                          <p:stCondLst>
                                            <p:cond delay="676"/>
                                          </p:stCondLst>
                                        </p:cTn>
                                        <p:tgtEl>
                                          <p:spTgt spid="4099"/>
                                        </p:tgtEl>
                                      </p:cBhvr>
                                      <p:to x="100000" y="100000"/>
                                    </p:animScale>
                                    <p:animScale>
                                      <p:cBhvr>
                                        <p:cTn id="33" dur="26">
                                          <p:stCondLst>
                                            <p:cond delay="1312"/>
                                          </p:stCondLst>
                                        </p:cTn>
                                        <p:tgtEl>
                                          <p:spTgt spid="4099"/>
                                        </p:tgtEl>
                                      </p:cBhvr>
                                      <p:to x="100000" y="80000"/>
                                    </p:animScale>
                                    <p:animScale>
                                      <p:cBhvr>
                                        <p:cTn id="34" dur="166" decel="50000">
                                          <p:stCondLst>
                                            <p:cond delay="1338"/>
                                          </p:stCondLst>
                                        </p:cTn>
                                        <p:tgtEl>
                                          <p:spTgt spid="4099"/>
                                        </p:tgtEl>
                                      </p:cBhvr>
                                      <p:to x="100000" y="100000"/>
                                    </p:animScale>
                                    <p:animScale>
                                      <p:cBhvr>
                                        <p:cTn id="35" dur="26">
                                          <p:stCondLst>
                                            <p:cond delay="1642"/>
                                          </p:stCondLst>
                                        </p:cTn>
                                        <p:tgtEl>
                                          <p:spTgt spid="4099"/>
                                        </p:tgtEl>
                                      </p:cBhvr>
                                      <p:to x="100000" y="90000"/>
                                    </p:animScale>
                                    <p:animScale>
                                      <p:cBhvr>
                                        <p:cTn id="36" dur="166" decel="50000">
                                          <p:stCondLst>
                                            <p:cond delay="1668"/>
                                          </p:stCondLst>
                                        </p:cTn>
                                        <p:tgtEl>
                                          <p:spTgt spid="4099"/>
                                        </p:tgtEl>
                                      </p:cBhvr>
                                      <p:to x="100000" y="100000"/>
                                    </p:animScale>
                                    <p:animScale>
                                      <p:cBhvr>
                                        <p:cTn id="37" dur="26">
                                          <p:stCondLst>
                                            <p:cond delay="1808"/>
                                          </p:stCondLst>
                                        </p:cTn>
                                        <p:tgtEl>
                                          <p:spTgt spid="4099"/>
                                        </p:tgtEl>
                                      </p:cBhvr>
                                      <p:to x="100000" y="95000"/>
                                    </p:animScale>
                                    <p:animScale>
                                      <p:cBhvr>
                                        <p:cTn id="38" dur="166" decel="50000">
                                          <p:stCondLst>
                                            <p:cond delay="1834"/>
                                          </p:stCondLst>
                                        </p:cTn>
                                        <p:tgtEl>
                                          <p:spTgt spid="4099"/>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4097"/>
                                        </p:tgtEl>
                                        <p:attrNameLst>
                                          <p:attrName>style.visibility</p:attrName>
                                        </p:attrNameLst>
                                      </p:cBhvr>
                                      <p:to>
                                        <p:strVal val="visible"/>
                                      </p:to>
                                    </p:set>
                                    <p:animEffect transition="in" filter="barn(inVertical)">
                                      <p:cBhvr>
                                        <p:cTn id="43" dur="500"/>
                                        <p:tgtEl>
                                          <p:spTgt spid="4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 grpId="0"/>
      <p:bldP spid="409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1500174"/>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La prochaine fois que vous aurez </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à</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travailler sur ce fichier, vous n'aurez qu'</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à</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double-cliquer dessus pour l'ouvrir dans Word.</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Si ce fichier est un fichier texte, pourquoi son extension n</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est-elle pas Txt, comme nous l</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avions vu avec le Bloc-notes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Je vois que vous suivez ! Ce fichier est en effet un fichier contenant du texte, mais c</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est avant tout un fichier de type Word. Cela signifie que seul le logiciel Word (ou Open Office / Libre Office Writer, qui sont compatibles) est capable de le manipuler. Vous ne pourrez donc pas ouvrir ce fichier avec le Bloc-notes, qui est un logiciel bien trop basique pour pouvoir afficher la richesse de la mise en forme.</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Vous noterez </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galement que par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faut, l</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extension d'un fichier Word est .docx. Mais vous rencontrerez peut-être l</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extension .doc (sans le x). Les deux extensions concernent bien Word, mais .docx est plus r</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cente (elle est apparue avec les derni</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res versions de la suite Office). Cela pose un probl</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me non n</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gligeable : les vieilles versions de Word ne sont pas capables d'ouvrir les fichiers en .docx ! Si votre fichier doit être ouvert par quelqu</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un qui poss</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de une version trop ancienne de Word (ce qui est malheureusement souvent le cas en entreprise), alors il vous faudra lui enregistrer le fichier en .doc. Cela se fait en choisissant le type lors de l</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enregistrement du fichier (ne vous pr</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occupez pas de la pl</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thore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autres formats disponibles, seuls .doc et .docx sont couramment utilis</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pied de page 2"/>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073"/>
                                        </p:tgtEl>
                                        <p:attrNameLst>
                                          <p:attrName>style.visibility</p:attrName>
                                        </p:attrNameLst>
                                      </p:cBhvr>
                                      <p:to>
                                        <p:strVal val="visible"/>
                                      </p:to>
                                    </p:set>
                                    <p:animEffect transition="in" filter="wipe(down)">
                                      <p:cBhvr>
                                        <p:cTn id="7" dur="580">
                                          <p:stCondLst>
                                            <p:cond delay="0"/>
                                          </p:stCondLst>
                                        </p:cTn>
                                        <p:tgtEl>
                                          <p:spTgt spid="3073"/>
                                        </p:tgtEl>
                                      </p:cBhvr>
                                    </p:animEffect>
                                    <p:anim calcmode="lin" valueType="num">
                                      <p:cBhvr>
                                        <p:cTn id="8" dur="1822" tmFilter="0,0; 0.14,0.36; 0.43,0.73; 0.71,0.91; 1.0,1.0">
                                          <p:stCondLst>
                                            <p:cond delay="0"/>
                                          </p:stCondLst>
                                        </p:cTn>
                                        <p:tgtEl>
                                          <p:spTgt spid="307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07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07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07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073"/>
                                        </p:tgtEl>
                                        <p:attrNameLst>
                                          <p:attrName>ppt_y</p:attrName>
                                        </p:attrNameLst>
                                      </p:cBhvr>
                                      <p:tavLst>
                                        <p:tav tm="0" fmla="#ppt_y-sin(pi*$)/81">
                                          <p:val>
                                            <p:fltVal val="0"/>
                                          </p:val>
                                        </p:tav>
                                        <p:tav tm="100000">
                                          <p:val>
                                            <p:fltVal val="1"/>
                                          </p:val>
                                        </p:tav>
                                      </p:tavLst>
                                    </p:anim>
                                    <p:animScale>
                                      <p:cBhvr>
                                        <p:cTn id="13" dur="26">
                                          <p:stCondLst>
                                            <p:cond delay="650"/>
                                          </p:stCondLst>
                                        </p:cTn>
                                        <p:tgtEl>
                                          <p:spTgt spid="3073"/>
                                        </p:tgtEl>
                                      </p:cBhvr>
                                      <p:to x="100000" y="60000"/>
                                    </p:animScale>
                                    <p:animScale>
                                      <p:cBhvr>
                                        <p:cTn id="14" dur="166" decel="50000">
                                          <p:stCondLst>
                                            <p:cond delay="676"/>
                                          </p:stCondLst>
                                        </p:cTn>
                                        <p:tgtEl>
                                          <p:spTgt spid="3073"/>
                                        </p:tgtEl>
                                      </p:cBhvr>
                                      <p:to x="100000" y="100000"/>
                                    </p:animScale>
                                    <p:animScale>
                                      <p:cBhvr>
                                        <p:cTn id="15" dur="26">
                                          <p:stCondLst>
                                            <p:cond delay="1312"/>
                                          </p:stCondLst>
                                        </p:cTn>
                                        <p:tgtEl>
                                          <p:spTgt spid="3073"/>
                                        </p:tgtEl>
                                      </p:cBhvr>
                                      <p:to x="100000" y="80000"/>
                                    </p:animScale>
                                    <p:animScale>
                                      <p:cBhvr>
                                        <p:cTn id="16" dur="166" decel="50000">
                                          <p:stCondLst>
                                            <p:cond delay="1338"/>
                                          </p:stCondLst>
                                        </p:cTn>
                                        <p:tgtEl>
                                          <p:spTgt spid="3073"/>
                                        </p:tgtEl>
                                      </p:cBhvr>
                                      <p:to x="100000" y="100000"/>
                                    </p:animScale>
                                    <p:animScale>
                                      <p:cBhvr>
                                        <p:cTn id="17" dur="26">
                                          <p:stCondLst>
                                            <p:cond delay="1642"/>
                                          </p:stCondLst>
                                        </p:cTn>
                                        <p:tgtEl>
                                          <p:spTgt spid="3073"/>
                                        </p:tgtEl>
                                      </p:cBhvr>
                                      <p:to x="100000" y="90000"/>
                                    </p:animScale>
                                    <p:animScale>
                                      <p:cBhvr>
                                        <p:cTn id="18" dur="166" decel="50000">
                                          <p:stCondLst>
                                            <p:cond delay="1668"/>
                                          </p:stCondLst>
                                        </p:cTn>
                                        <p:tgtEl>
                                          <p:spTgt spid="3073"/>
                                        </p:tgtEl>
                                      </p:cBhvr>
                                      <p:to x="100000" y="100000"/>
                                    </p:animScale>
                                    <p:animScale>
                                      <p:cBhvr>
                                        <p:cTn id="19" dur="26">
                                          <p:stCondLst>
                                            <p:cond delay="1808"/>
                                          </p:stCondLst>
                                        </p:cTn>
                                        <p:tgtEl>
                                          <p:spTgt spid="3073"/>
                                        </p:tgtEl>
                                      </p:cBhvr>
                                      <p:to x="100000" y="95000"/>
                                    </p:animScale>
                                    <p:animScale>
                                      <p:cBhvr>
                                        <p:cTn id="20" dur="166" decel="50000">
                                          <p:stCondLst>
                                            <p:cond delay="1834"/>
                                          </p:stCondLst>
                                        </p:cTn>
                                        <p:tgtEl>
                                          <p:spTgt spid="307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925033" descr="Choisir entre doc et docx"/>
          <p:cNvPicPr/>
          <p:nvPr/>
        </p:nvPicPr>
        <p:blipFill>
          <a:blip r:embed="rId2"/>
          <a:srcRect/>
          <a:stretch>
            <a:fillRect/>
          </a:stretch>
        </p:blipFill>
        <p:spPr bwMode="auto">
          <a:xfrm>
            <a:off x="928662" y="1857365"/>
            <a:ext cx="5857916" cy="2928958"/>
          </a:xfrm>
          <a:prstGeom prst="rect">
            <a:avLst/>
          </a:prstGeom>
          <a:noFill/>
          <a:ln w="9525">
            <a:noFill/>
            <a:miter lim="800000"/>
            <a:headEnd/>
            <a:tailEnd/>
          </a:ln>
        </p:spPr>
      </p:pic>
      <p:sp>
        <p:nvSpPr>
          <p:cNvPr id="3" name="Rectangle 2"/>
          <p:cNvSpPr/>
          <p:nvPr/>
        </p:nvSpPr>
        <p:spPr>
          <a:xfrm>
            <a:off x="3786182" y="5460326"/>
            <a:ext cx="3000396" cy="369332"/>
          </a:xfrm>
          <a:prstGeom prst="rect">
            <a:avLst/>
          </a:prstGeom>
        </p:spPr>
        <p:txBody>
          <a:bodyPr wrap="square">
            <a:spAutoFit/>
          </a:bodyPr>
          <a:lstStyle/>
          <a:p>
            <a:r>
              <a:rPr lang="fr-FR" dirty="0" smtClean="0"/>
              <a:t>Choisir entre doc et docx</a:t>
            </a:r>
            <a:endParaRPr lang="fr-FR" dirty="0"/>
          </a:p>
        </p:txBody>
      </p:sp>
      <p:sp>
        <p:nvSpPr>
          <p:cNvPr id="4" name="Espace réservé du pied de page 3"/>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1142984"/>
            <a:ext cx="9144000" cy="4006185"/>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spcBef>
                <a:spcPct val="0"/>
              </a:spcBef>
              <a:spcAft>
                <a:spcPct val="0"/>
              </a:spcAft>
              <a:buClrTx/>
              <a:buSzTx/>
              <a:buFontTx/>
              <a:buNone/>
              <a:tabLst/>
            </a:pPr>
            <a:r>
              <a:rPr kumimoji="0" lang="fr-FR" b="0" i="0" u="none" strike="noStrike" cap="none" normalizeH="0" baseline="0" dirty="0" smtClean="0">
                <a:ln>
                  <a:noFill/>
                </a:ln>
                <a:solidFill>
                  <a:srgbClr val="000000"/>
                </a:solidFill>
                <a:effectLst/>
                <a:latin typeface="+mj-lt"/>
                <a:ea typeface="Calibri" pitchFamily="34" charset="0"/>
                <a:cs typeface="Arial" pitchFamily="34" charset="0"/>
              </a:rPr>
              <a:t>l’organisation de ses différentes unités et de leurs interconnexions. Le choix d'une architecture est toujours le résultat d'un compromis :</a:t>
            </a:r>
            <a:endParaRPr kumimoji="0" lang="fr-FR" b="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spcBef>
                <a:spcPct val="0"/>
              </a:spcBef>
              <a:spcAft>
                <a:spcPct val="0"/>
              </a:spcAft>
              <a:buClrTx/>
              <a:buSzTx/>
              <a:buFontTx/>
              <a:buNone/>
              <a:tabLst/>
            </a:pPr>
            <a:r>
              <a:rPr kumimoji="0" lang="fr-FR" b="0" i="0" u="none" strike="noStrike" cap="none" normalizeH="0" baseline="0" dirty="0" smtClean="0">
                <a:ln>
                  <a:noFill/>
                </a:ln>
                <a:solidFill>
                  <a:srgbClr val="000000"/>
                </a:solidFill>
                <a:effectLst/>
                <a:latin typeface="+mj-lt"/>
                <a:ea typeface="Calibri" pitchFamily="34" charset="0"/>
                <a:cs typeface="Arial" pitchFamily="34" charset="0"/>
              </a:rPr>
              <a:t>- entre performances et coûts - entre efficacité et facilité du constructeur…</a:t>
            </a:r>
            <a:endParaRPr kumimoji="0" lang="fr-FR" b="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spcBef>
                <a:spcPct val="0"/>
              </a:spcBef>
              <a:spcAft>
                <a:spcPct val="0"/>
              </a:spcAft>
              <a:buClrTx/>
              <a:buSzTx/>
              <a:buFontTx/>
              <a:buNone/>
              <a:tabLst/>
            </a:pPr>
            <a:r>
              <a:rPr kumimoji="0" lang="fr-FR" b="1" i="0" u="none" strike="noStrike" cap="none" normalizeH="0" baseline="0" dirty="0" smtClean="0">
                <a:ln>
                  <a:noFill/>
                </a:ln>
                <a:solidFill>
                  <a:srgbClr val="365F91"/>
                </a:solidFill>
                <a:effectLst/>
                <a:latin typeface="+mj-lt"/>
                <a:ea typeface="Times New Roman" pitchFamily="18" charset="0"/>
                <a:cs typeface="Arial" pitchFamily="34" charset="0"/>
              </a:rPr>
              <a:t>II. DEFINITION DES MOTS CLES</a:t>
            </a:r>
            <a:endParaRPr kumimoji="0" lang="fr-FR" b="1" i="0" u="none" strike="noStrike" cap="none" normalizeH="0" baseline="0" dirty="0" smtClean="0">
              <a:ln>
                <a:noFill/>
              </a:ln>
              <a:solidFill>
                <a:srgbClr val="365F91"/>
              </a:solidFill>
              <a:effectLst/>
              <a:latin typeface="+mj-lt"/>
              <a:ea typeface="Times New Roman" pitchFamily="18" charset="0"/>
              <a:cs typeface="Times New Roman" pitchFamily="18" charset="0"/>
            </a:endParaRPr>
          </a:p>
          <a:p>
            <a:pPr marL="0" marR="0" lvl="0" indent="0" algn="ctr" defTabSz="914400" rtl="0" eaLnBrk="0" fontAlgn="base" latinLnBrk="0" hangingPunct="0">
              <a:spcBef>
                <a:spcPct val="0"/>
              </a:spcBef>
              <a:spcAft>
                <a:spcPct val="0"/>
              </a:spcAft>
              <a:buClrTx/>
              <a:buSzTx/>
              <a:buFontTx/>
              <a:buNone/>
              <a:tabLst/>
            </a:pPr>
            <a:r>
              <a:rPr kumimoji="0" lang="fr-FR" b="1" i="0" u="none" strike="noStrike" cap="none" normalizeH="0" baseline="0" dirty="0" smtClean="0">
                <a:ln>
                  <a:noFill/>
                </a:ln>
                <a:solidFill>
                  <a:srgbClr val="4F81BD"/>
                </a:solidFill>
                <a:effectLst/>
                <a:latin typeface="+mj-lt"/>
                <a:ea typeface="Times New Roman" pitchFamily="18" charset="0"/>
                <a:cs typeface="Arial" pitchFamily="34" charset="0"/>
              </a:rPr>
              <a:t>II.1- Information</a:t>
            </a:r>
            <a:r>
              <a:rPr kumimoji="0" lang="fr-FR" b="1" i="0" u="none" strike="noStrike" cap="none" normalizeH="0" baseline="0" dirty="0" smtClean="0">
                <a:ln>
                  <a:noFill/>
                </a:ln>
                <a:solidFill>
                  <a:schemeClr val="tx1"/>
                </a:solidFill>
                <a:effectLst/>
                <a:latin typeface="+mj-lt"/>
                <a:ea typeface="Calibri" pitchFamily="34" charset="0"/>
                <a:cs typeface="Arial" pitchFamily="34" charset="0"/>
              </a:rPr>
              <a:t> :</a:t>
            </a:r>
            <a:endParaRPr kumimoji="0" lang="fr-FR" b="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mj-lt"/>
                <a:ea typeface="Calibri" pitchFamily="34" charset="0"/>
                <a:cs typeface="Arial" pitchFamily="34" charset="0"/>
              </a:rPr>
              <a:t>L’information est considérée comme le support des connaissances et des</a:t>
            </a:r>
            <a:endParaRPr kumimoji="0" lang="fr-FR" b="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mj-lt"/>
                <a:ea typeface="Calibri" pitchFamily="34" charset="0"/>
                <a:cs typeface="Arial" pitchFamily="34" charset="0"/>
              </a:rPr>
              <a:t>Communications dans les domaines techniques, économiques et sociaux.</a:t>
            </a:r>
            <a:endParaRPr kumimoji="0" lang="fr-FR" b="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mj-lt"/>
                <a:ea typeface="Calibri" pitchFamily="34" charset="0"/>
                <a:cs typeface="Arial" pitchFamily="34" charset="0"/>
              </a:rPr>
              <a:t>L’information c’est tout ce qui réduit l’incertitude. C’est la signification attribuée</a:t>
            </a:r>
            <a:endParaRPr kumimoji="0" lang="fr-FR" b="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mj-lt"/>
                <a:ea typeface="Calibri" pitchFamily="34" charset="0"/>
                <a:cs typeface="Arial" pitchFamily="34" charset="0"/>
              </a:rPr>
              <a:t>À une donnée (numérique, images, textes…).</a:t>
            </a:r>
            <a:endParaRPr kumimoji="0" lang="fr-FR" b="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spcBef>
                <a:spcPct val="0"/>
              </a:spcBef>
              <a:spcAft>
                <a:spcPct val="0"/>
              </a:spcAft>
              <a:buClrTx/>
              <a:buSzTx/>
              <a:buFontTx/>
              <a:buNone/>
              <a:tabLst/>
            </a:pPr>
            <a:r>
              <a:rPr kumimoji="0" lang="fr-FR" b="1" i="0" u="none" strike="noStrike" cap="none" normalizeH="0" baseline="0" dirty="0" smtClean="0">
                <a:ln>
                  <a:noFill/>
                </a:ln>
                <a:solidFill>
                  <a:srgbClr val="4F81BD"/>
                </a:solidFill>
                <a:effectLst/>
                <a:latin typeface="+mj-lt"/>
                <a:ea typeface="Times New Roman" pitchFamily="18" charset="0"/>
                <a:cs typeface="Arial" pitchFamily="34" charset="0"/>
              </a:rPr>
              <a:t>II.2- Traitement automatique :</a:t>
            </a:r>
            <a:endParaRPr kumimoji="0" lang="fr-FR" b="1" i="0" u="none" strike="noStrike" cap="none" normalizeH="0" baseline="0" dirty="0" smtClean="0">
              <a:ln>
                <a:noFill/>
              </a:ln>
              <a:solidFill>
                <a:srgbClr val="4F81BD"/>
              </a:solidFill>
              <a:effectLst/>
              <a:latin typeface="+mj-lt"/>
              <a:ea typeface="Times New Roman" pitchFamily="18" charset="0"/>
              <a:cs typeface="Times New Roman" pitchFamily="18" charset="0"/>
            </a:endParaRPr>
          </a:p>
          <a:p>
            <a:pPr marL="0" marR="0" lvl="0" indent="0" algn="ctr" defTabSz="914400" rtl="0" eaLnBrk="0" fontAlgn="base" latinLnBrk="0" hangingPunct="0">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mj-lt"/>
                <a:ea typeface="Calibri" pitchFamily="34" charset="0"/>
                <a:cs typeface="Arial" pitchFamily="34" charset="0"/>
              </a:rPr>
              <a:t>C’est l’ensemble des opérations qui s’effectuent sur les informations : collecte,</a:t>
            </a:r>
            <a:endParaRPr kumimoji="0" lang="fr-FR" b="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mj-lt"/>
                <a:ea typeface="Calibri" pitchFamily="34" charset="0"/>
                <a:cs typeface="Arial" pitchFamily="34" charset="0"/>
              </a:rPr>
              <a:t>Saisie, modification, mémorisation, transmission … C’est un traitement qui suit des</a:t>
            </a:r>
            <a:endParaRPr kumimoji="0" lang="fr-FR" b="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mj-lt"/>
                <a:ea typeface="Calibri" pitchFamily="34" charset="0"/>
                <a:cs typeface="Arial" pitchFamily="34" charset="0"/>
              </a:rPr>
              <a:t>Règles identifiées programmées dans la machine. La machine qui fait ce traitement</a:t>
            </a:r>
            <a:endParaRPr kumimoji="0" lang="fr-FR" b="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mj-lt"/>
                <a:ea typeface="Calibri" pitchFamily="34" charset="0"/>
                <a:cs typeface="Arial" pitchFamily="34" charset="0"/>
              </a:rPr>
              <a:t>S’appelle </a:t>
            </a:r>
            <a:r>
              <a:rPr kumimoji="0" lang="fr-FR" b="0" i="1" u="none" strike="noStrike" cap="none" normalizeH="0" baseline="0" dirty="0" smtClean="0">
                <a:ln>
                  <a:noFill/>
                </a:ln>
                <a:solidFill>
                  <a:schemeClr val="tx1"/>
                </a:solidFill>
                <a:effectLst/>
                <a:latin typeface="+mj-lt"/>
                <a:ea typeface="Calibri" pitchFamily="34" charset="0"/>
                <a:cs typeface="Arial" pitchFamily="34" charset="0"/>
              </a:rPr>
              <a:t>l’ordinateur</a:t>
            </a:r>
            <a:endParaRPr kumimoji="0" lang="fr-FR" b="0" i="0" u="none" strike="noStrike" cap="none" normalizeH="0" baseline="0" dirty="0" smtClean="0">
              <a:ln>
                <a:noFill/>
              </a:ln>
              <a:solidFill>
                <a:schemeClr val="tx1"/>
              </a:solidFill>
              <a:effectLst/>
              <a:latin typeface="+mj-lt"/>
              <a:cs typeface="Arial" pitchFamily="34" charset="0"/>
            </a:endParaRPr>
          </a:p>
        </p:txBody>
      </p:sp>
      <p:sp>
        <p:nvSpPr>
          <p:cNvPr id="3" name="Espace réservé du pied de page 2"/>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wipe(down)">
                                      <p:cBhvr>
                                        <p:cTn id="7" dur="580">
                                          <p:stCondLst>
                                            <p:cond delay="0"/>
                                          </p:stCondLst>
                                        </p:cTn>
                                        <p:tgtEl>
                                          <p:spTgt spid="21506"/>
                                        </p:tgtEl>
                                      </p:cBhvr>
                                    </p:animEffect>
                                    <p:anim calcmode="lin" valueType="num">
                                      <p:cBhvr>
                                        <p:cTn id="8" dur="1822" tmFilter="0,0; 0.14,0.36; 0.43,0.73; 0.71,0.91; 1.0,1.0">
                                          <p:stCondLst>
                                            <p:cond delay="0"/>
                                          </p:stCondLst>
                                        </p:cTn>
                                        <p:tgtEl>
                                          <p:spTgt spid="2150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150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150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150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1506"/>
                                        </p:tgtEl>
                                        <p:attrNameLst>
                                          <p:attrName>ppt_y</p:attrName>
                                        </p:attrNameLst>
                                      </p:cBhvr>
                                      <p:tavLst>
                                        <p:tav tm="0" fmla="#ppt_y-sin(pi*$)/81">
                                          <p:val>
                                            <p:fltVal val="0"/>
                                          </p:val>
                                        </p:tav>
                                        <p:tav tm="100000">
                                          <p:val>
                                            <p:fltVal val="1"/>
                                          </p:val>
                                        </p:tav>
                                      </p:tavLst>
                                    </p:anim>
                                    <p:animScale>
                                      <p:cBhvr>
                                        <p:cTn id="13" dur="26">
                                          <p:stCondLst>
                                            <p:cond delay="650"/>
                                          </p:stCondLst>
                                        </p:cTn>
                                        <p:tgtEl>
                                          <p:spTgt spid="21506"/>
                                        </p:tgtEl>
                                      </p:cBhvr>
                                      <p:to x="100000" y="60000"/>
                                    </p:animScale>
                                    <p:animScale>
                                      <p:cBhvr>
                                        <p:cTn id="14" dur="166" decel="50000">
                                          <p:stCondLst>
                                            <p:cond delay="676"/>
                                          </p:stCondLst>
                                        </p:cTn>
                                        <p:tgtEl>
                                          <p:spTgt spid="21506"/>
                                        </p:tgtEl>
                                      </p:cBhvr>
                                      <p:to x="100000" y="100000"/>
                                    </p:animScale>
                                    <p:animScale>
                                      <p:cBhvr>
                                        <p:cTn id="15" dur="26">
                                          <p:stCondLst>
                                            <p:cond delay="1312"/>
                                          </p:stCondLst>
                                        </p:cTn>
                                        <p:tgtEl>
                                          <p:spTgt spid="21506"/>
                                        </p:tgtEl>
                                      </p:cBhvr>
                                      <p:to x="100000" y="80000"/>
                                    </p:animScale>
                                    <p:animScale>
                                      <p:cBhvr>
                                        <p:cTn id="16" dur="166" decel="50000">
                                          <p:stCondLst>
                                            <p:cond delay="1338"/>
                                          </p:stCondLst>
                                        </p:cTn>
                                        <p:tgtEl>
                                          <p:spTgt spid="21506"/>
                                        </p:tgtEl>
                                      </p:cBhvr>
                                      <p:to x="100000" y="100000"/>
                                    </p:animScale>
                                    <p:animScale>
                                      <p:cBhvr>
                                        <p:cTn id="17" dur="26">
                                          <p:stCondLst>
                                            <p:cond delay="1642"/>
                                          </p:stCondLst>
                                        </p:cTn>
                                        <p:tgtEl>
                                          <p:spTgt spid="21506"/>
                                        </p:tgtEl>
                                      </p:cBhvr>
                                      <p:to x="100000" y="90000"/>
                                    </p:animScale>
                                    <p:animScale>
                                      <p:cBhvr>
                                        <p:cTn id="18" dur="166" decel="50000">
                                          <p:stCondLst>
                                            <p:cond delay="1668"/>
                                          </p:stCondLst>
                                        </p:cTn>
                                        <p:tgtEl>
                                          <p:spTgt spid="21506"/>
                                        </p:tgtEl>
                                      </p:cBhvr>
                                      <p:to x="100000" y="100000"/>
                                    </p:animScale>
                                    <p:animScale>
                                      <p:cBhvr>
                                        <p:cTn id="19" dur="26">
                                          <p:stCondLst>
                                            <p:cond delay="1808"/>
                                          </p:stCondLst>
                                        </p:cTn>
                                        <p:tgtEl>
                                          <p:spTgt spid="21506"/>
                                        </p:tgtEl>
                                      </p:cBhvr>
                                      <p:to x="100000" y="95000"/>
                                    </p:animScale>
                                    <p:animScale>
                                      <p:cBhvr>
                                        <p:cTn id="20" dur="166" decel="50000">
                                          <p:stCondLst>
                                            <p:cond delay="1834"/>
                                          </p:stCondLst>
                                        </p:cTn>
                                        <p:tgtEl>
                                          <p:spTgt spid="2150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0" y="1000108"/>
            <a:ext cx="871540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est tr</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 simple, encore faut-il y penser au moment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enregistrer le fichier.</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Si votre fichier n</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est destin</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qu</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’à</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une utilisation personnelle, alors mieux vaut conserver l</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extension .docx. En effet, ce nouveau format n</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 pas </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t</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cr</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pour rien : il offre plus de fonctionnalit</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 que son ancêtre le .doc. </a:t>
            </a:r>
            <a:b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b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Voici un petit truc pour savoir si une version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Office est capable de manipuler les .docx : si l</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interface poss</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de un ruban, alors l</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extension .docx est g</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 En effet, ce format de fichier est apparu en même temps que cette nouvelle interface.</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Dans la suite de ce chapitre, nous nous int</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resserons aux logiciels Excel et PowerPoint. La proc</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dure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enregistrement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un fichier sera exactement la même donc je ne reviendrai pas dessus (mieux vaut se concentrer sur les fonctionnalit</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 vous ne trouvez pas ?). De plus, ce petit tour de passe-passe .doc / .docx sera </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galement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actualit</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pour Excel (.</a:t>
            </a:r>
            <a:r>
              <a:rPr kumimoji="0" lang="fr-FR" sz="16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xls</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 .</a:t>
            </a:r>
            <a:r>
              <a:rPr kumimoji="0" lang="fr-FR" sz="16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xlsx</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et PowerPoint (.</a:t>
            </a:r>
            <a:r>
              <a:rPr kumimoji="0" lang="fr-FR" sz="16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ppt</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 .</a:t>
            </a:r>
            <a:r>
              <a:rPr kumimoji="0" lang="fr-FR" sz="16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pptx</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Exemple de fonctionnalit</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un peu plus pouss</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 : le sommaire automatique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Le plus souvent, Word est utilisé pour ses fonctionnalités de base de mise en forme. Mais ce logiciel est bien plus puissant qu’il n'en a l’air ! Pour vous en convaincre, je vous propose de découvrir une fonctionnalité relativement avancée et très pratique : le sommaire automatique. L’idée est simple : vous écrivez votre texte (rapport, mémoire, procédure, etc.) et Word se charge de générer le sommaire adéquat, en indiquant les titres de partie et les numéros de pages associés. Sans cette fonctionnalité, vous seriez obligé d’écrire le sommaire « à la main » et de le mettre à jour vous-même à chaque modification du texte</a:t>
            </a:r>
            <a:r>
              <a:rPr kumimoji="0" lang="fr-FR" sz="1600" b="0" i="0" u="none" strike="noStrike" cap="none" normalizeH="0" baseline="0" dirty="0" smtClean="0">
                <a:ln>
                  <a:noFill/>
                </a:ln>
                <a:solidFill>
                  <a:schemeClr val="tx1"/>
                </a:solidFill>
                <a:effectLst/>
                <a:latin typeface="Arial" pitchFamily="34" charset="0"/>
                <a:cs typeface="Arial" pitchFamily="34" charset="0"/>
              </a:rPr>
              <a:t> </a:t>
            </a:r>
          </a:p>
        </p:txBody>
      </p:sp>
      <p:sp>
        <p:nvSpPr>
          <p:cNvPr id="3" name="Espace réservé du pied de page 2"/>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4273"/>
                                        </p:tgtEl>
                                        <p:attrNameLst>
                                          <p:attrName>style.visibility</p:attrName>
                                        </p:attrNameLst>
                                      </p:cBhvr>
                                      <p:to>
                                        <p:strVal val="visible"/>
                                      </p:to>
                                    </p:set>
                                    <p:animEffect transition="in" filter="wheel(1)">
                                      <p:cBhvr>
                                        <p:cTn id="7" dur="2000"/>
                                        <p:tgtEl>
                                          <p:spTgt spid="54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80"/>
                </a:solidFill>
                <a:effectLst/>
                <a:latin typeface="Arial" pitchFamily="34" charset="0"/>
                <a:ea typeface="Times New Roman" pitchFamily="18" charset="0"/>
                <a:cs typeface="Arial" pitchFamily="34" charset="0"/>
              </a:rPr>
              <a:t>Système d'exploitation</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0" y="928670"/>
            <a:ext cx="9144000" cy="3082855"/>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effectLst/>
                <a:latin typeface="Arial" pitchFamily="34" charset="0"/>
                <a:ea typeface="Times New Roman" pitchFamily="18" charset="0"/>
                <a:cs typeface="Arial" pitchFamily="34" charset="0"/>
              </a:rPr>
              <a:t>En </a:t>
            </a:r>
            <a:r>
              <a:rPr kumimoji="0" lang="fr-FR" sz="1600" b="1" i="0" u="none" strike="noStrike" cap="none" normalizeH="0" baseline="0" dirty="0" smtClean="0">
                <a:ln>
                  <a:noFill/>
                </a:ln>
                <a:effectLst/>
                <a:latin typeface="Arial" pitchFamily="34" charset="0"/>
                <a:ea typeface="Times New Roman" pitchFamily="18" charset="0"/>
                <a:cs typeface="Arial" pitchFamily="34" charset="0"/>
                <a:hlinkClick r:id="rId2" tooltip="Informatique"/>
              </a:rPr>
              <a:t>informatique</a:t>
            </a:r>
            <a:r>
              <a:rPr kumimoji="0" lang="fr-FR" sz="1600" b="1" i="0" u="none" strike="noStrike" cap="none" normalizeH="0" baseline="0" dirty="0" smtClean="0">
                <a:ln>
                  <a:noFill/>
                </a:ln>
                <a:effectLst/>
                <a:latin typeface="Arial" pitchFamily="34" charset="0"/>
                <a:ea typeface="Times New Roman" pitchFamily="18" charset="0"/>
                <a:cs typeface="Arial" pitchFamily="34" charset="0"/>
              </a:rPr>
              <a:t>, un syst</a:t>
            </a:r>
            <a:r>
              <a:rPr kumimoji="0" lang="fr-FR" sz="1600" b="1" i="0" u="none" strike="noStrike" cap="none" normalizeH="0" baseline="0" dirty="0" smtClean="0">
                <a:ln>
                  <a:noFill/>
                </a:ln>
                <a:effectLst/>
                <a:latin typeface="Cambria"/>
                <a:ea typeface="Times New Roman" pitchFamily="18" charset="0"/>
                <a:cs typeface="Arial" pitchFamily="34" charset="0"/>
              </a:rPr>
              <a:t>è</a:t>
            </a:r>
            <a:r>
              <a:rPr kumimoji="0" lang="fr-FR" sz="1600" b="1" i="0" u="none" strike="noStrike" cap="none" normalizeH="0" baseline="0" dirty="0" smtClean="0">
                <a:ln>
                  <a:noFill/>
                </a:ln>
                <a:effectLst/>
                <a:latin typeface="Arial" pitchFamily="34" charset="0"/>
                <a:ea typeface="Times New Roman" pitchFamily="18" charset="0"/>
                <a:cs typeface="Arial" pitchFamily="34" charset="0"/>
              </a:rPr>
              <a:t>me d'exploitation (souvent appel</a:t>
            </a:r>
            <a:r>
              <a:rPr kumimoji="0" lang="fr-FR" sz="1600" b="1" i="0" u="none" strike="noStrike" cap="none" normalizeH="0" baseline="0" dirty="0" smtClean="0">
                <a:ln>
                  <a:noFill/>
                </a:ln>
                <a:effectLst/>
                <a:latin typeface="Cambria"/>
                <a:ea typeface="Times New Roman" pitchFamily="18" charset="0"/>
                <a:cs typeface="Arial" pitchFamily="34" charset="0"/>
              </a:rPr>
              <a:t>é</a:t>
            </a:r>
            <a:r>
              <a:rPr kumimoji="0" lang="fr-FR" sz="1600" b="1" i="0" u="none" strike="noStrike" cap="none" normalizeH="0" baseline="0" dirty="0" smtClean="0">
                <a:ln>
                  <a:noFill/>
                </a:ln>
                <a:effectLst/>
                <a:latin typeface="Arial" pitchFamily="34" charset="0"/>
                <a:ea typeface="Times New Roman" pitchFamily="18" charset="0"/>
                <a:cs typeface="Arial" pitchFamily="34" charset="0"/>
              </a:rPr>
              <a:t> OS pour </a:t>
            </a:r>
            <a:r>
              <a:rPr kumimoji="0" lang="fr-FR" sz="1600" b="1" i="1" u="none" strike="noStrike" cap="none" normalizeH="0" baseline="0" dirty="0" smtClean="0">
                <a:ln>
                  <a:noFill/>
                </a:ln>
                <a:effectLst/>
                <a:latin typeface="Arial" pitchFamily="34" charset="0"/>
                <a:ea typeface="Times New Roman" pitchFamily="18" charset="0"/>
                <a:cs typeface="Arial" pitchFamily="34" charset="0"/>
              </a:rPr>
              <a:t>Operating System</a:t>
            </a:r>
            <a:r>
              <a:rPr kumimoji="0" lang="fr-FR" sz="1600" b="1" i="0" u="none" strike="noStrike" cap="none" normalizeH="0" baseline="0" dirty="0" smtClean="0">
                <a:ln>
                  <a:noFill/>
                </a:ln>
                <a:effectLst/>
                <a:latin typeface="Arial" pitchFamily="34" charset="0"/>
                <a:ea typeface="Times New Roman" pitchFamily="18" charset="0"/>
                <a:cs typeface="Arial" pitchFamily="34" charset="0"/>
              </a:rPr>
              <a:t>, le terme anglophone) est un ensemble de </a:t>
            </a:r>
            <a:r>
              <a:rPr kumimoji="0" lang="fr-FR" sz="1600" b="1" i="0" u="none" strike="noStrike" cap="none" normalizeH="0" baseline="0" dirty="0" smtClean="0">
                <a:ln>
                  <a:noFill/>
                </a:ln>
                <a:effectLst/>
                <a:latin typeface="Arial" pitchFamily="34" charset="0"/>
                <a:ea typeface="Times New Roman" pitchFamily="18" charset="0"/>
                <a:cs typeface="Arial" pitchFamily="34" charset="0"/>
                <a:hlinkClick r:id="rId3" tooltip="Programme informatique"/>
              </a:rPr>
              <a:t>programmes</a:t>
            </a:r>
            <a:r>
              <a:rPr kumimoji="0" lang="fr-FR" sz="1600" b="1" i="0" u="none" strike="noStrike" cap="none" normalizeH="0" baseline="0" dirty="0" smtClean="0">
                <a:ln>
                  <a:noFill/>
                </a:ln>
                <a:effectLst/>
                <a:latin typeface="Arial" pitchFamily="34" charset="0"/>
                <a:ea typeface="Times New Roman" pitchFamily="18" charset="0"/>
                <a:cs typeface="Arial" pitchFamily="34" charset="0"/>
              </a:rPr>
              <a:t> qui dirige l'utilisation des capacit</a:t>
            </a:r>
            <a:r>
              <a:rPr kumimoji="0" lang="fr-FR" sz="1600" b="1" i="0" u="none" strike="noStrike" cap="none" normalizeH="0" baseline="0" dirty="0" smtClean="0">
                <a:ln>
                  <a:noFill/>
                </a:ln>
                <a:effectLst/>
                <a:latin typeface="Cambria"/>
                <a:ea typeface="Times New Roman" pitchFamily="18" charset="0"/>
                <a:cs typeface="Arial" pitchFamily="34" charset="0"/>
              </a:rPr>
              <a:t>é</a:t>
            </a:r>
            <a:r>
              <a:rPr kumimoji="0" lang="fr-FR" sz="1600" b="1" i="0" u="none" strike="noStrike" cap="none" normalizeH="0" baseline="0" dirty="0" smtClean="0">
                <a:ln>
                  <a:noFill/>
                </a:ln>
                <a:effectLst/>
                <a:latin typeface="Arial" pitchFamily="34" charset="0"/>
                <a:ea typeface="Times New Roman" pitchFamily="18" charset="0"/>
                <a:cs typeface="Arial" pitchFamily="34" charset="0"/>
              </a:rPr>
              <a:t>s d'un </a:t>
            </a:r>
            <a:r>
              <a:rPr kumimoji="0" lang="fr-FR" sz="1600" b="1" i="0" u="none" strike="noStrike" cap="none" normalizeH="0" baseline="0" dirty="0" smtClean="0">
                <a:ln>
                  <a:noFill/>
                </a:ln>
                <a:effectLst/>
                <a:latin typeface="Arial" pitchFamily="34" charset="0"/>
                <a:ea typeface="Times New Roman" pitchFamily="18" charset="0"/>
                <a:cs typeface="Arial" pitchFamily="34" charset="0"/>
                <a:hlinkClick r:id="rId4" tooltip="Ordinateur"/>
              </a:rPr>
              <a:t>ordinateur</a:t>
            </a:r>
            <a:r>
              <a:rPr kumimoji="0" lang="fr-FR" sz="1600" b="1" i="0" u="none" strike="noStrike" cap="none" normalizeH="0" baseline="0" dirty="0" smtClean="0">
                <a:ln>
                  <a:noFill/>
                </a:ln>
                <a:effectLst/>
                <a:latin typeface="Arial" pitchFamily="34" charset="0"/>
                <a:ea typeface="Times New Roman" pitchFamily="18" charset="0"/>
                <a:cs typeface="Arial" pitchFamily="34" charset="0"/>
              </a:rPr>
              <a:t> par des </a:t>
            </a:r>
            <a:r>
              <a:rPr kumimoji="0" lang="fr-FR" sz="1600" b="1" i="0" u="none" strike="noStrike" cap="none" normalizeH="0" baseline="0" dirty="0" smtClean="0">
                <a:ln>
                  <a:noFill/>
                </a:ln>
                <a:effectLst/>
                <a:latin typeface="Arial" pitchFamily="34" charset="0"/>
                <a:ea typeface="Times New Roman" pitchFamily="18" charset="0"/>
                <a:cs typeface="Arial" pitchFamily="34" charset="0"/>
                <a:hlinkClick r:id="rId5" tooltip="Logiciel&#10;applicatif"/>
              </a:rPr>
              <a:t>logiciels applicatifs</a:t>
            </a:r>
            <a:r>
              <a:rPr kumimoji="0" lang="fr-FR" sz="1600" b="1" i="0" u="none" strike="noStrike" cap="none" normalizeH="0" baseline="30000" dirty="0" smtClean="0">
                <a:ln>
                  <a:noFill/>
                </a:ln>
                <a:effectLst/>
                <a:latin typeface="Arial" pitchFamily="34" charset="0"/>
                <a:ea typeface="Times New Roman" pitchFamily="18" charset="0"/>
                <a:cs typeface="Arial" pitchFamily="34" charset="0"/>
                <a:hlinkClick r:id="rId6"/>
              </a:rPr>
              <a:t>[1]</a:t>
            </a:r>
            <a:r>
              <a:rPr kumimoji="0" lang="fr-FR" sz="1600" b="1" i="0" u="none" strike="noStrike" cap="none" normalizeH="0" baseline="0" dirty="0" smtClean="0">
                <a:ln>
                  <a:noFill/>
                </a:ln>
                <a:effectLst/>
                <a:latin typeface="Arial" pitchFamily="34" charset="0"/>
                <a:ea typeface="Times New Roman" pitchFamily="18" charset="0"/>
                <a:cs typeface="Arial" pitchFamily="34" charset="0"/>
              </a:rPr>
              <a:t>. Il re</a:t>
            </a:r>
            <a:r>
              <a:rPr kumimoji="0" lang="fr-FR" sz="1600" b="1" i="0" u="none" strike="noStrike" cap="none" normalizeH="0" baseline="0" dirty="0" smtClean="0">
                <a:ln>
                  <a:noFill/>
                </a:ln>
                <a:effectLst/>
                <a:latin typeface="Cambria"/>
                <a:ea typeface="Times New Roman" pitchFamily="18" charset="0"/>
                <a:cs typeface="Arial" pitchFamily="34" charset="0"/>
              </a:rPr>
              <a:t>ç</a:t>
            </a:r>
            <a:r>
              <a:rPr kumimoji="0" lang="fr-FR" sz="1600" b="1" i="0" u="none" strike="noStrike" cap="none" normalizeH="0" baseline="0" dirty="0" smtClean="0">
                <a:ln>
                  <a:noFill/>
                </a:ln>
                <a:effectLst/>
                <a:latin typeface="Arial" pitchFamily="34" charset="0"/>
                <a:ea typeface="Times New Roman" pitchFamily="18" charset="0"/>
                <a:cs typeface="Arial" pitchFamily="34" charset="0"/>
              </a:rPr>
              <a:t>oit de la part des logiciels applicatifs des demandes d'utilisation des capacit</a:t>
            </a:r>
            <a:r>
              <a:rPr kumimoji="0" lang="fr-FR" sz="1600" b="1" i="0" u="none" strike="noStrike" cap="none" normalizeH="0" baseline="0" dirty="0" smtClean="0">
                <a:ln>
                  <a:noFill/>
                </a:ln>
                <a:effectLst/>
                <a:latin typeface="Cambria"/>
                <a:ea typeface="Times New Roman" pitchFamily="18" charset="0"/>
                <a:cs typeface="Arial" pitchFamily="34" charset="0"/>
              </a:rPr>
              <a:t>é</a:t>
            </a:r>
            <a:r>
              <a:rPr kumimoji="0" lang="fr-FR" sz="1600" b="1" i="0" u="none" strike="noStrike" cap="none" normalizeH="0" baseline="0" dirty="0" smtClean="0">
                <a:ln>
                  <a:noFill/>
                </a:ln>
                <a:effectLst/>
                <a:latin typeface="Arial" pitchFamily="34" charset="0"/>
                <a:ea typeface="Times New Roman" pitchFamily="18" charset="0"/>
                <a:cs typeface="Arial" pitchFamily="34" charset="0"/>
              </a:rPr>
              <a:t>s de l'ordinateur </a:t>
            </a:r>
            <a:r>
              <a:rPr kumimoji="0" lang="fr-FR" sz="1600" b="1" i="0" u="none" strike="noStrike" cap="none" normalizeH="0" baseline="0" dirty="0" smtClean="0">
                <a:ln>
                  <a:noFill/>
                </a:ln>
                <a:effectLst/>
                <a:latin typeface="Cambria"/>
                <a:ea typeface="Times New Roman" pitchFamily="18" charset="0"/>
                <a:cs typeface="Arial" pitchFamily="34" charset="0"/>
              </a:rPr>
              <a:t>—</a:t>
            </a:r>
            <a:r>
              <a:rPr kumimoji="0" lang="fr-FR" sz="1600" b="1" i="0" u="none" strike="noStrike" cap="none" normalizeH="0" baseline="0" dirty="0" smtClean="0">
                <a:ln>
                  <a:noFill/>
                </a:ln>
                <a:effectLst/>
                <a:latin typeface="Arial" pitchFamily="34" charset="0"/>
                <a:ea typeface="Times New Roman" pitchFamily="18" charset="0"/>
                <a:cs typeface="Arial" pitchFamily="34" charset="0"/>
              </a:rPr>
              <a:t> capacit</a:t>
            </a:r>
            <a:r>
              <a:rPr kumimoji="0" lang="fr-FR" sz="1600" b="1" i="0" u="none" strike="noStrike" cap="none" normalizeH="0" baseline="0" dirty="0" smtClean="0">
                <a:ln>
                  <a:noFill/>
                </a:ln>
                <a:effectLst/>
                <a:latin typeface="Cambria"/>
                <a:ea typeface="Times New Roman" pitchFamily="18" charset="0"/>
                <a:cs typeface="Arial" pitchFamily="34" charset="0"/>
              </a:rPr>
              <a:t>é</a:t>
            </a:r>
            <a:r>
              <a:rPr kumimoji="0" lang="fr-FR" sz="1600" b="1" i="0" u="none" strike="noStrike" cap="none" normalizeH="0" baseline="0" dirty="0" smtClean="0">
                <a:ln>
                  <a:noFill/>
                </a:ln>
                <a:effectLst/>
                <a:latin typeface="Arial" pitchFamily="34" charset="0"/>
                <a:ea typeface="Times New Roman" pitchFamily="18" charset="0"/>
                <a:cs typeface="Arial" pitchFamily="34" charset="0"/>
              </a:rPr>
              <a:t> de stockage des </a:t>
            </a:r>
            <a:r>
              <a:rPr kumimoji="0" lang="fr-FR" sz="1600" b="1" i="0" u="none" strike="noStrike" cap="none" normalizeH="0" baseline="0" dirty="0" smtClean="0">
                <a:ln>
                  <a:noFill/>
                </a:ln>
                <a:effectLst/>
                <a:latin typeface="Arial" pitchFamily="34" charset="0"/>
                <a:ea typeface="Times New Roman" pitchFamily="18" charset="0"/>
                <a:cs typeface="Arial" pitchFamily="34" charset="0"/>
                <a:hlinkClick r:id="rId7" tooltip="Mémoire (informatique)"/>
              </a:rPr>
              <a:t>m</a:t>
            </a:r>
            <a:r>
              <a:rPr kumimoji="0" lang="fr-FR" sz="1600" b="1" i="0" u="none" strike="noStrike" cap="none" normalizeH="0" baseline="0" dirty="0" smtClean="0">
                <a:ln>
                  <a:noFill/>
                </a:ln>
                <a:effectLst/>
                <a:latin typeface="Cambria"/>
                <a:ea typeface="Times New Roman" pitchFamily="18" charset="0"/>
                <a:cs typeface="Arial" pitchFamily="34" charset="0"/>
                <a:hlinkClick r:id="rId7" tooltip="Mémoire (informatique)"/>
              </a:rPr>
              <a:t>é</a:t>
            </a:r>
            <a:r>
              <a:rPr kumimoji="0" lang="fr-FR" sz="1600" b="1" i="0" u="none" strike="noStrike" cap="none" normalizeH="0" baseline="0" dirty="0" smtClean="0">
                <a:ln>
                  <a:noFill/>
                </a:ln>
                <a:effectLst/>
                <a:latin typeface="Arial" pitchFamily="34" charset="0"/>
                <a:ea typeface="Times New Roman" pitchFamily="18" charset="0"/>
                <a:cs typeface="Arial" pitchFamily="34" charset="0"/>
                <a:hlinkClick r:id="rId7" tooltip="Mémoire (informatique)"/>
              </a:rPr>
              <a:t>moires</a:t>
            </a:r>
            <a:r>
              <a:rPr kumimoji="0" lang="fr-FR" sz="1600" b="1" i="0" u="none" strike="noStrike" cap="none" normalizeH="0" baseline="0" dirty="0" smtClean="0">
                <a:ln>
                  <a:noFill/>
                </a:ln>
                <a:effectLst/>
                <a:latin typeface="Arial" pitchFamily="34" charset="0"/>
                <a:ea typeface="Times New Roman" pitchFamily="18" charset="0"/>
                <a:cs typeface="Arial" pitchFamily="34" charset="0"/>
              </a:rPr>
              <a:t> et des </a:t>
            </a:r>
            <a:r>
              <a:rPr kumimoji="0" lang="fr-FR" sz="1600" b="1" i="0" u="none" strike="noStrike" cap="none" normalizeH="0" baseline="0" dirty="0" smtClean="0">
                <a:ln>
                  <a:noFill/>
                </a:ln>
                <a:effectLst/>
                <a:latin typeface="Arial" pitchFamily="34" charset="0"/>
                <a:ea typeface="Times New Roman" pitchFamily="18" charset="0"/>
                <a:cs typeface="Arial" pitchFamily="34" charset="0"/>
                <a:hlinkClick r:id="rId8" tooltip="Disque dur"/>
              </a:rPr>
              <a:t>disques durs</a:t>
            </a:r>
            <a:r>
              <a:rPr kumimoji="0" lang="fr-FR" sz="1600" b="1" i="0" u="none" strike="noStrike" cap="none" normalizeH="0" baseline="0" dirty="0" smtClean="0">
                <a:ln>
                  <a:noFill/>
                </a:ln>
                <a:effectLst/>
                <a:latin typeface="Arial" pitchFamily="34" charset="0"/>
                <a:ea typeface="Times New Roman" pitchFamily="18" charset="0"/>
                <a:cs typeface="Arial" pitchFamily="34" charset="0"/>
              </a:rPr>
              <a:t>, capacit</a:t>
            </a:r>
            <a:r>
              <a:rPr kumimoji="0" lang="fr-FR" sz="1600" b="1" i="0" u="none" strike="noStrike" cap="none" normalizeH="0" baseline="0" dirty="0" smtClean="0">
                <a:ln>
                  <a:noFill/>
                </a:ln>
                <a:effectLst/>
                <a:latin typeface="Cambria"/>
                <a:ea typeface="Times New Roman" pitchFamily="18" charset="0"/>
                <a:cs typeface="Arial" pitchFamily="34" charset="0"/>
              </a:rPr>
              <a:t>é</a:t>
            </a:r>
            <a:r>
              <a:rPr kumimoji="0" lang="fr-FR" sz="1600" b="1" i="0" u="none" strike="noStrike" cap="none" normalizeH="0" baseline="0" dirty="0" smtClean="0">
                <a:ln>
                  <a:noFill/>
                </a:ln>
                <a:effectLst/>
                <a:latin typeface="Arial" pitchFamily="34" charset="0"/>
                <a:ea typeface="Times New Roman" pitchFamily="18" charset="0"/>
                <a:cs typeface="Arial" pitchFamily="34" charset="0"/>
              </a:rPr>
              <a:t> de calcul du </a:t>
            </a:r>
            <a:r>
              <a:rPr kumimoji="0" lang="fr-FR" sz="1600" b="1" i="0" u="none" strike="noStrike" cap="none" normalizeH="0" baseline="0" dirty="0" smtClean="0">
                <a:ln>
                  <a:noFill/>
                </a:ln>
                <a:effectLst/>
                <a:latin typeface="Arial" pitchFamily="34" charset="0"/>
                <a:ea typeface="Times New Roman" pitchFamily="18" charset="0"/>
                <a:cs typeface="Arial" pitchFamily="34" charset="0"/>
                <a:hlinkClick r:id="rId9" tooltip="Processeur"/>
              </a:rPr>
              <a:t>processeur</a:t>
            </a:r>
            <a:r>
              <a:rPr kumimoji="0" lang="fr-FR" sz="1600" b="1" i="0" u="none" strike="noStrike" cap="none" normalizeH="0" baseline="0" dirty="0" smtClean="0">
                <a:ln>
                  <a:noFill/>
                </a:ln>
                <a:effectLst/>
                <a:latin typeface="Arial" pitchFamily="34" charset="0"/>
                <a:ea typeface="Times New Roman" pitchFamily="18" charset="0"/>
                <a:cs typeface="Arial" pitchFamily="34" charset="0"/>
              </a:rPr>
              <a:t>. Le syst</a:t>
            </a:r>
            <a:r>
              <a:rPr kumimoji="0" lang="fr-FR" sz="1600" b="1" i="0" u="none" strike="noStrike" cap="none" normalizeH="0" baseline="0" dirty="0" smtClean="0">
                <a:ln>
                  <a:noFill/>
                </a:ln>
                <a:effectLst/>
                <a:latin typeface="Cambria"/>
                <a:ea typeface="Times New Roman" pitchFamily="18" charset="0"/>
                <a:cs typeface="Arial" pitchFamily="34" charset="0"/>
              </a:rPr>
              <a:t>è</a:t>
            </a:r>
            <a:r>
              <a:rPr kumimoji="0" lang="fr-FR" sz="1600" b="1" i="0" u="none" strike="noStrike" cap="none" normalizeH="0" baseline="0" dirty="0" smtClean="0">
                <a:ln>
                  <a:noFill/>
                </a:ln>
                <a:effectLst/>
                <a:latin typeface="Arial" pitchFamily="34" charset="0"/>
                <a:ea typeface="Times New Roman" pitchFamily="18" charset="0"/>
                <a:cs typeface="Arial" pitchFamily="34" charset="0"/>
              </a:rPr>
              <a:t>me d'exploitation accepte ou refuse de telles demandes, puis r</a:t>
            </a:r>
            <a:r>
              <a:rPr kumimoji="0" lang="fr-FR" sz="1600" b="1" i="0" u="none" strike="noStrike" cap="none" normalizeH="0" baseline="0" dirty="0" smtClean="0">
                <a:ln>
                  <a:noFill/>
                </a:ln>
                <a:effectLst/>
                <a:latin typeface="Cambria"/>
                <a:ea typeface="Times New Roman" pitchFamily="18" charset="0"/>
                <a:cs typeface="Arial" pitchFamily="34" charset="0"/>
              </a:rPr>
              <a:t>é</a:t>
            </a:r>
            <a:r>
              <a:rPr kumimoji="0" lang="fr-FR" sz="1600" b="1" i="0" u="none" strike="noStrike" cap="none" normalizeH="0" baseline="0" dirty="0" smtClean="0">
                <a:ln>
                  <a:noFill/>
                </a:ln>
                <a:effectLst/>
                <a:latin typeface="Arial" pitchFamily="34" charset="0"/>
                <a:ea typeface="Times New Roman" pitchFamily="18" charset="0"/>
                <a:cs typeface="Arial" pitchFamily="34" charset="0"/>
              </a:rPr>
              <a:t>serve les ressources en question pour </a:t>
            </a:r>
            <a:r>
              <a:rPr kumimoji="0" lang="fr-FR" sz="1600" b="1" i="0" u="none" strike="noStrike" cap="none" normalizeH="0" baseline="0" dirty="0" smtClean="0">
                <a:ln>
                  <a:noFill/>
                </a:ln>
                <a:effectLst/>
                <a:latin typeface="Cambria"/>
                <a:ea typeface="Times New Roman" pitchFamily="18" charset="0"/>
                <a:cs typeface="Arial" pitchFamily="34" charset="0"/>
              </a:rPr>
              <a:t>é</a:t>
            </a:r>
            <a:r>
              <a:rPr kumimoji="0" lang="fr-FR" sz="1600" b="1" i="0" u="none" strike="noStrike" cap="none" normalizeH="0" baseline="0" dirty="0" smtClean="0">
                <a:ln>
                  <a:noFill/>
                </a:ln>
                <a:effectLst/>
                <a:latin typeface="Arial" pitchFamily="34" charset="0"/>
                <a:ea typeface="Times New Roman" pitchFamily="18" charset="0"/>
                <a:cs typeface="Arial" pitchFamily="34" charset="0"/>
              </a:rPr>
              <a:t>viter que leur utilisation n'interf</a:t>
            </a:r>
            <a:r>
              <a:rPr kumimoji="0" lang="fr-FR" sz="1600" b="1" i="0" u="none" strike="noStrike" cap="none" normalizeH="0" baseline="0" dirty="0" smtClean="0">
                <a:ln>
                  <a:noFill/>
                </a:ln>
                <a:effectLst/>
                <a:latin typeface="Cambria"/>
                <a:ea typeface="Times New Roman" pitchFamily="18" charset="0"/>
                <a:cs typeface="Arial" pitchFamily="34" charset="0"/>
              </a:rPr>
              <a:t>è</a:t>
            </a:r>
            <a:r>
              <a:rPr kumimoji="0" lang="fr-FR" sz="1600" b="1" i="0" u="none" strike="noStrike" cap="none" normalizeH="0" baseline="0" dirty="0" smtClean="0">
                <a:ln>
                  <a:noFill/>
                </a:ln>
                <a:effectLst/>
                <a:latin typeface="Arial" pitchFamily="34" charset="0"/>
                <a:ea typeface="Times New Roman" pitchFamily="18" charset="0"/>
                <a:cs typeface="Arial" pitchFamily="34" charset="0"/>
              </a:rPr>
              <a:t>re avec d'autres demandes provenant d'autres logiciels </a:t>
            </a:r>
            <a:r>
              <a:rPr kumimoji="0" lang="fr-FR" sz="1600" b="1" i="0" u="none" strike="noStrike" cap="none" normalizeH="0" baseline="30000" dirty="0" smtClean="0">
                <a:ln>
                  <a:noFill/>
                </a:ln>
                <a:effectLst/>
                <a:latin typeface="Arial" pitchFamily="34" charset="0"/>
                <a:ea typeface="Times New Roman" pitchFamily="18" charset="0"/>
                <a:cs typeface="Arial" pitchFamily="34" charset="0"/>
                <a:hlinkClick r:id="rId6"/>
              </a:rPr>
              <a:t>[1]</a:t>
            </a:r>
            <a:r>
              <a:rPr kumimoji="0" lang="fr-FR" sz="1600" b="1" i="0" u="none" strike="noStrike" cap="none" normalizeH="0" baseline="0" dirty="0" smtClean="0">
                <a:ln>
                  <a:noFill/>
                </a:ln>
                <a:effectLst/>
                <a:latin typeface="Arial" pitchFamily="34" charset="0"/>
                <a:ea typeface="Times New Roman" pitchFamily="18" charset="0"/>
                <a:cs typeface="Arial" pitchFamily="34" charset="0"/>
              </a:rPr>
              <a:t>.</a:t>
            </a:r>
            <a:endParaRPr kumimoji="0" lang="fr-FR" sz="1300" b="1" i="0" u="none" strike="noStrike" cap="none" normalizeH="0" baseline="0" dirty="0" smtClean="0">
              <a:ln>
                <a:noFill/>
              </a:ln>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effectLst/>
                <a:latin typeface="Arial" pitchFamily="34" charset="0"/>
                <a:ea typeface="Times New Roman" pitchFamily="18" charset="0"/>
                <a:cs typeface="Arial" pitchFamily="34" charset="0"/>
              </a:rPr>
              <a:t>Le système d'exploitation est le premier programme exécuté lors de la mise en marche de l’ordinateur </a:t>
            </a:r>
            <a:r>
              <a:rPr kumimoji="0" lang="fr-FR" sz="1600" b="0" i="0" u="none" strike="noStrike" cap="none" normalizeH="0" baseline="30000" dirty="0" smtClean="0">
                <a:ln>
                  <a:noFill/>
                </a:ln>
                <a:effectLst/>
                <a:latin typeface="Arial" pitchFamily="34" charset="0"/>
                <a:ea typeface="Times New Roman" pitchFamily="18" charset="0"/>
                <a:cs typeface="Times New Roman" pitchFamily="18" charset="0"/>
                <a:hlinkClick r:id="rId6"/>
              </a:rPr>
              <a:t>[2]</a:t>
            </a:r>
            <a:r>
              <a:rPr kumimoji="0" lang="fr-FR" sz="1600" b="0" i="0" u="none" strike="noStrike" cap="none" normalizeH="0" baseline="0" dirty="0" smtClean="0">
                <a:ln>
                  <a:noFill/>
                </a:ln>
                <a:effectLst/>
                <a:latin typeface="Arial" pitchFamily="34" charset="0"/>
                <a:ea typeface="Times New Roman" pitchFamily="18" charset="0"/>
                <a:cs typeface="Arial" pitchFamily="34" charset="0"/>
              </a:rPr>
              <a:t>, après l’</a:t>
            </a:r>
            <a:r>
              <a:rPr kumimoji="0" lang="fr-FR" sz="1600" b="0" i="0" u="none" strike="noStrike" cap="none" normalizeH="0" baseline="0" dirty="0" smtClean="0">
                <a:ln>
                  <a:noFill/>
                </a:ln>
                <a:effectLst/>
                <a:latin typeface="Arial" pitchFamily="34" charset="0"/>
                <a:ea typeface="Times New Roman" pitchFamily="18" charset="0"/>
                <a:cs typeface="Times New Roman" pitchFamily="18" charset="0"/>
                <a:hlinkClick r:id="rId10" tooltip="Amorce (informatique)"/>
              </a:rPr>
              <a:t>amorçage</a:t>
            </a:r>
            <a:r>
              <a:rPr kumimoji="0" lang="fr-FR" sz="1600" b="0" i="0" u="none" strike="noStrike" cap="none" normalizeH="0" baseline="0" dirty="0" smtClean="0">
                <a:ln>
                  <a:noFill/>
                </a:ln>
                <a:effectLst/>
                <a:latin typeface="Arial" pitchFamily="34" charset="0"/>
                <a:ea typeface="Times New Roman" pitchFamily="18" charset="0"/>
                <a:cs typeface="Arial" pitchFamily="34" charset="0"/>
              </a:rPr>
              <a:t>. Il offre une suite de services généraux qui facilitent la création de </a:t>
            </a:r>
            <a:r>
              <a:rPr kumimoji="0" lang="fr-FR" sz="1600" b="0" i="0" u="none" strike="noStrike" cap="none" normalizeH="0" baseline="0" dirty="0" smtClean="0">
                <a:ln>
                  <a:noFill/>
                </a:ln>
                <a:effectLst/>
                <a:latin typeface="Arial" pitchFamily="34" charset="0"/>
                <a:ea typeface="Times New Roman" pitchFamily="18" charset="0"/>
                <a:cs typeface="Times New Roman" pitchFamily="18" charset="0"/>
                <a:hlinkClick r:id="rId5" tooltip="Logiciel&#10;applicatif"/>
              </a:rPr>
              <a:t>logiciels applicatifs</a:t>
            </a:r>
            <a:r>
              <a:rPr kumimoji="0" lang="fr-FR" sz="1600" b="0" i="0" u="none" strike="noStrike" cap="none" normalizeH="0" baseline="0" dirty="0" smtClean="0">
                <a:ln>
                  <a:noFill/>
                </a:ln>
                <a:effectLst/>
                <a:latin typeface="Arial" pitchFamily="34" charset="0"/>
                <a:ea typeface="Times New Roman" pitchFamily="18" charset="0"/>
                <a:cs typeface="Arial" pitchFamily="34" charset="0"/>
              </a:rPr>
              <a:t> et sert d'intermédiaire entre ces logiciels et le </a:t>
            </a:r>
            <a:r>
              <a:rPr kumimoji="0" lang="fr-FR" sz="1600" b="0" i="0" u="none" strike="noStrike" cap="none" normalizeH="0" baseline="0" dirty="0" smtClean="0">
                <a:ln>
                  <a:noFill/>
                </a:ln>
                <a:effectLst/>
                <a:latin typeface="Arial" pitchFamily="34" charset="0"/>
                <a:ea typeface="Times New Roman" pitchFamily="18" charset="0"/>
                <a:cs typeface="Times New Roman" pitchFamily="18" charset="0"/>
                <a:hlinkClick r:id="rId11" tooltip="Matériel informatique"/>
              </a:rPr>
              <a:t>matériel informatique </a:t>
            </a:r>
            <a:r>
              <a:rPr kumimoji="0" lang="fr-FR" sz="1600" b="0" i="0" u="none" strike="noStrike" cap="none" normalizeH="0" baseline="30000" dirty="0" smtClean="0">
                <a:ln>
                  <a:noFill/>
                </a:ln>
                <a:effectLst/>
                <a:latin typeface="Arial" pitchFamily="34" charset="0"/>
                <a:ea typeface="Times New Roman" pitchFamily="18" charset="0"/>
                <a:cs typeface="Times New Roman" pitchFamily="18" charset="0"/>
                <a:hlinkClick r:id="rId6"/>
              </a:rPr>
              <a:t>[1]</a:t>
            </a:r>
            <a:r>
              <a:rPr kumimoji="0" lang="fr-FR" sz="1600" b="0" i="0" u="none" strike="noStrike" cap="none" normalizeH="0" baseline="0" dirty="0" smtClean="0">
                <a:ln>
                  <a:noFill/>
                </a:ln>
                <a:effectLst/>
                <a:latin typeface="Arial" pitchFamily="34" charset="0"/>
                <a:ea typeface="Times New Roman" pitchFamily="18" charset="0"/>
                <a:cs typeface="Arial" pitchFamily="34" charset="0"/>
              </a:rPr>
              <a:t>. Un système d'exploitation apporte commodité, efficacité et capacité d'évolution, permettant d'introduire de nouvelles fonctions et du nouveau matériel sans remettre en cause les logiciels </a:t>
            </a:r>
            <a:r>
              <a:rPr kumimoji="0" lang="fr-FR" sz="1600" b="0" i="0" u="none" strike="noStrike" cap="none" normalizeH="0" baseline="30000" dirty="0" smtClean="0">
                <a:ln>
                  <a:noFill/>
                </a:ln>
                <a:effectLst/>
                <a:latin typeface="Arial" pitchFamily="34" charset="0"/>
                <a:ea typeface="Times New Roman" pitchFamily="18" charset="0"/>
                <a:cs typeface="Times New Roman" pitchFamily="18" charset="0"/>
                <a:hlinkClick r:id="rId6"/>
              </a:rPr>
              <a:t>[2]</a:t>
            </a:r>
            <a:r>
              <a:rPr kumimoji="0" lang="fr-FR" sz="900" b="0" i="0" u="none" strike="noStrike" cap="none" normalizeH="0" baseline="0" dirty="0" smtClean="0">
                <a:ln>
                  <a:noFill/>
                </a:ln>
                <a:effectLst/>
                <a:latin typeface="Arial" pitchFamily="34" charset="0"/>
                <a:cs typeface="Arial" pitchFamily="34" charset="0"/>
              </a:rPr>
              <a:t> </a:t>
            </a:r>
            <a:endParaRPr kumimoji="0" lang="fr-FR" sz="1800" b="0" i="0" u="none" strike="noStrike" cap="none" normalizeH="0" baseline="0" dirty="0" smtClean="0">
              <a:ln>
                <a:noFill/>
              </a:ln>
              <a:effectLst/>
              <a:latin typeface="Arial" pitchFamily="34" charset="0"/>
              <a:cs typeface="Arial" pitchFamily="34" charset="0"/>
            </a:endParaRPr>
          </a:p>
        </p:txBody>
      </p:sp>
      <p:sp>
        <p:nvSpPr>
          <p:cNvPr id="4" name="Espace réservé du pied de page 3"/>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ipe(down)">
                                      <p:cBhvr>
                                        <p:cTn id="7" dur="580">
                                          <p:stCondLst>
                                            <p:cond delay="0"/>
                                          </p:stCondLst>
                                        </p:cTn>
                                        <p:tgtEl>
                                          <p:spTgt spid="1027"/>
                                        </p:tgtEl>
                                      </p:cBhvr>
                                    </p:animEffect>
                                    <p:anim calcmode="lin" valueType="num">
                                      <p:cBhvr>
                                        <p:cTn id="8" dur="1822" tmFilter="0,0; 0.14,0.36; 0.43,0.73; 0.71,0.91; 1.0,1.0">
                                          <p:stCondLst>
                                            <p:cond delay="0"/>
                                          </p:stCondLst>
                                        </p:cTn>
                                        <p:tgtEl>
                                          <p:spTgt spid="102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7"/>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7"/>
                                        </p:tgtEl>
                                      </p:cBhvr>
                                      <p:to x="100000" y="60000"/>
                                    </p:animScale>
                                    <p:animScale>
                                      <p:cBhvr>
                                        <p:cTn id="14" dur="166" decel="50000">
                                          <p:stCondLst>
                                            <p:cond delay="676"/>
                                          </p:stCondLst>
                                        </p:cTn>
                                        <p:tgtEl>
                                          <p:spTgt spid="1027"/>
                                        </p:tgtEl>
                                      </p:cBhvr>
                                      <p:to x="100000" y="100000"/>
                                    </p:animScale>
                                    <p:animScale>
                                      <p:cBhvr>
                                        <p:cTn id="15" dur="26">
                                          <p:stCondLst>
                                            <p:cond delay="1312"/>
                                          </p:stCondLst>
                                        </p:cTn>
                                        <p:tgtEl>
                                          <p:spTgt spid="1027"/>
                                        </p:tgtEl>
                                      </p:cBhvr>
                                      <p:to x="100000" y="80000"/>
                                    </p:animScale>
                                    <p:animScale>
                                      <p:cBhvr>
                                        <p:cTn id="16" dur="166" decel="50000">
                                          <p:stCondLst>
                                            <p:cond delay="1338"/>
                                          </p:stCondLst>
                                        </p:cTn>
                                        <p:tgtEl>
                                          <p:spTgt spid="1027"/>
                                        </p:tgtEl>
                                      </p:cBhvr>
                                      <p:to x="100000" y="100000"/>
                                    </p:animScale>
                                    <p:animScale>
                                      <p:cBhvr>
                                        <p:cTn id="17" dur="26">
                                          <p:stCondLst>
                                            <p:cond delay="1642"/>
                                          </p:stCondLst>
                                        </p:cTn>
                                        <p:tgtEl>
                                          <p:spTgt spid="1027"/>
                                        </p:tgtEl>
                                      </p:cBhvr>
                                      <p:to x="100000" y="90000"/>
                                    </p:animScale>
                                    <p:animScale>
                                      <p:cBhvr>
                                        <p:cTn id="18" dur="166" decel="50000">
                                          <p:stCondLst>
                                            <p:cond delay="1668"/>
                                          </p:stCondLst>
                                        </p:cTn>
                                        <p:tgtEl>
                                          <p:spTgt spid="1027"/>
                                        </p:tgtEl>
                                      </p:cBhvr>
                                      <p:to x="100000" y="100000"/>
                                    </p:animScale>
                                    <p:animScale>
                                      <p:cBhvr>
                                        <p:cTn id="19" dur="26">
                                          <p:stCondLst>
                                            <p:cond delay="1808"/>
                                          </p:stCondLst>
                                        </p:cTn>
                                        <p:tgtEl>
                                          <p:spTgt spid="1027"/>
                                        </p:tgtEl>
                                      </p:cBhvr>
                                      <p:to x="100000" y="95000"/>
                                    </p:animScale>
                                    <p:animScale>
                                      <p:cBhvr>
                                        <p:cTn id="20" dur="166" decel="50000">
                                          <p:stCondLst>
                                            <p:cond delay="1834"/>
                                          </p:stCondLst>
                                        </p:cTn>
                                        <p:tgtEl>
                                          <p:spTgt spid="102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0" y="1571612"/>
            <a:ext cx="9144000" cy="3262335"/>
          </a:xfrm>
          <a:prstGeom prst="rect">
            <a:avLst/>
          </a:prstGeom>
          <a:noFill/>
          <a:ln w="9525">
            <a:noFill/>
            <a:miter lim="800000"/>
            <a:headEnd/>
            <a:tailEnd/>
          </a:ln>
          <a:effectLst/>
        </p:spPr>
        <p:txBody>
          <a:bodyPr vert="horz" wrap="square" lIns="91440" tIns="304704"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effectLst/>
                <a:latin typeface="Arial" pitchFamily="34" charset="0"/>
                <a:ea typeface="Times New Roman" pitchFamily="18" charset="0"/>
                <a:cs typeface="Arial" pitchFamily="34" charset="0"/>
              </a:rPr>
              <a:t>Internet</a:t>
            </a:r>
            <a:endParaRPr kumimoji="0" lang="fr-FR" sz="1400" b="1" i="0" u="none" strike="noStrike" cap="none" normalizeH="0" baseline="0" dirty="0" smtClean="0">
              <a:ln>
                <a:noFill/>
              </a:ln>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effectLst/>
                <a:latin typeface="Arial" pitchFamily="34" charset="0"/>
                <a:ea typeface="Calibri" pitchFamily="34" charset="0"/>
                <a:cs typeface="Arial" pitchFamily="34" charset="0"/>
              </a:rPr>
              <a:t>Internet</a:t>
            </a:r>
            <a:r>
              <a:rPr kumimoji="0" lang="fr-FR" sz="1600" b="0" i="0" u="none" strike="noStrike" cap="none" normalizeH="0" baseline="0" dirty="0" smtClean="0">
                <a:ln>
                  <a:noFill/>
                </a:ln>
                <a:effectLst/>
                <a:latin typeface="Arial" pitchFamily="34" charset="0"/>
                <a:ea typeface="Calibri" pitchFamily="34" charset="0"/>
                <a:cs typeface="Arial" pitchFamily="34" charset="0"/>
              </a:rPr>
              <a:t> est un syst</a:t>
            </a:r>
            <a:r>
              <a:rPr kumimoji="0" lang="fr-FR" sz="1600" b="0" i="0" u="none" strike="noStrike" cap="none" normalizeH="0" baseline="0" dirty="0" smtClean="0">
                <a:ln>
                  <a:noFill/>
                </a:ln>
                <a:effectLst/>
                <a:latin typeface="Calibri"/>
                <a:ea typeface="Calibri" pitchFamily="34" charset="0"/>
                <a:cs typeface="Arial" pitchFamily="34" charset="0"/>
              </a:rPr>
              <a:t>è</a:t>
            </a:r>
            <a:r>
              <a:rPr kumimoji="0" lang="fr-FR" sz="1600" b="0" i="0" u="none" strike="noStrike" cap="none" normalizeH="0" baseline="0" dirty="0" smtClean="0">
                <a:ln>
                  <a:noFill/>
                </a:ln>
                <a:effectLst/>
                <a:latin typeface="Arial" pitchFamily="34" charset="0"/>
                <a:ea typeface="Calibri" pitchFamily="34" charset="0"/>
                <a:cs typeface="Arial" pitchFamily="34" charset="0"/>
              </a:rPr>
              <a:t>me d'interconnexion de machines qui constitue un </a:t>
            </a:r>
            <a:r>
              <a:rPr kumimoji="0" lang="fr-FR" sz="1600" b="0" i="0" u="none" strike="noStrike" cap="none" normalizeH="0" baseline="0" dirty="0" smtClean="0">
                <a:ln>
                  <a:noFill/>
                </a:ln>
                <a:effectLst/>
                <a:latin typeface="Arial" pitchFamily="34" charset="0"/>
                <a:ea typeface="Calibri" pitchFamily="34" charset="0"/>
                <a:cs typeface="Arial" pitchFamily="34" charset="0"/>
                <a:hlinkClick r:id="rId2" tooltip="Réseau informatique"/>
              </a:rPr>
              <a:t>r</a:t>
            </a:r>
            <a:r>
              <a:rPr kumimoji="0" lang="fr-FR" sz="1600" b="0" i="0" u="none" strike="noStrike" cap="none" normalizeH="0" baseline="0" dirty="0" smtClean="0">
                <a:ln>
                  <a:noFill/>
                </a:ln>
                <a:effectLst/>
                <a:latin typeface="Calibri"/>
                <a:ea typeface="Calibri" pitchFamily="34" charset="0"/>
                <a:cs typeface="Arial" pitchFamily="34" charset="0"/>
                <a:hlinkClick r:id="rId2" tooltip="Réseau informatique"/>
              </a:rPr>
              <a:t>é</a:t>
            </a:r>
            <a:r>
              <a:rPr kumimoji="0" lang="fr-FR" sz="1600" b="0" i="0" u="none" strike="noStrike" cap="none" normalizeH="0" baseline="0" dirty="0" smtClean="0">
                <a:ln>
                  <a:noFill/>
                </a:ln>
                <a:effectLst/>
                <a:latin typeface="Arial" pitchFamily="34" charset="0"/>
                <a:ea typeface="Calibri" pitchFamily="34" charset="0"/>
                <a:cs typeface="Arial" pitchFamily="34" charset="0"/>
                <a:hlinkClick r:id="rId2" tooltip="Réseau informatique"/>
              </a:rPr>
              <a:t>seau informatique</a:t>
            </a:r>
            <a:r>
              <a:rPr kumimoji="0" lang="fr-FR" sz="1600" b="0" i="0" u="none" strike="noStrike" cap="none" normalizeH="0" baseline="0" dirty="0" smtClean="0">
                <a:ln>
                  <a:noFill/>
                </a:ln>
                <a:effectLst/>
                <a:latin typeface="Arial" pitchFamily="34" charset="0"/>
                <a:ea typeface="Calibri" pitchFamily="34" charset="0"/>
                <a:cs typeface="Arial" pitchFamily="34" charset="0"/>
              </a:rPr>
              <a:t> mondial, utilisant un </a:t>
            </a:r>
            <a:r>
              <a:rPr kumimoji="0" lang="fr-FR" sz="1600" b="0" i="0" u="none" strike="noStrike" cap="none" normalizeH="0" baseline="0" dirty="0" smtClean="0">
                <a:ln>
                  <a:noFill/>
                </a:ln>
                <a:effectLst/>
                <a:latin typeface="Arial" pitchFamily="34" charset="0"/>
                <a:ea typeface="Calibri" pitchFamily="34" charset="0"/>
                <a:cs typeface="Arial" pitchFamily="34" charset="0"/>
                <a:hlinkClick r:id="rId3" tooltip="Suite des protocoles Internet"/>
              </a:rPr>
              <a:t>ensemble standardis</a:t>
            </a:r>
            <a:r>
              <a:rPr kumimoji="0" lang="fr-FR" sz="1600" b="0" i="0" u="none" strike="noStrike" cap="none" normalizeH="0" baseline="0" dirty="0" smtClean="0">
                <a:ln>
                  <a:noFill/>
                </a:ln>
                <a:effectLst/>
                <a:latin typeface="Calibri"/>
                <a:ea typeface="Calibri" pitchFamily="34" charset="0"/>
                <a:cs typeface="Arial" pitchFamily="34" charset="0"/>
                <a:hlinkClick r:id="rId3" tooltip="Suite des protocoles Internet"/>
              </a:rPr>
              <a:t>é</a:t>
            </a:r>
            <a:r>
              <a:rPr kumimoji="0" lang="fr-FR" sz="1600" b="0" i="0" u="none" strike="noStrike" cap="none" normalizeH="0" baseline="0" dirty="0" smtClean="0">
                <a:ln>
                  <a:noFill/>
                </a:ln>
                <a:effectLst/>
                <a:latin typeface="Arial" pitchFamily="34" charset="0"/>
                <a:ea typeface="Calibri" pitchFamily="34" charset="0"/>
                <a:cs typeface="Arial" pitchFamily="34" charset="0"/>
                <a:hlinkClick r:id="rId3" tooltip="Suite des protocoles Internet"/>
              </a:rPr>
              <a:t> de protocoles de transfert de donn</a:t>
            </a:r>
            <a:r>
              <a:rPr kumimoji="0" lang="fr-FR" sz="1600" b="0" i="0" u="none" strike="noStrike" cap="none" normalizeH="0" baseline="0" dirty="0" smtClean="0">
                <a:ln>
                  <a:noFill/>
                </a:ln>
                <a:effectLst/>
                <a:latin typeface="Calibri"/>
                <a:ea typeface="Calibri" pitchFamily="34" charset="0"/>
                <a:cs typeface="Arial" pitchFamily="34" charset="0"/>
                <a:hlinkClick r:id="rId3" tooltip="Suite des protocoles Internet"/>
              </a:rPr>
              <a:t>é</a:t>
            </a:r>
            <a:r>
              <a:rPr kumimoji="0" lang="fr-FR" sz="1600" b="0" i="0" u="none" strike="noStrike" cap="none" normalizeH="0" baseline="0" dirty="0" smtClean="0">
                <a:ln>
                  <a:noFill/>
                </a:ln>
                <a:effectLst/>
                <a:latin typeface="Arial" pitchFamily="34" charset="0"/>
                <a:ea typeface="Calibri" pitchFamily="34" charset="0"/>
                <a:cs typeface="Arial" pitchFamily="34" charset="0"/>
                <a:hlinkClick r:id="rId3" tooltip="Suite des protocoles Internet"/>
              </a:rPr>
              <a:t>es</a:t>
            </a:r>
            <a:r>
              <a:rPr kumimoji="0" lang="fr-FR" sz="1600" b="0" i="0" u="none" strike="noStrike" cap="none" normalizeH="0" baseline="0" dirty="0" smtClean="0">
                <a:ln>
                  <a:noFill/>
                </a:ln>
                <a:effectLst/>
                <a:latin typeface="Arial" pitchFamily="34" charset="0"/>
                <a:ea typeface="Calibri" pitchFamily="34" charset="0"/>
                <a:cs typeface="Arial" pitchFamily="34" charset="0"/>
              </a:rPr>
              <a:t>. C'est un r</a:t>
            </a:r>
            <a:r>
              <a:rPr kumimoji="0" lang="fr-FR" sz="1600" b="0" i="0" u="none" strike="noStrike" cap="none" normalizeH="0" baseline="0" dirty="0" smtClean="0">
                <a:ln>
                  <a:noFill/>
                </a:ln>
                <a:effectLst/>
                <a:latin typeface="Calibri"/>
                <a:ea typeface="Calibri" pitchFamily="34" charset="0"/>
                <a:cs typeface="Arial" pitchFamily="34" charset="0"/>
              </a:rPr>
              <a:t>é</a:t>
            </a:r>
            <a:r>
              <a:rPr kumimoji="0" lang="fr-FR" sz="1600" b="0" i="0" u="none" strike="noStrike" cap="none" normalizeH="0" baseline="0" dirty="0" smtClean="0">
                <a:ln>
                  <a:noFill/>
                </a:ln>
                <a:effectLst/>
                <a:latin typeface="Arial" pitchFamily="34" charset="0"/>
                <a:ea typeface="Calibri" pitchFamily="34" charset="0"/>
                <a:cs typeface="Arial" pitchFamily="34" charset="0"/>
              </a:rPr>
              <a:t>seau de r</a:t>
            </a:r>
            <a:r>
              <a:rPr kumimoji="0" lang="fr-FR" sz="1600" b="0" i="0" u="none" strike="noStrike" cap="none" normalizeH="0" baseline="0" dirty="0" smtClean="0">
                <a:ln>
                  <a:noFill/>
                </a:ln>
                <a:effectLst/>
                <a:latin typeface="Calibri"/>
                <a:ea typeface="Calibri" pitchFamily="34" charset="0"/>
                <a:cs typeface="Arial" pitchFamily="34" charset="0"/>
              </a:rPr>
              <a:t>é</a:t>
            </a:r>
            <a:r>
              <a:rPr kumimoji="0" lang="fr-FR" sz="1600" b="0" i="0" u="none" strike="noStrike" cap="none" normalizeH="0" baseline="0" dirty="0" smtClean="0">
                <a:ln>
                  <a:noFill/>
                </a:ln>
                <a:effectLst/>
                <a:latin typeface="Arial" pitchFamily="34" charset="0"/>
                <a:ea typeface="Calibri" pitchFamily="34" charset="0"/>
                <a:cs typeface="Arial" pitchFamily="34" charset="0"/>
              </a:rPr>
              <a:t>seaux, sans centre n</a:t>
            </a:r>
            <a:r>
              <a:rPr kumimoji="0" lang="fr-FR" sz="1600" b="0" i="0" u="none" strike="noStrike" cap="none" normalizeH="0" baseline="0" dirty="0" smtClean="0">
                <a:ln>
                  <a:noFill/>
                </a:ln>
                <a:effectLst/>
                <a:latin typeface="Calibri"/>
                <a:ea typeface="Calibri" pitchFamily="34" charset="0"/>
                <a:cs typeface="Arial" pitchFamily="34" charset="0"/>
              </a:rPr>
              <a:t>é</a:t>
            </a:r>
            <a:r>
              <a:rPr kumimoji="0" lang="fr-FR" sz="1600" b="0" i="0" u="none" strike="noStrike" cap="none" normalizeH="0" baseline="0" dirty="0" smtClean="0">
                <a:ln>
                  <a:noFill/>
                </a:ln>
                <a:effectLst/>
                <a:latin typeface="Arial" pitchFamily="34" charset="0"/>
                <a:ea typeface="Calibri" pitchFamily="34" charset="0"/>
                <a:cs typeface="Arial" pitchFamily="34" charset="0"/>
              </a:rPr>
              <a:t>vralgique, compos</a:t>
            </a:r>
            <a:r>
              <a:rPr kumimoji="0" lang="fr-FR" sz="1600" b="0" i="0" u="none" strike="noStrike" cap="none" normalizeH="0" baseline="0" dirty="0" smtClean="0">
                <a:ln>
                  <a:noFill/>
                </a:ln>
                <a:effectLst/>
                <a:latin typeface="Calibri"/>
                <a:ea typeface="Calibri" pitchFamily="34" charset="0"/>
                <a:cs typeface="Arial" pitchFamily="34" charset="0"/>
              </a:rPr>
              <a:t>é</a:t>
            </a:r>
            <a:r>
              <a:rPr kumimoji="0" lang="fr-FR" sz="1600" b="0" i="0" u="none" strike="noStrike" cap="none" normalizeH="0" baseline="0" dirty="0" smtClean="0">
                <a:ln>
                  <a:noFill/>
                </a:ln>
                <a:effectLst/>
                <a:latin typeface="Arial" pitchFamily="34" charset="0"/>
                <a:ea typeface="Calibri" pitchFamily="34" charset="0"/>
                <a:cs typeface="Arial" pitchFamily="34" charset="0"/>
              </a:rPr>
              <a:t> de millions de r</a:t>
            </a:r>
            <a:r>
              <a:rPr kumimoji="0" lang="fr-FR" sz="1600" b="0" i="0" u="none" strike="noStrike" cap="none" normalizeH="0" baseline="0" dirty="0" smtClean="0">
                <a:ln>
                  <a:noFill/>
                </a:ln>
                <a:effectLst/>
                <a:latin typeface="Calibri"/>
                <a:ea typeface="Calibri" pitchFamily="34" charset="0"/>
                <a:cs typeface="Arial" pitchFamily="34" charset="0"/>
              </a:rPr>
              <a:t>é</a:t>
            </a:r>
            <a:r>
              <a:rPr kumimoji="0" lang="fr-FR" sz="1600" b="0" i="0" u="none" strike="noStrike" cap="none" normalizeH="0" baseline="0" dirty="0" smtClean="0">
                <a:ln>
                  <a:noFill/>
                </a:ln>
                <a:effectLst/>
                <a:latin typeface="Arial" pitchFamily="34" charset="0"/>
                <a:ea typeface="Calibri" pitchFamily="34" charset="0"/>
                <a:cs typeface="Arial" pitchFamily="34" charset="0"/>
              </a:rPr>
              <a:t>seaux aussi bien publics que priv</a:t>
            </a:r>
            <a:r>
              <a:rPr kumimoji="0" lang="fr-FR" sz="1600" b="0" i="0" u="none" strike="noStrike" cap="none" normalizeH="0" baseline="0" dirty="0" smtClean="0">
                <a:ln>
                  <a:noFill/>
                </a:ln>
                <a:effectLst/>
                <a:latin typeface="Calibri"/>
                <a:ea typeface="Calibri" pitchFamily="34" charset="0"/>
                <a:cs typeface="Arial" pitchFamily="34" charset="0"/>
              </a:rPr>
              <a:t>é</a:t>
            </a:r>
            <a:r>
              <a:rPr kumimoji="0" lang="fr-FR" sz="1600" b="0" i="0" u="none" strike="noStrike" cap="none" normalizeH="0" baseline="0" dirty="0" smtClean="0">
                <a:ln>
                  <a:noFill/>
                </a:ln>
                <a:effectLst/>
                <a:latin typeface="Arial" pitchFamily="34" charset="0"/>
                <a:ea typeface="Calibri" pitchFamily="34" charset="0"/>
                <a:cs typeface="Arial" pitchFamily="34" charset="0"/>
              </a:rPr>
              <a:t>s, universitaires, commerciaux et gouvernementaux. Internet transporte un large spectre d'</a:t>
            </a:r>
            <a:r>
              <a:rPr kumimoji="0" lang="fr-FR" sz="1600" b="0" i="0" u="none" strike="noStrike" cap="none" normalizeH="0" baseline="0" dirty="0" smtClean="0">
                <a:ln>
                  <a:noFill/>
                </a:ln>
                <a:effectLst/>
                <a:latin typeface="Arial" pitchFamily="34" charset="0"/>
                <a:ea typeface="Calibri" pitchFamily="34" charset="0"/>
                <a:cs typeface="Arial" pitchFamily="34" charset="0"/>
                <a:hlinkClick r:id="rId4" tooltip="Information"/>
              </a:rPr>
              <a:t>information</a:t>
            </a:r>
            <a:r>
              <a:rPr kumimoji="0" lang="fr-FR" sz="1600" b="0" i="0" u="none" strike="noStrike" cap="none" normalizeH="0" baseline="0" dirty="0" smtClean="0">
                <a:ln>
                  <a:noFill/>
                </a:ln>
                <a:effectLst/>
                <a:latin typeface="Arial" pitchFamily="34" charset="0"/>
                <a:ea typeface="Calibri" pitchFamily="34" charset="0"/>
                <a:cs typeface="Arial" pitchFamily="34" charset="0"/>
              </a:rPr>
              <a:t> et permet l'</a:t>
            </a:r>
            <a:r>
              <a:rPr kumimoji="0" lang="fr-FR" sz="1600" b="0" i="0" u="none" strike="noStrike" cap="none" normalizeH="0" baseline="0" dirty="0" smtClean="0">
                <a:ln>
                  <a:noFill/>
                </a:ln>
                <a:effectLst/>
                <a:latin typeface="Calibri"/>
                <a:ea typeface="Calibri" pitchFamily="34" charset="0"/>
                <a:cs typeface="Arial" pitchFamily="34" charset="0"/>
              </a:rPr>
              <a:t>é</a:t>
            </a:r>
            <a:r>
              <a:rPr kumimoji="0" lang="fr-FR" sz="1600" b="0" i="0" u="none" strike="noStrike" cap="none" normalizeH="0" baseline="0" dirty="0" smtClean="0">
                <a:ln>
                  <a:noFill/>
                </a:ln>
                <a:effectLst/>
                <a:latin typeface="Arial" pitchFamily="34" charset="0"/>
                <a:ea typeface="Calibri" pitchFamily="34" charset="0"/>
                <a:cs typeface="Arial" pitchFamily="34" charset="0"/>
              </a:rPr>
              <a:t>laboration d'applications et de services vari</a:t>
            </a:r>
            <a:r>
              <a:rPr kumimoji="0" lang="fr-FR" sz="1600" b="0" i="0" u="none" strike="noStrike" cap="none" normalizeH="0" baseline="0" dirty="0" smtClean="0">
                <a:ln>
                  <a:noFill/>
                </a:ln>
                <a:effectLst/>
                <a:latin typeface="Calibri"/>
                <a:ea typeface="Calibri" pitchFamily="34" charset="0"/>
                <a:cs typeface="Arial" pitchFamily="34" charset="0"/>
              </a:rPr>
              <a:t>é</a:t>
            </a:r>
            <a:r>
              <a:rPr kumimoji="0" lang="fr-FR" sz="1600" b="0" i="0" u="none" strike="noStrike" cap="none" normalizeH="0" baseline="0" dirty="0" smtClean="0">
                <a:ln>
                  <a:noFill/>
                </a:ln>
                <a:effectLst/>
                <a:latin typeface="Arial" pitchFamily="34" charset="0"/>
                <a:ea typeface="Calibri" pitchFamily="34" charset="0"/>
                <a:cs typeface="Arial" pitchFamily="34" charset="0"/>
              </a:rPr>
              <a:t>s comme le </a:t>
            </a:r>
            <a:r>
              <a:rPr kumimoji="0" lang="fr-FR" sz="1600" b="0" i="0" u="none" strike="noStrike" cap="none" normalizeH="0" baseline="0" dirty="0" smtClean="0">
                <a:ln>
                  <a:noFill/>
                </a:ln>
                <a:effectLst/>
                <a:latin typeface="Arial" pitchFamily="34" charset="0"/>
                <a:ea typeface="Calibri" pitchFamily="34" charset="0"/>
                <a:cs typeface="Arial" pitchFamily="34" charset="0"/>
                <a:hlinkClick r:id="rId5" tooltip="Courrier électronique"/>
              </a:rPr>
              <a:t>courrier </a:t>
            </a:r>
            <a:r>
              <a:rPr kumimoji="0" lang="fr-FR" sz="1600" b="0" i="0" u="none" strike="noStrike" cap="none" normalizeH="0" baseline="0" dirty="0" smtClean="0">
                <a:ln>
                  <a:noFill/>
                </a:ln>
                <a:effectLst/>
                <a:latin typeface="Calibri"/>
                <a:ea typeface="Calibri" pitchFamily="34" charset="0"/>
                <a:cs typeface="Arial" pitchFamily="34" charset="0"/>
                <a:hlinkClick r:id="rId5" tooltip="Courrier électronique"/>
              </a:rPr>
              <a:t>é</a:t>
            </a:r>
            <a:r>
              <a:rPr kumimoji="0" lang="fr-FR" sz="1600" b="0" i="0" u="none" strike="noStrike" cap="none" normalizeH="0" baseline="0" dirty="0" smtClean="0">
                <a:ln>
                  <a:noFill/>
                </a:ln>
                <a:effectLst/>
                <a:latin typeface="Arial" pitchFamily="34" charset="0"/>
                <a:ea typeface="Calibri" pitchFamily="34" charset="0"/>
                <a:cs typeface="Arial" pitchFamily="34" charset="0"/>
                <a:hlinkClick r:id="rId5" tooltip="Courrier électronique"/>
              </a:rPr>
              <a:t>lectronique</a:t>
            </a:r>
            <a:r>
              <a:rPr kumimoji="0" lang="fr-FR" sz="1600" b="0" i="0" u="none" strike="noStrike" cap="none" normalizeH="0" baseline="0" dirty="0" smtClean="0">
                <a:ln>
                  <a:noFill/>
                </a:ln>
                <a:effectLst/>
                <a:latin typeface="Arial" pitchFamily="34" charset="0"/>
                <a:ea typeface="Calibri" pitchFamily="34" charset="0"/>
                <a:cs typeface="Arial" pitchFamily="34" charset="0"/>
              </a:rPr>
              <a:t>, la </a:t>
            </a:r>
            <a:r>
              <a:rPr kumimoji="0" lang="fr-FR" sz="1600" b="0" i="0" u="none" strike="noStrike" cap="none" normalizeH="0" baseline="0" dirty="0" smtClean="0">
                <a:ln>
                  <a:noFill/>
                </a:ln>
                <a:effectLst/>
                <a:latin typeface="Arial" pitchFamily="34" charset="0"/>
                <a:ea typeface="Calibri" pitchFamily="34" charset="0"/>
                <a:cs typeface="Arial" pitchFamily="34" charset="0"/>
                <a:hlinkClick r:id="rId6" tooltip="Messagerie instantanée"/>
              </a:rPr>
              <a:t>messagerie instantan</a:t>
            </a:r>
            <a:r>
              <a:rPr kumimoji="0" lang="fr-FR" sz="1600" b="0" i="0" u="none" strike="noStrike" cap="none" normalizeH="0" baseline="0" dirty="0" smtClean="0">
                <a:ln>
                  <a:noFill/>
                </a:ln>
                <a:effectLst/>
                <a:latin typeface="Calibri"/>
                <a:ea typeface="Calibri" pitchFamily="34" charset="0"/>
                <a:cs typeface="Arial" pitchFamily="34" charset="0"/>
                <a:hlinkClick r:id="rId6" tooltip="Messagerie instantanée"/>
              </a:rPr>
              <a:t>é</a:t>
            </a:r>
            <a:r>
              <a:rPr kumimoji="0" lang="fr-FR" sz="1600" b="0" i="0" u="none" strike="noStrike" cap="none" normalizeH="0" baseline="0" dirty="0" smtClean="0">
                <a:ln>
                  <a:noFill/>
                </a:ln>
                <a:effectLst/>
                <a:latin typeface="Arial" pitchFamily="34" charset="0"/>
                <a:ea typeface="Calibri" pitchFamily="34" charset="0"/>
                <a:cs typeface="Arial" pitchFamily="34" charset="0"/>
                <a:hlinkClick r:id="rId6" tooltip="Messagerie instantanée"/>
              </a:rPr>
              <a:t>e</a:t>
            </a:r>
            <a:r>
              <a:rPr kumimoji="0" lang="fr-FR" sz="1600" b="0" i="0" u="none" strike="noStrike" cap="none" normalizeH="0" baseline="0" dirty="0" smtClean="0">
                <a:ln>
                  <a:noFill/>
                </a:ln>
                <a:effectLst/>
                <a:latin typeface="Arial" pitchFamily="34" charset="0"/>
                <a:ea typeface="Calibri" pitchFamily="34" charset="0"/>
                <a:cs typeface="Arial" pitchFamily="34" charset="0"/>
              </a:rPr>
              <a:t> et le </a:t>
            </a:r>
            <a:r>
              <a:rPr kumimoji="0" lang="fr-FR" sz="1600" b="0" i="0" u="none" strike="noStrike" cap="none" normalizeH="0" baseline="0" dirty="0" smtClean="0">
                <a:ln>
                  <a:noFill/>
                </a:ln>
                <a:effectLst/>
                <a:latin typeface="Arial" pitchFamily="34" charset="0"/>
                <a:ea typeface="Calibri" pitchFamily="34" charset="0"/>
                <a:cs typeface="Arial" pitchFamily="34" charset="0"/>
                <a:hlinkClick r:id="rId7" tooltip="World Wide&#10;Web"/>
              </a:rPr>
              <a:t>World </a:t>
            </a:r>
            <a:r>
              <a:rPr kumimoji="0" lang="fr-FR" sz="1600" b="0" i="0" u="none" strike="noStrike" cap="none" normalizeH="0" baseline="0" dirty="0" err="1" smtClean="0">
                <a:ln>
                  <a:noFill/>
                </a:ln>
                <a:effectLst/>
                <a:latin typeface="Arial" pitchFamily="34" charset="0"/>
                <a:ea typeface="Calibri" pitchFamily="34" charset="0"/>
                <a:cs typeface="Arial" pitchFamily="34" charset="0"/>
                <a:hlinkClick r:id="rId7" tooltip="World Wide&#10;Web"/>
              </a:rPr>
              <a:t>Wide</a:t>
            </a:r>
            <a:r>
              <a:rPr kumimoji="0" lang="fr-FR" sz="1600" b="0" i="0" u="none" strike="noStrike" cap="none" normalizeH="0" baseline="0" dirty="0" smtClean="0">
                <a:ln>
                  <a:noFill/>
                </a:ln>
                <a:effectLst/>
                <a:latin typeface="Arial" pitchFamily="34" charset="0"/>
                <a:ea typeface="Calibri" pitchFamily="34" charset="0"/>
                <a:cs typeface="Arial" pitchFamily="34" charset="0"/>
                <a:hlinkClick r:id="rId7" tooltip="World Wide&#10;Web"/>
              </a:rPr>
              <a:t> Web</a:t>
            </a:r>
            <a:r>
              <a:rPr kumimoji="0" lang="fr-FR" sz="1600" b="0" i="0" u="none" strike="noStrike" cap="none" normalizeH="0" baseline="0" dirty="0" smtClean="0">
                <a:ln>
                  <a:noFill/>
                </a:ln>
                <a:effectLst/>
                <a:latin typeface="Arial" pitchFamily="34" charset="0"/>
                <a:ea typeface="Calibri" pitchFamily="34" charset="0"/>
                <a:cs typeface="Arial" pitchFamily="34" charset="0"/>
              </a:rPr>
              <a:t>.</a:t>
            </a:r>
            <a:endParaRPr kumimoji="0" lang="fr-FR" sz="9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effectLst/>
                <a:latin typeface="Arial" pitchFamily="34" charset="0"/>
                <a:ea typeface="Calibri" pitchFamily="34" charset="0"/>
                <a:cs typeface="Arial" pitchFamily="34" charset="0"/>
              </a:rPr>
              <a:t>Internet ayant </a:t>
            </a:r>
            <a:r>
              <a:rPr kumimoji="0" lang="fr-FR" sz="1600" b="0" i="0" u="none" strike="noStrike" cap="none" normalizeH="0" baseline="0" dirty="0" smtClean="0">
                <a:ln>
                  <a:noFill/>
                </a:ln>
                <a:effectLst/>
                <a:latin typeface="Calibri"/>
                <a:ea typeface="Calibri" pitchFamily="34" charset="0"/>
                <a:cs typeface="Arial" pitchFamily="34" charset="0"/>
              </a:rPr>
              <a:t>é</a:t>
            </a:r>
            <a:r>
              <a:rPr kumimoji="0" lang="fr-FR" sz="1600" b="0" i="0" u="none" strike="noStrike" cap="none" normalizeH="0" baseline="0" dirty="0" smtClean="0">
                <a:ln>
                  <a:noFill/>
                </a:ln>
                <a:effectLst/>
                <a:latin typeface="Arial" pitchFamily="34" charset="0"/>
                <a:ea typeface="Calibri" pitchFamily="34" charset="0"/>
                <a:cs typeface="Arial" pitchFamily="34" charset="0"/>
              </a:rPr>
              <a:t>t</a:t>
            </a:r>
            <a:r>
              <a:rPr kumimoji="0" lang="fr-FR" sz="1600" b="0" i="0" u="none" strike="noStrike" cap="none" normalizeH="0" baseline="0" dirty="0" smtClean="0">
                <a:ln>
                  <a:noFill/>
                </a:ln>
                <a:effectLst/>
                <a:latin typeface="Calibri"/>
                <a:ea typeface="Calibri" pitchFamily="34" charset="0"/>
                <a:cs typeface="Arial" pitchFamily="34" charset="0"/>
              </a:rPr>
              <a:t>é</a:t>
            </a:r>
            <a:r>
              <a:rPr kumimoji="0" lang="fr-FR" sz="1600" b="0" i="0" u="none" strike="noStrike" cap="none" normalizeH="0" baseline="0" dirty="0" smtClean="0">
                <a:ln>
                  <a:noFill/>
                </a:ln>
                <a:effectLst/>
                <a:latin typeface="Arial" pitchFamily="34" charset="0"/>
                <a:ea typeface="Calibri" pitchFamily="34" charset="0"/>
                <a:cs typeface="Arial" pitchFamily="34" charset="0"/>
              </a:rPr>
              <a:t> popularis</a:t>
            </a:r>
            <a:r>
              <a:rPr kumimoji="0" lang="fr-FR" sz="1600" b="0" i="0" u="none" strike="noStrike" cap="none" normalizeH="0" baseline="0" dirty="0" smtClean="0">
                <a:ln>
                  <a:noFill/>
                </a:ln>
                <a:effectLst/>
                <a:latin typeface="Calibri"/>
                <a:ea typeface="Calibri" pitchFamily="34" charset="0"/>
                <a:cs typeface="Arial" pitchFamily="34" charset="0"/>
              </a:rPr>
              <a:t>é</a:t>
            </a:r>
            <a:r>
              <a:rPr kumimoji="0" lang="fr-FR" sz="1600" b="0" i="0" u="none" strike="noStrike" cap="none" normalizeH="0" baseline="0" dirty="0" smtClean="0">
                <a:ln>
                  <a:noFill/>
                </a:ln>
                <a:effectLst/>
                <a:latin typeface="Arial" pitchFamily="34" charset="0"/>
                <a:ea typeface="Calibri" pitchFamily="34" charset="0"/>
                <a:cs typeface="Arial" pitchFamily="34" charset="0"/>
              </a:rPr>
              <a:t> par l'apparition du World </a:t>
            </a:r>
            <a:r>
              <a:rPr kumimoji="0" lang="fr-FR" sz="1600" b="0" i="0" u="none" strike="noStrike" cap="none" normalizeH="0" baseline="0" dirty="0" err="1" smtClean="0">
                <a:ln>
                  <a:noFill/>
                </a:ln>
                <a:effectLst/>
                <a:latin typeface="Arial" pitchFamily="34" charset="0"/>
                <a:ea typeface="Calibri" pitchFamily="34" charset="0"/>
                <a:cs typeface="Arial" pitchFamily="34" charset="0"/>
              </a:rPr>
              <a:t>Wide</a:t>
            </a:r>
            <a:r>
              <a:rPr kumimoji="0" lang="fr-FR" sz="1600" b="0" i="0" u="none" strike="noStrike" cap="none" normalizeH="0" baseline="0" dirty="0" smtClean="0">
                <a:ln>
                  <a:noFill/>
                </a:ln>
                <a:effectLst/>
                <a:latin typeface="Arial" pitchFamily="34" charset="0"/>
                <a:ea typeface="Calibri" pitchFamily="34" charset="0"/>
                <a:cs typeface="Arial" pitchFamily="34" charset="0"/>
              </a:rPr>
              <a:t> Web, les deux sont parfois confondus par le public non averti. Le World </a:t>
            </a:r>
            <a:r>
              <a:rPr kumimoji="0" lang="fr-FR" sz="1600" b="0" i="0" u="none" strike="noStrike" cap="none" normalizeH="0" baseline="0" dirty="0" err="1" smtClean="0">
                <a:ln>
                  <a:noFill/>
                </a:ln>
                <a:effectLst/>
                <a:latin typeface="Arial" pitchFamily="34" charset="0"/>
                <a:ea typeface="Calibri" pitchFamily="34" charset="0"/>
                <a:cs typeface="Arial" pitchFamily="34" charset="0"/>
              </a:rPr>
              <a:t>Wide</a:t>
            </a:r>
            <a:r>
              <a:rPr kumimoji="0" lang="fr-FR" sz="1600" b="0" i="0" u="none" strike="noStrike" cap="none" normalizeH="0" baseline="0" dirty="0" smtClean="0">
                <a:ln>
                  <a:noFill/>
                </a:ln>
                <a:effectLst/>
                <a:latin typeface="Arial" pitchFamily="34" charset="0"/>
                <a:ea typeface="Calibri" pitchFamily="34" charset="0"/>
                <a:cs typeface="Arial" pitchFamily="34" charset="0"/>
              </a:rPr>
              <a:t> Web n'est pourtant que l'une des applications d'Internet.</a:t>
            </a:r>
            <a:endParaRPr kumimoji="0" lang="fr-FR" sz="9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effectLst/>
                <a:latin typeface="Arial" pitchFamily="34" charset="0"/>
                <a:ea typeface="Calibri" pitchFamily="34" charset="0"/>
                <a:cs typeface="Arial" pitchFamily="34" charset="0"/>
              </a:rPr>
              <a:t>L'</a:t>
            </a:r>
            <a:r>
              <a:rPr kumimoji="0" lang="fr-FR" sz="1600" b="0" i="0" u="none" strike="noStrike" cap="none" normalizeH="0" baseline="0" dirty="0" smtClean="0">
                <a:ln>
                  <a:noFill/>
                </a:ln>
                <a:effectLst/>
                <a:latin typeface="Arial" pitchFamily="34" charset="0"/>
                <a:ea typeface="Calibri" pitchFamily="34" charset="0"/>
                <a:cs typeface="Arial" pitchFamily="34" charset="0"/>
                <a:hlinkClick r:id="rId8" tooltip="Accès à Internet"/>
              </a:rPr>
              <a:t>acc</a:t>
            </a:r>
            <a:r>
              <a:rPr kumimoji="0" lang="fr-FR" sz="1600" b="0" i="0" u="none" strike="noStrike" cap="none" normalizeH="0" baseline="0" dirty="0" smtClean="0">
                <a:ln>
                  <a:noFill/>
                </a:ln>
                <a:effectLst/>
                <a:latin typeface="Calibri"/>
                <a:ea typeface="Calibri" pitchFamily="34" charset="0"/>
                <a:cs typeface="Arial" pitchFamily="34" charset="0"/>
                <a:hlinkClick r:id="rId8" tooltip="Accès à Internet"/>
              </a:rPr>
              <a:t>è</a:t>
            </a:r>
            <a:r>
              <a:rPr kumimoji="0" lang="fr-FR" sz="1600" b="0" i="0" u="none" strike="noStrike" cap="none" normalizeH="0" baseline="0" dirty="0" smtClean="0">
                <a:ln>
                  <a:noFill/>
                </a:ln>
                <a:effectLst/>
                <a:latin typeface="Arial" pitchFamily="34" charset="0"/>
                <a:ea typeface="Calibri" pitchFamily="34" charset="0"/>
                <a:cs typeface="Arial" pitchFamily="34" charset="0"/>
                <a:hlinkClick r:id="rId8" tooltip="Accès à Internet"/>
              </a:rPr>
              <a:t>s </a:t>
            </a:r>
            <a:r>
              <a:rPr kumimoji="0" lang="fr-FR" sz="1600" b="0" i="0" u="none" strike="noStrike" cap="none" normalizeH="0" baseline="0" dirty="0" smtClean="0">
                <a:ln>
                  <a:noFill/>
                </a:ln>
                <a:effectLst/>
                <a:latin typeface="Calibri"/>
                <a:ea typeface="Calibri" pitchFamily="34" charset="0"/>
                <a:cs typeface="Arial" pitchFamily="34" charset="0"/>
                <a:hlinkClick r:id="rId8" tooltip="Accès à Internet"/>
              </a:rPr>
              <a:t>à</a:t>
            </a:r>
            <a:r>
              <a:rPr kumimoji="0" lang="fr-FR" sz="1600" b="0" i="0" u="none" strike="noStrike" cap="none" normalizeH="0" baseline="0" dirty="0" smtClean="0">
                <a:ln>
                  <a:noFill/>
                </a:ln>
                <a:effectLst/>
                <a:latin typeface="Arial" pitchFamily="34" charset="0"/>
                <a:ea typeface="Calibri" pitchFamily="34" charset="0"/>
                <a:cs typeface="Arial" pitchFamily="34" charset="0"/>
                <a:hlinkClick r:id="rId8" tooltip="Accès à Internet"/>
              </a:rPr>
              <a:t> Internet</a:t>
            </a:r>
            <a:r>
              <a:rPr kumimoji="0" lang="fr-FR" sz="1600" b="0" i="0" u="none" strike="noStrike" cap="none" normalizeH="0" baseline="0" dirty="0" smtClean="0">
                <a:ln>
                  <a:noFill/>
                </a:ln>
                <a:effectLst/>
                <a:latin typeface="Arial" pitchFamily="34" charset="0"/>
                <a:ea typeface="Calibri" pitchFamily="34" charset="0"/>
                <a:cs typeface="Arial" pitchFamily="34" charset="0"/>
              </a:rPr>
              <a:t> peut être obtenu grâce </a:t>
            </a:r>
            <a:r>
              <a:rPr kumimoji="0" lang="fr-FR" sz="1600" b="0" i="0" u="none" strike="noStrike" cap="none" normalizeH="0" baseline="0" dirty="0" smtClean="0">
                <a:ln>
                  <a:noFill/>
                </a:ln>
                <a:effectLst/>
                <a:latin typeface="Calibri"/>
                <a:ea typeface="Calibri" pitchFamily="34" charset="0"/>
                <a:cs typeface="Arial" pitchFamily="34" charset="0"/>
              </a:rPr>
              <a:t>à</a:t>
            </a:r>
            <a:r>
              <a:rPr kumimoji="0" lang="fr-FR" sz="1600" b="0" i="0" u="none" strike="noStrike" cap="none" normalizeH="0" baseline="0" dirty="0" smtClean="0">
                <a:ln>
                  <a:noFill/>
                </a:ln>
                <a:effectLst/>
                <a:latin typeface="Arial" pitchFamily="34" charset="0"/>
                <a:ea typeface="Calibri" pitchFamily="34" charset="0"/>
                <a:cs typeface="Arial" pitchFamily="34" charset="0"/>
              </a:rPr>
              <a:t> un </a:t>
            </a:r>
            <a:r>
              <a:rPr kumimoji="0" lang="fr-FR" sz="1600" b="0" i="0" u="none" strike="noStrike" cap="none" normalizeH="0" baseline="0" dirty="0" smtClean="0">
                <a:ln>
                  <a:noFill/>
                </a:ln>
                <a:effectLst/>
                <a:latin typeface="Arial" pitchFamily="34" charset="0"/>
                <a:ea typeface="Calibri" pitchFamily="34" charset="0"/>
                <a:cs typeface="Arial" pitchFamily="34" charset="0"/>
                <a:hlinkClick r:id="rId9" tooltip="Fournisseur d'accès à Internet"/>
              </a:rPr>
              <a:t>fournisseur d'acc</a:t>
            </a:r>
            <a:r>
              <a:rPr kumimoji="0" lang="fr-FR" sz="1600" b="0" i="0" u="none" strike="noStrike" cap="none" normalizeH="0" baseline="0" dirty="0" smtClean="0">
                <a:ln>
                  <a:noFill/>
                </a:ln>
                <a:effectLst/>
                <a:latin typeface="Calibri"/>
                <a:ea typeface="Calibri" pitchFamily="34" charset="0"/>
                <a:cs typeface="Arial" pitchFamily="34" charset="0"/>
                <a:hlinkClick r:id="rId9" tooltip="Fournisseur d'accès à Internet"/>
              </a:rPr>
              <a:t>è</a:t>
            </a:r>
            <a:r>
              <a:rPr kumimoji="0" lang="fr-FR" sz="1600" b="0" i="0" u="none" strike="noStrike" cap="none" normalizeH="0" baseline="0" dirty="0" smtClean="0">
                <a:ln>
                  <a:noFill/>
                </a:ln>
                <a:effectLst/>
                <a:latin typeface="Arial" pitchFamily="34" charset="0"/>
                <a:ea typeface="Calibri" pitchFamily="34" charset="0"/>
                <a:cs typeface="Arial" pitchFamily="34" charset="0"/>
                <a:hlinkClick r:id="rId9" tooltip="Fournisseur d'accès à Internet"/>
              </a:rPr>
              <a:t>s </a:t>
            </a:r>
            <a:r>
              <a:rPr kumimoji="0" lang="fr-FR" sz="1600" b="0" i="0" u="none" strike="noStrike" cap="none" normalizeH="0" baseline="0" dirty="0" smtClean="0">
                <a:ln>
                  <a:noFill/>
                </a:ln>
                <a:effectLst/>
                <a:latin typeface="Calibri"/>
                <a:ea typeface="Calibri" pitchFamily="34" charset="0"/>
                <a:cs typeface="Arial" pitchFamily="34" charset="0"/>
                <a:hlinkClick r:id="rId9" tooltip="Fournisseur d'accès à Internet"/>
              </a:rPr>
              <a:t>à</a:t>
            </a:r>
            <a:r>
              <a:rPr kumimoji="0" lang="fr-FR" sz="1600" b="0" i="0" u="none" strike="noStrike" cap="none" normalizeH="0" baseline="0" dirty="0" smtClean="0">
                <a:ln>
                  <a:noFill/>
                </a:ln>
                <a:effectLst/>
                <a:latin typeface="Arial" pitchFamily="34" charset="0"/>
                <a:ea typeface="Calibri" pitchFamily="34" charset="0"/>
                <a:cs typeface="Arial" pitchFamily="34" charset="0"/>
                <a:hlinkClick r:id="rId9" tooltip="Fournisseur d'accès à Internet"/>
              </a:rPr>
              <a:t> Internet</a:t>
            </a:r>
            <a:r>
              <a:rPr kumimoji="0" lang="fr-FR" sz="1600" b="0" i="0" u="none" strike="noStrike" cap="none" normalizeH="0" baseline="0" dirty="0" smtClean="0">
                <a:ln>
                  <a:noFill/>
                </a:ln>
                <a:effectLst/>
                <a:latin typeface="Arial" pitchFamily="34" charset="0"/>
                <a:ea typeface="Calibri" pitchFamily="34" charset="0"/>
                <a:cs typeface="Arial" pitchFamily="34" charset="0"/>
              </a:rPr>
              <a:t> via divers moyens de </a:t>
            </a:r>
            <a:r>
              <a:rPr kumimoji="0" lang="fr-FR" sz="1600" b="0" i="0" u="none" strike="noStrike" cap="none" normalizeH="0" baseline="0" dirty="0" smtClean="0">
                <a:ln>
                  <a:noFill/>
                </a:ln>
                <a:effectLst/>
                <a:latin typeface="Arial" pitchFamily="34" charset="0"/>
                <a:ea typeface="Calibri" pitchFamily="34" charset="0"/>
                <a:cs typeface="Arial" pitchFamily="34" charset="0"/>
                <a:hlinkClick r:id="rId10" tooltip="Communication électronique"/>
              </a:rPr>
              <a:t>communication </a:t>
            </a:r>
            <a:r>
              <a:rPr kumimoji="0" lang="fr-FR" sz="1600" b="0" i="0" u="none" strike="noStrike" cap="none" normalizeH="0" baseline="0" dirty="0" smtClean="0">
                <a:ln>
                  <a:noFill/>
                </a:ln>
                <a:effectLst/>
                <a:latin typeface="Calibri"/>
                <a:ea typeface="Calibri" pitchFamily="34" charset="0"/>
                <a:cs typeface="Arial" pitchFamily="34" charset="0"/>
                <a:hlinkClick r:id="rId10" tooltip="Communication électronique"/>
              </a:rPr>
              <a:t>é</a:t>
            </a:r>
            <a:r>
              <a:rPr kumimoji="0" lang="fr-FR" sz="1600" b="0" i="0" u="none" strike="noStrike" cap="none" normalizeH="0" baseline="0" dirty="0" smtClean="0">
                <a:ln>
                  <a:noFill/>
                </a:ln>
                <a:effectLst/>
                <a:latin typeface="Arial" pitchFamily="34" charset="0"/>
                <a:ea typeface="Calibri" pitchFamily="34" charset="0"/>
                <a:cs typeface="Arial" pitchFamily="34" charset="0"/>
                <a:hlinkClick r:id="rId10" tooltip="Communication électronique"/>
              </a:rPr>
              <a:t>lectronique</a:t>
            </a:r>
            <a:r>
              <a:rPr kumimoji="0" lang="fr-FR" sz="1600" b="0" i="0" u="none" strike="noStrike" cap="none" normalizeH="0" baseline="0" dirty="0" smtClean="0">
                <a:ln>
                  <a:noFill/>
                </a:ln>
                <a:effectLst/>
                <a:latin typeface="Calibri"/>
                <a:ea typeface="Calibri" pitchFamily="34" charset="0"/>
                <a:cs typeface="Arial" pitchFamily="34" charset="0"/>
              </a:rPr>
              <a:t> </a:t>
            </a:r>
            <a:r>
              <a:rPr kumimoji="0" lang="fr-FR" sz="1600" b="0" i="0" u="none" strike="noStrike" cap="none" normalizeH="0" baseline="0" dirty="0" smtClean="0">
                <a:ln>
                  <a:noFill/>
                </a:ln>
                <a:effectLst/>
                <a:latin typeface="Arial" pitchFamily="34" charset="0"/>
                <a:ea typeface="Calibri" pitchFamily="34" charset="0"/>
                <a:cs typeface="Arial" pitchFamily="34" charset="0"/>
              </a:rPr>
              <a:t>: soit filaire (</a:t>
            </a:r>
            <a:r>
              <a:rPr kumimoji="0" lang="fr-FR" sz="1600" b="0" i="0" u="none" strike="noStrike" cap="none" normalizeH="0" baseline="0" dirty="0" smtClean="0">
                <a:ln>
                  <a:noFill/>
                </a:ln>
                <a:effectLst/>
                <a:latin typeface="Arial" pitchFamily="34" charset="0"/>
                <a:ea typeface="Calibri" pitchFamily="34" charset="0"/>
                <a:cs typeface="Arial" pitchFamily="34" charset="0"/>
                <a:hlinkClick r:id="rId11" tooltip="Réseau téléphonique commuté"/>
              </a:rPr>
              <a:t>r</a:t>
            </a:r>
            <a:r>
              <a:rPr kumimoji="0" lang="fr-FR" sz="1600" b="0" i="0" u="none" strike="noStrike" cap="none" normalizeH="0" baseline="0" dirty="0" smtClean="0">
                <a:ln>
                  <a:noFill/>
                </a:ln>
                <a:effectLst/>
                <a:latin typeface="Calibri"/>
                <a:ea typeface="Calibri" pitchFamily="34" charset="0"/>
                <a:cs typeface="Arial" pitchFamily="34" charset="0"/>
                <a:hlinkClick r:id="rId11" tooltip="Réseau téléphonique commuté"/>
              </a:rPr>
              <a:t>é</a:t>
            </a:r>
            <a:r>
              <a:rPr kumimoji="0" lang="fr-FR" sz="1600" b="0" i="0" u="none" strike="noStrike" cap="none" normalizeH="0" baseline="0" dirty="0" smtClean="0">
                <a:ln>
                  <a:noFill/>
                </a:ln>
                <a:effectLst/>
                <a:latin typeface="Arial" pitchFamily="34" charset="0"/>
                <a:ea typeface="Calibri" pitchFamily="34" charset="0"/>
                <a:cs typeface="Arial" pitchFamily="34" charset="0"/>
                <a:hlinkClick r:id="rId11" tooltip="Réseau téléphonique commuté"/>
              </a:rPr>
              <a:t>seau t</a:t>
            </a:r>
            <a:r>
              <a:rPr kumimoji="0" lang="fr-FR" sz="1600" b="0" i="0" u="none" strike="noStrike" cap="none" normalizeH="0" baseline="0" dirty="0" smtClean="0">
                <a:ln>
                  <a:noFill/>
                </a:ln>
                <a:effectLst/>
                <a:latin typeface="Calibri"/>
                <a:ea typeface="Calibri" pitchFamily="34" charset="0"/>
                <a:cs typeface="Arial" pitchFamily="34" charset="0"/>
                <a:hlinkClick r:id="rId11" tooltip="Réseau téléphonique commuté"/>
              </a:rPr>
              <a:t>é</a:t>
            </a:r>
            <a:r>
              <a:rPr kumimoji="0" lang="fr-FR" sz="1600" b="0" i="0" u="none" strike="noStrike" cap="none" normalizeH="0" baseline="0" dirty="0" smtClean="0">
                <a:ln>
                  <a:noFill/>
                </a:ln>
                <a:effectLst/>
                <a:latin typeface="Arial" pitchFamily="34" charset="0"/>
                <a:ea typeface="Calibri" pitchFamily="34" charset="0"/>
                <a:cs typeface="Arial" pitchFamily="34" charset="0"/>
                <a:hlinkClick r:id="rId11" tooltip="Réseau téléphonique commuté"/>
              </a:rPr>
              <a:t>l</a:t>
            </a:r>
            <a:r>
              <a:rPr kumimoji="0" lang="fr-FR" sz="1600" b="0" i="0" u="none" strike="noStrike" cap="none" normalizeH="0" baseline="0" dirty="0" smtClean="0">
                <a:ln>
                  <a:noFill/>
                </a:ln>
                <a:effectLst/>
                <a:latin typeface="Calibri"/>
                <a:ea typeface="Calibri" pitchFamily="34" charset="0"/>
                <a:cs typeface="Arial" pitchFamily="34" charset="0"/>
                <a:hlinkClick r:id="rId11" tooltip="Réseau téléphonique commuté"/>
              </a:rPr>
              <a:t>é</a:t>
            </a:r>
            <a:r>
              <a:rPr kumimoji="0" lang="fr-FR" sz="1600" b="0" i="0" u="none" strike="noStrike" cap="none" normalizeH="0" baseline="0" dirty="0" smtClean="0">
                <a:ln>
                  <a:noFill/>
                </a:ln>
                <a:effectLst/>
                <a:latin typeface="Arial" pitchFamily="34" charset="0"/>
                <a:ea typeface="Calibri" pitchFamily="34" charset="0"/>
                <a:cs typeface="Arial" pitchFamily="34" charset="0"/>
                <a:hlinkClick r:id="rId11" tooltip="Réseau téléphonique commuté"/>
              </a:rPr>
              <a:t>phonique commut</a:t>
            </a:r>
            <a:r>
              <a:rPr kumimoji="0" lang="fr-FR" sz="1600" b="0" i="0" u="none" strike="noStrike" cap="none" normalizeH="0" baseline="0" dirty="0" smtClean="0">
                <a:ln>
                  <a:noFill/>
                </a:ln>
                <a:effectLst/>
                <a:latin typeface="Calibri"/>
                <a:ea typeface="Calibri" pitchFamily="34" charset="0"/>
                <a:cs typeface="Arial" pitchFamily="34" charset="0"/>
                <a:hlinkClick r:id="rId11" tooltip="Réseau téléphonique commuté"/>
              </a:rPr>
              <a:t>é</a:t>
            </a:r>
            <a:r>
              <a:rPr kumimoji="0" lang="fr-FR" sz="1600" b="0" i="0" u="none" strike="noStrike" cap="none" normalizeH="0" baseline="0" dirty="0" smtClean="0">
                <a:ln>
                  <a:noFill/>
                </a:ln>
                <a:effectLst/>
                <a:latin typeface="Arial" pitchFamily="34" charset="0"/>
                <a:ea typeface="Calibri" pitchFamily="34" charset="0"/>
                <a:cs typeface="Arial" pitchFamily="34" charset="0"/>
              </a:rPr>
              <a:t> (bas d</a:t>
            </a:r>
            <a:r>
              <a:rPr kumimoji="0" lang="fr-FR" sz="1600" b="0" i="0" u="none" strike="noStrike" cap="none" normalizeH="0" baseline="0" dirty="0" smtClean="0">
                <a:ln>
                  <a:noFill/>
                </a:ln>
                <a:effectLst/>
                <a:latin typeface="Calibri"/>
                <a:ea typeface="Calibri" pitchFamily="34" charset="0"/>
                <a:cs typeface="Arial" pitchFamily="34" charset="0"/>
              </a:rPr>
              <a:t>é</a:t>
            </a:r>
            <a:r>
              <a:rPr kumimoji="0" lang="fr-FR" sz="1600" b="0" i="0" u="none" strike="noStrike" cap="none" normalizeH="0" baseline="0" dirty="0" smtClean="0">
                <a:ln>
                  <a:noFill/>
                </a:ln>
                <a:effectLst/>
                <a:latin typeface="Arial" pitchFamily="34" charset="0"/>
                <a:ea typeface="Calibri" pitchFamily="34" charset="0"/>
                <a:cs typeface="Arial" pitchFamily="34" charset="0"/>
              </a:rPr>
              <a:t>bit), </a:t>
            </a:r>
            <a:r>
              <a:rPr kumimoji="0" lang="fr-FR" sz="1600" b="0" i="0" u="none" strike="noStrike" cap="none" normalizeH="0" baseline="0" dirty="0" smtClean="0">
                <a:ln>
                  <a:noFill/>
                </a:ln>
                <a:effectLst/>
                <a:latin typeface="Arial" pitchFamily="34" charset="0"/>
                <a:ea typeface="Calibri" pitchFamily="34" charset="0"/>
                <a:cs typeface="Arial" pitchFamily="34" charset="0"/>
                <a:hlinkClick r:id="rId12" tooltip="Asymmetric Digital Subscriber Line"/>
              </a:rPr>
              <a:t>ADSL</a:t>
            </a:r>
            <a:r>
              <a:rPr kumimoji="0" lang="fr-FR" sz="1600" b="0" i="0" u="none" strike="noStrike" cap="none" normalizeH="0" baseline="0" dirty="0" smtClean="0">
                <a:ln>
                  <a:noFill/>
                </a:ln>
                <a:effectLst/>
                <a:latin typeface="Arial" pitchFamily="34" charset="0"/>
                <a:ea typeface="Calibri" pitchFamily="34" charset="0"/>
                <a:cs typeface="Arial" pitchFamily="34" charset="0"/>
              </a:rPr>
              <a:t>, </a:t>
            </a:r>
            <a:r>
              <a:rPr kumimoji="0" lang="fr-FR" sz="1600" b="0" i="0" u="none" strike="noStrike" cap="none" normalizeH="0" baseline="0" dirty="0" smtClean="0">
                <a:ln>
                  <a:noFill/>
                </a:ln>
                <a:effectLst/>
                <a:latin typeface="Arial" pitchFamily="34" charset="0"/>
                <a:ea typeface="Calibri" pitchFamily="34" charset="0"/>
                <a:cs typeface="Arial" pitchFamily="34" charset="0"/>
                <a:hlinkClick r:id="rId13" tooltip="Fiber To&#10;The Home"/>
              </a:rPr>
              <a:t>fibre optique</a:t>
            </a:r>
            <a:endParaRPr kumimoji="0" lang="fr-FR" sz="1800" b="0" i="0" u="none" strike="noStrike" cap="none" normalizeH="0" baseline="0" dirty="0" smtClean="0">
              <a:ln>
                <a:noFill/>
              </a:ln>
              <a:effectLst/>
              <a:latin typeface="Arial" pitchFamily="34" charset="0"/>
              <a:cs typeface="Arial" pitchFamily="34" charset="0"/>
            </a:endParaRPr>
          </a:p>
        </p:txBody>
      </p:sp>
      <p:sp>
        <p:nvSpPr>
          <p:cNvPr id="3" name="Espace réservé du pied de page 2"/>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5297"/>
                                        </p:tgtEl>
                                        <p:attrNameLst>
                                          <p:attrName>style.visibility</p:attrName>
                                        </p:attrNameLst>
                                      </p:cBhvr>
                                      <p:to>
                                        <p:strVal val="visible"/>
                                      </p:to>
                                    </p:set>
                                    <p:animEffect transition="in" filter="wipe(down)">
                                      <p:cBhvr>
                                        <p:cTn id="7" dur="580">
                                          <p:stCondLst>
                                            <p:cond delay="0"/>
                                          </p:stCondLst>
                                        </p:cTn>
                                        <p:tgtEl>
                                          <p:spTgt spid="55297"/>
                                        </p:tgtEl>
                                      </p:cBhvr>
                                    </p:animEffect>
                                    <p:anim calcmode="lin" valueType="num">
                                      <p:cBhvr>
                                        <p:cTn id="8" dur="1822" tmFilter="0,0; 0.14,0.36; 0.43,0.73; 0.71,0.91; 1.0,1.0">
                                          <p:stCondLst>
                                            <p:cond delay="0"/>
                                          </p:stCondLst>
                                        </p:cTn>
                                        <p:tgtEl>
                                          <p:spTgt spid="5529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529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529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529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5297"/>
                                        </p:tgtEl>
                                        <p:attrNameLst>
                                          <p:attrName>ppt_y</p:attrName>
                                        </p:attrNameLst>
                                      </p:cBhvr>
                                      <p:tavLst>
                                        <p:tav tm="0" fmla="#ppt_y-sin(pi*$)/81">
                                          <p:val>
                                            <p:fltVal val="0"/>
                                          </p:val>
                                        </p:tav>
                                        <p:tav tm="100000">
                                          <p:val>
                                            <p:fltVal val="1"/>
                                          </p:val>
                                        </p:tav>
                                      </p:tavLst>
                                    </p:anim>
                                    <p:animScale>
                                      <p:cBhvr>
                                        <p:cTn id="13" dur="26">
                                          <p:stCondLst>
                                            <p:cond delay="650"/>
                                          </p:stCondLst>
                                        </p:cTn>
                                        <p:tgtEl>
                                          <p:spTgt spid="55297"/>
                                        </p:tgtEl>
                                      </p:cBhvr>
                                      <p:to x="100000" y="60000"/>
                                    </p:animScale>
                                    <p:animScale>
                                      <p:cBhvr>
                                        <p:cTn id="14" dur="166" decel="50000">
                                          <p:stCondLst>
                                            <p:cond delay="676"/>
                                          </p:stCondLst>
                                        </p:cTn>
                                        <p:tgtEl>
                                          <p:spTgt spid="55297"/>
                                        </p:tgtEl>
                                      </p:cBhvr>
                                      <p:to x="100000" y="100000"/>
                                    </p:animScale>
                                    <p:animScale>
                                      <p:cBhvr>
                                        <p:cTn id="15" dur="26">
                                          <p:stCondLst>
                                            <p:cond delay="1312"/>
                                          </p:stCondLst>
                                        </p:cTn>
                                        <p:tgtEl>
                                          <p:spTgt spid="55297"/>
                                        </p:tgtEl>
                                      </p:cBhvr>
                                      <p:to x="100000" y="80000"/>
                                    </p:animScale>
                                    <p:animScale>
                                      <p:cBhvr>
                                        <p:cTn id="16" dur="166" decel="50000">
                                          <p:stCondLst>
                                            <p:cond delay="1338"/>
                                          </p:stCondLst>
                                        </p:cTn>
                                        <p:tgtEl>
                                          <p:spTgt spid="55297"/>
                                        </p:tgtEl>
                                      </p:cBhvr>
                                      <p:to x="100000" y="100000"/>
                                    </p:animScale>
                                    <p:animScale>
                                      <p:cBhvr>
                                        <p:cTn id="17" dur="26">
                                          <p:stCondLst>
                                            <p:cond delay="1642"/>
                                          </p:stCondLst>
                                        </p:cTn>
                                        <p:tgtEl>
                                          <p:spTgt spid="55297"/>
                                        </p:tgtEl>
                                      </p:cBhvr>
                                      <p:to x="100000" y="90000"/>
                                    </p:animScale>
                                    <p:animScale>
                                      <p:cBhvr>
                                        <p:cTn id="18" dur="166" decel="50000">
                                          <p:stCondLst>
                                            <p:cond delay="1668"/>
                                          </p:stCondLst>
                                        </p:cTn>
                                        <p:tgtEl>
                                          <p:spTgt spid="55297"/>
                                        </p:tgtEl>
                                      </p:cBhvr>
                                      <p:to x="100000" y="100000"/>
                                    </p:animScale>
                                    <p:animScale>
                                      <p:cBhvr>
                                        <p:cTn id="19" dur="26">
                                          <p:stCondLst>
                                            <p:cond delay="1808"/>
                                          </p:stCondLst>
                                        </p:cTn>
                                        <p:tgtEl>
                                          <p:spTgt spid="55297"/>
                                        </p:tgtEl>
                                      </p:cBhvr>
                                      <p:to x="100000" y="95000"/>
                                    </p:animScale>
                                    <p:animScale>
                                      <p:cBhvr>
                                        <p:cTn id="20" dur="166" decel="50000">
                                          <p:stCondLst>
                                            <p:cond delay="1834"/>
                                          </p:stCondLst>
                                        </p:cTn>
                                        <p:tgtEl>
                                          <p:spTgt spid="5529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7"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70622" y="785794"/>
            <a:ext cx="2802755" cy="369332"/>
          </a:xfrm>
          <a:prstGeom prst="rect">
            <a:avLst/>
          </a:prstGeom>
        </p:spPr>
        <p:txBody>
          <a:bodyPr wrap="square">
            <a:spAutoFit/>
          </a:bodyPr>
          <a:lstStyle/>
          <a:p>
            <a:r>
              <a:rPr lang="fr-FR" dirty="0" smtClean="0"/>
              <a:t>UTILISATION Windows 8</a:t>
            </a:r>
            <a:endParaRPr lang="fr-FR" dirty="0"/>
          </a:p>
        </p:txBody>
      </p:sp>
      <p:pic>
        <p:nvPicPr>
          <p:cNvPr id="3" name="Image 2" descr="Livebox_ft_lbd_2.png"/>
          <p:cNvPicPr/>
          <p:nvPr/>
        </p:nvPicPr>
        <p:blipFill>
          <a:blip r:embed="rId2"/>
          <a:srcRect/>
          <a:stretch>
            <a:fillRect/>
          </a:stretch>
        </p:blipFill>
        <p:spPr bwMode="auto">
          <a:xfrm>
            <a:off x="714348" y="1428736"/>
            <a:ext cx="2620343" cy="960699"/>
          </a:xfrm>
          <a:prstGeom prst="rect">
            <a:avLst/>
          </a:prstGeom>
          <a:noFill/>
          <a:ln w="9525">
            <a:noFill/>
            <a:miter lim="800000"/>
            <a:headEnd/>
            <a:tailEnd/>
          </a:ln>
        </p:spPr>
      </p:pic>
      <p:sp>
        <p:nvSpPr>
          <p:cNvPr id="56321" name="Rectangle 1"/>
          <p:cNvSpPr>
            <a:spLocks noChangeArrowheads="1"/>
          </p:cNvSpPr>
          <p:nvPr/>
        </p:nvSpPr>
        <p:spPr bwMode="auto">
          <a:xfrm>
            <a:off x="0" y="3071810"/>
            <a:ext cx="9144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Windows 8 propose de nouveaux outils pour naviguer et personnaliser les </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crans d'accueil de Windows.</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Cette barre d'actions est compos</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 d'un menu de cinq raccourcis.</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Elle est disponible sur l'</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cran par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faut Windows 8 et sur le bureau classique en remplacement du menu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marrer".</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Disponible en permanence, elle est plac</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 du côt</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droit de l'</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cran. Elle s'affiche en pla</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ç</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ant le curseur de la souris sur les coins droit de l'</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cran (haut ou bas)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Espace réservé du pied de page 4"/>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down)">
                                      <p:cBhvr>
                                        <p:cTn id="25" dur="580">
                                          <p:stCondLst>
                                            <p:cond delay="0"/>
                                          </p:stCondLst>
                                        </p:cTn>
                                        <p:tgtEl>
                                          <p:spTgt spid="2"/>
                                        </p:tgtEl>
                                      </p:cBhvr>
                                    </p:animEffect>
                                    <p:anim calcmode="lin" valueType="num">
                                      <p:cBhvr>
                                        <p:cTn id="26"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gtEl>
                                      </p:cBhvr>
                                      <p:to x="100000" y="60000"/>
                                    </p:animScale>
                                    <p:animScale>
                                      <p:cBhvr>
                                        <p:cTn id="32" dur="166" decel="50000">
                                          <p:stCondLst>
                                            <p:cond delay="676"/>
                                          </p:stCondLst>
                                        </p:cTn>
                                        <p:tgtEl>
                                          <p:spTgt spid="2"/>
                                        </p:tgtEl>
                                      </p:cBhvr>
                                      <p:to x="100000" y="100000"/>
                                    </p:animScale>
                                    <p:animScale>
                                      <p:cBhvr>
                                        <p:cTn id="33" dur="26">
                                          <p:stCondLst>
                                            <p:cond delay="1312"/>
                                          </p:stCondLst>
                                        </p:cTn>
                                        <p:tgtEl>
                                          <p:spTgt spid="2"/>
                                        </p:tgtEl>
                                      </p:cBhvr>
                                      <p:to x="100000" y="80000"/>
                                    </p:animScale>
                                    <p:animScale>
                                      <p:cBhvr>
                                        <p:cTn id="34" dur="166" decel="50000">
                                          <p:stCondLst>
                                            <p:cond delay="1338"/>
                                          </p:stCondLst>
                                        </p:cTn>
                                        <p:tgtEl>
                                          <p:spTgt spid="2"/>
                                        </p:tgtEl>
                                      </p:cBhvr>
                                      <p:to x="100000" y="100000"/>
                                    </p:animScale>
                                    <p:animScale>
                                      <p:cBhvr>
                                        <p:cTn id="35" dur="26">
                                          <p:stCondLst>
                                            <p:cond delay="1642"/>
                                          </p:stCondLst>
                                        </p:cTn>
                                        <p:tgtEl>
                                          <p:spTgt spid="2"/>
                                        </p:tgtEl>
                                      </p:cBhvr>
                                      <p:to x="100000" y="90000"/>
                                    </p:animScale>
                                    <p:animScale>
                                      <p:cBhvr>
                                        <p:cTn id="36" dur="166" decel="50000">
                                          <p:stCondLst>
                                            <p:cond delay="1668"/>
                                          </p:stCondLst>
                                        </p:cTn>
                                        <p:tgtEl>
                                          <p:spTgt spid="2"/>
                                        </p:tgtEl>
                                      </p:cBhvr>
                                      <p:to x="100000" y="100000"/>
                                    </p:animScale>
                                    <p:animScale>
                                      <p:cBhvr>
                                        <p:cTn id="37" dur="26">
                                          <p:stCondLst>
                                            <p:cond delay="1808"/>
                                          </p:stCondLst>
                                        </p:cTn>
                                        <p:tgtEl>
                                          <p:spTgt spid="2"/>
                                        </p:tgtEl>
                                      </p:cBhvr>
                                      <p:to x="100000" y="95000"/>
                                    </p:animScale>
                                    <p:animScale>
                                      <p:cBhvr>
                                        <p:cTn id="38" dur="166" decel="50000">
                                          <p:stCondLst>
                                            <p:cond delay="1834"/>
                                          </p:stCondLst>
                                        </p:cTn>
                                        <p:tgtEl>
                                          <p:spTgt spid="2"/>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56321"/>
                                        </p:tgtEl>
                                        <p:attrNameLst>
                                          <p:attrName>style.visibility</p:attrName>
                                        </p:attrNameLst>
                                      </p:cBhvr>
                                      <p:to>
                                        <p:strVal val="visible"/>
                                      </p:to>
                                    </p:set>
                                    <p:animEffect transition="in" filter="wipe(down)">
                                      <p:cBhvr>
                                        <p:cTn id="43" dur="580">
                                          <p:stCondLst>
                                            <p:cond delay="0"/>
                                          </p:stCondLst>
                                        </p:cTn>
                                        <p:tgtEl>
                                          <p:spTgt spid="56321"/>
                                        </p:tgtEl>
                                      </p:cBhvr>
                                    </p:animEffect>
                                    <p:anim calcmode="lin" valueType="num">
                                      <p:cBhvr>
                                        <p:cTn id="44" dur="1822" tmFilter="0,0; 0.14,0.36; 0.43,0.73; 0.71,0.91; 1.0,1.0">
                                          <p:stCondLst>
                                            <p:cond delay="0"/>
                                          </p:stCondLst>
                                        </p:cTn>
                                        <p:tgtEl>
                                          <p:spTgt spid="56321"/>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6321"/>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6321"/>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6321"/>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6321"/>
                                        </p:tgtEl>
                                        <p:attrNameLst>
                                          <p:attrName>ppt_y</p:attrName>
                                        </p:attrNameLst>
                                      </p:cBhvr>
                                      <p:tavLst>
                                        <p:tav tm="0" fmla="#ppt_y-sin(pi*$)/81">
                                          <p:val>
                                            <p:fltVal val="0"/>
                                          </p:val>
                                        </p:tav>
                                        <p:tav tm="100000">
                                          <p:val>
                                            <p:fltVal val="1"/>
                                          </p:val>
                                        </p:tav>
                                      </p:tavLst>
                                    </p:anim>
                                    <p:animScale>
                                      <p:cBhvr>
                                        <p:cTn id="49" dur="26">
                                          <p:stCondLst>
                                            <p:cond delay="650"/>
                                          </p:stCondLst>
                                        </p:cTn>
                                        <p:tgtEl>
                                          <p:spTgt spid="56321"/>
                                        </p:tgtEl>
                                      </p:cBhvr>
                                      <p:to x="100000" y="60000"/>
                                    </p:animScale>
                                    <p:animScale>
                                      <p:cBhvr>
                                        <p:cTn id="50" dur="166" decel="50000">
                                          <p:stCondLst>
                                            <p:cond delay="676"/>
                                          </p:stCondLst>
                                        </p:cTn>
                                        <p:tgtEl>
                                          <p:spTgt spid="56321"/>
                                        </p:tgtEl>
                                      </p:cBhvr>
                                      <p:to x="100000" y="100000"/>
                                    </p:animScale>
                                    <p:animScale>
                                      <p:cBhvr>
                                        <p:cTn id="51" dur="26">
                                          <p:stCondLst>
                                            <p:cond delay="1312"/>
                                          </p:stCondLst>
                                        </p:cTn>
                                        <p:tgtEl>
                                          <p:spTgt spid="56321"/>
                                        </p:tgtEl>
                                      </p:cBhvr>
                                      <p:to x="100000" y="80000"/>
                                    </p:animScale>
                                    <p:animScale>
                                      <p:cBhvr>
                                        <p:cTn id="52" dur="166" decel="50000">
                                          <p:stCondLst>
                                            <p:cond delay="1338"/>
                                          </p:stCondLst>
                                        </p:cTn>
                                        <p:tgtEl>
                                          <p:spTgt spid="56321"/>
                                        </p:tgtEl>
                                      </p:cBhvr>
                                      <p:to x="100000" y="100000"/>
                                    </p:animScale>
                                    <p:animScale>
                                      <p:cBhvr>
                                        <p:cTn id="53" dur="26">
                                          <p:stCondLst>
                                            <p:cond delay="1642"/>
                                          </p:stCondLst>
                                        </p:cTn>
                                        <p:tgtEl>
                                          <p:spTgt spid="56321"/>
                                        </p:tgtEl>
                                      </p:cBhvr>
                                      <p:to x="100000" y="90000"/>
                                    </p:animScale>
                                    <p:animScale>
                                      <p:cBhvr>
                                        <p:cTn id="54" dur="166" decel="50000">
                                          <p:stCondLst>
                                            <p:cond delay="1668"/>
                                          </p:stCondLst>
                                        </p:cTn>
                                        <p:tgtEl>
                                          <p:spTgt spid="56321"/>
                                        </p:tgtEl>
                                      </p:cBhvr>
                                      <p:to x="100000" y="100000"/>
                                    </p:animScale>
                                    <p:animScale>
                                      <p:cBhvr>
                                        <p:cTn id="55" dur="26">
                                          <p:stCondLst>
                                            <p:cond delay="1808"/>
                                          </p:stCondLst>
                                        </p:cTn>
                                        <p:tgtEl>
                                          <p:spTgt spid="56321"/>
                                        </p:tgtEl>
                                      </p:cBhvr>
                                      <p:to x="100000" y="95000"/>
                                    </p:animScale>
                                    <p:animScale>
                                      <p:cBhvr>
                                        <p:cTn id="56" dur="166" decel="50000">
                                          <p:stCondLst>
                                            <p:cond delay="1834"/>
                                          </p:stCondLst>
                                        </p:cTn>
                                        <p:tgtEl>
                                          <p:spTgt spid="5632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6321"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harm bar"/>
          <p:cNvPicPr/>
          <p:nvPr/>
        </p:nvPicPr>
        <p:blipFill>
          <a:blip r:embed="rId2"/>
          <a:srcRect/>
          <a:stretch>
            <a:fillRect/>
          </a:stretch>
        </p:blipFill>
        <p:spPr bwMode="auto">
          <a:xfrm>
            <a:off x="857224" y="714356"/>
            <a:ext cx="3099435" cy="5640705"/>
          </a:xfrm>
          <a:prstGeom prst="rect">
            <a:avLst/>
          </a:prstGeom>
          <a:noFill/>
          <a:ln w="9525">
            <a:noFill/>
            <a:miter lim="800000"/>
            <a:headEnd/>
            <a:tailEnd/>
          </a:ln>
        </p:spPr>
      </p:pic>
      <p:sp>
        <p:nvSpPr>
          <p:cNvPr id="3" name="Espace réservé du pied de page 2"/>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0" y="1565196"/>
            <a:ext cx="91440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Pour afficher la barre d'actions :</a:t>
            </a:r>
            <a:b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b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Avec votre clavier : appuyez sur les touches WINDOWS et C.</a:t>
            </a:r>
            <a:b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b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En tactile : balayer avec votre doigt depuis le côt</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droit de l'</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cran.</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7345" name="Image 27" descr="La barre d'actions"/>
          <p:cNvPicPr>
            <a:picLocks noChangeAspect="1" noChangeArrowheads="1"/>
          </p:cNvPicPr>
          <p:nvPr/>
        </p:nvPicPr>
        <p:blipFill>
          <a:blip r:embed="rId2"/>
          <a:srcRect/>
          <a:stretch>
            <a:fillRect/>
          </a:stretch>
        </p:blipFill>
        <p:spPr bwMode="auto">
          <a:xfrm>
            <a:off x="642910" y="3143248"/>
            <a:ext cx="1247775" cy="1590675"/>
          </a:xfrm>
          <a:prstGeom prst="rect">
            <a:avLst/>
          </a:prstGeom>
          <a:noFill/>
        </p:spPr>
      </p:pic>
      <p:sp>
        <p:nvSpPr>
          <p:cNvPr id="57347" name="Rectangle 3"/>
          <p:cNvSpPr>
            <a:spLocks noChangeArrowheads="1"/>
          </p:cNvSpPr>
          <p:nvPr/>
        </p:nvSpPr>
        <p:spPr bwMode="auto">
          <a:xfrm>
            <a:off x="0" y="2047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Espace réservé du pied de page 4"/>
          <p:cNvSpPr>
            <a:spLocks noGrp="1"/>
          </p:cNvSpPr>
          <p:nvPr>
            <p:ph type="ftr" sz="quarter" idx="11"/>
          </p:nvPr>
        </p:nvSpPr>
        <p:spPr/>
        <p:txBody>
          <a:bodyPr/>
          <a:lstStyle/>
          <a:p>
            <a:r>
              <a:rPr lang="fr-FR" smtClean="0"/>
              <a:t>PRESENTE PAR M KIENTEGA</a:t>
            </a:r>
            <a:endParaRPr lang="fr-F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0" y="1780638"/>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r>
            <a:b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b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Ce menu pr</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sente 5 icônes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1 Rechercher : permet de lancer la recherche dans l'application en cours dans Windows 8 (parmi les applications ou les fichiers) et dans les autres applications</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 </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install</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es et permet de circuler d'une application </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à</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une autre.</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pied de page 2"/>
          <p:cNvSpPr>
            <a:spLocks noGrp="1"/>
          </p:cNvSpPr>
          <p:nvPr>
            <p:ph type="ftr" sz="quarter" idx="11"/>
          </p:nvPr>
        </p:nvSpPr>
        <p:spPr/>
        <p:txBody>
          <a:bodyPr/>
          <a:lstStyle/>
          <a:p>
            <a:r>
              <a:rPr lang="fr-FR" smtClean="0"/>
              <a:t>PRESENTE PAR M KIENTEGA</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9393"/>
                                        </p:tgtEl>
                                        <p:attrNameLst>
                                          <p:attrName>style.visibility</p:attrName>
                                        </p:attrNameLst>
                                      </p:cBhvr>
                                      <p:to>
                                        <p:strVal val="visible"/>
                                      </p:to>
                                    </p:set>
                                    <p:animEffect transition="in" filter="wipe(down)">
                                      <p:cBhvr>
                                        <p:cTn id="7" dur="580">
                                          <p:stCondLst>
                                            <p:cond delay="0"/>
                                          </p:stCondLst>
                                        </p:cTn>
                                        <p:tgtEl>
                                          <p:spTgt spid="59393"/>
                                        </p:tgtEl>
                                      </p:cBhvr>
                                    </p:animEffect>
                                    <p:anim calcmode="lin" valueType="num">
                                      <p:cBhvr>
                                        <p:cTn id="8" dur="1822" tmFilter="0,0; 0.14,0.36; 0.43,0.73; 0.71,0.91; 1.0,1.0">
                                          <p:stCondLst>
                                            <p:cond delay="0"/>
                                          </p:stCondLst>
                                        </p:cTn>
                                        <p:tgtEl>
                                          <p:spTgt spid="5939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939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939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939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9393"/>
                                        </p:tgtEl>
                                        <p:attrNameLst>
                                          <p:attrName>ppt_y</p:attrName>
                                        </p:attrNameLst>
                                      </p:cBhvr>
                                      <p:tavLst>
                                        <p:tav tm="0" fmla="#ppt_y-sin(pi*$)/81">
                                          <p:val>
                                            <p:fltVal val="0"/>
                                          </p:val>
                                        </p:tav>
                                        <p:tav tm="100000">
                                          <p:val>
                                            <p:fltVal val="1"/>
                                          </p:val>
                                        </p:tav>
                                      </p:tavLst>
                                    </p:anim>
                                    <p:animScale>
                                      <p:cBhvr>
                                        <p:cTn id="13" dur="26">
                                          <p:stCondLst>
                                            <p:cond delay="650"/>
                                          </p:stCondLst>
                                        </p:cTn>
                                        <p:tgtEl>
                                          <p:spTgt spid="59393"/>
                                        </p:tgtEl>
                                      </p:cBhvr>
                                      <p:to x="100000" y="60000"/>
                                    </p:animScale>
                                    <p:animScale>
                                      <p:cBhvr>
                                        <p:cTn id="14" dur="166" decel="50000">
                                          <p:stCondLst>
                                            <p:cond delay="676"/>
                                          </p:stCondLst>
                                        </p:cTn>
                                        <p:tgtEl>
                                          <p:spTgt spid="59393"/>
                                        </p:tgtEl>
                                      </p:cBhvr>
                                      <p:to x="100000" y="100000"/>
                                    </p:animScale>
                                    <p:animScale>
                                      <p:cBhvr>
                                        <p:cTn id="15" dur="26">
                                          <p:stCondLst>
                                            <p:cond delay="1312"/>
                                          </p:stCondLst>
                                        </p:cTn>
                                        <p:tgtEl>
                                          <p:spTgt spid="59393"/>
                                        </p:tgtEl>
                                      </p:cBhvr>
                                      <p:to x="100000" y="80000"/>
                                    </p:animScale>
                                    <p:animScale>
                                      <p:cBhvr>
                                        <p:cTn id="16" dur="166" decel="50000">
                                          <p:stCondLst>
                                            <p:cond delay="1338"/>
                                          </p:stCondLst>
                                        </p:cTn>
                                        <p:tgtEl>
                                          <p:spTgt spid="59393"/>
                                        </p:tgtEl>
                                      </p:cBhvr>
                                      <p:to x="100000" y="100000"/>
                                    </p:animScale>
                                    <p:animScale>
                                      <p:cBhvr>
                                        <p:cTn id="17" dur="26">
                                          <p:stCondLst>
                                            <p:cond delay="1642"/>
                                          </p:stCondLst>
                                        </p:cTn>
                                        <p:tgtEl>
                                          <p:spTgt spid="59393"/>
                                        </p:tgtEl>
                                      </p:cBhvr>
                                      <p:to x="100000" y="90000"/>
                                    </p:animScale>
                                    <p:animScale>
                                      <p:cBhvr>
                                        <p:cTn id="18" dur="166" decel="50000">
                                          <p:stCondLst>
                                            <p:cond delay="1668"/>
                                          </p:stCondLst>
                                        </p:cTn>
                                        <p:tgtEl>
                                          <p:spTgt spid="59393"/>
                                        </p:tgtEl>
                                      </p:cBhvr>
                                      <p:to x="100000" y="100000"/>
                                    </p:animScale>
                                    <p:animScale>
                                      <p:cBhvr>
                                        <p:cTn id="19" dur="26">
                                          <p:stCondLst>
                                            <p:cond delay="1808"/>
                                          </p:stCondLst>
                                        </p:cTn>
                                        <p:tgtEl>
                                          <p:spTgt spid="59393"/>
                                        </p:tgtEl>
                                      </p:cBhvr>
                                      <p:to x="100000" y="95000"/>
                                    </p:animScale>
                                    <p:animScale>
                                      <p:cBhvr>
                                        <p:cTn id="20" dur="166" decel="50000">
                                          <p:stCondLst>
                                            <p:cond delay="1834"/>
                                          </p:stCondLst>
                                        </p:cTn>
                                        <p:tgtEl>
                                          <p:spTgt spid="5939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0" y="857233"/>
            <a:ext cx="91440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Pour</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 </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acc</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der directement </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à</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 la section recherche, maintenir enfonc</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e simultan</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ment les touches WINDOWS et Q. Ou les touches WINDOWS et F pour une recherche par d</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faut dans les fichiers.</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2 Partager : une application peut partager un contenu (article, url, image, vid</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o...) avec une autre application, </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à</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 la demande de l'utilisateur.</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3Accueil : pour afficher l'</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cran d'accueil ou basculer vers le bureau et inversement.</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4 P</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riph</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riques : changer de p</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riph</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rique d'affichage.</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5Param</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tres, permet d'acc</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der aux param</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tres du PC : r</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gler le volume, la luminosit</a:t>
            </a:r>
            <a:r>
              <a:rPr kumimoji="0" lang="fr-FR"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arrêter l'ordinateur, le mettre en veille...</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pied de page 2"/>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0417"/>
                                        </p:tgtEl>
                                        <p:attrNameLst>
                                          <p:attrName>style.visibility</p:attrName>
                                        </p:attrNameLst>
                                      </p:cBhvr>
                                      <p:to>
                                        <p:strVal val="visible"/>
                                      </p:to>
                                    </p:set>
                                    <p:animEffect transition="in" filter="wheel(1)">
                                      <p:cBhvr>
                                        <p:cTn id="7" dur="2000"/>
                                        <p:tgtEl>
                                          <p:spTgt spid="60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7"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Arrêt"/>
          <p:cNvPicPr/>
          <p:nvPr/>
        </p:nvPicPr>
        <p:blipFill>
          <a:blip r:embed="rId2"/>
          <a:srcRect/>
          <a:stretch>
            <a:fillRect/>
          </a:stretch>
        </p:blipFill>
        <p:spPr bwMode="auto">
          <a:xfrm>
            <a:off x="357158" y="928670"/>
            <a:ext cx="2849880" cy="2743200"/>
          </a:xfrm>
          <a:prstGeom prst="rect">
            <a:avLst/>
          </a:prstGeom>
          <a:noFill/>
          <a:ln w="9525">
            <a:noFill/>
            <a:miter lim="800000"/>
            <a:headEnd/>
            <a:tailEnd/>
          </a:ln>
        </p:spPr>
      </p:pic>
      <p:sp>
        <p:nvSpPr>
          <p:cNvPr id="3" name="Espace réservé du pied de page 2"/>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0" y="1643050"/>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Pour afficher l'icône P</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riph</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riques, appuyez sur la touche WINDOWS et la touche K.</a:t>
            </a:r>
            <a:b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b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Pour afficher l'icône Param</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tres, appuyez sur la touche WINDOWS et la touche I.</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hlinkClick r:id="rId2"/>
              </a:rPr>
              <a:t>haut de page</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la barre des applications</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La barre des applications est disponible sur l'interface bureau classique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 qu'une application est active.</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Elle est plac</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 du côt</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gauche de l'</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cran, elle liste toutes les applications en cours d'ex</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cution et permet de passer d'une application </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à</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l'autre ou de les fermer (clic droit). Elle s'affiche en pla</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ç</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ant le curseur de la souris dans le coin sup</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rieur gauche, puis glisser vers le bas.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pied de page 2"/>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57158" y="1214422"/>
            <a:ext cx="8001056"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80"/>
                </a:solidFill>
                <a:effectLst/>
                <a:latin typeface="Arial" pitchFamily="34" charset="0"/>
                <a:ea typeface="Times New Roman" pitchFamily="18" charset="0"/>
                <a:cs typeface="Arial" pitchFamily="34" charset="0"/>
              </a:rPr>
              <a:t>III- </a:t>
            </a:r>
            <a:r>
              <a:rPr kumimoji="0" lang="fr-FR" b="0" i="0" u="none" strike="noStrike" cap="none" normalizeH="0" baseline="0" dirty="0" smtClean="0">
                <a:ln>
                  <a:noFill/>
                </a:ln>
                <a:solidFill>
                  <a:srgbClr val="000080"/>
                </a:solidFill>
                <a:effectLst/>
                <a:latin typeface="Arial" pitchFamily="34" charset="0"/>
                <a:ea typeface="Times New Roman" pitchFamily="18" charset="0"/>
                <a:cs typeface="Arial" pitchFamily="34" charset="0"/>
              </a:rPr>
              <a:t>LES OBJECTIFS D’UTILISATION DE L’INFORMATIQUE</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Les objectifs d</a:t>
            </a:r>
            <a:r>
              <a:rPr kumimoji="0" lang="fr-FR"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utilisation de l</a:t>
            </a:r>
            <a:r>
              <a:rPr kumimoji="0" lang="fr-FR"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informatique pour l</a:t>
            </a:r>
            <a:r>
              <a:rPr kumimoji="0" lang="fr-FR"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entreprise sont :</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_ am</a:t>
            </a:r>
            <a:r>
              <a:rPr kumimoji="0" lang="fr-FR"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liorer la production, en r</a:t>
            </a:r>
            <a:r>
              <a:rPr kumimoji="0" lang="fr-FR"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alisant par exemple une automatisation du</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Suivi, de contrôle de production et la gestion des stocks.</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_ am</a:t>
            </a:r>
            <a:r>
              <a:rPr kumimoji="0" lang="fr-FR"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liorer l</a:t>
            </a:r>
            <a:r>
              <a:rPr kumimoji="0" lang="fr-FR"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administration par la m</a:t>
            </a:r>
            <a:r>
              <a:rPr kumimoji="0" lang="fr-FR"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morisation, l</a:t>
            </a:r>
            <a:r>
              <a:rPr kumimoji="0" lang="fr-FR"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archivage, l</a:t>
            </a:r>
            <a:r>
              <a:rPr kumimoji="0" lang="fr-FR"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automatisation</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Du payement,</a:t>
            </a:r>
            <a:r>
              <a:rPr kumimoji="0" lang="fr-FR" b="0" i="0" u="none" strike="noStrike" cap="none" normalizeH="0" baseline="0" dirty="0" smtClean="0">
                <a:ln>
                  <a:noFill/>
                </a:ln>
                <a:solidFill>
                  <a:schemeClr val="tx1"/>
                </a:solidFill>
                <a:effectLst/>
                <a:latin typeface="Calibri"/>
                <a:ea typeface="Calibri" pitchFamily="34" charset="0"/>
                <a:cs typeface="Arial" pitchFamily="34" charset="0"/>
              </a:rPr>
              <a:t>…</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_ am</a:t>
            </a:r>
            <a:r>
              <a:rPr kumimoji="0" lang="fr-FR"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liorer la d</a:t>
            </a:r>
            <a:r>
              <a:rPr kumimoji="0" lang="fr-FR"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cision, en permettant des statistiques, des pr</a:t>
            </a:r>
            <a:r>
              <a:rPr kumimoji="0" lang="fr-FR"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visions, des</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Analyses, des rapports</a:t>
            </a:r>
            <a:r>
              <a:rPr kumimoji="0" lang="fr-FR" b="0" i="0" u="none" strike="noStrike" cap="none" normalizeH="0" baseline="0" dirty="0" smtClean="0">
                <a:ln>
                  <a:noFill/>
                </a:ln>
                <a:solidFill>
                  <a:schemeClr val="tx1"/>
                </a:solidFill>
                <a:effectLst/>
                <a:latin typeface="Calibri"/>
                <a:ea typeface="Calibri" pitchFamily="34" charset="0"/>
                <a:cs typeface="Arial" pitchFamily="34" charset="0"/>
              </a:rPr>
              <a:t>…</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_ am</a:t>
            </a:r>
            <a:r>
              <a:rPr kumimoji="0" lang="fr-FR"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liorer la communication, en offrant le travail en groupe.</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_ minimiser les d</a:t>
            </a:r>
            <a:r>
              <a:rPr kumimoji="0" lang="fr-FR"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penses et maximiser la rentabilit</a:t>
            </a:r>
            <a:r>
              <a:rPr kumimoji="0" lang="fr-FR"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pied de page 2"/>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0481"/>
                                        </p:tgtEl>
                                        <p:attrNameLst>
                                          <p:attrName>style.visibility</p:attrName>
                                        </p:attrNameLst>
                                      </p:cBhvr>
                                      <p:to>
                                        <p:strVal val="visible"/>
                                      </p:to>
                                    </p:set>
                                    <p:anim calcmode="lin" valueType="num">
                                      <p:cBhvr>
                                        <p:cTn id="7" dur="1000" fill="hold"/>
                                        <p:tgtEl>
                                          <p:spTgt spid="20481"/>
                                        </p:tgtEl>
                                        <p:attrNameLst>
                                          <p:attrName>ppt_w</p:attrName>
                                        </p:attrNameLst>
                                      </p:cBhvr>
                                      <p:tavLst>
                                        <p:tav tm="0">
                                          <p:val>
                                            <p:fltVal val="0"/>
                                          </p:val>
                                        </p:tav>
                                        <p:tav tm="100000">
                                          <p:val>
                                            <p:strVal val="#ppt_w"/>
                                          </p:val>
                                        </p:tav>
                                      </p:tavLst>
                                    </p:anim>
                                    <p:anim calcmode="lin" valueType="num">
                                      <p:cBhvr>
                                        <p:cTn id="8" dur="1000" fill="hold"/>
                                        <p:tgtEl>
                                          <p:spTgt spid="20481"/>
                                        </p:tgtEl>
                                        <p:attrNameLst>
                                          <p:attrName>ppt_h</p:attrName>
                                        </p:attrNameLst>
                                      </p:cBhvr>
                                      <p:tavLst>
                                        <p:tav tm="0">
                                          <p:val>
                                            <p:fltVal val="0"/>
                                          </p:val>
                                        </p:tav>
                                        <p:tav tm="100000">
                                          <p:val>
                                            <p:strVal val="#ppt_h"/>
                                          </p:val>
                                        </p:tav>
                                      </p:tavLst>
                                    </p:anim>
                                    <p:anim calcmode="lin" valueType="num">
                                      <p:cBhvr>
                                        <p:cTn id="9" dur="1000" fill="hold"/>
                                        <p:tgtEl>
                                          <p:spTgt spid="20481"/>
                                        </p:tgtEl>
                                        <p:attrNameLst>
                                          <p:attrName>style.rotation</p:attrName>
                                        </p:attrNameLst>
                                      </p:cBhvr>
                                      <p:tavLst>
                                        <p:tav tm="0">
                                          <p:val>
                                            <p:fltVal val="90"/>
                                          </p:val>
                                        </p:tav>
                                        <p:tav tm="100000">
                                          <p:val>
                                            <p:fltVal val="0"/>
                                          </p:val>
                                        </p:tav>
                                      </p:tavLst>
                                    </p:anim>
                                    <p:animEffect transition="in" filter="fade">
                                      <p:cBhvr>
                                        <p:cTn id="10" dur="1000"/>
                                        <p:tgtEl>
                                          <p:spTgt spid="204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La barre des applications"/>
          <p:cNvPicPr/>
          <p:nvPr/>
        </p:nvPicPr>
        <p:blipFill>
          <a:blip r:embed="rId2"/>
          <a:srcRect/>
          <a:stretch>
            <a:fillRect/>
          </a:stretch>
        </p:blipFill>
        <p:spPr bwMode="auto">
          <a:xfrm>
            <a:off x="2214546" y="1142984"/>
            <a:ext cx="1890773" cy="4691069"/>
          </a:xfrm>
          <a:prstGeom prst="rect">
            <a:avLst/>
          </a:prstGeom>
          <a:noFill/>
          <a:ln w="9525">
            <a:noFill/>
            <a:miter lim="800000"/>
            <a:headEnd/>
            <a:tailEnd/>
          </a:ln>
        </p:spPr>
      </p:pic>
      <p:sp>
        <p:nvSpPr>
          <p:cNvPr id="4" name="Espace réservé du pied de page 3"/>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1571612"/>
            <a:ext cx="9144000" cy="4806404"/>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4F81BD"/>
                </a:solidFill>
                <a:effectLst/>
                <a:latin typeface="Arial" pitchFamily="34" charset="0"/>
                <a:ea typeface="Times New Roman" pitchFamily="18" charset="0"/>
                <a:cs typeface="Arial" pitchFamily="34" charset="0"/>
              </a:rPr>
              <a:t>B.HISTORIQUE</a:t>
            </a:r>
            <a:endParaRPr kumimoji="0" lang="fr-FR" sz="16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En 1945, l'ENIAC </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tait le pr</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curseur des ordinateurs modernes. Il occupait une salle enti</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re pour une puissance bien inf</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rieure </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à</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un PC actuel.</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En ao</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û</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t 1945, alors qu'ils travaillaient sur cet ordinateur, les op</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rateurs constat</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rent des pannes dans l'un des circuits </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lectriques de la machine. Lorsque l'endroit de la panne a </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t</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localis</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il ressort  quelle fut cause par un insecte  qui entr</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rent par inadvertance dans la machine et y causait des courts-circuits.</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 l'aide d'une pince, l'un des op</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rateurs put retirer l'insecte qui fut coll</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sur une feuille de papier et expos</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Le premier bug</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La cause de la panne </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tait un vulgaire insecte, (en anglais, 'a bug'). Depuis, l'expression est rest</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 une cause de panne dans un ordinateur est un bug.</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Les bugs aujourd'hui</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Le mot ' bug ' est encore utilis</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aujourd'hui pour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signer toute cause de panne dans le fonctionnement d'un ordinateur. Cette panne peut être due </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à</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deux causes:</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Dysfonctionnement des appareils, surchauffe d'un composant, interf</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rences </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lectriques,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Dysfonctionnement d'un programme.</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Lorsqu'un bug est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û</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à</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un probl</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me  mat</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riel, on remplace g</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n</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ralement la pi</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ce 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fectueuse.</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Les bugs des programmes sont causés par des erreurs dans les instructions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pied de page 2"/>
          <p:cNvSpPr>
            <a:spLocks noGrp="1"/>
          </p:cNvSpPr>
          <p:nvPr>
            <p:ph type="ftr" sz="quarter" idx="11"/>
          </p:nvPr>
        </p:nvSpPr>
        <p:spPr/>
        <p:txBody>
          <a:bodyPr/>
          <a:lstStyle/>
          <a:p>
            <a:r>
              <a:rPr lang="fr-FR" smtClean="0"/>
              <a:t>PRESENTE PAR M KIENTEGA</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9457"/>
                                        </p:tgtEl>
                                        <p:attrNameLst>
                                          <p:attrName>style.visibility</p:attrName>
                                        </p:attrNameLst>
                                      </p:cBhvr>
                                      <p:to>
                                        <p:strVal val="visible"/>
                                      </p:to>
                                    </p:set>
                                    <p:animEffect transition="in" filter="circle(in)">
                                      <p:cBhvr>
                                        <p:cTn id="7" dur="2000"/>
                                        <p:tgtEl>
                                          <p:spTgt spid="194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WordArt 2"/>
          <p:cNvSpPr>
            <a:spLocks noChangeArrowheads="1" noChangeShapeType="1" noTextEdit="1"/>
          </p:cNvSpPr>
          <p:nvPr/>
        </p:nvSpPr>
        <p:spPr bwMode="auto">
          <a:xfrm>
            <a:off x="1214414" y="1285860"/>
            <a:ext cx="5643602" cy="1143008"/>
          </a:xfrm>
          <a:prstGeom prst="rect">
            <a:avLst/>
          </a:prstGeom>
        </p:spPr>
        <p:style>
          <a:lnRef idx="1">
            <a:schemeClr val="dk1"/>
          </a:lnRef>
          <a:fillRef idx="3">
            <a:schemeClr val="dk1"/>
          </a:fillRef>
          <a:effectRef idx="2">
            <a:schemeClr val="dk1"/>
          </a:effectRef>
          <a:fontRef idx="minor">
            <a:schemeClr val="lt1"/>
          </a:fontRef>
        </p:style>
        <p:txBody>
          <a:bodyPr wrap="none" fromWordArt="1">
            <a:prstTxWarp prst="textWave1">
              <a:avLst>
                <a:gd name="adj1" fmla="val 13005"/>
                <a:gd name="adj2" fmla="val -4519"/>
              </a:avLst>
            </a:prstTxWarp>
          </a:bodyPr>
          <a:lstStyle/>
          <a:p>
            <a:pPr algn="ctr" rtl="0"/>
            <a:r>
              <a:rPr lang="fr-FR" sz="3600" kern="10" spc="0" dirty="0" smtClean="0">
                <a:ln w="9525">
                  <a:noFill/>
                  <a:round/>
                  <a:headEnd/>
                  <a:tailEnd/>
                </a:ln>
                <a:gradFill rotWithShape="0">
                  <a:gsLst>
                    <a:gs pos="0">
                      <a:srgbClr val="9999FF"/>
                    </a:gs>
                    <a:gs pos="100000">
                      <a:srgbClr val="009999"/>
                    </a:gs>
                  </a:gsLst>
                  <a:lin ang="5400000" scaled="1"/>
                </a:gradFill>
                <a:effectLst>
                  <a:outerShdw dist="53882" dir="2700000" algn="ctr" rotWithShape="0">
                    <a:srgbClr val="C0C0C0">
                      <a:alpha val="80000"/>
                    </a:srgbClr>
                  </a:outerShdw>
                </a:effectLst>
                <a:latin typeface="Times New Roman"/>
                <a:cs typeface="Times New Roman"/>
              </a:rPr>
              <a:t>C-PREMIERE PARTIE</a:t>
            </a:r>
            <a:endParaRPr lang="fr-FR" sz="3600" kern="10" spc="0" dirty="0">
              <a:ln w="9525">
                <a:noFill/>
                <a:round/>
                <a:headEnd/>
                <a:tailEnd/>
              </a:ln>
              <a:gradFill rotWithShape="0">
                <a:gsLst>
                  <a:gs pos="0">
                    <a:srgbClr val="9999FF"/>
                  </a:gs>
                  <a:gs pos="100000">
                    <a:srgbClr val="009999"/>
                  </a:gs>
                </a:gsLst>
                <a:lin ang="5400000" scaled="1"/>
              </a:gradFill>
              <a:effectLst>
                <a:outerShdw dist="53882" dir="2700000" algn="ctr" rotWithShape="0">
                  <a:srgbClr val="C0C0C0">
                    <a:alpha val="80000"/>
                  </a:srgbClr>
                </a:outerShdw>
              </a:effectLst>
              <a:latin typeface="Times New Roman"/>
              <a:cs typeface="Times New Roman"/>
            </a:endParaRPr>
          </a:p>
        </p:txBody>
      </p:sp>
      <p:sp>
        <p:nvSpPr>
          <p:cNvPr id="22531" name="Rectangle 3"/>
          <p:cNvSpPr>
            <a:spLocks noChangeArrowheads="1"/>
          </p:cNvSpPr>
          <p:nvPr/>
        </p:nvSpPr>
        <p:spPr bwMode="auto">
          <a:xfrm>
            <a:off x="1142976" y="2500306"/>
            <a:ext cx="5429288" cy="830900"/>
          </a:xfrm>
          <a:prstGeom prst="rect">
            <a:avLst/>
          </a:prstGeom>
          <a:noFill/>
          <a:ln w="9525">
            <a:noFill/>
            <a:miter lim="800000"/>
            <a:headEnd/>
            <a:tailEnd/>
          </a:ln>
          <a:effectLst/>
        </p:spPr>
        <p:txBody>
          <a:bodyPr vert="horz" wrap="square" lIns="91440" tIns="304704"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365F91"/>
                </a:solidFill>
                <a:effectLst/>
                <a:latin typeface="Arial" pitchFamily="34" charset="0"/>
                <a:ea typeface="Times New Roman" pitchFamily="18" charset="0"/>
                <a:cs typeface="Arial" pitchFamily="34" charset="0"/>
              </a:rPr>
              <a:t>L'ordinateur et les p</a:t>
            </a:r>
            <a:r>
              <a:rPr kumimoji="0" lang="fr-FR" sz="1600" b="1" i="0" u="none" strike="noStrike" cap="none" normalizeH="0" baseline="0" dirty="0" smtClean="0">
                <a:ln>
                  <a:noFill/>
                </a:ln>
                <a:solidFill>
                  <a:srgbClr val="365F91"/>
                </a:solidFill>
                <a:effectLst/>
                <a:latin typeface="Cambria"/>
                <a:ea typeface="Times New Roman" pitchFamily="18" charset="0"/>
                <a:cs typeface="Arial" pitchFamily="34" charset="0"/>
              </a:rPr>
              <a:t>é</a:t>
            </a:r>
            <a:r>
              <a:rPr kumimoji="0" lang="fr-FR" sz="1600" b="1" i="0" u="none" strike="noStrike" cap="none" normalizeH="0" baseline="0" dirty="0" smtClean="0">
                <a:ln>
                  <a:noFill/>
                </a:ln>
                <a:solidFill>
                  <a:srgbClr val="365F91"/>
                </a:solidFill>
                <a:effectLst/>
                <a:latin typeface="Arial" pitchFamily="34" charset="0"/>
                <a:ea typeface="Times New Roman" pitchFamily="18" charset="0"/>
                <a:cs typeface="Arial" pitchFamily="34" charset="0"/>
              </a:rPr>
              <a:t>riph</a:t>
            </a:r>
            <a:r>
              <a:rPr kumimoji="0" lang="fr-FR" sz="1600" b="1" i="0" u="none" strike="noStrike" cap="none" normalizeH="0" baseline="0" dirty="0" smtClean="0">
                <a:ln>
                  <a:noFill/>
                </a:ln>
                <a:solidFill>
                  <a:srgbClr val="365F91"/>
                </a:solidFill>
                <a:effectLst/>
                <a:latin typeface="Cambria"/>
                <a:ea typeface="Times New Roman" pitchFamily="18" charset="0"/>
                <a:cs typeface="Arial" pitchFamily="34" charset="0"/>
              </a:rPr>
              <a:t>é</a:t>
            </a:r>
            <a:r>
              <a:rPr kumimoji="0" lang="fr-FR" sz="1600" b="1" i="0" u="none" strike="noStrike" cap="none" normalizeH="0" baseline="0" dirty="0" smtClean="0">
                <a:ln>
                  <a:noFill/>
                </a:ln>
                <a:solidFill>
                  <a:srgbClr val="365F91"/>
                </a:solidFill>
                <a:effectLst/>
                <a:latin typeface="Arial" pitchFamily="34" charset="0"/>
                <a:ea typeface="Times New Roman" pitchFamily="18" charset="0"/>
                <a:cs typeface="Arial" pitchFamily="34" charset="0"/>
              </a:rPr>
              <a:t>riques</a:t>
            </a:r>
            <a:endParaRPr kumimoji="0" lang="fr-FR" sz="1400"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Image 3" descr="C:\Users\kientega\Desktop\COUR DE ISIG\elements2.gif"/>
          <p:cNvPicPr/>
          <p:nvPr/>
        </p:nvPicPr>
        <p:blipFill>
          <a:blip r:embed="rId2"/>
          <a:stretch>
            <a:fillRect/>
          </a:stretch>
        </p:blipFill>
        <p:spPr bwMode="auto">
          <a:xfrm>
            <a:off x="1928794" y="3714752"/>
            <a:ext cx="4323806" cy="1867988"/>
          </a:xfrm>
          <a:prstGeom prst="rect">
            <a:avLst/>
          </a:prstGeom>
          <a:noFill/>
          <a:ln w="9525">
            <a:noFill/>
            <a:miter lim="800000"/>
            <a:headEnd/>
            <a:tailEnd/>
          </a:ln>
        </p:spPr>
      </p:pic>
      <p:sp>
        <p:nvSpPr>
          <p:cNvPr id="5" name="Espace réservé du pied de page 4"/>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wipe(down)">
                                      <p:cBhvr>
                                        <p:cTn id="7" dur="580">
                                          <p:stCondLst>
                                            <p:cond delay="0"/>
                                          </p:stCondLst>
                                        </p:cTn>
                                        <p:tgtEl>
                                          <p:spTgt spid="22530"/>
                                        </p:tgtEl>
                                      </p:cBhvr>
                                    </p:animEffect>
                                    <p:anim calcmode="lin" valueType="num">
                                      <p:cBhvr>
                                        <p:cTn id="8" dur="1822" tmFilter="0,0; 0.14,0.36; 0.43,0.73; 0.71,0.91; 1.0,1.0">
                                          <p:stCondLst>
                                            <p:cond delay="0"/>
                                          </p:stCondLst>
                                        </p:cTn>
                                        <p:tgtEl>
                                          <p:spTgt spid="2253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253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253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253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2530"/>
                                        </p:tgtEl>
                                        <p:attrNameLst>
                                          <p:attrName>ppt_y</p:attrName>
                                        </p:attrNameLst>
                                      </p:cBhvr>
                                      <p:tavLst>
                                        <p:tav tm="0" fmla="#ppt_y-sin(pi*$)/81">
                                          <p:val>
                                            <p:fltVal val="0"/>
                                          </p:val>
                                        </p:tav>
                                        <p:tav tm="100000">
                                          <p:val>
                                            <p:fltVal val="1"/>
                                          </p:val>
                                        </p:tav>
                                      </p:tavLst>
                                    </p:anim>
                                    <p:animScale>
                                      <p:cBhvr>
                                        <p:cTn id="13" dur="26">
                                          <p:stCondLst>
                                            <p:cond delay="650"/>
                                          </p:stCondLst>
                                        </p:cTn>
                                        <p:tgtEl>
                                          <p:spTgt spid="22530"/>
                                        </p:tgtEl>
                                      </p:cBhvr>
                                      <p:to x="100000" y="60000"/>
                                    </p:animScale>
                                    <p:animScale>
                                      <p:cBhvr>
                                        <p:cTn id="14" dur="166" decel="50000">
                                          <p:stCondLst>
                                            <p:cond delay="676"/>
                                          </p:stCondLst>
                                        </p:cTn>
                                        <p:tgtEl>
                                          <p:spTgt spid="22530"/>
                                        </p:tgtEl>
                                      </p:cBhvr>
                                      <p:to x="100000" y="100000"/>
                                    </p:animScale>
                                    <p:animScale>
                                      <p:cBhvr>
                                        <p:cTn id="15" dur="26">
                                          <p:stCondLst>
                                            <p:cond delay="1312"/>
                                          </p:stCondLst>
                                        </p:cTn>
                                        <p:tgtEl>
                                          <p:spTgt spid="22530"/>
                                        </p:tgtEl>
                                      </p:cBhvr>
                                      <p:to x="100000" y="80000"/>
                                    </p:animScale>
                                    <p:animScale>
                                      <p:cBhvr>
                                        <p:cTn id="16" dur="166" decel="50000">
                                          <p:stCondLst>
                                            <p:cond delay="1338"/>
                                          </p:stCondLst>
                                        </p:cTn>
                                        <p:tgtEl>
                                          <p:spTgt spid="22530"/>
                                        </p:tgtEl>
                                      </p:cBhvr>
                                      <p:to x="100000" y="100000"/>
                                    </p:animScale>
                                    <p:animScale>
                                      <p:cBhvr>
                                        <p:cTn id="17" dur="26">
                                          <p:stCondLst>
                                            <p:cond delay="1642"/>
                                          </p:stCondLst>
                                        </p:cTn>
                                        <p:tgtEl>
                                          <p:spTgt spid="22530"/>
                                        </p:tgtEl>
                                      </p:cBhvr>
                                      <p:to x="100000" y="90000"/>
                                    </p:animScale>
                                    <p:animScale>
                                      <p:cBhvr>
                                        <p:cTn id="18" dur="166" decel="50000">
                                          <p:stCondLst>
                                            <p:cond delay="1668"/>
                                          </p:stCondLst>
                                        </p:cTn>
                                        <p:tgtEl>
                                          <p:spTgt spid="22530"/>
                                        </p:tgtEl>
                                      </p:cBhvr>
                                      <p:to x="100000" y="100000"/>
                                    </p:animScale>
                                    <p:animScale>
                                      <p:cBhvr>
                                        <p:cTn id="19" dur="26">
                                          <p:stCondLst>
                                            <p:cond delay="1808"/>
                                          </p:stCondLst>
                                        </p:cTn>
                                        <p:tgtEl>
                                          <p:spTgt spid="22530"/>
                                        </p:tgtEl>
                                      </p:cBhvr>
                                      <p:to x="100000" y="95000"/>
                                    </p:animScale>
                                    <p:animScale>
                                      <p:cBhvr>
                                        <p:cTn id="20" dur="166" decel="50000">
                                          <p:stCondLst>
                                            <p:cond delay="1834"/>
                                          </p:stCondLst>
                                        </p:cTn>
                                        <p:tgtEl>
                                          <p:spTgt spid="2253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22531"/>
                                        </p:tgtEl>
                                        <p:attrNameLst>
                                          <p:attrName>style.visibility</p:attrName>
                                        </p:attrNameLst>
                                      </p:cBhvr>
                                      <p:to>
                                        <p:strVal val="visible"/>
                                      </p:to>
                                    </p:set>
                                    <p:animEffect transition="in" filter="wipe(down)">
                                      <p:cBhvr>
                                        <p:cTn id="25" dur="500"/>
                                        <p:tgtEl>
                                          <p:spTgt spid="22531"/>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down)">
                                      <p:cBhvr>
                                        <p:cTn id="30" dur="580">
                                          <p:stCondLst>
                                            <p:cond delay="0"/>
                                          </p:stCondLst>
                                        </p:cTn>
                                        <p:tgtEl>
                                          <p:spTgt spid="4"/>
                                        </p:tgtEl>
                                      </p:cBhvr>
                                    </p:animEffect>
                                    <p:anim calcmode="lin" valueType="num">
                                      <p:cBhvr>
                                        <p:cTn id="31"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6" dur="26">
                                          <p:stCondLst>
                                            <p:cond delay="650"/>
                                          </p:stCondLst>
                                        </p:cTn>
                                        <p:tgtEl>
                                          <p:spTgt spid="4"/>
                                        </p:tgtEl>
                                      </p:cBhvr>
                                      <p:to x="100000" y="60000"/>
                                    </p:animScale>
                                    <p:animScale>
                                      <p:cBhvr>
                                        <p:cTn id="37" dur="166" decel="50000">
                                          <p:stCondLst>
                                            <p:cond delay="676"/>
                                          </p:stCondLst>
                                        </p:cTn>
                                        <p:tgtEl>
                                          <p:spTgt spid="4"/>
                                        </p:tgtEl>
                                      </p:cBhvr>
                                      <p:to x="100000" y="100000"/>
                                    </p:animScale>
                                    <p:animScale>
                                      <p:cBhvr>
                                        <p:cTn id="38" dur="26">
                                          <p:stCondLst>
                                            <p:cond delay="1312"/>
                                          </p:stCondLst>
                                        </p:cTn>
                                        <p:tgtEl>
                                          <p:spTgt spid="4"/>
                                        </p:tgtEl>
                                      </p:cBhvr>
                                      <p:to x="100000" y="80000"/>
                                    </p:animScale>
                                    <p:animScale>
                                      <p:cBhvr>
                                        <p:cTn id="39" dur="166" decel="50000">
                                          <p:stCondLst>
                                            <p:cond delay="1338"/>
                                          </p:stCondLst>
                                        </p:cTn>
                                        <p:tgtEl>
                                          <p:spTgt spid="4"/>
                                        </p:tgtEl>
                                      </p:cBhvr>
                                      <p:to x="100000" y="100000"/>
                                    </p:animScale>
                                    <p:animScale>
                                      <p:cBhvr>
                                        <p:cTn id="40" dur="26">
                                          <p:stCondLst>
                                            <p:cond delay="1642"/>
                                          </p:stCondLst>
                                        </p:cTn>
                                        <p:tgtEl>
                                          <p:spTgt spid="4"/>
                                        </p:tgtEl>
                                      </p:cBhvr>
                                      <p:to x="100000" y="90000"/>
                                    </p:animScale>
                                    <p:animScale>
                                      <p:cBhvr>
                                        <p:cTn id="41" dur="166" decel="50000">
                                          <p:stCondLst>
                                            <p:cond delay="1668"/>
                                          </p:stCondLst>
                                        </p:cTn>
                                        <p:tgtEl>
                                          <p:spTgt spid="4"/>
                                        </p:tgtEl>
                                      </p:cBhvr>
                                      <p:to x="100000" y="100000"/>
                                    </p:animScale>
                                    <p:animScale>
                                      <p:cBhvr>
                                        <p:cTn id="42" dur="26">
                                          <p:stCondLst>
                                            <p:cond delay="1808"/>
                                          </p:stCondLst>
                                        </p:cTn>
                                        <p:tgtEl>
                                          <p:spTgt spid="4"/>
                                        </p:tgtEl>
                                      </p:cBhvr>
                                      <p:to x="100000" y="95000"/>
                                    </p:animScale>
                                    <p:animScale>
                                      <p:cBhvr>
                                        <p:cTn id="43"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nimBg="1"/>
      <p:bldP spid="225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1643050"/>
            <a:ext cx="9144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En g</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n</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ral, un ordinateur 'plant</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pr</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sente de tels dysfonctionnements qu'il vaut mieux le red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marrer.</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Pour cela, deux solutions, </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à</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essayer dans l'ordre:</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Frapper la combinaison de touches Alt + ctrl + delete du clavier (Alt+ctrl+</a:t>
            </a:r>
            <a:r>
              <a:rPr kumimoji="0" lang="fr-FR" sz="16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suppr</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sur les claviers fran</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ç</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ais)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Si l'ordinateur ne r</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agit pas ou qu'il refuse de red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marrer, tu peux aussi</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Pousser le bouton Reset situ</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g</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n</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ralement pr</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è</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 de l'interrupteur de l'ordinateur.</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Red</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é</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marre ton ordinateur par un Alt + ctrl + delete puis reviens </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à</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cette page. Attention, l'ensemble de la man</a:t>
            </a:r>
            <a:r>
              <a:rPr kumimoji="0" lang="fr-FR" sz="1600" b="0" i="0" u="none" strike="noStrike" cap="none" normalizeH="0" baseline="0" dirty="0" smtClean="0">
                <a:ln>
                  <a:noFill/>
                </a:ln>
                <a:solidFill>
                  <a:srgbClr val="000000"/>
                </a:solidFill>
                <a:effectLst/>
                <a:latin typeface="Calibri"/>
                <a:ea typeface="Calibri" pitchFamily="34" charset="0"/>
                <a:cs typeface="Arial" pitchFamily="34" charset="0"/>
              </a:rPr>
              <a:t>œ</a:t>
            </a:r>
            <a:r>
              <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uvre prendra quelques minutes.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pied de page 2"/>
          <p:cNvSpPr>
            <a:spLocks noGrp="1"/>
          </p:cNvSpPr>
          <p:nvPr>
            <p:ph type="ftr" sz="quarter" idx="11"/>
          </p:nvPr>
        </p:nvSpPr>
        <p:spPr/>
        <p:txBody>
          <a:bodyPr/>
          <a:lstStyle/>
          <a:p>
            <a:r>
              <a:rPr lang="fr-FR" smtClean="0"/>
              <a:t>PRESENTE PAR M KIENTEGA</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8433"/>
                                        </p:tgtEl>
                                        <p:attrNameLst>
                                          <p:attrName>style.visibility</p:attrName>
                                        </p:attrNameLst>
                                      </p:cBhvr>
                                      <p:to>
                                        <p:strVal val="visible"/>
                                      </p:to>
                                    </p:set>
                                    <p:animEffect transition="in" filter="wipe(down)">
                                      <p:cBhvr>
                                        <p:cTn id="7" dur="580">
                                          <p:stCondLst>
                                            <p:cond delay="0"/>
                                          </p:stCondLst>
                                        </p:cTn>
                                        <p:tgtEl>
                                          <p:spTgt spid="18433"/>
                                        </p:tgtEl>
                                      </p:cBhvr>
                                    </p:animEffect>
                                    <p:anim calcmode="lin" valueType="num">
                                      <p:cBhvr>
                                        <p:cTn id="8" dur="1822" tmFilter="0,0; 0.14,0.36; 0.43,0.73; 0.71,0.91; 1.0,1.0">
                                          <p:stCondLst>
                                            <p:cond delay="0"/>
                                          </p:stCondLst>
                                        </p:cTn>
                                        <p:tgtEl>
                                          <p:spTgt spid="1843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843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843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843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8433"/>
                                        </p:tgtEl>
                                        <p:attrNameLst>
                                          <p:attrName>ppt_y</p:attrName>
                                        </p:attrNameLst>
                                      </p:cBhvr>
                                      <p:tavLst>
                                        <p:tav tm="0" fmla="#ppt_y-sin(pi*$)/81">
                                          <p:val>
                                            <p:fltVal val="0"/>
                                          </p:val>
                                        </p:tav>
                                        <p:tav tm="100000">
                                          <p:val>
                                            <p:fltVal val="1"/>
                                          </p:val>
                                        </p:tav>
                                      </p:tavLst>
                                    </p:anim>
                                    <p:animScale>
                                      <p:cBhvr>
                                        <p:cTn id="13" dur="26">
                                          <p:stCondLst>
                                            <p:cond delay="650"/>
                                          </p:stCondLst>
                                        </p:cTn>
                                        <p:tgtEl>
                                          <p:spTgt spid="18433"/>
                                        </p:tgtEl>
                                      </p:cBhvr>
                                      <p:to x="100000" y="60000"/>
                                    </p:animScale>
                                    <p:animScale>
                                      <p:cBhvr>
                                        <p:cTn id="14" dur="166" decel="50000">
                                          <p:stCondLst>
                                            <p:cond delay="676"/>
                                          </p:stCondLst>
                                        </p:cTn>
                                        <p:tgtEl>
                                          <p:spTgt spid="18433"/>
                                        </p:tgtEl>
                                      </p:cBhvr>
                                      <p:to x="100000" y="100000"/>
                                    </p:animScale>
                                    <p:animScale>
                                      <p:cBhvr>
                                        <p:cTn id="15" dur="26">
                                          <p:stCondLst>
                                            <p:cond delay="1312"/>
                                          </p:stCondLst>
                                        </p:cTn>
                                        <p:tgtEl>
                                          <p:spTgt spid="18433"/>
                                        </p:tgtEl>
                                      </p:cBhvr>
                                      <p:to x="100000" y="80000"/>
                                    </p:animScale>
                                    <p:animScale>
                                      <p:cBhvr>
                                        <p:cTn id="16" dur="166" decel="50000">
                                          <p:stCondLst>
                                            <p:cond delay="1338"/>
                                          </p:stCondLst>
                                        </p:cTn>
                                        <p:tgtEl>
                                          <p:spTgt spid="18433"/>
                                        </p:tgtEl>
                                      </p:cBhvr>
                                      <p:to x="100000" y="100000"/>
                                    </p:animScale>
                                    <p:animScale>
                                      <p:cBhvr>
                                        <p:cTn id="17" dur="26">
                                          <p:stCondLst>
                                            <p:cond delay="1642"/>
                                          </p:stCondLst>
                                        </p:cTn>
                                        <p:tgtEl>
                                          <p:spTgt spid="18433"/>
                                        </p:tgtEl>
                                      </p:cBhvr>
                                      <p:to x="100000" y="90000"/>
                                    </p:animScale>
                                    <p:animScale>
                                      <p:cBhvr>
                                        <p:cTn id="18" dur="166" decel="50000">
                                          <p:stCondLst>
                                            <p:cond delay="1668"/>
                                          </p:stCondLst>
                                        </p:cTn>
                                        <p:tgtEl>
                                          <p:spTgt spid="18433"/>
                                        </p:tgtEl>
                                      </p:cBhvr>
                                      <p:to x="100000" y="100000"/>
                                    </p:animScale>
                                    <p:animScale>
                                      <p:cBhvr>
                                        <p:cTn id="19" dur="26">
                                          <p:stCondLst>
                                            <p:cond delay="1808"/>
                                          </p:stCondLst>
                                        </p:cTn>
                                        <p:tgtEl>
                                          <p:spTgt spid="18433"/>
                                        </p:tgtEl>
                                      </p:cBhvr>
                                      <p:to x="100000" y="95000"/>
                                    </p:animScale>
                                    <p:animScale>
                                      <p:cBhvr>
                                        <p:cTn id="20" dur="166" decel="50000">
                                          <p:stCondLst>
                                            <p:cond delay="1834"/>
                                          </p:stCondLst>
                                        </p:cTn>
                                        <p:tgtEl>
                                          <p:spTgt spid="1843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214281" y="857232"/>
          <a:ext cx="8429687" cy="5786478"/>
        </p:xfrm>
        <a:graphic>
          <a:graphicData uri="http://schemas.openxmlformats.org/drawingml/2006/table">
            <a:tbl>
              <a:tblPr/>
              <a:tblGrid>
                <a:gridCol w="1685938"/>
                <a:gridCol w="1957400"/>
                <a:gridCol w="1414474"/>
                <a:gridCol w="1228732"/>
                <a:gridCol w="2143143"/>
              </a:tblGrid>
              <a:tr h="762681">
                <a:tc>
                  <a:txBody>
                    <a:bodyPr/>
                    <a:lstStyle/>
                    <a:p>
                      <a:pPr>
                        <a:lnSpc>
                          <a:spcPct val="150000"/>
                        </a:lnSpc>
                      </a:pPr>
                      <a:r>
                        <a:rPr lang="fr-FR" sz="1200" b="1" dirty="0">
                          <a:solidFill>
                            <a:srgbClr val="000000"/>
                          </a:solidFill>
                          <a:latin typeface="Arial"/>
                        </a:rPr>
                        <a:t>Périphériques d’entrée :</a:t>
                      </a:r>
                      <a:endParaRPr lang="fr-FR" sz="1200" dirty="0">
                        <a:solidFill>
                          <a:srgbClr val="000080"/>
                        </a:solidFill>
                        <a:latin typeface="Calibri"/>
                      </a:endParaRPr>
                    </a:p>
                  </a:txBody>
                  <a:tcPr marL="4570" marR="4570" marT="4570" marB="4570" anchor="ctr">
                    <a:lnL>
                      <a:noFill/>
                    </a:lnL>
                    <a:lnR>
                      <a:noFill/>
                    </a:lnR>
                    <a:lnT>
                      <a:noFill/>
                    </a:lnT>
                    <a:lnB>
                      <a:noFill/>
                    </a:lnB>
                  </a:tcPr>
                </a:tc>
                <a:tc>
                  <a:txBody>
                    <a:bodyPr/>
                    <a:lstStyle/>
                    <a:p>
                      <a:pPr>
                        <a:lnSpc>
                          <a:spcPct val="115000"/>
                        </a:lnSpc>
                      </a:pPr>
                      <a:endParaRPr lang="fr-FR" sz="1200">
                        <a:latin typeface="Calibri"/>
                      </a:endParaRPr>
                    </a:p>
                  </a:txBody>
                  <a:tcPr marL="4570" marR="4570" marT="4570" marB="4570" anchor="ctr">
                    <a:lnL>
                      <a:noFill/>
                    </a:lnL>
                    <a:lnR>
                      <a:noFill/>
                    </a:lnR>
                    <a:lnT>
                      <a:noFill/>
                    </a:lnT>
                    <a:lnB>
                      <a:noFill/>
                    </a:lnB>
                  </a:tcPr>
                </a:tc>
                <a:tc>
                  <a:txBody>
                    <a:bodyPr/>
                    <a:lstStyle/>
                    <a:p>
                      <a:pPr>
                        <a:lnSpc>
                          <a:spcPct val="150000"/>
                        </a:lnSpc>
                      </a:pPr>
                      <a:r>
                        <a:rPr lang="fr-FR" sz="1200" b="1" dirty="0">
                          <a:solidFill>
                            <a:srgbClr val="000000"/>
                          </a:solidFill>
                          <a:latin typeface="Arial"/>
                        </a:rPr>
                        <a:t>Unité centrale :</a:t>
                      </a:r>
                      <a:endParaRPr lang="fr-FR" sz="1200" dirty="0">
                        <a:solidFill>
                          <a:srgbClr val="000080"/>
                        </a:solidFill>
                        <a:latin typeface="Calibri"/>
                      </a:endParaRPr>
                    </a:p>
                  </a:txBody>
                  <a:tcPr marL="4570" marR="4570" marT="4570" marB="4570" anchor="ctr">
                    <a:lnL>
                      <a:noFill/>
                    </a:lnL>
                    <a:lnR>
                      <a:noFill/>
                    </a:lnR>
                    <a:lnT>
                      <a:noFill/>
                    </a:lnT>
                    <a:lnB>
                      <a:noFill/>
                    </a:lnB>
                  </a:tcPr>
                </a:tc>
                <a:tc>
                  <a:txBody>
                    <a:bodyPr/>
                    <a:lstStyle/>
                    <a:p>
                      <a:pPr>
                        <a:lnSpc>
                          <a:spcPct val="115000"/>
                        </a:lnSpc>
                      </a:pPr>
                      <a:endParaRPr lang="fr-FR" sz="1200">
                        <a:latin typeface="Calibri"/>
                      </a:endParaRPr>
                    </a:p>
                  </a:txBody>
                  <a:tcPr marL="4570" marR="4570" marT="4570" marB="4570" anchor="ctr">
                    <a:lnL>
                      <a:noFill/>
                    </a:lnL>
                    <a:lnR>
                      <a:noFill/>
                    </a:lnR>
                    <a:lnT>
                      <a:noFill/>
                    </a:lnT>
                    <a:lnB>
                      <a:noFill/>
                    </a:lnB>
                  </a:tcPr>
                </a:tc>
                <a:tc>
                  <a:txBody>
                    <a:bodyPr/>
                    <a:lstStyle/>
                    <a:p>
                      <a:pPr>
                        <a:lnSpc>
                          <a:spcPct val="150000"/>
                        </a:lnSpc>
                      </a:pPr>
                      <a:r>
                        <a:rPr lang="fr-FR" sz="1100" b="1" dirty="0">
                          <a:solidFill>
                            <a:srgbClr val="000000"/>
                          </a:solidFill>
                          <a:latin typeface="Arial"/>
                        </a:rPr>
                        <a:t>Périphériques de sortie :</a:t>
                      </a:r>
                      <a:endParaRPr lang="fr-FR" sz="1100" dirty="0">
                        <a:solidFill>
                          <a:srgbClr val="000080"/>
                        </a:solidFill>
                        <a:latin typeface="Calibri"/>
                      </a:endParaRPr>
                    </a:p>
                  </a:txBody>
                  <a:tcPr marL="4570" marR="4570" marT="4570" marB="4570" anchor="ctr">
                    <a:lnL>
                      <a:noFill/>
                    </a:lnL>
                    <a:lnR>
                      <a:noFill/>
                    </a:lnR>
                    <a:lnT>
                      <a:noFill/>
                    </a:lnT>
                    <a:lnB>
                      <a:noFill/>
                    </a:lnB>
                  </a:tcPr>
                </a:tc>
              </a:tr>
              <a:tr h="1512344">
                <a:tc>
                  <a:txBody>
                    <a:bodyPr/>
                    <a:lstStyle/>
                    <a:p>
                      <a:pPr>
                        <a:lnSpc>
                          <a:spcPct val="150000"/>
                        </a:lnSpc>
                        <a:spcAft>
                          <a:spcPts val="0"/>
                        </a:spcAft>
                      </a:pPr>
                      <a:r>
                        <a:rPr lang="fr-FR" sz="1200" b="1" dirty="0">
                          <a:solidFill>
                            <a:srgbClr val="000000"/>
                          </a:solidFill>
                          <a:latin typeface="Arial"/>
                        </a:rPr>
                        <a:t>Clavier</a:t>
                      </a:r>
                      <a:endParaRPr lang="fr-FR" sz="1200" dirty="0">
                        <a:solidFill>
                          <a:srgbClr val="000080"/>
                        </a:solidFill>
                        <a:latin typeface="Calibri"/>
                      </a:endParaRPr>
                    </a:p>
                    <a:p>
                      <a:pPr>
                        <a:lnSpc>
                          <a:spcPct val="150000"/>
                        </a:lnSpc>
                        <a:spcAft>
                          <a:spcPts val="0"/>
                        </a:spcAft>
                      </a:pPr>
                      <a:r>
                        <a:rPr lang="fr-FR" sz="1200" b="1" dirty="0">
                          <a:solidFill>
                            <a:srgbClr val="000000"/>
                          </a:solidFill>
                          <a:latin typeface="Arial"/>
                        </a:rPr>
                        <a:t>Souris</a:t>
                      </a:r>
                      <a:endParaRPr lang="fr-FR" sz="1200" dirty="0">
                        <a:solidFill>
                          <a:srgbClr val="000080"/>
                        </a:solidFill>
                        <a:latin typeface="Calibri"/>
                      </a:endParaRPr>
                    </a:p>
                    <a:p>
                      <a:pPr>
                        <a:lnSpc>
                          <a:spcPct val="150000"/>
                        </a:lnSpc>
                        <a:spcAft>
                          <a:spcPts val="0"/>
                        </a:spcAft>
                      </a:pPr>
                      <a:r>
                        <a:rPr lang="fr-FR" sz="1200" b="1" dirty="0">
                          <a:solidFill>
                            <a:srgbClr val="000000"/>
                          </a:solidFill>
                          <a:latin typeface="Arial"/>
                        </a:rPr>
                        <a:t>Scanner</a:t>
                      </a:r>
                      <a:endParaRPr lang="fr-FR" sz="1200" dirty="0">
                        <a:solidFill>
                          <a:srgbClr val="000080"/>
                        </a:solidFill>
                        <a:latin typeface="Calibri"/>
                      </a:endParaRPr>
                    </a:p>
                    <a:p>
                      <a:pPr>
                        <a:lnSpc>
                          <a:spcPct val="150000"/>
                        </a:lnSpc>
                        <a:spcAft>
                          <a:spcPts val="0"/>
                        </a:spcAft>
                      </a:pPr>
                      <a:r>
                        <a:rPr lang="fr-FR" sz="1200" b="1" dirty="0">
                          <a:solidFill>
                            <a:srgbClr val="000000"/>
                          </a:solidFill>
                          <a:latin typeface="Arial"/>
                        </a:rPr>
                        <a:t>Lecteur cédérom/DVD</a:t>
                      </a:r>
                      <a:endParaRPr lang="fr-FR" sz="1200" dirty="0">
                        <a:solidFill>
                          <a:srgbClr val="000080"/>
                        </a:solidFill>
                        <a:latin typeface="Calibri"/>
                      </a:endParaRPr>
                    </a:p>
                  </a:txBody>
                  <a:tcPr marL="4570" marR="4570" marT="4570" marB="4570" anchor="ctr">
                    <a:lnL>
                      <a:noFill/>
                    </a:lnL>
                    <a:lnR>
                      <a:noFill/>
                    </a:lnR>
                    <a:lnT>
                      <a:noFill/>
                    </a:lnT>
                    <a:lnB>
                      <a:noFill/>
                    </a:lnB>
                  </a:tcPr>
                </a:tc>
                <a:tc>
                  <a:txBody>
                    <a:bodyPr/>
                    <a:lstStyle/>
                    <a:p>
                      <a:pPr>
                        <a:lnSpc>
                          <a:spcPct val="150000"/>
                        </a:lnSpc>
                        <a:spcAft>
                          <a:spcPts val="1000"/>
                        </a:spcAft>
                      </a:pPr>
                      <a:endParaRPr lang="fr-FR" sz="1200" dirty="0">
                        <a:solidFill>
                          <a:srgbClr val="000000"/>
                        </a:solidFill>
                        <a:latin typeface="Arial"/>
                        <a:ea typeface="Calibri"/>
                        <a:cs typeface="Times New Roman"/>
                      </a:endParaRPr>
                    </a:p>
                  </a:txBody>
                  <a:tcPr marL="4570" marR="4570" marT="4570" marB="4570" anchor="ctr">
                    <a:lnL>
                      <a:noFill/>
                    </a:lnL>
                    <a:lnR>
                      <a:noFill/>
                    </a:lnR>
                    <a:lnT>
                      <a:noFill/>
                    </a:lnT>
                    <a:lnB>
                      <a:noFill/>
                    </a:lnB>
                  </a:tcPr>
                </a:tc>
                <a:tc>
                  <a:txBody>
                    <a:bodyPr/>
                    <a:lstStyle/>
                    <a:p>
                      <a:pPr>
                        <a:lnSpc>
                          <a:spcPct val="150000"/>
                        </a:lnSpc>
                        <a:spcAft>
                          <a:spcPts val="1000"/>
                        </a:spcAft>
                      </a:pPr>
                      <a:endParaRPr lang="fr-FR" sz="1200" dirty="0">
                        <a:solidFill>
                          <a:srgbClr val="000000"/>
                        </a:solidFill>
                        <a:latin typeface="Arial"/>
                        <a:ea typeface="Calibri"/>
                        <a:cs typeface="Times New Roman"/>
                      </a:endParaRPr>
                    </a:p>
                  </a:txBody>
                  <a:tcPr marL="4570" marR="4570" marT="4570" marB="4570" anchor="ctr">
                    <a:lnL>
                      <a:noFill/>
                    </a:lnL>
                    <a:lnR>
                      <a:noFill/>
                    </a:lnR>
                    <a:lnT>
                      <a:noFill/>
                    </a:lnT>
                    <a:lnB>
                      <a:noFill/>
                    </a:lnB>
                  </a:tcPr>
                </a:tc>
                <a:tc>
                  <a:txBody>
                    <a:bodyPr/>
                    <a:lstStyle/>
                    <a:p>
                      <a:pPr>
                        <a:lnSpc>
                          <a:spcPct val="150000"/>
                        </a:lnSpc>
                        <a:spcAft>
                          <a:spcPts val="1000"/>
                        </a:spcAft>
                      </a:pPr>
                      <a:endParaRPr lang="fr-FR" sz="1200" dirty="0">
                        <a:solidFill>
                          <a:srgbClr val="000000"/>
                        </a:solidFill>
                        <a:latin typeface="Arial"/>
                        <a:ea typeface="Calibri"/>
                        <a:cs typeface="Times New Roman"/>
                      </a:endParaRPr>
                    </a:p>
                  </a:txBody>
                  <a:tcPr marL="4570" marR="4570" marT="4570" marB="4570" anchor="ctr">
                    <a:lnL>
                      <a:noFill/>
                    </a:lnL>
                    <a:lnR>
                      <a:noFill/>
                    </a:lnR>
                    <a:lnT>
                      <a:noFill/>
                    </a:lnT>
                    <a:lnB>
                      <a:noFill/>
                    </a:lnB>
                  </a:tcPr>
                </a:tc>
                <a:tc>
                  <a:txBody>
                    <a:bodyPr/>
                    <a:lstStyle/>
                    <a:p>
                      <a:pPr>
                        <a:lnSpc>
                          <a:spcPct val="150000"/>
                        </a:lnSpc>
                        <a:spcAft>
                          <a:spcPts val="0"/>
                        </a:spcAft>
                      </a:pPr>
                      <a:r>
                        <a:rPr lang="fr-FR" sz="1100" b="1" dirty="0">
                          <a:solidFill>
                            <a:srgbClr val="000000"/>
                          </a:solidFill>
                          <a:latin typeface="Arial"/>
                        </a:rPr>
                        <a:t>Moniteur</a:t>
                      </a:r>
                      <a:endParaRPr lang="fr-FR" sz="1100" dirty="0">
                        <a:solidFill>
                          <a:srgbClr val="000080"/>
                        </a:solidFill>
                        <a:latin typeface="Calibri"/>
                      </a:endParaRPr>
                    </a:p>
                    <a:p>
                      <a:pPr>
                        <a:lnSpc>
                          <a:spcPct val="150000"/>
                        </a:lnSpc>
                        <a:spcAft>
                          <a:spcPts val="0"/>
                        </a:spcAft>
                      </a:pPr>
                      <a:r>
                        <a:rPr lang="fr-FR" sz="1100" b="1" dirty="0">
                          <a:solidFill>
                            <a:srgbClr val="000000"/>
                          </a:solidFill>
                          <a:latin typeface="Arial"/>
                        </a:rPr>
                        <a:t>Imprimante</a:t>
                      </a:r>
                      <a:endParaRPr lang="fr-FR" sz="1100" dirty="0">
                        <a:solidFill>
                          <a:srgbClr val="000080"/>
                        </a:solidFill>
                        <a:latin typeface="Calibri"/>
                      </a:endParaRPr>
                    </a:p>
                    <a:p>
                      <a:pPr>
                        <a:lnSpc>
                          <a:spcPct val="150000"/>
                        </a:lnSpc>
                        <a:spcAft>
                          <a:spcPts val="0"/>
                        </a:spcAft>
                      </a:pPr>
                      <a:r>
                        <a:rPr lang="fr-FR" sz="1100" b="1" dirty="0">
                          <a:solidFill>
                            <a:srgbClr val="000000"/>
                          </a:solidFill>
                          <a:latin typeface="Arial"/>
                        </a:rPr>
                        <a:t>Graveur cédérom/DVD</a:t>
                      </a:r>
                      <a:endParaRPr lang="fr-FR" sz="1100" dirty="0">
                        <a:solidFill>
                          <a:srgbClr val="000080"/>
                        </a:solidFill>
                        <a:latin typeface="Calibri"/>
                      </a:endParaRPr>
                    </a:p>
                  </a:txBody>
                  <a:tcPr marL="4570" marR="4570" marT="4570" marB="4570" anchor="ctr">
                    <a:lnL>
                      <a:noFill/>
                    </a:lnL>
                    <a:lnR>
                      <a:noFill/>
                    </a:lnR>
                    <a:lnT>
                      <a:noFill/>
                    </a:lnT>
                    <a:lnB>
                      <a:noFill/>
                    </a:lnB>
                  </a:tcPr>
                </a:tc>
              </a:tr>
              <a:tr h="3511453">
                <a:tc>
                  <a:txBody>
                    <a:bodyPr/>
                    <a:lstStyle/>
                    <a:p>
                      <a:pPr>
                        <a:lnSpc>
                          <a:spcPct val="115000"/>
                        </a:lnSpc>
                      </a:pPr>
                      <a:endParaRPr lang="fr-FR" sz="1200" dirty="0">
                        <a:latin typeface="Calibri"/>
                      </a:endParaRPr>
                    </a:p>
                  </a:txBody>
                  <a:tcPr marL="4570" marR="4570" marT="4570" marB="4570" anchor="ctr">
                    <a:lnL>
                      <a:noFill/>
                    </a:lnL>
                    <a:lnR>
                      <a:noFill/>
                    </a:lnR>
                    <a:lnT>
                      <a:noFill/>
                    </a:lnT>
                    <a:lnB>
                      <a:noFill/>
                    </a:lnB>
                  </a:tcPr>
                </a:tc>
                <a:tc>
                  <a:txBody>
                    <a:bodyPr/>
                    <a:lstStyle/>
                    <a:p>
                      <a:pPr>
                        <a:lnSpc>
                          <a:spcPct val="115000"/>
                        </a:lnSpc>
                      </a:pPr>
                      <a:endParaRPr lang="fr-FR" sz="1200" dirty="0">
                        <a:latin typeface="Calibri"/>
                      </a:endParaRPr>
                    </a:p>
                  </a:txBody>
                  <a:tcPr marL="4570" marR="4570" marT="4570" marB="4570" anchor="ctr">
                    <a:lnL>
                      <a:noFill/>
                    </a:lnL>
                    <a:lnR>
                      <a:noFill/>
                    </a:lnR>
                    <a:lnT>
                      <a:noFill/>
                    </a:lnT>
                    <a:lnB>
                      <a:noFill/>
                    </a:lnB>
                  </a:tcPr>
                </a:tc>
                <a:tc>
                  <a:txBody>
                    <a:bodyPr/>
                    <a:lstStyle/>
                    <a:p>
                      <a:pPr>
                        <a:lnSpc>
                          <a:spcPct val="150000"/>
                        </a:lnSpc>
                      </a:pPr>
                      <a:r>
                        <a:rPr lang="fr-FR" sz="1100" b="1" dirty="0">
                          <a:solidFill>
                            <a:srgbClr val="000000"/>
                          </a:solidFill>
                          <a:latin typeface="Arial"/>
                        </a:rPr>
                        <a:t>Périphériques mixtes :</a:t>
                      </a:r>
                      <a:endParaRPr lang="fr-FR" sz="1100" dirty="0">
                        <a:solidFill>
                          <a:srgbClr val="000080"/>
                        </a:solidFill>
                        <a:latin typeface="Calibri"/>
                      </a:endParaRPr>
                    </a:p>
                    <a:p>
                      <a:pPr>
                        <a:lnSpc>
                          <a:spcPct val="150000"/>
                        </a:lnSpc>
                        <a:spcAft>
                          <a:spcPts val="0"/>
                        </a:spcAft>
                      </a:pPr>
                      <a:r>
                        <a:rPr lang="fr-FR" sz="1100" b="1" dirty="0">
                          <a:solidFill>
                            <a:srgbClr val="000000"/>
                          </a:solidFill>
                          <a:latin typeface="Arial"/>
                        </a:rPr>
                        <a:t>Disquette</a:t>
                      </a:r>
                      <a:endParaRPr lang="fr-FR" sz="1100" dirty="0">
                        <a:solidFill>
                          <a:srgbClr val="000080"/>
                        </a:solidFill>
                        <a:latin typeface="Calibri"/>
                      </a:endParaRPr>
                    </a:p>
                    <a:p>
                      <a:pPr>
                        <a:lnSpc>
                          <a:spcPct val="150000"/>
                        </a:lnSpc>
                        <a:spcAft>
                          <a:spcPts val="0"/>
                        </a:spcAft>
                      </a:pPr>
                      <a:r>
                        <a:rPr lang="fr-FR" sz="1100" b="1" dirty="0">
                          <a:solidFill>
                            <a:srgbClr val="000000"/>
                          </a:solidFill>
                          <a:latin typeface="Arial"/>
                        </a:rPr>
                        <a:t>Disque dur</a:t>
                      </a:r>
                      <a:endParaRPr lang="fr-FR" sz="1100" dirty="0">
                        <a:solidFill>
                          <a:srgbClr val="000080"/>
                        </a:solidFill>
                        <a:latin typeface="Calibri"/>
                      </a:endParaRPr>
                    </a:p>
                    <a:p>
                      <a:pPr>
                        <a:lnSpc>
                          <a:spcPct val="150000"/>
                        </a:lnSpc>
                        <a:spcAft>
                          <a:spcPts val="0"/>
                        </a:spcAft>
                      </a:pPr>
                      <a:r>
                        <a:rPr lang="fr-FR" sz="1100" b="1" dirty="0">
                          <a:solidFill>
                            <a:srgbClr val="000000"/>
                          </a:solidFill>
                          <a:latin typeface="Arial"/>
                        </a:rPr>
                        <a:t>Carte réseau</a:t>
                      </a:r>
                      <a:endParaRPr lang="fr-FR" sz="1100" dirty="0">
                        <a:solidFill>
                          <a:srgbClr val="000080"/>
                        </a:solidFill>
                        <a:latin typeface="Calibri"/>
                      </a:endParaRPr>
                    </a:p>
                    <a:p>
                      <a:pPr>
                        <a:lnSpc>
                          <a:spcPct val="150000"/>
                        </a:lnSpc>
                        <a:spcAft>
                          <a:spcPts val="0"/>
                        </a:spcAft>
                      </a:pPr>
                      <a:r>
                        <a:rPr lang="fr-FR" sz="1100" b="1" dirty="0">
                          <a:solidFill>
                            <a:srgbClr val="000000"/>
                          </a:solidFill>
                          <a:latin typeface="Arial"/>
                        </a:rPr>
                        <a:t>Carte son (micro ou Haut-parleurs)</a:t>
                      </a:r>
                      <a:endParaRPr lang="fr-FR" sz="1100" dirty="0">
                        <a:solidFill>
                          <a:srgbClr val="000080"/>
                        </a:solidFill>
                        <a:latin typeface="Calibri"/>
                      </a:endParaRPr>
                    </a:p>
                    <a:p>
                      <a:pPr>
                        <a:lnSpc>
                          <a:spcPct val="150000"/>
                        </a:lnSpc>
                        <a:spcAft>
                          <a:spcPts val="0"/>
                        </a:spcAft>
                      </a:pPr>
                      <a:r>
                        <a:rPr lang="fr-FR" sz="1100" b="1" dirty="0">
                          <a:solidFill>
                            <a:srgbClr val="000000"/>
                          </a:solidFill>
                          <a:latin typeface="Arial"/>
                        </a:rPr>
                        <a:t>Lecteur-graveur CD-ROM/DVD-ROM</a:t>
                      </a:r>
                      <a:endParaRPr lang="fr-FR" sz="1100" dirty="0">
                        <a:solidFill>
                          <a:srgbClr val="000080"/>
                        </a:solidFill>
                        <a:latin typeface="Calibri"/>
                      </a:endParaRPr>
                    </a:p>
                  </a:txBody>
                  <a:tcPr marL="4570" marR="4570" marT="4570" marB="4570" anchor="ctr">
                    <a:lnL>
                      <a:noFill/>
                    </a:lnL>
                    <a:lnR>
                      <a:noFill/>
                    </a:lnR>
                    <a:lnT>
                      <a:noFill/>
                    </a:lnT>
                    <a:lnB>
                      <a:noFill/>
                    </a:lnB>
                  </a:tcPr>
                </a:tc>
                <a:tc>
                  <a:txBody>
                    <a:bodyPr/>
                    <a:lstStyle/>
                    <a:p>
                      <a:pPr>
                        <a:lnSpc>
                          <a:spcPct val="115000"/>
                        </a:lnSpc>
                      </a:pPr>
                      <a:endParaRPr lang="fr-FR" sz="1200" dirty="0">
                        <a:latin typeface="Calibri"/>
                      </a:endParaRPr>
                    </a:p>
                  </a:txBody>
                  <a:tcPr marL="4570" marR="4570" marT="4570" marB="4570" anchor="ctr">
                    <a:lnL>
                      <a:noFill/>
                    </a:lnL>
                    <a:lnR>
                      <a:noFill/>
                    </a:lnR>
                    <a:lnT>
                      <a:noFill/>
                    </a:lnT>
                    <a:lnB>
                      <a:noFill/>
                    </a:lnB>
                  </a:tcPr>
                </a:tc>
                <a:tc>
                  <a:txBody>
                    <a:bodyPr/>
                    <a:lstStyle/>
                    <a:p>
                      <a:pPr>
                        <a:lnSpc>
                          <a:spcPct val="115000"/>
                        </a:lnSpc>
                      </a:pPr>
                      <a:endParaRPr lang="fr-FR" sz="1200" dirty="0">
                        <a:latin typeface="Calibri"/>
                      </a:endParaRPr>
                    </a:p>
                  </a:txBody>
                  <a:tcPr marL="4570" marR="4570" marT="4570" marB="4570" anchor="ctr">
                    <a:lnL>
                      <a:noFill/>
                    </a:lnL>
                    <a:lnR>
                      <a:noFill/>
                    </a:lnR>
                    <a:lnT>
                      <a:noFill/>
                    </a:lnT>
                    <a:lnB>
                      <a:noFill/>
                    </a:lnB>
                  </a:tcPr>
                </a:tc>
              </a:tr>
            </a:tbl>
          </a:graphicData>
        </a:graphic>
      </p:graphicFrame>
      <p:pic>
        <p:nvPicPr>
          <p:cNvPr id="24579" name="Picture 3" descr="C:\Users\kientega\Desktop\COUR DE ISIG\arrow18.gif"/>
          <p:cNvPicPr>
            <a:picLocks noChangeAspect="1" noChangeArrowheads="1" noCrop="1"/>
          </p:cNvPicPr>
          <p:nvPr/>
        </p:nvPicPr>
        <p:blipFill>
          <a:blip r:embed="rId2" r:link="rId3"/>
          <a:srcRect/>
          <a:stretch>
            <a:fillRect/>
          </a:stretch>
        </p:blipFill>
        <p:spPr bwMode="auto">
          <a:xfrm>
            <a:off x="5500694" y="2714620"/>
            <a:ext cx="381000" cy="247650"/>
          </a:xfrm>
          <a:prstGeom prst="rect">
            <a:avLst/>
          </a:prstGeom>
          <a:noFill/>
        </p:spPr>
      </p:pic>
      <p:pic>
        <p:nvPicPr>
          <p:cNvPr id="24578" name="Image 38" descr="unite"/>
          <p:cNvPicPr>
            <a:picLocks noChangeAspect="1" noChangeArrowheads="1"/>
          </p:cNvPicPr>
          <p:nvPr/>
        </p:nvPicPr>
        <p:blipFill>
          <a:blip r:embed="rId4"/>
          <a:srcRect/>
          <a:stretch>
            <a:fillRect/>
          </a:stretch>
        </p:blipFill>
        <p:spPr bwMode="auto">
          <a:xfrm>
            <a:off x="3286116" y="1643050"/>
            <a:ext cx="1905000" cy="1862135"/>
          </a:xfrm>
          <a:prstGeom prst="rect">
            <a:avLst/>
          </a:prstGeom>
          <a:noFill/>
        </p:spPr>
      </p:pic>
      <p:pic>
        <p:nvPicPr>
          <p:cNvPr id="24577" name="Picture 1" descr="C:\Users\kientega\Desktop\COUR DE ISIG\arrow18.gif"/>
          <p:cNvPicPr>
            <a:picLocks noChangeAspect="1" noChangeArrowheads="1" noCrop="1"/>
          </p:cNvPicPr>
          <p:nvPr/>
        </p:nvPicPr>
        <p:blipFill>
          <a:blip r:embed="rId2" r:link="rId3"/>
          <a:srcRect/>
          <a:stretch>
            <a:fillRect/>
          </a:stretch>
        </p:blipFill>
        <p:spPr bwMode="auto">
          <a:xfrm>
            <a:off x="2357422" y="2571744"/>
            <a:ext cx="381000" cy="247650"/>
          </a:xfrm>
          <a:prstGeom prst="rect">
            <a:avLst/>
          </a:prstGeom>
          <a:noFill/>
        </p:spPr>
      </p:pic>
      <p:sp>
        <p:nvSpPr>
          <p:cNvPr id="6" name="Espace réservé du pied de page 5"/>
          <p:cNvSpPr>
            <a:spLocks noGrp="1"/>
          </p:cNvSpPr>
          <p:nvPr>
            <p:ph type="ftr" sz="quarter" idx="11"/>
          </p:nvPr>
        </p:nvSpPr>
        <p:spPr/>
        <p:txBody>
          <a:bodyPr/>
          <a:lstStyle/>
          <a:p>
            <a:r>
              <a:rPr lang="fr-FR" smtClean="0"/>
              <a:t>PRESENTE PAR M KIENTEGA</a:t>
            </a:r>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4578"/>
                                        </p:tgtEl>
                                        <p:attrNameLst>
                                          <p:attrName>style.visibility</p:attrName>
                                        </p:attrNameLst>
                                      </p:cBhvr>
                                      <p:to>
                                        <p:strVal val="visible"/>
                                      </p:to>
                                    </p:set>
                                    <p:animEffect transition="in" filter="wipe(down)">
                                      <p:cBhvr>
                                        <p:cTn id="25" dur="580">
                                          <p:stCondLst>
                                            <p:cond delay="0"/>
                                          </p:stCondLst>
                                        </p:cTn>
                                        <p:tgtEl>
                                          <p:spTgt spid="24578"/>
                                        </p:tgtEl>
                                      </p:cBhvr>
                                    </p:animEffect>
                                    <p:anim calcmode="lin" valueType="num">
                                      <p:cBhvr>
                                        <p:cTn id="26" dur="1822" tmFilter="0,0; 0.14,0.36; 0.43,0.73; 0.71,0.91; 1.0,1.0">
                                          <p:stCondLst>
                                            <p:cond delay="0"/>
                                          </p:stCondLst>
                                        </p:cTn>
                                        <p:tgtEl>
                                          <p:spTgt spid="24578"/>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4578"/>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4578"/>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4578"/>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4578"/>
                                        </p:tgtEl>
                                        <p:attrNameLst>
                                          <p:attrName>ppt_y</p:attrName>
                                        </p:attrNameLst>
                                      </p:cBhvr>
                                      <p:tavLst>
                                        <p:tav tm="0" fmla="#ppt_y-sin(pi*$)/81">
                                          <p:val>
                                            <p:fltVal val="0"/>
                                          </p:val>
                                        </p:tav>
                                        <p:tav tm="100000">
                                          <p:val>
                                            <p:fltVal val="1"/>
                                          </p:val>
                                        </p:tav>
                                      </p:tavLst>
                                    </p:anim>
                                    <p:animScale>
                                      <p:cBhvr>
                                        <p:cTn id="31" dur="26">
                                          <p:stCondLst>
                                            <p:cond delay="650"/>
                                          </p:stCondLst>
                                        </p:cTn>
                                        <p:tgtEl>
                                          <p:spTgt spid="24578"/>
                                        </p:tgtEl>
                                      </p:cBhvr>
                                      <p:to x="100000" y="60000"/>
                                    </p:animScale>
                                    <p:animScale>
                                      <p:cBhvr>
                                        <p:cTn id="32" dur="166" decel="50000">
                                          <p:stCondLst>
                                            <p:cond delay="676"/>
                                          </p:stCondLst>
                                        </p:cTn>
                                        <p:tgtEl>
                                          <p:spTgt spid="24578"/>
                                        </p:tgtEl>
                                      </p:cBhvr>
                                      <p:to x="100000" y="100000"/>
                                    </p:animScale>
                                    <p:animScale>
                                      <p:cBhvr>
                                        <p:cTn id="33" dur="26">
                                          <p:stCondLst>
                                            <p:cond delay="1312"/>
                                          </p:stCondLst>
                                        </p:cTn>
                                        <p:tgtEl>
                                          <p:spTgt spid="24578"/>
                                        </p:tgtEl>
                                      </p:cBhvr>
                                      <p:to x="100000" y="80000"/>
                                    </p:animScale>
                                    <p:animScale>
                                      <p:cBhvr>
                                        <p:cTn id="34" dur="166" decel="50000">
                                          <p:stCondLst>
                                            <p:cond delay="1338"/>
                                          </p:stCondLst>
                                        </p:cTn>
                                        <p:tgtEl>
                                          <p:spTgt spid="24578"/>
                                        </p:tgtEl>
                                      </p:cBhvr>
                                      <p:to x="100000" y="100000"/>
                                    </p:animScale>
                                    <p:animScale>
                                      <p:cBhvr>
                                        <p:cTn id="35" dur="26">
                                          <p:stCondLst>
                                            <p:cond delay="1642"/>
                                          </p:stCondLst>
                                        </p:cTn>
                                        <p:tgtEl>
                                          <p:spTgt spid="24578"/>
                                        </p:tgtEl>
                                      </p:cBhvr>
                                      <p:to x="100000" y="90000"/>
                                    </p:animScale>
                                    <p:animScale>
                                      <p:cBhvr>
                                        <p:cTn id="36" dur="166" decel="50000">
                                          <p:stCondLst>
                                            <p:cond delay="1668"/>
                                          </p:stCondLst>
                                        </p:cTn>
                                        <p:tgtEl>
                                          <p:spTgt spid="24578"/>
                                        </p:tgtEl>
                                      </p:cBhvr>
                                      <p:to x="100000" y="100000"/>
                                    </p:animScale>
                                    <p:animScale>
                                      <p:cBhvr>
                                        <p:cTn id="37" dur="26">
                                          <p:stCondLst>
                                            <p:cond delay="1808"/>
                                          </p:stCondLst>
                                        </p:cTn>
                                        <p:tgtEl>
                                          <p:spTgt spid="24578"/>
                                        </p:tgtEl>
                                      </p:cBhvr>
                                      <p:to x="100000" y="95000"/>
                                    </p:animScale>
                                    <p:animScale>
                                      <p:cBhvr>
                                        <p:cTn id="38" dur="166" decel="50000">
                                          <p:stCondLst>
                                            <p:cond delay="1834"/>
                                          </p:stCondLst>
                                        </p:cTn>
                                        <p:tgtEl>
                                          <p:spTgt spid="2457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378</TotalTime>
  <Words>3296</Words>
  <Application>Microsoft Office PowerPoint</Application>
  <PresentationFormat>Affichage à l'écran (4:3)</PresentationFormat>
  <Paragraphs>287</Paragraphs>
  <Slides>50</Slides>
  <Notes>2</Notes>
  <HiddenSlides>0</HiddenSlides>
  <MMClips>0</MMClips>
  <ScaleCrop>false</ScaleCrop>
  <HeadingPairs>
    <vt:vector size="4" baseType="variant">
      <vt:variant>
        <vt:lpstr>Thème</vt:lpstr>
      </vt:variant>
      <vt:variant>
        <vt:i4>1</vt:i4>
      </vt:variant>
      <vt:variant>
        <vt:lpstr>Titres des diapositives</vt:lpstr>
      </vt:variant>
      <vt:variant>
        <vt:i4>50</vt:i4>
      </vt:variant>
    </vt:vector>
  </HeadingPairs>
  <TitlesOfParts>
    <vt:vector size="51" baseType="lpstr">
      <vt:lpstr>Débit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kientega</dc:creator>
  <cp:lastModifiedBy>kientega</cp:lastModifiedBy>
  <cp:revision>34</cp:revision>
  <dcterms:created xsi:type="dcterms:W3CDTF">2014-04-20T12:06:36Z</dcterms:created>
  <dcterms:modified xsi:type="dcterms:W3CDTF">2015-11-14T19:55:46Z</dcterms:modified>
</cp:coreProperties>
</file>