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2" y="21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466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136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5202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3702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9229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3909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0129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8816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449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72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059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E32C0-34C6-49B6-8B91-3BCEFD69BCD2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D6CBC-74B0-4398-AAEF-8EC7DC82AC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645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8341" y="339032"/>
            <a:ext cx="2696186" cy="37835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fr-FR" dirty="0"/>
          </a:p>
          <a:p>
            <a:r>
              <a:rPr lang="fr-FR" dirty="0"/>
              <a:t>Le robinet est bouché. Alors il n’arrête pas de râler et de ronchonner : </a:t>
            </a:r>
            <a:r>
              <a:rPr lang="fr-FR" dirty="0" smtClean="0"/>
              <a:t>«».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844527" y="162124"/>
            <a:ext cx="2767674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132559" y="1995217"/>
            <a:ext cx="3715946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LER</a:t>
            </a:r>
            <a:endParaRPr lang="fr-FR" dirty="0"/>
          </a:p>
        </p:txBody>
      </p:sp>
      <p:pic>
        <p:nvPicPr>
          <p:cNvPr id="7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062" y="4323497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727" y="6580148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05" y="9091116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4621" y="8701459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134658" y="9207516"/>
            <a:ext cx="6130678" cy="1251751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- </a:t>
            </a:r>
            <a:r>
              <a:rPr lang="fr-FR" dirty="0" smtClean="0"/>
              <a:t>manger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358839" y="9295161"/>
            <a:ext cx="5662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ursive standard" pitchFamily="2" charset="0"/>
              </a:rPr>
              <a:t>blanc– grand– </a:t>
            </a:r>
            <a:r>
              <a:rPr lang="fr-FR" sz="3200" dirty="0" smtClean="0">
                <a:latin typeface="Cursive standard" pitchFamily="2" charset="0"/>
              </a:rPr>
              <a:t>encore – un </a:t>
            </a:r>
            <a:r>
              <a:rPr lang="fr-FR" sz="3200" dirty="0" smtClean="0">
                <a:latin typeface="Cursive standard" pitchFamily="2" charset="0"/>
              </a:rPr>
              <a:t>enfan</a:t>
            </a:r>
            <a:r>
              <a:rPr lang="fr-FR" sz="32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t -</a:t>
            </a:r>
            <a:r>
              <a:rPr lang="fr-FR" sz="3200" dirty="0" smtClean="0">
                <a:latin typeface="Cursive standard" pitchFamily="2" charset="0"/>
              </a:rPr>
              <a:t>ensuite</a:t>
            </a:r>
            <a:endParaRPr lang="fr-FR" sz="3200" dirty="0">
              <a:latin typeface="Cursive standard" pitchFamily="2" charset="0"/>
            </a:endParaRPr>
          </a:p>
        </p:txBody>
      </p:sp>
      <p:pic>
        <p:nvPicPr>
          <p:cNvPr id="1026" name="Picture 2" descr="carton_an_p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3769" y="176619"/>
            <a:ext cx="1528310" cy="17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988543" y="339033"/>
            <a:ext cx="26236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omic Sans MS" panose="030F0702030302020204" pitchFamily="66" charset="0"/>
              </a:rPr>
              <a:t>a</a:t>
            </a:r>
            <a:r>
              <a:rPr lang="fr-FR" sz="3200" dirty="0" smtClean="0">
                <a:latin typeface="Comic Sans MS" panose="030F0702030302020204" pitchFamily="66" charset="0"/>
              </a:rPr>
              <a:t>n  </a:t>
            </a:r>
            <a:r>
              <a:rPr lang="fr-FR" sz="3200" dirty="0" err="1" smtClean="0">
                <a:latin typeface="Comic Sans MS" panose="030F0702030302020204" pitchFamily="66" charset="0"/>
              </a:rPr>
              <a:t>An</a:t>
            </a:r>
            <a:r>
              <a:rPr lang="fr-FR" sz="3200" dirty="0" smtClean="0">
                <a:latin typeface="Comic Sans MS" panose="030F0702030302020204" pitchFamily="66" charset="0"/>
              </a:rPr>
              <a:t>  </a:t>
            </a:r>
          </a:p>
          <a:p>
            <a:pPr algn="ctr"/>
            <a:r>
              <a:rPr lang="fr-FR" sz="2800" dirty="0" smtClean="0">
                <a:latin typeface="Comic Sans MS" panose="030F0702030302020204" pitchFamily="66" charset="0"/>
              </a:rPr>
              <a:t> </a:t>
            </a:r>
            <a:r>
              <a:rPr lang="fr-FR" sz="3200" dirty="0" smtClean="0">
                <a:latin typeface="Cursive standard" pitchFamily="2" charset="0"/>
              </a:rPr>
              <a:t>an    </a:t>
            </a:r>
            <a:r>
              <a:rPr lang="fr-FR" sz="3200" dirty="0" err="1" smtClean="0">
                <a:latin typeface="Cursive standard" pitchFamily="2" charset="0"/>
              </a:rPr>
              <a:t>An</a:t>
            </a:r>
            <a:endParaRPr lang="fr-FR" sz="3200" dirty="0">
              <a:latin typeface="Cursive standard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3709" y="903905"/>
            <a:ext cx="2650818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sz="1600" dirty="0">
                <a:latin typeface="Comic Sans MS" panose="030F0702030302020204" pitchFamily="66" charset="0"/>
              </a:rPr>
              <a:t>Monsieur a et le nez sont très contents d’être en vacances. Ils chantent et dansent sur un banc mais un hurlement les surprend. Un fantôme géant se dresse devant eux : « Bande de chenapans ! Descendez de mon banc ! »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9124" y="419699"/>
            <a:ext cx="1034620" cy="759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an_maman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8583" y="2197297"/>
            <a:ext cx="1258888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4788743" y="2230797"/>
            <a:ext cx="175918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omic Sans MS" panose="030F0702030302020204" pitchFamily="66" charset="0"/>
              </a:rPr>
              <a:t>m</a:t>
            </a:r>
            <a:r>
              <a:rPr lang="fr-FR" sz="3200" dirty="0" smtClean="0">
                <a:latin typeface="Comic Sans MS" panose="030F0702030302020204" pitchFamily="66" charset="0"/>
              </a:rPr>
              <a:t>aman</a:t>
            </a:r>
          </a:p>
          <a:p>
            <a:r>
              <a:rPr lang="fr-FR" sz="3600" dirty="0" smtClean="0">
                <a:latin typeface="Cursive standard" pitchFamily="2" charset="0"/>
              </a:rPr>
              <a:t>maman</a:t>
            </a:r>
            <a:endParaRPr lang="fr-FR" sz="3600" dirty="0">
              <a:latin typeface="Cursive standard" pitchFamily="2" charset="0"/>
            </a:endParaRPr>
          </a:p>
        </p:txBody>
      </p:sp>
      <p:pic>
        <p:nvPicPr>
          <p:cNvPr id="1029" name="Picture 5" descr="Atten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2279" y="3315024"/>
            <a:ext cx="720080" cy="8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088872" y="3613894"/>
            <a:ext cx="2234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latin typeface="Comic Sans MS" panose="030F0702030302020204" pitchFamily="66" charset="0"/>
              </a:rPr>
              <a:t>en </a:t>
            </a:r>
            <a:r>
              <a:rPr lang="fr-FR" sz="3200" dirty="0">
                <a:latin typeface="Comic Sans MS" panose="030F0702030302020204" pitchFamily="66" charset="0"/>
                <a:sym typeface="Wingdings"/>
              </a:rPr>
              <a:t></a:t>
            </a:r>
            <a:r>
              <a:rPr lang="fr-FR" sz="3200" dirty="0">
                <a:latin typeface="Comic Sans MS" panose="030F0702030302020204" pitchFamily="66" charset="0"/>
              </a:rPr>
              <a:t>  v</a:t>
            </a:r>
            <a:r>
              <a:rPr lang="fr-FR" sz="3200" b="1" dirty="0">
                <a:latin typeface="Comic Sans MS" panose="030F0702030302020204" pitchFamily="66" charset="0"/>
              </a:rPr>
              <a:t>en</a:t>
            </a:r>
            <a:r>
              <a:rPr lang="fr-FR" sz="3200" dirty="0">
                <a:latin typeface="Comic Sans MS" panose="030F0702030302020204" pitchFamily="66" charset="0"/>
              </a:rPr>
              <a:t>t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6339125"/>
              </p:ext>
            </p:extLst>
          </p:nvPr>
        </p:nvGraphicFramePr>
        <p:xfrm>
          <a:off x="1048613" y="4323495"/>
          <a:ext cx="6263466" cy="23193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42161"/>
                <a:gridCol w="1258054"/>
                <a:gridCol w="1041029"/>
                <a:gridCol w="1040164"/>
                <a:gridCol w="1041029"/>
                <a:gridCol w="1041029"/>
              </a:tblGrid>
              <a:tr h="386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cho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chan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ché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chei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chen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char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fai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fen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fan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flo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ban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bou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ben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bê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bro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nen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nan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ni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né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nei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ven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val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Comic Sans MS"/>
                          <a:ea typeface="Times New Roman"/>
                        </a:rPr>
                        <a:t>van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386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san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den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man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né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Comic Sans MS"/>
                          <a:ea typeface="Times New Roman"/>
                        </a:rPr>
                        <a:t>vou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Comic Sans MS"/>
                          <a:ea typeface="Times New Roman"/>
                        </a:rPr>
                        <a:t>tren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756295" y="7100798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maman- </a:t>
            </a:r>
            <a:r>
              <a:rPr lang="fr-FR" sz="2400" dirty="0" smtClean="0">
                <a:latin typeface="Comic Sans MS" panose="030F0702030302020204" pitchFamily="66" charset="0"/>
              </a:rPr>
              <a:t>vendredi – dans - dimanche – trente - blanche – prendre </a:t>
            </a:r>
            <a:r>
              <a:rPr lang="fr-FR" sz="2400" dirty="0" smtClean="0">
                <a:latin typeface="Comic Sans MS" panose="030F0702030302020204" pitchFamily="66" charset="0"/>
              </a:rPr>
              <a:t>– trembler – </a:t>
            </a:r>
          </a:p>
          <a:p>
            <a:r>
              <a:rPr lang="fr-FR" sz="2400" dirty="0" smtClean="0">
                <a:latin typeface="Comic Sans MS" panose="030F0702030302020204" pitchFamily="66" charset="0"/>
              </a:rPr>
              <a:t>Attention: </a:t>
            </a:r>
            <a:r>
              <a:rPr lang="fr-FR" sz="2400" dirty="0" err="1" smtClean="0">
                <a:latin typeface="Comic Sans MS" panose="030F0702030302020204" pitchFamily="66" charset="0"/>
              </a:rPr>
              <a:t>Nolh</a:t>
            </a:r>
            <a:r>
              <a:rPr lang="fr-FR" sz="2400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an</a:t>
            </a:r>
            <a:r>
              <a:rPr lang="fr-FR" sz="2400" dirty="0" smtClean="0">
                <a:latin typeface="Comic Sans MS" panose="030F0702030302020204" pitchFamily="66" charset="0"/>
              </a:rPr>
              <a:t> et </a:t>
            </a:r>
            <a:r>
              <a:rPr lang="fr-FR" sz="2400" dirty="0" err="1" smtClean="0">
                <a:latin typeface="Comic Sans MS" panose="030F0702030302020204" pitchFamily="66" charset="0"/>
              </a:rPr>
              <a:t>Ev</a:t>
            </a:r>
            <a:r>
              <a:rPr lang="fr-FR" sz="2400" dirty="0" err="1" smtClean="0">
                <a:solidFill>
                  <a:srgbClr val="FFC000"/>
                </a:solidFill>
                <a:latin typeface="Comic Sans MS" panose="030F0702030302020204" pitchFamily="66" charset="0"/>
              </a:rPr>
              <a:t>an</a:t>
            </a:r>
            <a:r>
              <a:rPr lang="fr-FR" sz="24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743" y="7866980"/>
            <a:ext cx="845840" cy="687245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4932759" y="8443044"/>
            <a:ext cx="64807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0831" y="7650956"/>
            <a:ext cx="669651" cy="945559"/>
          </a:xfrm>
          <a:prstGeom prst="rect">
            <a:avLst/>
          </a:prstGeom>
          <a:noFill/>
        </p:spPr>
      </p:pic>
      <p:cxnSp>
        <p:nvCxnSpPr>
          <p:cNvPr id="27" name="Connecteur droit 26"/>
          <p:cNvCxnSpPr/>
          <p:nvPr/>
        </p:nvCxnSpPr>
        <p:spPr>
          <a:xfrm flipH="1">
            <a:off x="5724847" y="7794972"/>
            <a:ext cx="576064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580831" y="7722964"/>
            <a:ext cx="792088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2208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2279" y="251520"/>
            <a:ext cx="5688632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268759" y="395536"/>
            <a:ext cx="4816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AN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pic>
        <p:nvPicPr>
          <p:cNvPr id="4" name="Picture 2" descr="carton_an_p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80373" y="608220"/>
            <a:ext cx="1331706" cy="14828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5001474"/>
              </p:ext>
            </p:extLst>
          </p:nvPr>
        </p:nvGraphicFramePr>
        <p:xfrm>
          <a:off x="324247" y="2322364"/>
          <a:ext cx="6987832" cy="3352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50677"/>
                <a:gridCol w="2296734"/>
                <a:gridCol w="2740421"/>
              </a:tblGrid>
              <a:tr h="323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8890"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3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41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tent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dre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di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pent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ser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pen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ban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c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den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den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tist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 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chan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dul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mand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plan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plant</a:t>
                      </a:r>
                      <a:r>
                        <a:rPr lang="fr-FR" sz="24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du pi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men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tir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dan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se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lop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man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rin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band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les pa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ren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ts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pan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tou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fle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pro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pre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men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bran</a:t>
                      </a:r>
                      <a:r>
                        <a:rPr lang="fr-FR" sz="24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indent="12700"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de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mand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1056537"/>
              </p:ext>
            </p:extLst>
          </p:nvPr>
        </p:nvGraphicFramePr>
        <p:xfrm>
          <a:off x="396255" y="6138788"/>
          <a:ext cx="6768752" cy="3718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96134"/>
                <a:gridCol w="2250943"/>
                <a:gridCol w="2121675"/>
              </a:tblGrid>
              <a:tr h="3567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4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Mia's Scribblings ~" panose="02000000000000000000" pitchFamily="2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800" i="1" dirty="0" err="1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am</a:t>
                      </a:r>
                      <a:r>
                        <a:rPr lang="fr-FR" sz="28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 /</a:t>
                      </a:r>
                      <a:r>
                        <a:rPr lang="fr-FR" sz="2800" i="1" dirty="0" err="1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em</a:t>
                      </a:r>
                      <a:endParaRPr lang="fr-FR" sz="280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98450" algn="ctr">
                        <a:spcAft>
                          <a:spcPts val="0"/>
                        </a:spcAft>
                      </a:pPr>
                      <a:r>
                        <a:rPr lang="fr-FR" sz="2800" b="1" i="1" dirty="0">
                          <a:effectLst/>
                          <a:latin typeface="Mia's Scribblings ~" panose="02000000000000000000" pitchFamily="2" charset="0"/>
                        </a:rPr>
                        <a:t>Révisions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312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ran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g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du san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g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tir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tten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dre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dre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trent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est len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Elle est len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vem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bre 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lamp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tam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bour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am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poul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du bam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bou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</a:t>
                      </a:r>
                      <a:r>
                        <a:rPr lang="fr-FR" sz="2400" b="0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tem</a:t>
                      </a:r>
                      <a:r>
                        <a:rPr lang="fr-FR" sz="2400" b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pêt</a:t>
                      </a:r>
                      <a:r>
                        <a:rPr lang="fr-FR" sz="2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trem</a:t>
                      </a:r>
                      <a:r>
                        <a:rPr lang="fr-FR" sz="24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bl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Il tremp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che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va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chè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vre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che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mi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né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po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che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chas</a:t>
                      </a:r>
                      <a:r>
                        <a:rPr lang="fr-FR" sz="2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se</a:t>
                      </a:r>
                      <a:endParaRPr lang="fr-FR" sz="24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rei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ne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ba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lai</a:t>
                      </a:r>
                      <a:endParaRPr lang="fr-FR" sz="2400" b="0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é</a:t>
                      </a:r>
                      <a:r>
                        <a:rPr lang="fr-FR" sz="2400" b="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lè</a:t>
                      </a:r>
                      <a:r>
                        <a:rPr lang="fr-FR" sz="2400" b="0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ve</a:t>
                      </a:r>
                      <a:endParaRPr lang="fr-FR" sz="2400" b="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58163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259</Words>
  <Application>Microsoft Office PowerPoint</Application>
  <PresentationFormat>Personnalisé</PresentationFormat>
  <Paragraphs>107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10</cp:revision>
  <dcterms:created xsi:type="dcterms:W3CDTF">2013-12-27T08:52:04Z</dcterms:created>
  <dcterms:modified xsi:type="dcterms:W3CDTF">2016-02-10T08:50:09Z</dcterms:modified>
</cp:coreProperties>
</file>