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84" y="109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40085" y="977407"/>
            <a:ext cx="6858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fr-FR" sz="20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1.Complète</a:t>
            </a:r>
            <a:r>
              <a:rPr lang="fr-FR" sz="20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avec les mots du texte.</a:t>
            </a:r>
          </a:p>
          <a:p>
            <a:pPr marL="342900" indent="-342900"/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</a:t>
            </a:r>
            <a:r>
              <a:rPr lang="fr-FR" sz="2800" b="1" dirty="0" smtClean="0">
                <a:latin typeface="Cursive standard" pitchFamily="2" charset="0"/>
                <a:ea typeface="Verdana" pitchFamily="34" charset="0"/>
                <a:cs typeface="Verdana" pitchFamily="34" charset="0"/>
              </a:rPr>
              <a:t>pé</a:t>
            </a:r>
            <a:r>
              <a:rPr lang="fr-FR" sz="2800" b="1" dirty="0" smtClean="0">
                <a:solidFill>
                  <a:srgbClr val="FF0000"/>
                </a:solidFill>
                <a:latin typeface="Cursive standard" pitchFamily="2" charset="0"/>
                <a:ea typeface="Verdana" pitchFamily="34" charset="0"/>
                <a:cs typeface="Verdana" pitchFamily="34" charset="0"/>
              </a:rPr>
              <a:t>ni</a:t>
            </a:r>
            <a:r>
              <a:rPr lang="fr-FR" sz="2800" b="1" dirty="0" smtClean="0">
                <a:latin typeface="Cursive standard" pitchFamily="2" charset="0"/>
                <a:ea typeface="Verdana" pitchFamily="34" charset="0"/>
                <a:cs typeface="Verdana" pitchFamily="34" charset="0"/>
              </a:rPr>
              <a:t>ble – </a:t>
            </a:r>
            <a:r>
              <a:rPr lang="fr-FR" sz="2800" b="1" dirty="0" smtClean="0">
                <a:solidFill>
                  <a:srgbClr val="FF0000"/>
                </a:solidFill>
                <a:latin typeface="Cursive standard" pitchFamily="2" charset="0"/>
                <a:ea typeface="Verdana" pitchFamily="34" charset="0"/>
                <a:cs typeface="Verdana" pitchFamily="34" charset="0"/>
              </a:rPr>
              <a:t>chau</a:t>
            </a:r>
            <a:r>
              <a:rPr lang="fr-FR" sz="2800" b="1" dirty="0" smtClean="0">
                <a:latin typeface="Cursive standard" pitchFamily="2" charset="0"/>
                <a:ea typeface="Verdana" pitchFamily="34" charset="0"/>
                <a:cs typeface="Verdana" pitchFamily="34" charset="0"/>
              </a:rPr>
              <a:t>de - fa</a:t>
            </a:r>
            <a:r>
              <a:rPr lang="fr-FR" sz="2800" b="1" dirty="0" smtClean="0">
                <a:solidFill>
                  <a:srgbClr val="FF0000"/>
                </a:solidFill>
                <a:latin typeface="Cursive standard" pitchFamily="2" charset="0"/>
                <a:ea typeface="Verdana" pitchFamily="34" charset="0"/>
                <a:cs typeface="Verdana" pitchFamily="34" charset="0"/>
              </a:rPr>
              <a:t>ti</a:t>
            </a:r>
            <a:r>
              <a:rPr lang="fr-FR" sz="2800" b="1" dirty="0" smtClean="0">
                <a:latin typeface="Cursive standard" pitchFamily="2" charset="0"/>
                <a:ea typeface="Verdana" pitchFamily="34" charset="0"/>
                <a:cs typeface="Verdana" pitchFamily="34" charset="0"/>
              </a:rPr>
              <a:t>gué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ursive standard" pitchFamily="2" charset="0"/>
                <a:ea typeface="Verdana" pitchFamily="34" charset="0"/>
                <a:cs typeface="Verdana" pitchFamily="34" charset="0"/>
              </a:rPr>
              <a:t>e</a:t>
            </a:r>
          </a:p>
          <a:p>
            <a:pPr marL="800100" lvl="1" indent="-342900">
              <a:lnSpc>
                <a:spcPct val="150000"/>
              </a:lnSpc>
            </a:pP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four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 est _________________.</a:t>
            </a:r>
          </a:p>
          <a:p>
            <a:pPr marL="800100" lvl="1" indent="-342900">
              <a:lnSpc>
                <a:spcPct val="150000"/>
              </a:lnSpc>
            </a:pP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jour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né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est _______________________.</a:t>
            </a:r>
          </a:p>
          <a:p>
            <a:pPr marL="800100" lvl="1" indent="-342900">
              <a:lnSpc>
                <a:spcPct val="150000"/>
              </a:lnSpc>
            </a:pP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vail est _____________.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60487" y="3193398"/>
            <a:ext cx="64807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fr-FR" sz="20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Réponds</a:t>
            </a:r>
            <a:r>
              <a:rPr lang="fr-FR" sz="20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 </a:t>
            </a:r>
            <a:r>
              <a:rPr lang="fr-FR" sz="20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VRAI</a:t>
            </a:r>
            <a:r>
              <a:rPr lang="fr-FR" sz="20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ou </a:t>
            </a:r>
            <a:r>
              <a:rPr lang="fr-FR" sz="20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FAUX</a:t>
            </a:r>
            <a:endParaRPr lang="fr-FR" sz="20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four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 se ba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rre avec un cha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vail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tai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 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fa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ci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le.</a:t>
            </a: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sou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ri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est fa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gué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jour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né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est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chau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de.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4937323" y="4153161"/>
            <a:ext cx="836712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4937323" y="3663752"/>
            <a:ext cx="864096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4923631" y="4559288"/>
            <a:ext cx="864096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4909939" y="4972100"/>
            <a:ext cx="864096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116632" y="66476"/>
            <a:ext cx="6624736" cy="82608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7589" y="521125"/>
            <a:ext cx="868363" cy="86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0" y="9"/>
            <a:ext cx="6858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prstClr val="black"/>
                </a:solidFill>
                <a:latin typeface="Ghetto Master" pitchFamily="2" charset="0"/>
              </a:rPr>
              <a:t>La sauterelle et la fourmi</a:t>
            </a:r>
            <a:endParaRPr lang="fr-FR" sz="3200" dirty="0">
              <a:solidFill>
                <a:prstClr val="black"/>
              </a:solidFill>
              <a:latin typeface="Ghetto Master" pitchFamily="2" charset="0"/>
            </a:endParaRPr>
          </a:p>
          <a:p>
            <a:pPr algn="ctr"/>
            <a:r>
              <a:rPr lang="fr-FR" sz="20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Exercices du texte 1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490"/>
          <a:stretch/>
        </p:blipFill>
        <p:spPr bwMode="auto">
          <a:xfrm>
            <a:off x="5239343" y="2626884"/>
            <a:ext cx="1124151" cy="9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264728" y="5601072"/>
            <a:ext cx="5614807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6.Colorie </a:t>
            </a:r>
            <a:r>
              <a:rPr lang="fr-FR" sz="20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bonne réponse.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2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(L’adulte lit.)</a:t>
            </a: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 veut dire « </a:t>
            </a:r>
            <a:r>
              <a:rPr lang="fr-FR" sz="20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persévérer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» ?</a:t>
            </a:r>
          </a:p>
          <a:p>
            <a:pPr>
              <a:lnSpc>
                <a:spcPct val="150000"/>
              </a:lnSpc>
            </a:pPr>
            <a:endParaRPr lang="fr-FR" sz="20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 sont « </a:t>
            </a:r>
            <a:r>
              <a:rPr lang="fr-FR" sz="20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les restes d’un pique-nique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»?</a:t>
            </a:r>
          </a:p>
          <a:p>
            <a:pPr>
              <a:lnSpc>
                <a:spcPct val="150000"/>
              </a:lnSpc>
            </a:pPr>
            <a:endParaRPr lang="fr-FR" sz="20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Comic Sans MS" panose="030F0702030302020204" pitchFamily="66" charset="0"/>
            </a:endParaRPr>
          </a:p>
        </p:txBody>
      </p: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40000133"/>
              </p:ext>
            </p:extLst>
          </p:nvPr>
        </p:nvGraphicFramePr>
        <p:xfrm>
          <a:off x="264728" y="6609184"/>
          <a:ext cx="6408712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C’est continuer à faire quelque chose.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C’est arrêter de faire quelque chose.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09611093"/>
              </p:ext>
            </p:extLst>
          </p:nvPr>
        </p:nvGraphicFramePr>
        <p:xfrm>
          <a:off x="300732" y="8502992"/>
          <a:ext cx="6408712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Ce que les gens n’ont pas mangé.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Les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herbes qui entourent la fourmi.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8165</TotalTime>
  <Words>88</Words>
  <Application>Microsoft Office PowerPoint</Application>
  <PresentationFormat>Format A4 (210 x 297 mm)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florence2</dc:creator>
  <cp:lastModifiedBy>David</cp:lastModifiedBy>
  <cp:revision>53</cp:revision>
  <dcterms:created xsi:type="dcterms:W3CDTF">2014-12-21T11:12:11Z</dcterms:created>
  <dcterms:modified xsi:type="dcterms:W3CDTF">2015-12-30T18:39:11Z</dcterms:modified>
</cp:coreProperties>
</file>