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69"/>
    <a:srgbClr val="FA3000"/>
    <a:srgbClr val="9021FF"/>
    <a:srgbClr val="CC99FF"/>
    <a:srgbClr val="CC66FF"/>
    <a:srgbClr val="CD1DB4"/>
    <a:srgbClr val="E444CD"/>
    <a:srgbClr val="FF0066"/>
    <a:srgbClr val="F098E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1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94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01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5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2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27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4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98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7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13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7076-CA24-4F42-A348-D53EC1C19414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000B-0497-4650-B7AB-C1DC5ADD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E7FBA0-19DD-48AA-81FB-F71F11BB4DB3}"/>
              </a:ext>
            </a:extLst>
          </p:cNvPr>
          <p:cNvSpPr/>
          <p:nvPr/>
        </p:nvSpPr>
        <p:spPr>
          <a:xfrm>
            <a:off x="3086100" y="1221897"/>
            <a:ext cx="3561507" cy="19810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74E2A73-2373-4DB1-A30F-83C2A1D6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97" t="60687" r="60914" b="3225"/>
          <a:stretch/>
        </p:blipFill>
        <p:spPr>
          <a:xfrm>
            <a:off x="3168883" y="875663"/>
            <a:ext cx="693119" cy="551114"/>
          </a:xfrm>
          <a:prstGeom prst="rect">
            <a:avLst/>
          </a:prstGeom>
        </p:spPr>
      </p:pic>
      <p:sp>
        <p:nvSpPr>
          <p:cNvPr id="4" name="Ruban courbé vers le bas 13">
            <a:extLst>
              <a:ext uri="{FF2B5EF4-FFF2-40B4-BE49-F238E27FC236}">
                <a16:creationId xmlns:a16="http://schemas.microsoft.com/office/drawing/2014/main" id="{349DD426-9D0A-48C4-93BE-9B03ABBC78EA}"/>
              </a:ext>
            </a:extLst>
          </p:cNvPr>
          <p:cNvSpPr/>
          <p:nvPr/>
        </p:nvSpPr>
        <p:spPr>
          <a:xfrm>
            <a:off x="1166019" y="96279"/>
            <a:ext cx="4667250" cy="742950"/>
          </a:xfrm>
          <a:prstGeom prst="ellipseRibbon">
            <a:avLst>
              <a:gd name="adj1" fmla="val 25000"/>
              <a:gd name="adj2" fmla="val 63061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F2F1EC-381D-4644-B25E-8C1B1C8F0A44}"/>
              </a:ext>
            </a:extLst>
          </p:cNvPr>
          <p:cNvSpPr txBox="1"/>
          <p:nvPr/>
        </p:nvSpPr>
        <p:spPr>
          <a:xfrm>
            <a:off x="2076450" y="281920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DJB Number 2 Pencil Bold" panose="02000500000000000000" pitchFamily="2" charset="0"/>
                <a:ea typeface="Clensey" panose="02000603000000000000" pitchFamily="2" charset="0"/>
              </a:rPr>
              <a:t>- Période 5 - </a:t>
            </a:r>
          </a:p>
          <a:p>
            <a:pPr algn="ctr"/>
            <a:r>
              <a:rPr lang="fr-FR" sz="1600" dirty="0">
                <a:latin typeface="DJB Number 2 Pencil Bold" panose="02000500000000000000" pitchFamily="2" charset="0"/>
                <a:ea typeface="Clensey" panose="02000603000000000000" pitchFamily="2" charset="0"/>
              </a:rPr>
              <a:t>Avril à juillet 2021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B792AAD-0EEE-4CFC-A3B7-D53D52485AEA}"/>
              </a:ext>
            </a:extLst>
          </p:cNvPr>
          <p:cNvSpPr/>
          <p:nvPr/>
        </p:nvSpPr>
        <p:spPr>
          <a:xfrm>
            <a:off x="210393" y="1221896"/>
            <a:ext cx="2700036" cy="249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9B83C2-02AF-4ABC-AE87-3E497D37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97" t="60687" r="60914" b="3225"/>
          <a:stretch/>
        </p:blipFill>
        <p:spPr>
          <a:xfrm>
            <a:off x="210393" y="866695"/>
            <a:ext cx="693119" cy="5511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FA5C6E-08B9-4C9D-88D6-1E540D164AD5}"/>
              </a:ext>
            </a:extLst>
          </p:cNvPr>
          <p:cNvSpPr txBox="1"/>
          <p:nvPr/>
        </p:nvSpPr>
        <p:spPr>
          <a:xfrm>
            <a:off x="177371" y="921186"/>
            <a:ext cx="849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lensey" panose="02000603000000000000" pitchFamily="2" charset="0"/>
                <a:ea typeface="Clensey" panose="02000603000000000000" pitchFamily="2" charset="0"/>
              </a:rPr>
              <a:t>Semaine 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6FB348-9A5C-4566-A300-DC90AB13A0C1}"/>
              </a:ext>
            </a:extLst>
          </p:cNvPr>
          <p:cNvSpPr txBox="1"/>
          <p:nvPr/>
        </p:nvSpPr>
        <p:spPr>
          <a:xfrm>
            <a:off x="181818" y="1417809"/>
            <a:ext cx="283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Dictée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caviardée : « un tueur à ma porte»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Dictée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11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la vague (découverte/leçon/dictée flash n°1)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Conjugaison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Le passé composé avec être et avoir (révisions)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Grammaire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évaluation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Le Complément d’objet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Lecture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 : le roi foudroyé (correction) +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L’incroyable destin de T. Pesquet chap.1 + questions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Poésie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Demain dès l’aube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Maths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Les fractions décimales : ex. 1p.137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Géométrie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Le cercle (découverte + leçon)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Histoire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Chap.9 à reprendre</a:t>
            </a:r>
          </a:p>
          <a:p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Anglais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évaluation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Hobbies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35DDC5-32E6-4921-9C97-A97EBA481C8A}"/>
              </a:ext>
            </a:extLst>
          </p:cNvPr>
          <p:cNvSpPr txBox="1"/>
          <p:nvPr/>
        </p:nvSpPr>
        <p:spPr>
          <a:xfrm>
            <a:off x="3145372" y="929913"/>
            <a:ext cx="849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lensey" panose="02000603000000000000" pitchFamily="2" charset="0"/>
                <a:ea typeface="Clensey" panose="02000603000000000000" pitchFamily="2" charset="0"/>
              </a:rPr>
              <a:t>Semaine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5159D7-535E-40AB-9A0D-D66A610FC3C3}"/>
              </a:ext>
            </a:extLst>
          </p:cNvPr>
          <p:cNvSpPr txBox="1"/>
          <p:nvPr/>
        </p:nvSpPr>
        <p:spPr>
          <a:xfrm>
            <a:off x="3145372" y="1417809"/>
            <a:ext cx="3561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Dictée 11 </a:t>
            </a:r>
            <a:r>
              <a:rPr lang="fr-FR" sz="1000" dirty="0">
                <a:latin typeface="+mj-lt"/>
              </a:rPr>
              <a:t>: la vague dictée flash n°2 / dictée bilan / correction dictée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Conjugaison : </a:t>
            </a:r>
            <a:r>
              <a:rPr lang="fr-FR" sz="1000" dirty="0">
                <a:latin typeface="+mj-lt"/>
              </a:rPr>
              <a:t>Le passé composé avec être : REG S1/S2 + dés de conjugaison + leçon (ex. n°1 CDS)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Maths</a:t>
            </a:r>
            <a:r>
              <a:rPr lang="fr-FR" sz="1000" dirty="0">
                <a:latin typeface="+mj-lt"/>
              </a:rPr>
              <a:t> : Passage fractions décimales aux </a:t>
            </a:r>
            <a:r>
              <a:rPr lang="fr-FR" sz="1000" dirty="0" err="1">
                <a:latin typeface="+mj-lt"/>
              </a:rPr>
              <a:t>nbes</a:t>
            </a:r>
            <a:r>
              <a:rPr lang="fr-FR" sz="1000" dirty="0">
                <a:latin typeface="+mj-lt"/>
              </a:rPr>
              <a:t> décimaux (histoire d’un juge MHM) + leçon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Géométrie</a:t>
            </a:r>
            <a:r>
              <a:rPr lang="fr-FR" sz="1000" dirty="0">
                <a:latin typeface="+mj-lt"/>
              </a:rPr>
              <a:t> : Le cercle : ex. d’entrainement 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Histoire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</a:rPr>
              <a:t>évaluation</a:t>
            </a:r>
            <a:r>
              <a:rPr lang="fr-FR" sz="1000" dirty="0">
                <a:latin typeface="+mj-lt"/>
              </a:rPr>
              <a:t> Chap.8 &amp; Chap.9 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Anglais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</a:rPr>
              <a:t> At home </a:t>
            </a:r>
            <a:r>
              <a:rPr lang="fr-FR" sz="1000" dirty="0">
                <a:latin typeface="+mj-lt"/>
              </a:rPr>
              <a:t>Séance n°1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Lecture</a:t>
            </a:r>
            <a:r>
              <a:rPr lang="fr-FR" sz="1000" dirty="0">
                <a:latin typeface="+mj-lt"/>
              </a:rPr>
              <a:t> : L’incroyable destin de T. Pesquet chap.2&amp;3 + questions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Rédaction : </a:t>
            </a:r>
            <a:r>
              <a:rPr lang="fr-FR" sz="1000" dirty="0">
                <a:latin typeface="+mj-lt"/>
              </a:rPr>
              <a:t>Mission écriture : </a:t>
            </a:r>
            <a:r>
              <a:rPr lang="fr-FR" sz="1000" b="1" dirty="0">
                <a:latin typeface="+mj-lt"/>
              </a:rPr>
              <a:t>A nous l’espace</a:t>
            </a:r>
          </a:p>
          <a:p>
            <a:endParaRPr lang="fr-FR" sz="1000" dirty="0">
              <a:latin typeface="+mj-lt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3B01780-C551-4C80-A6A4-97C94805A00F}"/>
              </a:ext>
            </a:extLst>
          </p:cNvPr>
          <p:cNvSpPr/>
          <p:nvPr/>
        </p:nvSpPr>
        <p:spPr>
          <a:xfrm>
            <a:off x="177371" y="4180059"/>
            <a:ext cx="2700036" cy="34589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90470D-EE27-4210-896C-B20DDF06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97" t="60687" r="60914" b="3225"/>
          <a:stretch/>
        </p:blipFill>
        <p:spPr>
          <a:xfrm>
            <a:off x="86680" y="3904502"/>
            <a:ext cx="693119" cy="55111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50FECD6-2E9A-490C-BAA5-863036A51C62}"/>
              </a:ext>
            </a:extLst>
          </p:cNvPr>
          <p:cNvSpPr txBox="1"/>
          <p:nvPr/>
        </p:nvSpPr>
        <p:spPr>
          <a:xfrm>
            <a:off x="53658" y="3958993"/>
            <a:ext cx="849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lensey" panose="02000603000000000000" pitchFamily="2" charset="0"/>
                <a:ea typeface="Clensey" panose="02000603000000000000" pitchFamily="2" charset="0"/>
              </a:rPr>
              <a:t>Semaine 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8C5E514-D095-488A-9D9D-4B3A1300009D}"/>
              </a:ext>
            </a:extLst>
          </p:cNvPr>
          <p:cNvSpPr txBox="1"/>
          <p:nvPr/>
        </p:nvSpPr>
        <p:spPr>
          <a:xfrm>
            <a:off x="262998" y="4385362"/>
            <a:ext cx="261440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Dictée caviardée </a:t>
            </a:r>
            <a:r>
              <a:rPr lang="fr-FR" sz="1000" dirty="0">
                <a:latin typeface="+mj-lt"/>
              </a:rPr>
              <a:t>: « l’incroyable destin de T. Pesquet»</a:t>
            </a:r>
          </a:p>
          <a:p>
            <a:pPr algn="ctr"/>
            <a:r>
              <a:rPr lang="fr-FR" sz="1100" dirty="0">
                <a:latin typeface="AR ESSENCE" panose="02000000000000000000" pitchFamily="2" charset="0"/>
              </a:rPr>
              <a:t>Semaine ATELIERS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Conjugaison  : </a:t>
            </a:r>
            <a:r>
              <a:rPr lang="fr-FR" sz="1000" dirty="0">
                <a:latin typeface="+mj-lt"/>
              </a:rPr>
              <a:t>Le passé composé avec être  : exercices d’entrainement (REG n°3/4 CDJ + n°2CDS)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Conjugaison  : </a:t>
            </a:r>
            <a:r>
              <a:rPr lang="fr-FR" sz="1000" dirty="0">
                <a:latin typeface="+mj-lt"/>
              </a:rPr>
              <a:t>Le passé composé avec être et avoir : le jeu des minions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Maths</a:t>
            </a:r>
            <a:r>
              <a:rPr lang="fr-FR" sz="1000" dirty="0">
                <a:latin typeface="+mj-lt"/>
              </a:rPr>
              <a:t> : Les fractions décimales et </a:t>
            </a:r>
            <a:r>
              <a:rPr lang="fr-FR" sz="1000" dirty="0" err="1">
                <a:latin typeface="+mj-lt"/>
              </a:rPr>
              <a:t>nbes</a:t>
            </a:r>
            <a:r>
              <a:rPr lang="fr-FR" sz="1000" dirty="0">
                <a:latin typeface="+mj-lt"/>
              </a:rPr>
              <a:t> décimaux : jeux de manipulation (jeu du juge « </a:t>
            </a:r>
            <a:r>
              <a:rPr lang="fr-FR" sz="1000" dirty="0" err="1">
                <a:latin typeface="+mj-lt"/>
              </a:rPr>
              <a:t>Aliaslili</a:t>
            </a:r>
            <a:r>
              <a:rPr lang="fr-FR" sz="1000" dirty="0">
                <a:latin typeface="+mj-lt"/>
              </a:rPr>
              <a:t> », </a:t>
            </a:r>
            <a:r>
              <a:rPr lang="fr-FR" sz="1000" dirty="0" err="1">
                <a:latin typeface="+mj-lt"/>
              </a:rPr>
              <a:t>cartachari</a:t>
            </a:r>
            <a:r>
              <a:rPr lang="fr-FR" sz="1000" dirty="0">
                <a:latin typeface="+mj-lt"/>
              </a:rPr>
              <a:t>, jeu de loto « Mallory »</a:t>
            </a:r>
          </a:p>
          <a:p>
            <a:pPr>
              <a:buFontTx/>
              <a:buChar char="-"/>
            </a:pPr>
            <a:r>
              <a:rPr lang="fr-FR" sz="1000" dirty="0">
                <a:latin typeface="+mj-lt"/>
              </a:rPr>
              <a:t> </a:t>
            </a:r>
            <a:r>
              <a:rPr lang="fr-FR" sz="1000" b="1" dirty="0">
                <a:latin typeface="+mj-lt"/>
              </a:rPr>
              <a:t>Géométrie</a:t>
            </a:r>
            <a:r>
              <a:rPr lang="fr-FR" sz="1000" dirty="0">
                <a:latin typeface="+mj-lt"/>
              </a:rPr>
              <a:t> : Le cercle : ex. d’entrainement</a:t>
            </a:r>
          </a:p>
          <a:p>
            <a:endParaRPr lang="fr-FR" sz="1000" dirty="0">
              <a:latin typeface="+mj-lt"/>
            </a:endParaRPr>
          </a:p>
          <a:p>
            <a:pPr>
              <a:buFontTx/>
              <a:buChar char="-"/>
            </a:pPr>
            <a:r>
              <a:rPr lang="fr-FR" sz="1000" dirty="0">
                <a:latin typeface="+mj-lt"/>
              </a:rPr>
              <a:t> </a:t>
            </a:r>
            <a:r>
              <a:rPr lang="fr-FR" sz="1000" b="1" dirty="0">
                <a:latin typeface="+mj-lt"/>
              </a:rPr>
              <a:t>Rédaction</a:t>
            </a:r>
            <a:r>
              <a:rPr lang="fr-FR" sz="1000" dirty="0">
                <a:latin typeface="+mj-lt"/>
              </a:rPr>
              <a:t> : fiche REG ex. n°5 sur le passé composé avec être</a:t>
            </a:r>
          </a:p>
          <a:p>
            <a:pPr>
              <a:buFontTx/>
              <a:buChar char="-"/>
            </a:pPr>
            <a:r>
              <a:rPr lang="fr-FR" sz="1000" dirty="0">
                <a:latin typeface="+mj-lt"/>
              </a:rPr>
              <a:t> </a:t>
            </a:r>
            <a:r>
              <a:rPr lang="fr-FR" sz="1000" b="1" dirty="0">
                <a:latin typeface="+mj-lt"/>
              </a:rPr>
              <a:t>Anglais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</a:rPr>
              <a:t>At home </a:t>
            </a:r>
            <a:r>
              <a:rPr lang="fr-FR" sz="1000" dirty="0">
                <a:latin typeface="+mj-lt"/>
              </a:rPr>
              <a:t>Séance n°2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Lecture</a:t>
            </a:r>
            <a:r>
              <a:rPr lang="fr-FR" sz="1000" dirty="0">
                <a:latin typeface="+mj-lt"/>
              </a:rPr>
              <a:t> : L’incroyable destin de T. Pesquet chap.4&amp;5 + questions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Géographie</a:t>
            </a:r>
            <a:r>
              <a:rPr lang="fr-FR" sz="1000" dirty="0">
                <a:latin typeface="+mj-lt"/>
              </a:rPr>
              <a:t> : Communiquer d’un bout à l’autre de la planète : </a:t>
            </a:r>
            <a:r>
              <a:rPr lang="fr-FR" sz="1000" b="1" dirty="0">
                <a:latin typeface="+mj-lt"/>
              </a:rPr>
              <a:t>internet</a:t>
            </a:r>
          </a:p>
          <a:p>
            <a:pPr>
              <a:buFontTx/>
              <a:buChar char="-"/>
            </a:pPr>
            <a:endParaRPr lang="fr-FR" sz="1000" dirty="0">
              <a:latin typeface="+mj-lt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7EFE6AD-9D94-4C1D-B45C-18B84B9BFE2D}"/>
              </a:ext>
            </a:extLst>
          </p:cNvPr>
          <p:cNvSpPr/>
          <p:nvPr/>
        </p:nvSpPr>
        <p:spPr>
          <a:xfrm>
            <a:off x="3176919" y="3548724"/>
            <a:ext cx="3418084" cy="2269040"/>
          </a:xfrm>
          <a:prstGeom prst="roundRect">
            <a:avLst/>
          </a:prstGeom>
          <a:solidFill>
            <a:srgbClr val="CC99FF"/>
          </a:solidFill>
          <a:ln>
            <a:solidFill>
              <a:srgbClr val="90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F441DC6-AFF9-4ABD-BA09-6F52C5F4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97" t="60687" r="60914" b="3225"/>
          <a:stretch/>
        </p:blipFill>
        <p:spPr>
          <a:xfrm>
            <a:off x="3038429" y="3264065"/>
            <a:ext cx="693119" cy="55111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3FDC2F9-828F-4384-8CFD-B26C4415E2C0}"/>
              </a:ext>
            </a:extLst>
          </p:cNvPr>
          <p:cNvSpPr txBox="1"/>
          <p:nvPr/>
        </p:nvSpPr>
        <p:spPr>
          <a:xfrm>
            <a:off x="2996056" y="3327658"/>
            <a:ext cx="849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lensey" panose="02000603000000000000" pitchFamily="2" charset="0"/>
                <a:ea typeface="Clensey" panose="02000603000000000000" pitchFamily="2" charset="0"/>
              </a:rPr>
              <a:t>Semaine 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5E2C6F4-B8DA-4F54-82D4-1B1B7566B4BE}"/>
              </a:ext>
            </a:extLst>
          </p:cNvPr>
          <p:cNvSpPr txBox="1"/>
          <p:nvPr/>
        </p:nvSpPr>
        <p:spPr>
          <a:xfrm>
            <a:off x="3205396" y="3754027"/>
            <a:ext cx="348539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Dictée caviardée </a:t>
            </a:r>
            <a:r>
              <a:rPr lang="fr-FR" sz="1000" dirty="0">
                <a:latin typeface="+mj-lt"/>
              </a:rPr>
              <a:t>: « l’incroyable destin de T. Pesquet»</a:t>
            </a:r>
            <a:r>
              <a:rPr lang="fr-FR" sz="1100" dirty="0">
                <a:latin typeface="AR ESSENCE" panose="02000000000000000000" pitchFamily="2" charset="0"/>
              </a:rPr>
              <a:t> 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Conjugaison  : évaluation </a:t>
            </a:r>
            <a:r>
              <a:rPr lang="fr-FR" sz="1000" dirty="0">
                <a:latin typeface="+mj-lt"/>
              </a:rPr>
              <a:t>Le passé composé avec être  et avoir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Grammaire : 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l’attribut du sujet S1 &amp;S2 (</a:t>
            </a:r>
            <a:r>
              <a:rPr lang="fr-FR" sz="1000" dirty="0" err="1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M.Paul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)</a:t>
            </a:r>
            <a:endParaRPr lang="fr-FR" sz="1000" dirty="0">
              <a:latin typeface="+mj-lt"/>
            </a:endParaRP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Maths</a:t>
            </a:r>
            <a:r>
              <a:rPr lang="fr-FR" sz="1000" dirty="0">
                <a:latin typeface="+mj-lt"/>
              </a:rPr>
              <a:t> : Les nombres décimaux : lecture des nombres, utilisation du tableau de numération</a:t>
            </a:r>
          </a:p>
          <a:p>
            <a:pPr>
              <a:buFontTx/>
              <a:buChar char="-"/>
            </a:pPr>
            <a:r>
              <a:rPr lang="fr-FR" sz="1000" dirty="0">
                <a:latin typeface="+mj-lt"/>
              </a:rPr>
              <a:t> </a:t>
            </a:r>
            <a:r>
              <a:rPr lang="fr-FR" sz="1000" b="1" dirty="0">
                <a:latin typeface="+mj-lt"/>
              </a:rPr>
              <a:t>Géométrie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évaluation  : </a:t>
            </a:r>
            <a:r>
              <a:rPr lang="fr-FR" sz="1000" dirty="0">
                <a:latin typeface="+mj-lt"/>
              </a:rPr>
              <a:t>Le cercle </a:t>
            </a:r>
          </a:p>
          <a:p>
            <a:pPr>
              <a:buFontTx/>
              <a:buChar char="-"/>
            </a:pPr>
            <a:r>
              <a:rPr lang="fr-FR" sz="1000" dirty="0">
                <a:latin typeface="+mj-lt"/>
              </a:rPr>
              <a:t> </a:t>
            </a:r>
            <a:r>
              <a:rPr lang="fr-FR" sz="1000" b="1" dirty="0">
                <a:latin typeface="+mj-lt"/>
              </a:rPr>
              <a:t>Anglais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</a:rPr>
              <a:t>At home </a:t>
            </a:r>
            <a:r>
              <a:rPr lang="fr-FR" sz="1000" dirty="0">
                <a:latin typeface="+mj-lt"/>
              </a:rPr>
              <a:t>Séance n°3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Lecture</a:t>
            </a:r>
            <a:r>
              <a:rPr lang="fr-FR" sz="1000" dirty="0">
                <a:latin typeface="+mj-lt"/>
              </a:rPr>
              <a:t> : lecture documentaire sur le système solaire (</a:t>
            </a:r>
            <a:r>
              <a:rPr lang="fr-FR" sz="1000" dirty="0" err="1">
                <a:latin typeface="+mj-lt"/>
              </a:rPr>
              <a:t>Padlet</a:t>
            </a:r>
            <a:r>
              <a:rPr lang="fr-FR" sz="1000" dirty="0">
                <a:latin typeface="+mj-lt"/>
              </a:rPr>
              <a:t> Mission Alpha) + questions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Géographie</a:t>
            </a:r>
            <a:r>
              <a:rPr lang="fr-FR" sz="1000" dirty="0">
                <a:latin typeface="+mj-lt"/>
              </a:rPr>
              <a:t> : Communiquer d’un bout à l’autre de la planète : internet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Rédaction : </a:t>
            </a:r>
            <a:r>
              <a:rPr lang="fr-FR" sz="1000" dirty="0">
                <a:latin typeface="+mj-lt"/>
              </a:rPr>
              <a:t>Mission écriture : </a:t>
            </a:r>
            <a:r>
              <a:rPr lang="fr-FR" sz="1000" b="1" dirty="0">
                <a:latin typeface="+mj-lt"/>
              </a:rPr>
              <a:t>A nous l’espace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D836B70-A96D-472B-89C6-A146244A02B9}"/>
              </a:ext>
            </a:extLst>
          </p:cNvPr>
          <p:cNvSpPr/>
          <p:nvPr/>
        </p:nvSpPr>
        <p:spPr>
          <a:xfrm>
            <a:off x="3012148" y="6090822"/>
            <a:ext cx="3635459" cy="2100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lensey" panose="02000603000000000000" pitchFamily="2" charset="0"/>
              <a:ea typeface="Clensey" panose="02000603000000000000" pitchFamily="2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E64D02A-5D4F-4746-8B43-04471BD56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97" t="60687" r="60914" b="3225"/>
          <a:stretch/>
        </p:blipFill>
        <p:spPr>
          <a:xfrm>
            <a:off x="2873659" y="5806163"/>
            <a:ext cx="693119" cy="55111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9139388-B3FD-47AF-9E6D-FDBD5559424A}"/>
              </a:ext>
            </a:extLst>
          </p:cNvPr>
          <p:cNvSpPr txBox="1"/>
          <p:nvPr/>
        </p:nvSpPr>
        <p:spPr>
          <a:xfrm>
            <a:off x="2831286" y="5869756"/>
            <a:ext cx="849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lensey" panose="02000603000000000000" pitchFamily="2" charset="0"/>
                <a:ea typeface="Clensey" panose="02000603000000000000" pitchFamily="2" charset="0"/>
              </a:rPr>
              <a:t>Semaine 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B9636CA-4CF6-4B89-A93F-451D346AD99B}"/>
              </a:ext>
            </a:extLst>
          </p:cNvPr>
          <p:cNvSpPr txBox="1"/>
          <p:nvPr/>
        </p:nvSpPr>
        <p:spPr>
          <a:xfrm>
            <a:off x="3040626" y="6296125"/>
            <a:ext cx="34853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Dictée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12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la légende arthurienne  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(découverte/leçon/dictée flash n°1)</a:t>
            </a:r>
            <a:r>
              <a:rPr lang="fr-FR" sz="1000" dirty="0">
                <a:latin typeface="+mj-lt"/>
              </a:rPr>
              <a:t> </a:t>
            </a:r>
          </a:p>
          <a:p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 Conjugaison : </a:t>
            </a:r>
            <a:r>
              <a:rPr lang="fr-FR" sz="1000" dirty="0">
                <a:latin typeface="+mj-lt"/>
              </a:rPr>
              <a:t>Le futur : leçon explicite Mallory S1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Grammaire : 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l’attribut du sujet S3 (</a:t>
            </a:r>
            <a:r>
              <a:rPr lang="fr-FR" sz="1000" dirty="0" err="1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M.Paul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)</a:t>
            </a:r>
            <a:endParaRPr lang="fr-FR" sz="1000" dirty="0">
              <a:latin typeface="+mj-lt"/>
            </a:endParaRP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Maths</a:t>
            </a:r>
            <a:r>
              <a:rPr lang="fr-FR" sz="1000" dirty="0">
                <a:latin typeface="+mj-lt"/>
              </a:rPr>
              <a:t> : Addition et soustraction des nombres décimaux : leçon explicite Mallory (découverte/leçon)</a:t>
            </a:r>
          </a:p>
          <a:p>
            <a:pPr>
              <a:buFontTx/>
              <a:buChar char="-"/>
            </a:pPr>
            <a:r>
              <a:rPr lang="fr-FR" sz="1000" dirty="0">
                <a:latin typeface="+mj-lt"/>
              </a:rPr>
              <a:t> </a:t>
            </a:r>
            <a:r>
              <a:rPr lang="fr-FR" sz="1000" b="1" dirty="0">
                <a:latin typeface="+mj-lt"/>
              </a:rPr>
              <a:t>Anglais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</a:rPr>
              <a:t>La table et les aliments </a:t>
            </a:r>
            <a:r>
              <a:rPr lang="fr-FR" sz="1000" dirty="0">
                <a:latin typeface="+mj-lt"/>
              </a:rPr>
              <a:t>Séance n°1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Lecture</a:t>
            </a:r>
            <a:r>
              <a:rPr lang="fr-FR" sz="1000" dirty="0">
                <a:latin typeface="+mj-lt"/>
              </a:rPr>
              <a:t> :  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Géographie</a:t>
            </a:r>
            <a:r>
              <a:rPr lang="fr-FR" sz="1000" dirty="0">
                <a:latin typeface="+mj-lt"/>
              </a:rPr>
              <a:t> : Communiquer d’un bout à l’autre de la planète : internet</a:t>
            </a:r>
          </a:p>
          <a:p>
            <a:pPr>
              <a:buFontTx/>
              <a:buChar char="-"/>
            </a:pPr>
            <a:r>
              <a:rPr lang="fr-FR" sz="1000" b="1" dirty="0">
                <a:latin typeface="+mj-lt"/>
              </a:rPr>
              <a:t>Rédaction : </a:t>
            </a:r>
            <a:r>
              <a:rPr lang="fr-FR" sz="1000" dirty="0">
                <a:latin typeface="+mj-lt"/>
              </a:rPr>
              <a:t>Mission écriture : </a:t>
            </a:r>
            <a:r>
              <a:rPr lang="fr-FR" sz="1000" b="1" dirty="0">
                <a:latin typeface="+mj-lt"/>
              </a:rPr>
              <a:t>A nous l’espace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C62E516-8E55-444B-8EF9-CC88FD8BB131}"/>
              </a:ext>
            </a:extLst>
          </p:cNvPr>
          <p:cNvSpPr/>
          <p:nvPr/>
        </p:nvSpPr>
        <p:spPr>
          <a:xfrm>
            <a:off x="258720" y="8301994"/>
            <a:ext cx="6388887" cy="1507216"/>
          </a:xfrm>
          <a:prstGeom prst="roundRect">
            <a:avLst/>
          </a:prstGeom>
          <a:solidFill>
            <a:srgbClr val="FF8669"/>
          </a:solidFill>
          <a:ln>
            <a:solidFill>
              <a:srgbClr val="FA3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fr-FR" sz="1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E4BEFB9-AE23-4B33-BC52-131ACDF5F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97" t="60687" r="60914" b="3225"/>
          <a:stretch/>
        </p:blipFill>
        <p:spPr>
          <a:xfrm>
            <a:off x="120231" y="8041191"/>
            <a:ext cx="693119" cy="55111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6B12E7C-9E4E-465B-BB35-205089BFF85F}"/>
              </a:ext>
            </a:extLst>
          </p:cNvPr>
          <p:cNvSpPr txBox="1"/>
          <p:nvPr/>
        </p:nvSpPr>
        <p:spPr>
          <a:xfrm>
            <a:off x="77858" y="8104784"/>
            <a:ext cx="849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lensey" panose="02000603000000000000" pitchFamily="2" charset="0"/>
                <a:ea typeface="Clensey" panose="02000603000000000000" pitchFamily="2" charset="0"/>
              </a:rPr>
              <a:t>Semaine 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E880266-1612-4D46-9234-2BBA8E895970}"/>
              </a:ext>
            </a:extLst>
          </p:cNvPr>
          <p:cNvSpPr txBox="1"/>
          <p:nvPr/>
        </p:nvSpPr>
        <p:spPr>
          <a:xfrm>
            <a:off x="258720" y="8527509"/>
            <a:ext cx="4494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Dictée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12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: la légende arthurienne  (dictée flash n°2 / dictée bilan / correction)</a:t>
            </a:r>
            <a:r>
              <a:rPr lang="fr-FR" sz="1000" dirty="0">
                <a:latin typeface="+mj-lt"/>
              </a:rPr>
              <a:t> </a:t>
            </a:r>
          </a:p>
          <a:p>
            <a:pPr algn="ctr"/>
            <a:r>
              <a:rPr lang="fr-FR" sz="1000" dirty="0">
                <a:latin typeface="AR ESSENCE" panose="02000000000000000000" pitchFamily="2" charset="0"/>
              </a:rPr>
              <a:t>Semaine ATELIERS</a:t>
            </a:r>
          </a:p>
          <a:p>
            <a:endParaRPr lang="fr-FR" sz="1000" dirty="0">
              <a:latin typeface="+mj-lt"/>
            </a:endParaRPr>
          </a:p>
          <a:p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-  Conjugaison : </a:t>
            </a:r>
            <a:r>
              <a:rPr lang="fr-FR" sz="1000" dirty="0">
                <a:latin typeface="+mj-lt"/>
              </a:rPr>
              <a:t>Le futur : exercices d’entrainement REG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 Grammaire : 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l’attribut du sujet S4 (</a:t>
            </a:r>
            <a:r>
              <a:rPr lang="fr-FR" sz="1000" dirty="0" err="1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M.Paul</a:t>
            </a:r>
            <a:r>
              <a:rPr lang="fr-FR" sz="1000" dirty="0">
                <a:latin typeface="+mj-lt"/>
                <a:ea typeface="Clensey" panose="02000603000000000000" pitchFamily="2" charset="0"/>
                <a:cs typeface="Arial" panose="020B0604020202020204" pitchFamily="34" charset="0"/>
              </a:rPr>
              <a:t>)</a:t>
            </a:r>
            <a:endParaRPr lang="fr-FR" sz="1000" dirty="0">
              <a:latin typeface="+mj-lt"/>
            </a:endParaRP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Maths</a:t>
            </a:r>
            <a:r>
              <a:rPr lang="fr-FR" sz="1000" dirty="0">
                <a:latin typeface="+mj-lt"/>
              </a:rPr>
              <a:t> : jeu D6Mo </a:t>
            </a:r>
            <a:r>
              <a:rPr lang="fr-FR" sz="1000" dirty="0" err="1">
                <a:latin typeface="+mj-lt"/>
              </a:rPr>
              <a:t>Fracto</a:t>
            </a:r>
            <a:r>
              <a:rPr lang="fr-FR" sz="1000" dirty="0">
                <a:latin typeface="+mj-lt"/>
              </a:rPr>
              <a:t> (Mallory) </a:t>
            </a:r>
          </a:p>
          <a:p>
            <a:r>
              <a:rPr lang="fr-FR" sz="1000" dirty="0">
                <a:latin typeface="+mj-lt"/>
              </a:rPr>
              <a:t>- </a:t>
            </a:r>
            <a:r>
              <a:rPr lang="fr-FR" sz="1000" b="1" dirty="0">
                <a:latin typeface="+mj-lt"/>
              </a:rPr>
              <a:t>Calcul</a:t>
            </a:r>
            <a:r>
              <a:rPr lang="fr-FR" sz="1000" dirty="0">
                <a:latin typeface="+mj-lt"/>
              </a:rPr>
              <a:t> : Addition et soustraction des nombres décimaux : cartes autocorrectives</a:t>
            </a:r>
          </a:p>
          <a:p>
            <a:r>
              <a:rPr lang="fr-FR" sz="1000" b="1" dirty="0">
                <a:latin typeface="+mj-lt"/>
              </a:rPr>
              <a:t>- Anglais</a:t>
            </a:r>
            <a:r>
              <a:rPr lang="fr-FR" sz="1000" dirty="0">
                <a:latin typeface="+mj-lt"/>
              </a:rPr>
              <a:t> : </a:t>
            </a:r>
            <a:r>
              <a:rPr lang="fr-FR" sz="1000" b="1" dirty="0">
                <a:latin typeface="+mj-lt"/>
              </a:rPr>
              <a:t>La table et les aliments </a:t>
            </a:r>
            <a:r>
              <a:rPr lang="fr-FR" sz="1000" dirty="0">
                <a:latin typeface="+mj-lt"/>
              </a:rPr>
              <a:t>Séance n°2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635C05C-A717-4CA7-81B0-70234F48F90B}"/>
              </a:ext>
            </a:extLst>
          </p:cNvPr>
          <p:cNvSpPr txBox="1"/>
          <p:nvPr/>
        </p:nvSpPr>
        <p:spPr>
          <a:xfrm>
            <a:off x="4610100" y="8298837"/>
            <a:ext cx="2116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000" b="1" dirty="0">
                <a:solidFill>
                  <a:schemeClr val="tx1"/>
                </a:solidFill>
                <a:latin typeface="+mj-lt"/>
              </a:rPr>
              <a:t>Lecture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 :  </a:t>
            </a:r>
          </a:p>
          <a:p>
            <a:pPr>
              <a:buFontTx/>
              <a:buChar char="-"/>
            </a:pPr>
            <a:r>
              <a:rPr lang="fr-FR" sz="1000" b="1" dirty="0">
                <a:solidFill>
                  <a:schemeClr val="tx1"/>
                </a:solidFill>
                <a:latin typeface="+mj-lt"/>
              </a:rPr>
              <a:t>Histoire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 :  le temps des rois (introduction)</a:t>
            </a:r>
          </a:p>
          <a:p>
            <a:pPr>
              <a:buFontTx/>
              <a:buChar char="-"/>
            </a:pPr>
            <a:r>
              <a:rPr lang="fr-FR" sz="1000" b="1" dirty="0">
                <a:solidFill>
                  <a:schemeClr val="tx1"/>
                </a:solidFill>
                <a:latin typeface="+mj-lt"/>
              </a:rPr>
              <a:t>Rédaction : 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Mission écriture : </a:t>
            </a:r>
            <a:r>
              <a:rPr lang="fr-FR" sz="1000" b="1" dirty="0">
                <a:solidFill>
                  <a:schemeClr val="tx1"/>
                </a:solidFill>
                <a:latin typeface="+mj-lt"/>
              </a:rPr>
              <a:t>A nous l’espace</a:t>
            </a:r>
          </a:p>
          <a:p>
            <a:endParaRPr lang="fr-FR" sz="10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C7FD3C4-8D40-43C4-BB8F-FF8F01E5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71" t="52653" r="40218" b="34191"/>
          <a:stretch/>
        </p:blipFill>
        <p:spPr>
          <a:xfrm>
            <a:off x="2110183" y="3496923"/>
            <a:ext cx="837222" cy="407335"/>
          </a:xfrm>
          <a:prstGeom prst="rect">
            <a:avLst/>
          </a:prstGeom>
        </p:spPr>
      </p:pic>
      <p:pic>
        <p:nvPicPr>
          <p:cNvPr id="1026" name="Picture 2" descr="Cole Icône Globe Terrestre Illustration Vectorielle De Conception Graphique  Clip Art Libres De Droits , Vecteurs Et Illustration. Image 90474779.">
            <a:extLst>
              <a:ext uri="{FF2B5EF4-FFF2-40B4-BE49-F238E27FC236}">
                <a16:creationId xmlns:a16="http://schemas.microsoft.com/office/drawing/2014/main" id="{F305BA01-5430-4FEB-8398-8C437264F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10348" r="24781" b="9927"/>
          <a:stretch/>
        </p:blipFill>
        <p:spPr bwMode="auto">
          <a:xfrm>
            <a:off x="2395636" y="7250224"/>
            <a:ext cx="567398" cy="9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0FB7EF0-3CCD-4DBB-A192-7C78ABD4EC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25" t="41321" r="43475" b="20119"/>
          <a:stretch/>
        </p:blipFill>
        <p:spPr>
          <a:xfrm>
            <a:off x="5300944" y="621031"/>
            <a:ext cx="1446593" cy="723312"/>
          </a:xfrm>
          <a:prstGeom prst="rect">
            <a:avLst/>
          </a:prstGeom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4021017C-E5D4-4476-BDC5-F86388009714}"/>
              </a:ext>
            </a:extLst>
          </p:cNvPr>
          <p:cNvSpPr/>
          <p:nvPr/>
        </p:nvSpPr>
        <p:spPr>
          <a:xfrm>
            <a:off x="5728396" y="8985361"/>
            <a:ext cx="693119" cy="6829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90040B19-81B2-4658-AD13-F47F23F2E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148" t="49853" r="62745" b="33383"/>
          <a:stretch/>
        </p:blipFill>
        <p:spPr>
          <a:xfrm>
            <a:off x="5782757" y="9055602"/>
            <a:ext cx="693119" cy="61274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19E67C7-AF65-4F90-A70A-108A587D87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ACE8E9"/>
              </a:clrFrom>
              <a:clrTo>
                <a:srgbClr val="ACE8E9">
                  <a:alpha val="0"/>
                </a:srgbClr>
              </a:clrTo>
            </a:clrChange>
          </a:blip>
          <a:srcRect l="15145" t="19193" r="41800" b="7805"/>
          <a:stretch/>
        </p:blipFill>
        <p:spPr>
          <a:xfrm rot="20853504">
            <a:off x="1002681" y="647544"/>
            <a:ext cx="840452" cy="75945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B180BE3-3E45-4589-8428-D6CB8D7F351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499" y="6009286"/>
            <a:ext cx="7429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1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670</Words>
  <Application>Microsoft Office PowerPoint</Application>
  <PresentationFormat>Format A4 (210 x 297 mm)</PresentationFormat>
  <Paragraphs>67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 ESSENCE</vt:lpstr>
      <vt:lpstr>Arial</vt:lpstr>
      <vt:lpstr>Calibri</vt:lpstr>
      <vt:lpstr>Calibri Light</vt:lpstr>
      <vt:lpstr>Clensey</vt:lpstr>
      <vt:lpstr>DJB Number 2 Pencil Bold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stefany .</dc:creator>
  <cp:lastModifiedBy>stefany .</cp:lastModifiedBy>
  <cp:revision>16</cp:revision>
  <dcterms:created xsi:type="dcterms:W3CDTF">2021-04-16T14:11:36Z</dcterms:created>
  <dcterms:modified xsi:type="dcterms:W3CDTF">2021-04-16T17:43:17Z</dcterms:modified>
</cp:coreProperties>
</file>