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416800" cy="10621963"/>
  <p:notesSz cx="6858000" cy="9144000"/>
  <p:defaultTextStyle>
    <a:defPPr>
      <a:defRPr lang="fr-FR"/>
    </a:defPPr>
    <a:lvl1pPr marL="0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343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687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6029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372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716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2059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7402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744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2388" y="-102"/>
      </p:cViewPr>
      <p:guideLst>
        <p:guide orient="horz" pos="3346"/>
        <p:guide pos="23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6261" y="3299696"/>
            <a:ext cx="6304280" cy="2276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521" y="6019113"/>
            <a:ext cx="5191760" cy="27145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2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7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30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04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32884" y="567981"/>
            <a:ext cx="1251586" cy="1208248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8131" y="567981"/>
            <a:ext cx="3631142" cy="1208248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77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7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877" y="6825595"/>
            <a:ext cx="6304280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5877" y="4502044"/>
            <a:ext cx="6304280" cy="232355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53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6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13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6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2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74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2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2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8130" y="3304611"/>
            <a:ext cx="2441364" cy="934585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43108" y="3304611"/>
            <a:ext cx="2441364" cy="934585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1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5371"/>
            <a:ext cx="6675120" cy="177032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377648"/>
            <a:ext cx="327704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43" indent="0">
              <a:buNone/>
              <a:defRPr sz="2200" b="1"/>
            </a:lvl2pPr>
            <a:lvl3pPr marL="1030687" indent="0">
              <a:buNone/>
              <a:defRPr sz="2000" b="1"/>
            </a:lvl3pPr>
            <a:lvl4pPr marL="1546029" indent="0">
              <a:buNone/>
              <a:defRPr sz="1800" b="1"/>
            </a:lvl4pPr>
            <a:lvl5pPr marL="2061372" indent="0">
              <a:buNone/>
              <a:defRPr sz="1800" b="1"/>
            </a:lvl5pPr>
            <a:lvl6pPr marL="2576716" indent="0">
              <a:buNone/>
              <a:defRPr sz="1800" b="1"/>
            </a:lvl6pPr>
            <a:lvl7pPr marL="3092059" indent="0">
              <a:buNone/>
              <a:defRPr sz="1800" b="1"/>
            </a:lvl7pPr>
            <a:lvl8pPr marL="3607402" indent="0">
              <a:buNone/>
              <a:defRPr sz="1800" b="1"/>
            </a:lvl8pPr>
            <a:lvl9pPr marL="412274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0841" y="3368539"/>
            <a:ext cx="3277042" cy="611992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67632" y="2377648"/>
            <a:ext cx="3278328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43" indent="0">
              <a:buNone/>
              <a:defRPr sz="2200" b="1"/>
            </a:lvl2pPr>
            <a:lvl3pPr marL="1030687" indent="0">
              <a:buNone/>
              <a:defRPr sz="2000" b="1"/>
            </a:lvl3pPr>
            <a:lvl4pPr marL="1546029" indent="0">
              <a:buNone/>
              <a:defRPr sz="1800" b="1"/>
            </a:lvl4pPr>
            <a:lvl5pPr marL="2061372" indent="0">
              <a:buNone/>
              <a:defRPr sz="1800" b="1"/>
            </a:lvl5pPr>
            <a:lvl6pPr marL="2576716" indent="0">
              <a:buNone/>
              <a:defRPr sz="1800" b="1"/>
            </a:lvl6pPr>
            <a:lvl7pPr marL="3092059" indent="0">
              <a:buNone/>
              <a:defRPr sz="1800" b="1"/>
            </a:lvl7pPr>
            <a:lvl8pPr marL="3607402" indent="0">
              <a:buNone/>
              <a:defRPr sz="1800" b="1"/>
            </a:lvl8pPr>
            <a:lvl9pPr marL="412274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67632" y="3368539"/>
            <a:ext cx="3278328" cy="611992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15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34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99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2913"/>
            <a:ext cx="2440076" cy="1799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763" y="422913"/>
            <a:ext cx="4146197" cy="906555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0841" y="2222745"/>
            <a:ext cx="244007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5343" indent="0">
              <a:buNone/>
              <a:defRPr sz="1300"/>
            </a:lvl2pPr>
            <a:lvl3pPr marL="1030687" indent="0">
              <a:buNone/>
              <a:defRPr sz="1100"/>
            </a:lvl3pPr>
            <a:lvl4pPr marL="1546029" indent="0">
              <a:buNone/>
              <a:defRPr sz="1000"/>
            </a:lvl4pPr>
            <a:lvl5pPr marL="2061372" indent="0">
              <a:buNone/>
              <a:defRPr sz="1000"/>
            </a:lvl5pPr>
            <a:lvl6pPr marL="2576716" indent="0">
              <a:buNone/>
              <a:defRPr sz="1000"/>
            </a:lvl6pPr>
            <a:lvl7pPr marL="3092059" indent="0">
              <a:buNone/>
              <a:defRPr sz="1000"/>
            </a:lvl7pPr>
            <a:lvl8pPr marL="3607402" indent="0">
              <a:buNone/>
              <a:defRPr sz="1000"/>
            </a:lvl8pPr>
            <a:lvl9pPr marL="412274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15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3744" y="7435375"/>
            <a:ext cx="4450080" cy="87778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53744" y="949092"/>
            <a:ext cx="4450080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15343" indent="0">
              <a:buNone/>
              <a:defRPr sz="3100"/>
            </a:lvl2pPr>
            <a:lvl3pPr marL="1030687" indent="0">
              <a:buNone/>
              <a:defRPr sz="2700"/>
            </a:lvl3pPr>
            <a:lvl4pPr marL="1546029" indent="0">
              <a:buNone/>
              <a:defRPr sz="2200"/>
            </a:lvl4pPr>
            <a:lvl5pPr marL="2061372" indent="0">
              <a:buNone/>
              <a:defRPr sz="2200"/>
            </a:lvl5pPr>
            <a:lvl6pPr marL="2576716" indent="0">
              <a:buNone/>
              <a:defRPr sz="2200"/>
            </a:lvl6pPr>
            <a:lvl7pPr marL="3092059" indent="0">
              <a:buNone/>
              <a:defRPr sz="2200"/>
            </a:lvl7pPr>
            <a:lvl8pPr marL="3607402" indent="0">
              <a:buNone/>
              <a:defRPr sz="2200"/>
            </a:lvl8pPr>
            <a:lvl9pPr marL="4122744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53744" y="8313164"/>
            <a:ext cx="4450080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5343" indent="0">
              <a:buNone/>
              <a:defRPr sz="1300"/>
            </a:lvl2pPr>
            <a:lvl3pPr marL="1030687" indent="0">
              <a:buNone/>
              <a:defRPr sz="1100"/>
            </a:lvl3pPr>
            <a:lvl4pPr marL="1546029" indent="0">
              <a:buNone/>
              <a:defRPr sz="1000"/>
            </a:lvl4pPr>
            <a:lvl5pPr marL="2061372" indent="0">
              <a:buNone/>
              <a:defRPr sz="1000"/>
            </a:lvl5pPr>
            <a:lvl6pPr marL="2576716" indent="0">
              <a:buNone/>
              <a:defRPr sz="1000"/>
            </a:lvl6pPr>
            <a:lvl7pPr marL="3092059" indent="0">
              <a:buNone/>
              <a:defRPr sz="1000"/>
            </a:lvl7pPr>
            <a:lvl8pPr marL="3607402" indent="0">
              <a:buNone/>
              <a:defRPr sz="1000"/>
            </a:lvl8pPr>
            <a:lvl9pPr marL="412274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62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0841" y="425371"/>
            <a:ext cx="6675120" cy="1770328"/>
          </a:xfrm>
          <a:prstGeom prst="rect">
            <a:avLst/>
          </a:prstGeom>
        </p:spPr>
        <p:txBody>
          <a:bodyPr vert="horz" lIns="103069" tIns="51535" rIns="103069" bIns="515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478460"/>
            <a:ext cx="6675120" cy="7010004"/>
          </a:xfrm>
          <a:prstGeom prst="rect">
            <a:avLst/>
          </a:prstGeom>
        </p:spPr>
        <p:txBody>
          <a:bodyPr vert="horz" lIns="103069" tIns="51535" rIns="103069" bIns="515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840" y="9844987"/>
            <a:ext cx="1730587" cy="565521"/>
          </a:xfrm>
          <a:prstGeom prst="rect">
            <a:avLst/>
          </a:prstGeom>
        </p:spPr>
        <p:txBody>
          <a:bodyPr vert="horz" lIns="103069" tIns="51535" rIns="103069" bIns="5153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FF98E-BB58-40A7-893A-CA91976334AB}" type="datetimeFigureOut">
              <a:rPr lang="fr-FR" smtClean="0"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34074" y="9844987"/>
            <a:ext cx="2348654" cy="565521"/>
          </a:xfrm>
          <a:prstGeom prst="rect">
            <a:avLst/>
          </a:prstGeom>
        </p:spPr>
        <p:txBody>
          <a:bodyPr vert="horz" lIns="103069" tIns="51535" rIns="103069" bIns="5153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15373" y="9844987"/>
            <a:ext cx="1730587" cy="565521"/>
          </a:xfrm>
          <a:prstGeom prst="rect">
            <a:avLst/>
          </a:prstGeom>
        </p:spPr>
        <p:txBody>
          <a:bodyPr vert="horz" lIns="103069" tIns="51535" rIns="103069" bIns="5153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58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68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507" indent="-386507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37433" indent="-322089" algn="l" defTabSz="1030687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358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701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9044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387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730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65074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0416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343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687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029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372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716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059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7402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744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16"/>
          <a:stretch/>
        </p:blipFill>
        <p:spPr bwMode="auto">
          <a:xfrm>
            <a:off x="1" y="126406"/>
            <a:ext cx="7416800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à coins arrondis 16"/>
          <p:cNvSpPr/>
          <p:nvPr/>
        </p:nvSpPr>
        <p:spPr>
          <a:xfrm>
            <a:off x="324024" y="978800"/>
            <a:ext cx="321583" cy="2748005"/>
          </a:xfrm>
          <a:prstGeom prst="roundRect">
            <a:avLst>
              <a:gd name="adj" fmla="val 28309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729" tIns="46365" rIns="92729" bIns="46365" spcCol="0"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114476"/>
              </p:ext>
            </p:extLst>
          </p:nvPr>
        </p:nvGraphicFramePr>
        <p:xfrm>
          <a:off x="790480" y="973530"/>
          <a:ext cx="3040156" cy="2784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868"/>
                <a:gridCol w="2232248"/>
                <a:gridCol w="360040"/>
              </a:tblGrid>
              <a:tr h="243675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latin typeface="Fineliner Script" pitchFamily="50" charset="0"/>
                          <a:ea typeface="Clensey" panose="02000603000000000000" pitchFamily="2" charset="0"/>
                        </a:rPr>
                        <a:t>Connaissance des nombres</a:t>
                      </a:r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1. Connaître, savoir écrire et nommer les nombres entiers.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3675"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2. Comparer, ranger, encadrer ces nombres.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3675"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3. Évaluer un ordre de grandeur d’un résultat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7344">
                <a:tc rowSpan="4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latin typeface="Fineliner Script" pitchFamily="50" charset="0"/>
                          <a:ea typeface="Clensey" panose="02000603000000000000" pitchFamily="2" charset="0"/>
                        </a:rPr>
                        <a:t>calcul</a:t>
                      </a:r>
                      <a:endParaRPr lang="fr-FR" sz="1400" b="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4. Connaître la propriété d’une différence. 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7344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5. Maîtriser l’algorithme de la soustraction.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7344">
                <a:tc vMerge="1">
                  <a:txBody>
                    <a:bodyPr/>
                    <a:lstStyle/>
                    <a:p>
                      <a:pPr algn="ctr"/>
                      <a:endParaRPr lang="fr-FR" sz="900" spc="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6. Multiplier par 10, 100, 1 000 et par un nb entier de dizaines, de centaines.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7344">
                <a:tc vMerge="1">
                  <a:txBody>
                    <a:bodyPr/>
                    <a:lstStyle/>
                    <a:p>
                      <a:pPr algn="ctr"/>
                      <a:endParaRPr lang="fr-FR" sz="900" spc="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7. Comprendre la structuration arithmétique des nombres 100 et 1 000.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 rot="16200000">
            <a:off x="-437875" y="1957750"/>
            <a:ext cx="1845381" cy="321582"/>
          </a:xfrm>
          <a:prstGeom prst="rect">
            <a:avLst/>
          </a:prstGeom>
          <a:noFill/>
        </p:spPr>
        <p:txBody>
          <a:bodyPr wrap="square" lIns="92729" tIns="46365" rIns="92729" bIns="46365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>
                <a:latin typeface="Fineliner Script" pitchFamily="50" charset="0"/>
              </a:rPr>
              <a:t>Compétences évaluées</a:t>
            </a:r>
            <a:endParaRPr lang="fr-FR" sz="1600" dirty="0">
              <a:latin typeface="Fineliner Script" pitchFamily="50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857024"/>
              </p:ext>
            </p:extLst>
          </p:nvPr>
        </p:nvGraphicFramePr>
        <p:xfrm>
          <a:off x="4042599" y="833081"/>
          <a:ext cx="3040156" cy="3089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799"/>
                <a:gridCol w="2147107"/>
                <a:gridCol w="436250"/>
              </a:tblGrid>
              <a:tr h="232562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Fineliner Script" pitchFamily="50" charset="0"/>
                          <a:ea typeface="Clensey" panose="02000603000000000000" pitchFamily="2" charset="0"/>
                        </a:rPr>
                        <a:t>Géométrie</a:t>
                      </a:r>
                      <a:endParaRPr lang="fr-FR" sz="140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8. Reconnaître de manière une figure plane dans une figure plus complexe.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32562"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9. Percevoir un ou plusieurs axes de symétrie.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2562"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10. Vérifier que des droites sont perpendiculaires, les tracer.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2562">
                <a:tc rowSpan="2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Fineliner Script" pitchFamily="50" charset="0"/>
                          <a:ea typeface="Clensey" panose="02000603000000000000" pitchFamily="2" charset="0"/>
                        </a:rPr>
                        <a:t>Mesures</a:t>
                      </a: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11. Connaître et utiliser les unités de longueur. 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4147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12. Lire l’heure sur un cadran à aiguilles.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4147">
                <a:tc rowSpan="2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Fineliner Script" pitchFamily="50" charset="0"/>
                        </a:rPr>
                        <a:t>Résolutions</a:t>
                      </a:r>
                      <a:r>
                        <a:rPr lang="fr-FR" sz="1400" baseline="0" dirty="0" smtClean="0">
                          <a:latin typeface="Fineliner Script" pitchFamily="50" charset="0"/>
                        </a:rPr>
                        <a:t> de problèmes</a:t>
                      </a: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13. Reconnaître une situation additive soustractive simple. ou multiplicative.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4147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14. Rechercher les informations pertinentes dans différents documents pour résoudre un problème.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6" name="Rectangle à coins arrondis 15"/>
          <p:cNvSpPr/>
          <p:nvPr/>
        </p:nvSpPr>
        <p:spPr>
          <a:xfrm>
            <a:off x="333330" y="293922"/>
            <a:ext cx="2707520" cy="499401"/>
          </a:xfrm>
          <a:prstGeom prst="roundRect">
            <a:avLst>
              <a:gd name="adj" fmla="val 28309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729" tIns="46365" rIns="92729" bIns="46365" spcCol="0"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4861"/>
              </p:ext>
            </p:extLst>
          </p:nvPr>
        </p:nvGraphicFramePr>
        <p:xfrm>
          <a:off x="2412256" y="4086845"/>
          <a:ext cx="4087276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174"/>
                <a:gridCol w="994993"/>
                <a:gridCol w="1447264"/>
                <a:gridCol w="913845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Fineliner Script" pitchFamily="50" charset="0"/>
                        </a:rPr>
                        <a:t>1, acquis</a:t>
                      </a:r>
                      <a:endParaRPr lang="fr-FR" sz="1200" dirty="0">
                        <a:latin typeface="Fineliner Script" pitchFamily="50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Fineliner Script" pitchFamily="50" charset="0"/>
                        </a:rPr>
                        <a:t>2, A renforcer</a:t>
                      </a:r>
                      <a:endParaRPr lang="fr-FR" sz="1200" dirty="0">
                        <a:latin typeface="Fineliner Script" pitchFamily="50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Fineliner Script" pitchFamily="50" charset="0"/>
                        </a:rPr>
                        <a:t>3. En cours d’acquisition</a:t>
                      </a:r>
                      <a:endParaRPr lang="fr-FR" sz="1200" dirty="0">
                        <a:latin typeface="Fineliner Script" pitchFamily="50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Fineliner Script" pitchFamily="50" charset="0"/>
                        </a:rPr>
                        <a:t>4. Non acquis</a:t>
                      </a:r>
                      <a:endParaRPr lang="fr-FR" sz="1200" dirty="0">
                        <a:latin typeface="Fineliner Script" pitchFamily="50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204344" y="198413"/>
            <a:ext cx="3348690" cy="594911"/>
          </a:xfrm>
          <a:prstGeom prst="rect">
            <a:avLst/>
          </a:prstGeom>
          <a:noFill/>
        </p:spPr>
        <p:txBody>
          <a:bodyPr wrap="square" lIns="92729" tIns="46365" rIns="92729" bIns="46365" rtlCol="0">
            <a:spAutoFit/>
          </a:bodyPr>
          <a:lstStyle/>
          <a:p>
            <a:pPr algn="ctr"/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de Maths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3330" y="293923"/>
            <a:ext cx="2799006" cy="469667"/>
          </a:xfrm>
          <a:prstGeom prst="rect">
            <a:avLst/>
          </a:prstGeom>
        </p:spPr>
        <p:txBody>
          <a:bodyPr wrap="square" lIns="92729" tIns="46365" rIns="92729" bIns="46365">
            <a:spAutoFit/>
          </a:bodyPr>
          <a:lstStyle/>
          <a:p>
            <a:r>
              <a:rPr lang="fr-FR" sz="1600" b="1" dirty="0">
                <a:latin typeface="Fineliner Script" pitchFamily="50" charset="0"/>
              </a:rPr>
              <a:t>Prénom</a:t>
            </a:r>
            <a:r>
              <a:rPr lang="fr-FR" sz="2400" dirty="0">
                <a:latin typeface="Fineliner Script" pitchFamily="50" charset="0"/>
              </a:rPr>
              <a:t>  : </a:t>
            </a:r>
            <a:r>
              <a:rPr lang="fr-FR" sz="1100" dirty="0">
                <a:latin typeface="Short Stack" panose="02010500040000000007" pitchFamily="2" charset="0"/>
              </a:rPr>
              <a:t>___________________</a:t>
            </a:r>
            <a:endParaRPr lang="fr-FR" sz="2400" dirty="0">
              <a:latin typeface="Short Stack" panose="02010500040000000007" pitchFamily="2" charset="0"/>
            </a:endParaRPr>
          </a:p>
        </p:txBody>
      </p:sp>
      <p:sp>
        <p:nvSpPr>
          <p:cNvPr id="19" name="Ellipse 18"/>
          <p:cNvSpPr/>
          <p:nvPr/>
        </p:nvSpPr>
        <p:spPr>
          <a:xfrm rot="1778178">
            <a:off x="6570348" y="329413"/>
            <a:ext cx="576064" cy="31090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 rot="1778178">
            <a:off x="6570348" y="32580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Fineliner Script" pitchFamily="50" charset="0"/>
              </a:rPr>
              <a:t>CM1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412256" y="4086845"/>
            <a:ext cx="4104456" cy="288032"/>
          </a:xfrm>
          <a:prstGeom prst="round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722619" y="4014837"/>
            <a:ext cx="1058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latin typeface="RawengulkSans" panose="00000A03000000000000" pitchFamily="2" charset="0"/>
              </a:rPr>
              <a:t>Code d’évaluation</a:t>
            </a:r>
            <a:endParaRPr lang="fr-FR" sz="1200" b="1" dirty="0">
              <a:latin typeface="RawengulkSans" panose="00000A03000000000000" pitchFamily="2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722619" y="3969251"/>
            <a:ext cx="1058339" cy="549642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4" name="Connecteur droit avec flèche 53"/>
          <p:cNvCxnSpPr/>
          <p:nvPr/>
        </p:nvCxnSpPr>
        <p:spPr>
          <a:xfrm flipV="1">
            <a:off x="1863552" y="4230861"/>
            <a:ext cx="41527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5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16"/>
          <a:stretch/>
        </p:blipFill>
        <p:spPr bwMode="auto">
          <a:xfrm>
            <a:off x="0" y="5166966"/>
            <a:ext cx="7380783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Rectangle à coins arrondis 65"/>
          <p:cNvSpPr/>
          <p:nvPr/>
        </p:nvSpPr>
        <p:spPr>
          <a:xfrm>
            <a:off x="324024" y="6019360"/>
            <a:ext cx="321583" cy="2748005"/>
          </a:xfrm>
          <a:prstGeom prst="roundRect">
            <a:avLst>
              <a:gd name="adj" fmla="val 28309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729" tIns="46365" rIns="92729" bIns="46365" spcCol="0" rtlCol="0" anchor="ctr"/>
          <a:lstStyle/>
          <a:p>
            <a:pPr algn="ctr"/>
            <a:endParaRPr lang="fr-FR"/>
          </a:p>
        </p:txBody>
      </p:sp>
      <p:graphicFrame>
        <p:nvGraphicFramePr>
          <p:cNvPr id="67" name="Tableau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02940"/>
              </p:ext>
            </p:extLst>
          </p:nvPr>
        </p:nvGraphicFramePr>
        <p:xfrm>
          <a:off x="737786" y="6014090"/>
          <a:ext cx="3040156" cy="2784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868"/>
                <a:gridCol w="2232248"/>
                <a:gridCol w="360040"/>
              </a:tblGrid>
              <a:tr h="243675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latin typeface="Fineliner Script" pitchFamily="50" charset="0"/>
                          <a:ea typeface="Clensey" panose="02000603000000000000" pitchFamily="2" charset="0"/>
                        </a:rPr>
                        <a:t>Connaissance des nombres</a:t>
                      </a:r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1. Connaître, savoir écrire et nommer les nombres entiers.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3675"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2. Comparer, ranger, encadrer ces nombres.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3675"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3. Évaluer un ordre de grandeur d’un résultat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7344">
                <a:tc rowSpan="4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latin typeface="Fineliner Script" pitchFamily="50" charset="0"/>
                          <a:ea typeface="Clensey" panose="02000603000000000000" pitchFamily="2" charset="0"/>
                        </a:rPr>
                        <a:t>calcul</a:t>
                      </a:r>
                      <a:endParaRPr lang="fr-FR" sz="1400" b="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4. Connaître la propriété d’une différence. 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7344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5. Maîtriser l’algorithme de la soustraction.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7344">
                <a:tc vMerge="1">
                  <a:txBody>
                    <a:bodyPr/>
                    <a:lstStyle/>
                    <a:p>
                      <a:pPr algn="ctr"/>
                      <a:endParaRPr lang="fr-FR" sz="900" spc="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6. Multiplier par 10, 100, 1 000 et par un nb entier de dizaines, de centaines.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7344">
                <a:tc vMerge="1">
                  <a:txBody>
                    <a:bodyPr/>
                    <a:lstStyle/>
                    <a:p>
                      <a:pPr algn="ctr"/>
                      <a:endParaRPr lang="fr-FR" sz="900" spc="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7. Comprendre la structuration arithmétique des nombres 100 et 1 000.</a:t>
                      </a:r>
                      <a:endParaRPr lang="fr-FR" sz="10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68" name="ZoneTexte 67"/>
          <p:cNvSpPr txBox="1"/>
          <p:nvPr/>
        </p:nvSpPr>
        <p:spPr>
          <a:xfrm rot="16200000">
            <a:off x="-437875" y="6998310"/>
            <a:ext cx="1845381" cy="321582"/>
          </a:xfrm>
          <a:prstGeom prst="rect">
            <a:avLst/>
          </a:prstGeom>
          <a:noFill/>
        </p:spPr>
        <p:txBody>
          <a:bodyPr wrap="square" lIns="92729" tIns="46365" rIns="92729" bIns="46365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>
                <a:latin typeface="Fineliner Script" pitchFamily="50" charset="0"/>
              </a:rPr>
              <a:t>Compétences évaluées</a:t>
            </a:r>
            <a:endParaRPr lang="fr-FR" sz="1600" dirty="0">
              <a:latin typeface="Fineliner Script" pitchFamily="50" charset="0"/>
            </a:endParaRPr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81609"/>
              </p:ext>
            </p:extLst>
          </p:nvPr>
        </p:nvGraphicFramePr>
        <p:xfrm>
          <a:off x="3989905" y="5873641"/>
          <a:ext cx="3040156" cy="3089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799"/>
                <a:gridCol w="2147107"/>
                <a:gridCol w="436250"/>
              </a:tblGrid>
              <a:tr h="232562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Fineliner Script" pitchFamily="50" charset="0"/>
                          <a:ea typeface="Clensey" panose="02000603000000000000" pitchFamily="2" charset="0"/>
                        </a:rPr>
                        <a:t>Géométrie</a:t>
                      </a:r>
                      <a:endParaRPr lang="fr-FR" sz="140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8. Reconnaître de manière une figure plane dans une figure plus complexe.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32562"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9. Percevoir un ou plusieurs axes de symétrie.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2562"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10. Vérifier que des droites sont perpendiculaires, les tracer.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2562">
                <a:tc rowSpan="2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Fineliner Script" pitchFamily="50" charset="0"/>
                          <a:ea typeface="Clensey" panose="02000603000000000000" pitchFamily="2" charset="0"/>
                        </a:rPr>
                        <a:t>Mesures</a:t>
                      </a: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11. Connaître et utiliser les unités de longueur. 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4147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12. Lire l’heure sur un cadran à aiguilles.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4147">
                <a:tc rowSpan="2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Fineliner Script" pitchFamily="50" charset="0"/>
                        </a:rPr>
                        <a:t>Résolutions</a:t>
                      </a:r>
                      <a:r>
                        <a:rPr lang="fr-FR" sz="1400" baseline="0" dirty="0" smtClean="0">
                          <a:latin typeface="Fineliner Script" pitchFamily="50" charset="0"/>
                        </a:rPr>
                        <a:t> de problèmes</a:t>
                      </a: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13. Reconnaître une situation additive soustractive simple. ou multiplicative.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4147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RawengulkSans" panose="00000A03000000000000" pitchFamily="2" charset="0"/>
                          <a:ea typeface="+mn-ea"/>
                          <a:cs typeface="+mn-cs"/>
                        </a:rPr>
                        <a:t>14. Rechercher les informations pertinentes dans différents documents pour résoudre un problème.</a:t>
                      </a:r>
                      <a:endParaRPr lang="fr-FR" sz="200" dirty="0" smtClean="0">
                        <a:latin typeface="RawengulkSans" panose="00000A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70" name="Rectangle à coins arrondis 69"/>
          <p:cNvSpPr/>
          <p:nvPr/>
        </p:nvSpPr>
        <p:spPr>
          <a:xfrm>
            <a:off x="333330" y="5334482"/>
            <a:ext cx="2707520" cy="499401"/>
          </a:xfrm>
          <a:prstGeom prst="roundRect">
            <a:avLst>
              <a:gd name="adj" fmla="val 28309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729" tIns="46365" rIns="92729" bIns="46365" spcCol="0" rtlCol="0" anchor="ctr"/>
          <a:lstStyle/>
          <a:p>
            <a:pPr algn="ctr"/>
            <a:endParaRPr lang="fr-FR"/>
          </a:p>
        </p:txBody>
      </p: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075107"/>
              </p:ext>
            </p:extLst>
          </p:nvPr>
        </p:nvGraphicFramePr>
        <p:xfrm>
          <a:off x="2376239" y="9127405"/>
          <a:ext cx="4087276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174"/>
                <a:gridCol w="994993"/>
                <a:gridCol w="1447264"/>
                <a:gridCol w="913845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Fineliner Script" pitchFamily="50" charset="0"/>
                        </a:rPr>
                        <a:t>1, acquis</a:t>
                      </a:r>
                      <a:endParaRPr lang="fr-FR" sz="1200" dirty="0">
                        <a:latin typeface="Fineliner Script" pitchFamily="50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Fineliner Script" pitchFamily="50" charset="0"/>
                        </a:rPr>
                        <a:t>2, A renforcer</a:t>
                      </a:r>
                      <a:endParaRPr lang="fr-FR" sz="1200" dirty="0">
                        <a:latin typeface="Fineliner Script" pitchFamily="50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Fineliner Script" pitchFamily="50" charset="0"/>
                        </a:rPr>
                        <a:t>3. En cours d’acquisition</a:t>
                      </a:r>
                      <a:endParaRPr lang="fr-FR" sz="1200" dirty="0">
                        <a:latin typeface="Fineliner Script" pitchFamily="50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Fineliner Script" pitchFamily="50" charset="0"/>
                        </a:rPr>
                        <a:t>4. Non acquis</a:t>
                      </a:r>
                      <a:endParaRPr lang="fr-FR" sz="1200" dirty="0">
                        <a:latin typeface="Fineliner Script" pitchFamily="50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2" name="ZoneTexte 71"/>
          <p:cNvSpPr txBox="1"/>
          <p:nvPr/>
        </p:nvSpPr>
        <p:spPr>
          <a:xfrm>
            <a:off x="3168327" y="5238973"/>
            <a:ext cx="3348690" cy="594911"/>
          </a:xfrm>
          <a:prstGeom prst="rect">
            <a:avLst/>
          </a:prstGeom>
          <a:noFill/>
        </p:spPr>
        <p:txBody>
          <a:bodyPr wrap="square" lIns="92729" tIns="46365" rIns="92729" bIns="46365" rtlCol="0">
            <a:spAutoFit/>
          </a:bodyPr>
          <a:lstStyle/>
          <a:p>
            <a:pPr algn="ctr"/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de Maths 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33330" y="5334483"/>
            <a:ext cx="2799006" cy="469667"/>
          </a:xfrm>
          <a:prstGeom prst="rect">
            <a:avLst/>
          </a:prstGeom>
        </p:spPr>
        <p:txBody>
          <a:bodyPr wrap="square" lIns="92729" tIns="46365" rIns="92729" bIns="46365">
            <a:spAutoFit/>
          </a:bodyPr>
          <a:lstStyle/>
          <a:p>
            <a:r>
              <a:rPr lang="fr-FR" sz="1600" b="1" dirty="0">
                <a:latin typeface="Fineliner Script" pitchFamily="50" charset="0"/>
              </a:rPr>
              <a:t>Prénom</a:t>
            </a:r>
            <a:r>
              <a:rPr lang="fr-FR" sz="2400" dirty="0">
                <a:latin typeface="Fineliner Script" pitchFamily="50" charset="0"/>
              </a:rPr>
              <a:t>  : </a:t>
            </a:r>
            <a:r>
              <a:rPr lang="fr-FR" sz="1100" dirty="0">
                <a:latin typeface="Short Stack" panose="02010500040000000007" pitchFamily="2" charset="0"/>
              </a:rPr>
              <a:t>___________________</a:t>
            </a:r>
            <a:endParaRPr lang="fr-FR" sz="2400" dirty="0">
              <a:latin typeface="Short Stack" panose="02010500040000000007" pitchFamily="2" charset="0"/>
            </a:endParaRPr>
          </a:p>
        </p:txBody>
      </p:sp>
      <p:sp>
        <p:nvSpPr>
          <p:cNvPr id="74" name="Ellipse 73"/>
          <p:cNvSpPr/>
          <p:nvPr/>
        </p:nvSpPr>
        <p:spPr>
          <a:xfrm rot="1778178">
            <a:off x="6534331" y="5369973"/>
            <a:ext cx="576064" cy="31090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 rot="1778178">
            <a:off x="6534331" y="536636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Fineliner Script" pitchFamily="50" charset="0"/>
              </a:rPr>
              <a:t>CM1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76" name="Rectangle à coins arrondis 75"/>
          <p:cNvSpPr/>
          <p:nvPr/>
        </p:nvSpPr>
        <p:spPr>
          <a:xfrm>
            <a:off x="2376239" y="9127405"/>
            <a:ext cx="4104456" cy="288032"/>
          </a:xfrm>
          <a:prstGeom prst="round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686602" y="9055397"/>
            <a:ext cx="1058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latin typeface="RawengulkSans" panose="00000A03000000000000" pitchFamily="2" charset="0"/>
              </a:rPr>
              <a:t>Code d’évaluation</a:t>
            </a:r>
            <a:endParaRPr lang="fr-FR" sz="1200" b="1" dirty="0">
              <a:latin typeface="RawengulkSans" panose="00000A03000000000000" pitchFamily="2" charset="0"/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686602" y="9009811"/>
            <a:ext cx="1058339" cy="549642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9" name="Connecteur droit avec flèche 78"/>
          <p:cNvCxnSpPr/>
          <p:nvPr/>
        </p:nvCxnSpPr>
        <p:spPr>
          <a:xfrm flipV="1">
            <a:off x="1827535" y="9271421"/>
            <a:ext cx="41527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76675" y="4032612"/>
            <a:ext cx="281741" cy="11217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687" y="9489727"/>
            <a:ext cx="1122362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68609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400</Words>
  <Application>Microsoft Office PowerPoint</Application>
  <PresentationFormat>Personnalisé</PresentationFormat>
  <Paragraphs>56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6</cp:revision>
  <dcterms:created xsi:type="dcterms:W3CDTF">2013-10-27T13:01:37Z</dcterms:created>
  <dcterms:modified xsi:type="dcterms:W3CDTF">2013-10-27T17:45:57Z</dcterms:modified>
</cp:coreProperties>
</file>