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0" d="100"/>
          <a:sy n="60" d="100"/>
        </p:scale>
        <p:origin x="1140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C1F768-565E-415B-B2BB-1A6DCA166D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A9B8A10-8656-4DB8-B485-2C6EB6FAFA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863C132-EA6D-4380-868F-C68507989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DECD8-C6DB-49AE-BFFE-BC7BF63397C7}" type="datetimeFigureOut">
              <a:rPr lang="fr-FR" smtClean="0"/>
              <a:t>02/03/2019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CD00F43-1AC6-4582-9FB8-6199904F0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BC900F5-4119-4EA4-8600-BC3761803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ED45-F429-495F-AD89-0FAB88CFB5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2072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72B833-EC85-4B1C-89D9-0DCB88F45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7D399CE-9698-45DB-BA47-B9B09EFB83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FFDAA9A-704F-447B-9718-93C715195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DECD8-C6DB-49AE-BFFE-BC7BF63397C7}" type="datetimeFigureOut">
              <a:rPr lang="fr-FR" smtClean="0"/>
              <a:t>02/03/2019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15F28DA-02E2-4D4F-9DF6-5E9F37470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41839D9-2C55-4FB1-9A25-7B3BC34DB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ED45-F429-495F-AD89-0FAB88CFB5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7629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95C30D14-F098-4742-A45F-A56F8FD722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D2DDE34-EDDE-496C-AC3B-CA9FE77178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DDF37F6-7B27-435D-840B-9D6FF98AA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DECD8-C6DB-49AE-BFFE-BC7BF63397C7}" type="datetimeFigureOut">
              <a:rPr lang="fr-FR" smtClean="0"/>
              <a:t>02/03/2019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267DB76-D14D-4FD3-A46C-6F5222443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44B8F70-A933-4020-A98B-A3A0201E9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ED45-F429-495F-AD89-0FAB88CFB5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4902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9E5012-FC6F-4E14-8831-2CA8B7078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5D5AC60-C8AC-4FB7-B8CF-D816A55571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34BC6BB-D670-4AD0-83D6-C4D36225A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DECD8-C6DB-49AE-BFFE-BC7BF63397C7}" type="datetimeFigureOut">
              <a:rPr lang="fr-FR" smtClean="0"/>
              <a:t>02/03/2019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A7B318A-6873-4600-911F-8E9442D2D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4A60CB0-8D6B-4EF9-A91B-012E7BE3C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ED45-F429-495F-AD89-0FAB88CFB5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0666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28EE68-7F95-450D-9005-62B72CD74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C721BD1-59CC-40D9-B18B-7D355D3ED3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C019D4B-7138-46BC-86FB-637AE5005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DECD8-C6DB-49AE-BFFE-BC7BF63397C7}" type="datetimeFigureOut">
              <a:rPr lang="fr-FR" smtClean="0"/>
              <a:t>02/03/2019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BB14D7F-3612-4C6A-9CE7-E63D2D02C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9D91093-E010-48BA-8448-CDEADF568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ED45-F429-495F-AD89-0FAB88CFB5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2638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7EF0A9-AA36-412A-A74A-228EE6425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EEE434F-B8DF-4945-B0C9-A75C8A1FDE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A5A39D1-893A-432F-A325-EC8FD24AF7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42B198C-2E81-4D1F-8E95-14A5AA98A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DECD8-C6DB-49AE-BFFE-BC7BF63397C7}" type="datetimeFigureOut">
              <a:rPr lang="fr-FR" smtClean="0"/>
              <a:t>02/03/2019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2F14BA0-2380-4F28-887A-8455C4522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343F143-5DF1-4EC5-8EC0-7F140830F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ED45-F429-495F-AD89-0FAB88CFB5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1809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7569F4-0FEF-44B1-A029-6082430BF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82BDE01-159F-410E-9ED0-8E57FE0E9E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6694246-638D-42B4-AA5B-68184F9B8C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F012B88-0470-4113-8741-94BFCEF2F9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DDA81C5F-4DC4-4702-AA73-B787739E8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4AE1889-EA97-4984-81C2-53BD2349F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DECD8-C6DB-49AE-BFFE-BC7BF63397C7}" type="datetimeFigureOut">
              <a:rPr lang="fr-FR" smtClean="0"/>
              <a:t>02/03/2019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5EADB546-6B65-4FB4-BB03-993ACA731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8DD2C75-CAF6-42F1-B19D-1CF92AF4E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ED45-F429-495F-AD89-0FAB88CFB5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7776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AA8D9B-5651-4F55-B793-50859F406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420DD27-400F-4E73-885D-B1A121679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DECD8-C6DB-49AE-BFFE-BC7BF63397C7}" type="datetimeFigureOut">
              <a:rPr lang="fr-FR" smtClean="0"/>
              <a:t>02/03/2019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22F83E9-5E84-4B5F-B01F-C2718221C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1042928-6F82-48D7-A041-A73D4ECA4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ED45-F429-495F-AD89-0FAB88CFB5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9096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62AA2B5-6A9D-4593-BEE4-A2BEBEF1D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DECD8-C6DB-49AE-BFFE-BC7BF63397C7}" type="datetimeFigureOut">
              <a:rPr lang="fr-FR" smtClean="0"/>
              <a:t>02/03/2019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0A30315-116D-4C20-AA08-966D104D9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946DEB0-B26C-453D-BB9E-CB296EB84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ED45-F429-495F-AD89-0FAB88CFB5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6259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552BEB-C963-4780-8085-861850602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12051E3-6A6E-4EE8-A1AF-4E6DD0D117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6445908-CF99-4632-A433-2AFC76EEE0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C6F5B7F-A4ED-4C0F-90DE-F4B92FE17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DECD8-C6DB-49AE-BFFE-BC7BF63397C7}" type="datetimeFigureOut">
              <a:rPr lang="fr-FR" smtClean="0"/>
              <a:t>02/03/2019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85E4181-EFAD-4B6D-A689-ADB21291B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3A5168E-9C22-48A5-877E-63FFBBA54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ED45-F429-495F-AD89-0FAB88CFB5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8291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E2671A-E843-455E-9DF0-DD4B43343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D1E8976-AA3F-4606-AB2A-88ED854C4C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2D617A3-E158-4863-B9DA-8134FC3548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EB47684-26A5-44AB-A681-4F21860C0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DECD8-C6DB-49AE-BFFE-BC7BF63397C7}" type="datetimeFigureOut">
              <a:rPr lang="fr-FR" smtClean="0"/>
              <a:t>02/03/2019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95DC58F-2E46-48CC-9658-FF303D7B3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2D4F014-2A42-4C62-AA6E-00974CF36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ED45-F429-495F-AD89-0FAB88CFB5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3889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532A88E-3DB3-401A-AF36-F1D355A4F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66715E3-EC9F-478E-B9C9-D9A91A2ECE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EA22C94-92CC-444C-A0BC-4592900E69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7DECD8-C6DB-49AE-BFFE-BC7BF63397C7}" type="datetimeFigureOut">
              <a:rPr lang="fr-FR" smtClean="0"/>
              <a:t>02/03/2019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2DCD837-383E-43E9-89BB-99A44E0E61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CE3CA3A-7C99-4348-A8A3-97B3164E07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E5ED45-F429-495F-AD89-0FAB88CFB5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5788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77CB91-291D-4B9A-8AB7-C766A9A52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1-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4C07B56-45A6-43C7-B504-7BE632FBE2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1800" dirty="0"/>
              <a:t>Utiliser le vocabulaire géométrique</a:t>
            </a:r>
          </a:p>
          <a:p>
            <a:pPr marL="0" indent="0">
              <a:buNone/>
            </a:pPr>
            <a:r>
              <a:rPr lang="fr-FR" sz="5400" dirty="0"/>
              <a:t>Écris le nom :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1CA7468-073A-4EA7-8088-513C3819A1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0459" y="1131753"/>
            <a:ext cx="2092231" cy="65556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BB56345-6CB3-4964-9B46-A78D2109DA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0459" y="1966718"/>
            <a:ext cx="2092231" cy="613721"/>
          </a:xfrm>
          <a:prstGeom prst="rect">
            <a:avLst/>
          </a:prstGeom>
        </p:spPr>
      </p:pic>
      <p:pic>
        <p:nvPicPr>
          <p:cNvPr id="31" name="Picture 14" descr="https://www.mysticlolly.fr/wp-content/uploads/2016/11/g%C3%A9om%C3%A9trie-1.png">
            <a:extLst>
              <a:ext uri="{FF2B5EF4-FFF2-40B4-BE49-F238E27FC236}">
                <a16:creationId xmlns:a16="http://schemas.microsoft.com/office/drawing/2014/main" id="{6E5D61FA-266E-43D7-BEC7-852EC42253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626" y="3594512"/>
            <a:ext cx="1709890" cy="2137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6" descr="RÃ©sultat de recherche d'images pour &quot;ligne courbe gÃ©omÃ©trie&quot;">
            <a:extLst>
              <a:ext uri="{FF2B5EF4-FFF2-40B4-BE49-F238E27FC236}">
                <a16:creationId xmlns:a16="http://schemas.microsoft.com/office/drawing/2014/main" id="{962490F5-3B01-4F24-8E1A-E9397E736B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582319" y="1433876"/>
            <a:ext cx="6488837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99496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F20167-A1A6-4A37-B388-EC2465A60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10- </a:t>
            </a:r>
            <a:r>
              <a:rPr lang="fr-FR" sz="2000" dirty="0"/>
              <a:t>Calculer avec lecture graphique </a:t>
            </a:r>
            <a:r>
              <a:rPr lang="fr-FR" sz="2000" dirty="0" err="1"/>
              <a:t>S1</a:t>
            </a:r>
            <a:r>
              <a:rPr lang="fr-FR" sz="2000" dirty="0"/>
              <a:t> à 5/Écrire une addition réitérée sous forme de multiplication / Écrire une multiplication sous forme d’addition réitérée </a:t>
            </a:r>
            <a:r>
              <a:rPr lang="fr-FR" sz="2000" dirty="0" err="1"/>
              <a:t>S6</a:t>
            </a:r>
            <a:r>
              <a:rPr lang="fr-FR" sz="2000" dirty="0"/>
              <a:t> et 7 / Trouver le résultat de la multiplication par 10 ou 100 en s’appuyant sur le système décimal  J </a:t>
            </a:r>
            <a:r>
              <a:rPr lang="fr-FR" sz="2000" dirty="0" err="1"/>
              <a:t>S6</a:t>
            </a:r>
            <a:r>
              <a:rPr lang="fr-FR" sz="2000" dirty="0"/>
              <a:t> et 7 / Trouver le résultat de la multiplication par 2 en s’appuyant sur les doubles V </a:t>
            </a:r>
            <a:r>
              <a:rPr lang="fr-FR" sz="2000" dirty="0" err="1"/>
              <a:t>S6</a:t>
            </a:r>
            <a:r>
              <a:rPr lang="fr-FR" sz="2000" dirty="0"/>
              <a:t> et 7</a:t>
            </a:r>
            <a:br>
              <a:rPr lang="fr-FR" sz="2000" dirty="0"/>
            </a:br>
            <a:endParaRPr lang="fr-FR" sz="2000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557C87D-686F-4290-BBA3-7790397C527E}"/>
              </a:ext>
            </a:extLst>
          </p:cNvPr>
          <p:cNvSpPr txBox="1"/>
          <p:nvPr/>
        </p:nvSpPr>
        <p:spPr>
          <a:xfrm>
            <a:off x="5198509" y="2205901"/>
            <a:ext cx="36406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/>
              <a:t>Écris le nombre. </a:t>
            </a:r>
          </a:p>
        </p:txBody>
      </p:sp>
      <p:pic>
        <p:nvPicPr>
          <p:cNvPr id="64" name="Image 63">
            <a:extLst>
              <a:ext uri="{FF2B5EF4-FFF2-40B4-BE49-F238E27FC236}">
                <a16:creationId xmlns:a16="http://schemas.microsoft.com/office/drawing/2014/main" id="{887CB8F6-E7FB-409B-88B0-904A20EA34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11" t="25940" r="57314" b="49645"/>
          <a:stretch/>
        </p:blipFill>
        <p:spPr>
          <a:xfrm>
            <a:off x="304801" y="3426856"/>
            <a:ext cx="10792326" cy="1674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485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1CDA54-B8EF-4EEF-9C9A-AF1508C03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7822"/>
          </a:xfrm>
        </p:spPr>
        <p:txBody>
          <a:bodyPr>
            <a:normAutofit fontScale="90000"/>
          </a:bodyPr>
          <a:lstStyle/>
          <a:p>
            <a:r>
              <a:rPr lang="fr-FR" dirty="0"/>
              <a:t>2- </a:t>
            </a:r>
            <a:r>
              <a:rPr lang="fr-FR" sz="2000" dirty="0"/>
              <a:t>Compter le nombre de sommets, de côtés, d’angles, d’angles droits.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E978E2F-B1C3-4A3B-AB64-D7B8974DD1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112" y="988736"/>
            <a:ext cx="1152276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4800" dirty="0"/>
              <a:t>J’ai quatre angles droits, mes quatre côtés sont de la même longueur. Qui suis-je? </a:t>
            </a:r>
          </a:p>
        </p:txBody>
      </p:sp>
      <p:pic>
        <p:nvPicPr>
          <p:cNvPr id="17" name="Picture 14" descr="https://www.mysticlolly.fr/wp-content/uploads/2016/11/g%C3%A9om%C3%A9trie-1.png">
            <a:extLst>
              <a:ext uri="{FF2B5EF4-FFF2-40B4-BE49-F238E27FC236}">
                <a16:creationId xmlns:a16="http://schemas.microsoft.com/office/drawing/2014/main" id="{61FEC57B-5308-4429-A421-9FA84FE537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12" y="3164405"/>
            <a:ext cx="1709890" cy="2137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CC0F61C9-C940-409C-93A3-ADB4FDDBA742}"/>
              </a:ext>
            </a:extLst>
          </p:cNvPr>
          <p:cNvSpPr txBox="1"/>
          <p:nvPr/>
        </p:nvSpPr>
        <p:spPr>
          <a:xfrm>
            <a:off x="2444404" y="3164405"/>
            <a:ext cx="76139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0" dirty="0"/>
              <a:t>Je suis un   …</a:t>
            </a: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80A26D13-BFF4-40C1-A248-4C1F2EBCBA75}"/>
              </a:ext>
            </a:extLst>
          </p:cNvPr>
          <p:cNvGrpSpPr/>
          <p:nvPr/>
        </p:nvGrpSpPr>
        <p:grpSpPr>
          <a:xfrm>
            <a:off x="1852001" y="5566611"/>
            <a:ext cx="6602187" cy="1010794"/>
            <a:chOff x="1852002" y="5917223"/>
            <a:chExt cx="4399400" cy="660182"/>
          </a:xfrm>
        </p:grpSpPr>
        <p:pic>
          <p:nvPicPr>
            <p:cNvPr id="19" name="Image 18">
              <a:extLst>
                <a:ext uri="{FF2B5EF4-FFF2-40B4-BE49-F238E27FC236}">
                  <a16:creationId xmlns:a16="http://schemas.microsoft.com/office/drawing/2014/main" id="{DA448232-723F-48B8-BE04-EC54552610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9171" y="5917223"/>
              <a:ext cx="2092231" cy="655565"/>
            </a:xfrm>
            <a:prstGeom prst="rect">
              <a:avLst/>
            </a:prstGeom>
          </p:spPr>
        </p:pic>
        <p:pic>
          <p:nvPicPr>
            <p:cNvPr id="20" name="Image 19">
              <a:extLst>
                <a:ext uri="{FF2B5EF4-FFF2-40B4-BE49-F238E27FC236}">
                  <a16:creationId xmlns:a16="http://schemas.microsoft.com/office/drawing/2014/main" id="{DC59470F-B184-438E-8792-32779C5C3A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2002" y="5963684"/>
              <a:ext cx="2092231" cy="6137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51213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D0BE68-84AA-4EDB-9D8C-98E74A976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95" y="-115329"/>
            <a:ext cx="11209421" cy="1325563"/>
          </a:xfrm>
        </p:spPr>
        <p:txBody>
          <a:bodyPr>
            <a:normAutofit/>
          </a:bodyPr>
          <a:lstStyle/>
          <a:p>
            <a:r>
              <a:rPr lang="fr-FR" dirty="0"/>
              <a:t>3- </a:t>
            </a:r>
            <a:r>
              <a:rPr lang="fr-FR" sz="2000" dirty="0"/>
              <a:t>Reconnaitre les carrés, les rectangles, les triangle et les triangles rectangles dans une composition. </a:t>
            </a:r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E1A9B5F4-EA56-4022-90C6-7F17F99E73A0}"/>
              </a:ext>
            </a:extLst>
          </p:cNvPr>
          <p:cNvGrpSpPr/>
          <p:nvPr/>
        </p:nvGrpSpPr>
        <p:grpSpPr>
          <a:xfrm>
            <a:off x="8767009" y="2976433"/>
            <a:ext cx="1620253" cy="2181616"/>
            <a:chOff x="8903368" y="2062458"/>
            <a:chExt cx="1620253" cy="2181616"/>
          </a:xfrm>
        </p:grpSpPr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2135B779-A7AC-496D-9D50-169C43DCED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2256" r="68115"/>
            <a:stretch/>
          </p:blipFill>
          <p:spPr>
            <a:xfrm>
              <a:off x="8903368" y="2062458"/>
              <a:ext cx="1620253" cy="2181616"/>
            </a:xfrm>
            <a:prstGeom prst="rect">
              <a:avLst/>
            </a:prstGeom>
          </p:spPr>
        </p:pic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6F7370C7-561D-4E2B-9880-D6A2BFCFA633}"/>
                </a:ext>
              </a:extLst>
            </p:cNvPr>
            <p:cNvSpPr txBox="1"/>
            <p:nvPr/>
          </p:nvSpPr>
          <p:spPr>
            <a:xfrm>
              <a:off x="9015663" y="2999874"/>
              <a:ext cx="131545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800" dirty="0"/>
                <a:t>….   </a:t>
              </a:r>
            </a:p>
          </p:txBody>
        </p:sp>
      </p:grpSp>
      <p:pic>
        <p:nvPicPr>
          <p:cNvPr id="20" name="Image 19">
            <a:extLst>
              <a:ext uri="{FF2B5EF4-FFF2-40B4-BE49-F238E27FC236}">
                <a16:creationId xmlns:a16="http://schemas.microsoft.com/office/drawing/2014/main" id="{5AECB67B-03CE-4EF8-8193-6B32089933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211" y="2143940"/>
            <a:ext cx="5954148" cy="4144565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0C4D0AAF-65EF-411E-8BC3-09F9A8B08214}"/>
              </a:ext>
            </a:extLst>
          </p:cNvPr>
          <p:cNvSpPr txBox="1"/>
          <p:nvPr/>
        </p:nvSpPr>
        <p:spPr>
          <a:xfrm>
            <a:off x="352925" y="1026695"/>
            <a:ext cx="92242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/>
              <a:t>Combien y a-t-il de carrés ? </a:t>
            </a:r>
          </a:p>
        </p:txBody>
      </p:sp>
    </p:spTree>
    <p:extLst>
      <p:ext uri="{BB962C8B-B14F-4D97-AF65-F5344CB8AC3E}">
        <p14:creationId xmlns:p14="http://schemas.microsoft.com/office/powerpoint/2010/main" val="1414017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19AC042E-049B-42A3-B730-317B7E4FC5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5927" y="2306178"/>
            <a:ext cx="6633418" cy="4186697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F8E27FF-9B86-43BA-9021-A97442E7F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4- </a:t>
            </a:r>
            <a:r>
              <a:rPr lang="fr-FR" sz="2000" dirty="0"/>
              <a:t>Range ces trois nombres dans l’ordre Décroissant 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12B8A0A-F8A8-430D-8987-CEEEE50346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23401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6000" dirty="0"/>
              <a:t>Range dans l’ordre décroissant . </a:t>
            </a:r>
          </a:p>
          <a:p>
            <a:pPr marL="0" indent="0">
              <a:buNone/>
            </a:pPr>
            <a:endParaRPr lang="fr-FR" sz="1800" dirty="0"/>
          </a:p>
          <a:p>
            <a:pPr marL="0" indent="0">
              <a:buNone/>
            </a:pPr>
            <a:endParaRPr lang="fr-FR" sz="4400" dirty="0"/>
          </a:p>
          <a:p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FB33FCF-BFAC-4E20-90EA-ABB1D702AB5F}"/>
              </a:ext>
            </a:extLst>
          </p:cNvPr>
          <p:cNvSpPr txBox="1"/>
          <p:nvPr/>
        </p:nvSpPr>
        <p:spPr>
          <a:xfrm>
            <a:off x="2521087" y="3795104"/>
            <a:ext cx="6063916" cy="8276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sz="5400" dirty="0"/>
          </a:p>
        </p:txBody>
      </p:sp>
    </p:spTree>
    <p:extLst>
      <p:ext uri="{BB962C8B-B14F-4D97-AF65-F5344CB8AC3E}">
        <p14:creationId xmlns:p14="http://schemas.microsoft.com/office/powerpoint/2010/main" val="3067116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C23B4E-30E6-419E-85A1-D9DF013B2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642811" cy="918243"/>
          </a:xfrm>
        </p:spPr>
        <p:txBody>
          <a:bodyPr/>
          <a:lstStyle/>
          <a:p>
            <a:r>
              <a:rPr lang="fr-FR" dirty="0"/>
              <a:t>5- </a:t>
            </a:r>
            <a:r>
              <a:rPr lang="fr-FR" sz="1800" dirty="0"/>
              <a:t>Connaitre le système décimal de position. Calculer. </a:t>
            </a:r>
          </a:p>
        </p:txBody>
      </p:sp>
      <p:sp>
        <p:nvSpPr>
          <p:cNvPr id="12" name="Phylactère : pensées 11">
            <a:extLst>
              <a:ext uri="{FF2B5EF4-FFF2-40B4-BE49-F238E27FC236}">
                <a16:creationId xmlns:a16="http://schemas.microsoft.com/office/drawing/2014/main" id="{E8CCAB4C-11B5-4F4A-99ED-1A0B73DD0A10}"/>
              </a:ext>
            </a:extLst>
          </p:cNvPr>
          <p:cNvSpPr/>
          <p:nvPr/>
        </p:nvSpPr>
        <p:spPr>
          <a:xfrm>
            <a:off x="196517" y="1156185"/>
            <a:ext cx="3268579" cy="1812026"/>
          </a:xfrm>
          <a:prstGeom prst="cloudCallout">
            <a:avLst>
              <a:gd name="adj1" fmla="val 48861"/>
              <a:gd name="adj2" fmla="val 6604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6600" dirty="0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761D5093-C484-4F8B-B7CF-B191FC8BA4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8029" y="1035156"/>
            <a:ext cx="7598960" cy="558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662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3D5B11-CDA0-4A2A-9536-F87BF857D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6- </a:t>
            </a:r>
            <a:r>
              <a:rPr lang="fr-FR" sz="1800" dirty="0"/>
              <a:t>Calculer les doubles et les moitiés. </a:t>
            </a: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C2277268-81E9-497A-9214-F022B6C49B03}"/>
              </a:ext>
            </a:extLst>
          </p:cNvPr>
          <p:cNvGrpSpPr/>
          <p:nvPr/>
        </p:nvGrpSpPr>
        <p:grpSpPr>
          <a:xfrm>
            <a:off x="9064487" y="365125"/>
            <a:ext cx="3127513" cy="3589421"/>
            <a:chOff x="7098053" y="938839"/>
            <a:chExt cx="5300928" cy="6124909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A3C22E86-7811-4CBF-95E8-8E5A853914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8053" y="938839"/>
              <a:ext cx="5300928" cy="6124909"/>
            </a:xfrm>
            <a:prstGeom prst="rect">
              <a:avLst/>
            </a:prstGeom>
          </p:spPr>
        </p:pic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6FAC06DD-9CEF-423A-A270-825A38D1F126}"/>
                </a:ext>
              </a:extLst>
            </p:cNvPr>
            <p:cNvSpPr txBox="1"/>
            <p:nvPr/>
          </p:nvSpPr>
          <p:spPr>
            <a:xfrm>
              <a:off x="7459579" y="2695074"/>
              <a:ext cx="2550695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fr-FR" sz="9600" dirty="0"/>
            </a:p>
          </p:txBody>
        </p:sp>
      </p:grp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BC5E3F8D-D925-4A60-B9A2-56B6743B91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546" y="4018547"/>
            <a:ext cx="11983453" cy="19613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9600" dirty="0"/>
              <a:t>286 est                de 143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E1B30017-F3F0-48AE-8F48-509562C9A9F1}"/>
              </a:ext>
            </a:extLst>
          </p:cNvPr>
          <p:cNvSpPr txBox="1"/>
          <p:nvPr/>
        </p:nvSpPr>
        <p:spPr>
          <a:xfrm>
            <a:off x="4484117" y="3510715"/>
            <a:ext cx="31275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/>
              <a:t>le double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5D06FAF5-175E-48BE-8201-E5AEA5BD538D}"/>
              </a:ext>
            </a:extLst>
          </p:cNvPr>
          <p:cNvSpPr txBox="1"/>
          <p:nvPr/>
        </p:nvSpPr>
        <p:spPr>
          <a:xfrm>
            <a:off x="4484116" y="5188803"/>
            <a:ext cx="31275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/>
              <a:t>la moitié</a:t>
            </a:r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083FFFE3-B7F7-4385-A551-4D879FA0C4F4}"/>
              </a:ext>
            </a:extLst>
          </p:cNvPr>
          <p:cNvCxnSpPr/>
          <p:nvPr/>
        </p:nvCxnSpPr>
        <p:spPr>
          <a:xfrm flipV="1">
            <a:off x="3795004" y="4018546"/>
            <a:ext cx="689112" cy="5078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44BC73D7-CEC4-49DD-A66A-5FC36EFC9D6B}"/>
              </a:ext>
            </a:extLst>
          </p:cNvPr>
          <p:cNvCxnSpPr/>
          <p:nvPr/>
        </p:nvCxnSpPr>
        <p:spPr>
          <a:xfrm>
            <a:off x="7479109" y="4018546"/>
            <a:ext cx="649356" cy="5078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01B39C27-0C5E-474D-878C-D67FCBD75C76}"/>
              </a:ext>
            </a:extLst>
          </p:cNvPr>
          <p:cNvCxnSpPr>
            <a:endCxn id="13" idx="1"/>
          </p:cNvCxnSpPr>
          <p:nvPr/>
        </p:nvCxnSpPr>
        <p:spPr>
          <a:xfrm>
            <a:off x="3795003" y="5034210"/>
            <a:ext cx="689113" cy="6624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9F82F321-B6CF-4EAA-B300-B0EE40F5A4AC}"/>
              </a:ext>
            </a:extLst>
          </p:cNvPr>
          <p:cNvCxnSpPr/>
          <p:nvPr/>
        </p:nvCxnSpPr>
        <p:spPr>
          <a:xfrm flipV="1">
            <a:off x="7293578" y="5034210"/>
            <a:ext cx="834887" cy="7267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55179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2B23BF-EA81-4AC6-A06B-0F3DA26CC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462" y="156578"/>
            <a:ext cx="10515600" cy="1325563"/>
          </a:xfrm>
        </p:spPr>
        <p:txBody>
          <a:bodyPr/>
          <a:lstStyle/>
          <a:p>
            <a:r>
              <a:rPr lang="fr-FR" dirty="0"/>
              <a:t>7-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662F67C-A2C7-4442-A138-53002C1AA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6938" y="293256"/>
            <a:ext cx="10515600" cy="182430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4000" dirty="0"/>
              <a:t>Trouve le nombre qui est écrit sur les deux cartes.</a:t>
            </a:r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782CA84D-524F-4348-A307-0980827D3B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33" b="50138"/>
          <a:stretch/>
        </p:blipFill>
        <p:spPr>
          <a:xfrm>
            <a:off x="5999747" y="1618819"/>
            <a:ext cx="5117432" cy="4945925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7C9BD52C-CE3F-41D9-9F3C-967ED86EEB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9862"/>
          <a:stretch/>
        </p:blipFill>
        <p:spPr>
          <a:xfrm>
            <a:off x="882315" y="1475872"/>
            <a:ext cx="5117432" cy="5088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790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308787-0E59-4561-BCEB-14363E35C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8- </a:t>
            </a:r>
            <a:r>
              <a:rPr lang="fr-FR" sz="1800" dirty="0"/>
              <a:t>Connaitre les unités de mesure.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68517B9-2C5C-471A-9741-3D45E57DDE55}"/>
              </a:ext>
            </a:extLst>
          </p:cNvPr>
          <p:cNvSpPr txBox="1"/>
          <p:nvPr/>
        </p:nvSpPr>
        <p:spPr>
          <a:xfrm>
            <a:off x="641684" y="1860884"/>
            <a:ext cx="1086050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/>
              <a:t>Il faut 1 litre de lait pour faire des crêpes pour 30 personnes. </a:t>
            </a:r>
          </a:p>
          <a:p>
            <a:r>
              <a:rPr lang="fr-FR" sz="3600" dirty="0"/>
              <a:t>De quelle mesure de grandeur s’agit-il ? </a:t>
            </a:r>
          </a:p>
          <a:p>
            <a:endParaRPr lang="fr-FR" sz="3600" dirty="0"/>
          </a:p>
          <a:p>
            <a:r>
              <a:rPr lang="fr-FR" sz="3600" dirty="0">
                <a:sym typeface="Wingdings" panose="05000000000000000000" pitchFamily="2" charset="2"/>
              </a:rPr>
              <a:t> </a:t>
            </a:r>
            <a:r>
              <a:rPr lang="fr-FR" sz="3600" dirty="0"/>
              <a:t>de prix</a:t>
            </a:r>
          </a:p>
          <a:p>
            <a:r>
              <a:rPr lang="fr-FR" sz="3600" dirty="0">
                <a:sym typeface="Wingdings" panose="05000000000000000000" pitchFamily="2" charset="2"/>
              </a:rPr>
              <a:t> </a:t>
            </a:r>
            <a:r>
              <a:rPr lang="fr-FR" sz="3600" dirty="0"/>
              <a:t>de contenance</a:t>
            </a:r>
          </a:p>
          <a:p>
            <a:r>
              <a:rPr lang="fr-FR" sz="3600" dirty="0">
                <a:sym typeface="Wingdings" panose="05000000000000000000" pitchFamily="2" charset="2"/>
              </a:rPr>
              <a:t> </a:t>
            </a:r>
            <a:r>
              <a:rPr lang="fr-FR" sz="3600" dirty="0"/>
              <a:t>de masse</a:t>
            </a:r>
          </a:p>
          <a:p>
            <a:r>
              <a:rPr lang="fr-FR" sz="3600" dirty="0">
                <a:sym typeface="Wingdings" panose="05000000000000000000" pitchFamily="2" charset="2"/>
              </a:rPr>
              <a:t> </a:t>
            </a:r>
            <a:r>
              <a:rPr lang="fr-FR" sz="3600" dirty="0"/>
              <a:t>de temps</a:t>
            </a:r>
          </a:p>
          <a:p>
            <a:r>
              <a:rPr lang="fr-FR" sz="3600" dirty="0">
                <a:sym typeface="Wingdings" panose="05000000000000000000" pitchFamily="2" charset="2"/>
              </a:rPr>
              <a:t> </a:t>
            </a:r>
            <a:r>
              <a:rPr lang="fr-FR" sz="3600" dirty="0"/>
              <a:t>de longueur</a:t>
            </a:r>
          </a:p>
        </p:txBody>
      </p:sp>
      <p:pic>
        <p:nvPicPr>
          <p:cNvPr id="1030" name="Picture 6" descr="nombres-300x233">
            <a:extLst>
              <a:ext uri="{FF2B5EF4-FFF2-40B4-BE49-F238E27FC236}">
                <a16:creationId xmlns:a16="http://schemas.microsoft.com/office/drawing/2014/main" id="{B2D79F92-EFC3-4E76-8285-5B75EB26C8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95223">
            <a:off x="8619190" y="4950860"/>
            <a:ext cx="1292570" cy="1237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031" name="Picture 7" descr="balance-300x162">
            <a:extLst>
              <a:ext uri="{FF2B5EF4-FFF2-40B4-BE49-F238E27FC236}">
                <a16:creationId xmlns:a16="http://schemas.microsoft.com/office/drawing/2014/main" id="{2F9FEA39-75AB-4F9E-86C9-5864B207EB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724" y="4191071"/>
            <a:ext cx="2068217" cy="13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032" name="Picture 8" descr="géométrie-285x300">
            <a:extLst>
              <a:ext uri="{FF2B5EF4-FFF2-40B4-BE49-F238E27FC236}">
                <a16:creationId xmlns:a16="http://schemas.microsoft.com/office/drawing/2014/main" id="{FEFE7623-7B1B-4505-936B-3147A046EC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8806" y="3746368"/>
            <a:ext cx="1318114" cy="1709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034" name="Picture 10" descr="toise-267x300">
            <a:extLst>
              <a:ext uri="{FF2B5EF4-FFF2-40B4-BE49-F238E27FC236}">
                <a16:creationId xmlns:a16="http://schemas.microsoft.com/office/drawing/2014/main" id="{156BFA3B-4D35-4F04-A77A-A33590CE15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981" y="2785350"/>
            <a:ext cx="1318114" cy="1825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038" name="Picture 14" descr="https://www.mysticlolly.fr/wp-content/uploads/2016/11/g%C3%A9om%C3%A9trie-1.png">
            <a:extLst>
              <a:ext uri="{FF2B5EF4-FFF2-40B4-BE49-F238E27FC236}">
                <a16:creationId xmlns:a16="http://schemas.microsoft.com/office/drawing/2014/main" id="{A31E12A7-A1DE-4943-8776-755E9BEAB9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9950" y="1172154"/>
            <a:ext cx="1709890" cy="2137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15276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9B3A0E-BFDB-4CFD-8406-1B77617A9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9- </a:t>
            </a:r>
            <a:r>
              <a:rPr lang="fr-FR" sz="1800" dirty="0"/>
              <a:t>Lire un graphique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978EDE4-323F-4C84-AFE7-42EFD409E3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605" y="1080096"/>
            <a:ext cx="10984790" cy="17819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4800" dirty="0"/>
              <a:t>Quel est le repas principal de l’ours brun ? </a:t>
            </a:r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60CF04A-569C-476D-A984-8AFE58507265}"/>
              </a:ext>
            </a:extLst>
          </p:cNvPr>
          <p:cNvSpPr txBox="1"/>
          <p:nvPr/>
        </p:nvSpPr>
        <p:spPr>
          <a:xfrm>
            <a:off x="272716" y="2294215"/>
            <a:ext cx="25731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dirty="0"/>
              <a:t>C’est </a:t>
            </a:r>
          </a:p>
          <a:p>
            <a:pPr algn="ctr"/>
            <a:r>
              <a:rPr lang="fr-FR" sz="4800" dirty="0"/>
              <a:t>…</a:t>
            </a:r>
          </a:p>
        </p:txBody>
      </p:sp>
      <p:pic>
        <p:nvPicPr>
          <p:cNvPr id="18" name="Picture 6" descr="RÃ©sultat de recherche d'images pour &quot;lecture de graphique ce2 diagramme&quot;">
            <a:extLst>
              <a:ext uri="{FF2B5EF4-FFF2-40B4-BE49-F238E27FC236}">
                <a16:creationId xmlns:a16="http://schemas.microsoft.com/office/drawing/2014/main" id="{DBFBD880-4042-4CDA-A86B-AEAD854698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96" r="4323" b="39395"/>
          <a:stretch/>
        </p:blipFill>
        <p:spPr bwMode="auto">
          <a:xfrm>
            <a:off x="272716" y="2336935"/>
            <a:ext cx="11315679" cy="4260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461390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</TotalTime>
  <Words>250</Words>
  <Application>Microsoft Office PowerPoint</Application>
  <PresentationFormat>Grand écran</PresentationFormat>
  <Paragraphs>34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Thème Office</vt:lpstr>
      <vt:lpstr>1-</vt:lpstr>
      <vt:lpstr>2- Compter le nombre de sommets, de côtés, d’angles, d’angles droits. </vt:lpstr>
      <vt:lpstr>3- Reconnaitre les carrés, les rectangles, les triangle et les triangles rectangles dans une composition. </vt:lpstr>
      <vt:lpstr>4- Range ces trois nombres dans l’ordre Décroissant  </vt:lpstr>
      <vt:lpstr>5- Connaitre le système décimal de position. Calculer. </vt:lpstr>
      <vt:lpstr>6- Calculer les doubles et les moitiés. </vt:lpstr>
      <vt:lpstr>7-</vt:lpstr>
      <vt:lpstr>8- Connaitre les unités de mesure. </vt:lpstr>
      <vt:lpstr>9- Lire un graphique </vt:lpstr>
      <vt:lpstr>10- Calculer avec lecture graphique S1 à 5/Écrire une addition réitérée sous forme de multiplication / Écrire une multiplication sous forme d’addition réitérée S6 et 7 / Trouver le résultat de la multiplication par 10 ou 100 en s’appuyant sur le système décimal  J S6 et 7 / Trouver le résultat de la multiplication par 2 en s’appuyant sur les doubles V S6 et 7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1-</dc:title>
  <dc:creator>Celine ROQUE</dc:creator>
  <cp:lastModifiedBy>Celine ROQUE</cp:lastModifiedBy>
  <cp:revision>42</cp:revision>
  <dcterms:created xsi:type="dcterms:W3CDTF">2019-01-05T09:58:09Z</dcterms:created>
  <dcterms:modified xsi:type="dcterms:W3CDTF">2019-03-02T19:02:44Z</dcterms:modified>
</cp:coreProperties>
</file>