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4" r:id="rId3"/>
    <p:sldId id="258" r:id="rId4"/>
    <p:sldId id="259" r:id="rId5"/>
    <p:sldId id="260" r:id="rId6"/>
    <p:sldId id="279" r:id="rId7"/>
    <p:sldId id="280" r:id="rId8"/>
    <p:sldId id="261" r:id="rId9"/>
    <p:sldId id="262" r:id="rId10"/>
    <p:sldId id="263" r:id="rId11"/>
    <p:sldId id="270" r:id="rId12"/>
    <p:sldId id="264" r:id="rId13"/>
    <p:sldId id="265" r:id="rId14"/>
    <p:sldId id="271" r:id="rId15"/>
    <p:sldId id="273" r:id="rId16"/>
    <p:sldId id="268" r:id="rId17"/>
    <p:sldId id="269" r:id="rId18"/>
    <p:sldId id="272" r:id="rId19"/>
    <p:sldId id="274" r:id="rId20"/>
    <p:sldId id="275" r:id="rId21"/>
    <p:sldId id="276" r:id="rId22"/>
    <p:sldId id="278" r:id="rId23"/>
    <p:sldId id="277" r:id="rId24"/>
    <p:sldId id="281" r:id="rId25"/>
    <p:sldId id="282" r:id="rId26"/>
    <p:sldId id="283" r:id="rId27"/>
  </p:sldIdLst>
  <p:sldSz cx="6858000" cy="9144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00" y="19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6743700" y="4064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858000" cy="335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028700" y="3759200"/>
            <a:ext cx="4800600" cy="23368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16586" y="3226816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14350" y="508000"/>
            <a:ext cx="5829300" cy="23368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5257800" y="0"/>
            <a:ext cx="16002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1194816" y="4370832"/>
            <a:ext cx="832713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5129784" y="3901017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5200650" y="4027001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86934" y="4013202"/>
            <a:ext cx="342900" cy="588433"/>
          </a:xfrm>
        </p:spPr>
        <p:txBody>
          <a:bodyPr/>
          <a:lstStyle/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406400"/>
            <a:ext cx="4914900" cy="776182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543550" y="406402"/>
            <a:ext cx="1085850" cy="780203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271266" y="1368497"/>
            <a:ext cx="342900" cy="588433"/>
          </a:xfrm>
        </p:spPr>
        <p:txBody>
          <a:bodyPr/>
          <a:lstStyle/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226314" y="2036064"/>
            <a:ext cx="6377940" cy="6096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6743700" y="2540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4300" y="3048000"/>
            <a:ext cx="6624828" cy="40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6586" y="189803"/>
            <a:ext cx="6624828" cy="28529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6319" y="3657600"/>
            <a:ext cx="4860131" cy="2230967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14300" y="325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711200"/>
            <a:ext cx="5829300" cy="2032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343400" y="8546592"/>
            <a:ext cx="2283714" cy="487680"/>
          </a:xfrm>
        </p:spPr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3422310" y="2100870"/>
            <a:ext cx="6691" cy="642607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226314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3600450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3429000" y="2933700"/>
            <a:ext cx="0" cy="558393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6858000" cy="19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14300" y="1828800"/>
            <a:ext cx="6624828" cy="1219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9442" y="8522208"/>
            <a:ext cx="6624828" cy="4145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3030141" cy="97729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593498" y="2032000"/>
            <a:ext cx="3031331" cy="97536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28600" y="8546592"/>
            <a:ext cx="2686050" cy="48768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14300" y="170688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226314" y="3295177"/>
            <a:ext cx="3031236" cy="5091205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3600450" y="3295177"/>
            <a:ext cx="3028950" cy="5096256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257550" y="1389889"/>
            <a:ext cx="342900" cy="588433"/>
          </a:xfrm>
        </p:spPr>
        <p:txBody>
          <a:bodyPr/>
          <a:lstStyle>
            <a:lvl1pPr algn="ctr">
              <a:defRPr/>
            </a:lvl1pPr>
          </a:lstStyle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257550" y="1381361"/>
            <a:ext cx="342900" cy="588433"/>
          </a:xfrm>
        </p:spPr>
        <p:txBody>
          <a:bodyPr/>
          <a:lstStyle/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" y="211328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200400" y="8432800"/>
            <a:ext cx="457200" cy="5884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4300" y="203200"/>
            <a:ext cx="6624828" cy="406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858000" cy="1584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219200"/>
            <a:ext cx="1771650" cy="13208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285750" y="2641601"/>
            <a:ext cx="1771650" cy="5526617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2343150" y="914400"/>
            <a:ext cx="4229100" cy="7213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537460" cy="48768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14300" y="203200"/>
            <a:ext cx="6624828" cy="4023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/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0281" y="6705600"/>
            <a:ext cx="4400550" cy="16256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50281" y="812800"/>
            <a:ext cx="4400550" cy="56896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5750" y="1320800"/>
            <a:ext cx="1828800" cy="70104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341114" y="8539979"/>
            <a:ext cx="2283714" cy="487680"/>
          </a:xfrm>
        </p:spPr>
        <p:txBody>
          <a:bodyPr/>
          <a:lstStyle/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688336" cy="48768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6858000" cy="18578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343400" y="8539979"/>
            <a:ext cx="2283714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6B5EC9-DF58-43F7-BCD6-1E6CE24C00CE}" type="datetimeFigureOut">
              <a:rPr lang="fr-FR" smtClean="0"/>
              <a:pPr/>
              <a:t>23/07/2015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28600" y="8547797"/>
            <a:ext cx="268605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14300" y="1702324"/>
            <a:ext cx="662482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3257550" y="1386900"/>
            <a:ext cx="342900" cy="58843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51E5DE-7FC8-4460-A32E-22EB53708D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6400800" cy="6132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8720" y="395536"/>
            <a:ext cx="53046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JOURNAL DE </a:t>
            </a:r>
          </a:p>
          <a:p>
            <a:pPr algn="ctr"/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BORD</a:t>
            </a:r>
          </a:p>
          <a:p>
            <a:pPr algn="ctr"/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2015 </a:t>
            </a:r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2016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4" y="4056056"/>
            <a:ext cx="6588754" cy="339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/>
        </p:nvSpPr>
        <p:spPr>
          <a:xfrm>
            <a:off x="116632" y="467544"/>
            <a:ext cx="65722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dirty="0"/>
              <a:t>RECAPITULATIF DES ACTIVITES PEDAGOGIQUES COMPLEMENTAIRES</a:t>
            </a:r>
          </a:p>
        </p:txBody>
      </p:sp>
      <p:graphicFrame>
        <p:nvGraphicFramePr>
          <p:cNvPr id="42" name="Tableau 41"/>
          <p:cNvGraphicFramePr>
            <a:graphicFrameLocks noGrp="1"/>
          </p:cNvGraphicFramePr>
          <p:nvPr/>
        </p:nvGraphicFramePr>
        <p:xfrm>
          <a:off x="116632" y="971600"/>
          <a:ext cx="6461125" cy="74480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48772"/>
                <a:gridCol w="3622639"/>
                <a:gridCol w="1489714"/>
              </a:tblGrid>
              <a:tr h="45698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Du … au …</a:t>
                      </a:r>
                      <a:endParaRPr lang="fr-FR" sz="1000" dirty="0"/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Types d’activités proposées</a:t>
                      </a:r>
                      <a:endParaRPr lang="fr-FR" sz="1000" dirty="0"/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Jour</a:t>
                      </a:r>
                      <a:r>
                        <a:rPr lang="fr-FR" sz="1000" baseline="0" dirty="0" smtClean="0"/>
                        <a:t> et heure</a:t>
                      </a:r>
                      <a:endParaRPr lang="fr-FR" sz="1000" dirty="0"/>
                    </a:p>
                  </a:txBody>
                  <a:tcPr marL="91433" marR="91433" marT="45698" marB="45698" anchor="ctr"/>
                </a:tc>
              </a:tr>
              <a:tr h="82296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</a:p>
                    <a:p>
                      <a:pPr algn="ctr"/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 /__ /____</a:t>
                      </a:r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________________________________________________________________________________________________________________________________________________________________________</a:t>
                      </a:r>
                      <a:endParaRPr lang="fr-FR" sz="1000" dirty="0"/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</a:txBody>
                  <a:tcPr marL="91433" marR="91433" marT="45698" marB="45698" anchor="ctr"/>
                </a:tc>
              </a:tr>
              <a:tr h="535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Elèves concernés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(nombre</a:t>
                      </a:r>
                      <a:r>
                        <a:rPr lang="fr-FR" sz="1000" baseline="0" dirty="0" smtClean="0"/>
                        <a:t> ou prénoms)</a:t>
                      </a:r>
                      <a:endParaRPr lang="fr-FR" sz="1000" b="1" i="1" dirty="0" smtClean="0"/>
                    </a:p>
                  </a:txBody>
                  <a:tcPr marL="91433" marR="91433" marT="45698" marB="4569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____________________________________________________________</a:t>
                      </a:r>
                      <a:endParaRPr lang="fr-FR" sz="1000" dirty="0"/>
                    </a:p>
                  </a:txBody>
                  <a:tcPr marL="91433" marR="91433" marT="45698" marB="4569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marL="91437" marR="91437" marT="45703" marB="45703" anchor="ctr"/>
                </a:tc>
              </a:tr>
              <a:tr h="82296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</a:p>
                    <a:p>
                      <a:pPr algn="ctr"/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 /__ /____</a:t>
                      </a:r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________________________________________________________________________________________________________________________________________________________________________</a:t>
                      </a:r>
                      <a:endParaRPr lang="fr-FR" sz="1000" dirty="0"/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</a:txBody>
                  <a:tcPr marL="91433" marR="91433" marT="45698" marB="45698" anchor="ctr"/>
                </a:tc>
              </a:tr>
              <a:tr h="545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Elèves concernés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(nombre</a:t>
                      </a:r>
                      <a:r>
                        <a:rPr lang="fr-FR" sz="1000" baseline="0" dirty="0" smtClean="0"/>
                        <a:t> ou prénoms)</a:t>
                      </a:r>
                      <a:endParaRPr lang="fr-FR" sz="1000" b="1" i="1" dirty="0" smtClean="0"/>
                    </a:p>
                  </a:txBody>
                  <a:tcPr marL="91433" marR="91433" marT="45698" marB="45698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____________________________________________________________</a:t>
                      </a:r>
                    </a:p>
                  </a:txBody>
                  <a:tcPr marL="91433" marR="91433" marT="45698" marB="4569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marL="91437" marR="91437" marT="45703" marB="45703" anchor="ctr"/>
                </a:tc>
              </a:tr>
              <a:tr h="82296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</a:p>
                    <a:p>
                      <a:pPr algn="ctr"/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 /__ /____</a:t>
                      </a:r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________________________________________________________________________________________________________________________________________________________________________</a:t>
                      </a:r>
                      <a:endParaRPr lang="fr-FR" sz="1000" dirty="0"/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</a:txBody>
                  <a:tcPr marL="91433" marR="91433" marT="45698" marB="45698" anchor="ctr"/>
                </a:tc>
              </a:tr>
              <a:tr h="616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Elèves concernés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(nombre</a:t>
                      </a:r>
                      <a:r>
                        <a:rPr lang="fr-FR" sz="1000" baseline="0" dirty="0" smtClean="0"/>
                        <a:t> ou prénoms)</a:t>
                      </a:r>
                      <a:endParaRPr lang="fr-FR" sz="1000" b="1" i="1" dirty="0" smtClean="0"/>
                    </a:p>
                  </a:txBody>
                  <a:tcPr marL="91433" marR="91433" marT="45698" marB="45698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____________________________________________________________</a:t>
                      </a:r>
                    </a:p>
                  </a:txBody>
                  <a:tcPr marL="91433" marR="91433" marT="45698" marB="4569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marL="91437" marR="91437" marT="45703" marB="45703" anchor="ctr"/>
                </a:tc>
              </a:tr>
              <a:tr h="82296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</a:p>
                    <a:p>
                      <a:pPr algn="ctr"/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 /__ /____</a:t>
                      </a:r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________________________________________________________________________________________________________________________________________________________________________</a:t>
                      </a:r>
                      <a:endParaRPr lang="fr-FR" sz="1000" dirty="0"/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</a:txBody>
                  <a:tcPr marL="91433" marR="91433" marT="45698" marB="45698" anchor="ctr"/>
                </a:tc>
              </a:tr>
              <a:tr h="565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Elèves concernés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(nombre</a:t>
                      </a:r>
                      <a:r>
                        <a:rPr lang="fr-FR" sz="1000" baseline="0" dirty="0" smtClean="0"/>
                        <a:t> ou prénoms)</a:t>
                      </a:r>
                      <a:endParaRPr lang="fr-FR" sz="1000" b="1" i="1" dirty="0" smtClean="0"/>
                    </a:p>
                  </a:txBody>
                  <a:tcPr marL="91433" marR="91433" marT="45698" marB="45698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____________________________________________________________</a:t>
                      </a:r>
                    </a:p>
                  </a:txBody>
                  <a:tcPr marL="91433" marR="91433" marT="45698" marB="4569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marL="91437" marR="91437" marT="45703" marB="45703" anchor="ctr"/>
                </a:tc>
              </a:tr>
              <a:tr h="82296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</a:p>
                    <a:p>
                      <a:pPr algn="ctr"/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 /__ /____</a:t>
                      </a:r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________________________________________________________________________________________________________________________________________________________________________</a:t>
                      </a:r>
                      <a:endParaRPr lang="fr-FR" sz="1000" dirty="0"/>
                    </a:p>
                  </a:txBody>
                  <a:tcPr marL="91433" marR="91433" marT="45698" marB="456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</a:t>
                      </a:r>
                    </a:p>
                  </a:txBody>
                  <a:tcPr marL="91433" marR="91433" marT="45698" marB="45698" anchor="ctr"/>
                </a:tc>
              </a:tr>
              <a:tr h="596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Elèves concernés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(nombre</a:t>
                      </a:r>
                      <a:r>
                        <a:rPr lang="fr-FR" sz="1000" baseline="0" dirty="0" smtClean="0"/>
                        <a:t> ou prénoms)</a:t>
                      </a:r>
                      <a:endParaRPr lang="fr-FR" sz="1000" b="1" i="1" dirty="0" smtClean="0"/>
                    </a:p>
                  </a:txBody>
                  <a:tcPr marL="91433" marR="91433" marT="45698" marB="45698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____________________________________________________________</a:t>
                      </a:r>
                    </a:p>
                  </a:txBody>
                  <a:tcPr marL="91433" marR="91433" marT="45698" marB="4569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marL="91437" marR="91437" marT="45703" marB="45703" anchor="ctr"/>
                </a:tc>
              </a:tr>
            </a:tbl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116632" y="683568"/>
            <a:ext cx="65706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i="1" dirty="0">
                <a:latin typeface="+mj-lt"/>
              </a:rPr>
              <a:t>Il s’agit ici de décrire rapidement les APC proposées tout au long de l’année.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SUIVI DES 108 HEURES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04664" y="611560"/>
            <a:ext cx="6192688" cy="25202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b="1" u="sng" dirty="0" smtClean="0">
                <a:solidFill>
                  <a:schemeClr val="tx1"/>
                </a:solidFill>
                <a:latin typeface="cinnamon cake" pitchFamily="2" charset="0"/>
              </a:rPr>
              <a:t>Mon école:</a:t>
            </a:r>
          </a:p>
          <a:p>
            <a:endParaRPr lang="fr-FR" sz="1100" b="1" u="sng" dirty="0" smtClean="0">
              <a:solidFill>
                <a:schemeClr val="tx1"/>
              </a:solidFill>
              <a:latin typeface="cinnamon cake" pitchFamily="2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Nom:……………………………………..………………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Adresse</a:t>
            </a:r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:…………………………………………………………………………………………………………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Tel: ………………………………………….……………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E mail:……………………………………………………</a:t>
            </a:r>
            <a:endParaRPr lang="fr-FR" sz="2000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04664" y="3419872"/>
            <a:ext cx="6192688" cy="21602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b="1" u="sng" dirty="0" smtClean="0">
                <a:solidFill>
                  <a:schemeClr val="tx1"/>
                </a:solidFill>
                <a:latin typeface="cinnamon cake" pitchFamily="2" charset="0"/>
              </a:rPr>
              <a:t>La circonscription:</a:t>
            </a:r>
          </a:p>
          <a:p>
            <a:endParaRPr lang="fr-FR" sz="1050" b="1" u="sng" dirty="0" smtClean="0">
              <a:solidFill>
                <a:schemeClr val="tx1"/>
              </a:solidFill>
              <a:latin typeface="cinnamon cake" pitchFamily="2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Mon IEN: ……………………………………………….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La secrétaire:……………………………………………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Tel: ……………………………………………………….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E mail:……………………………………………………</a:t>
            </a:r>
            <a:endParaRPr lang="fr-FR" sz="2000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4664" y="5940152"/>
            <a:ext cx="6192688" cy="23762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b="1" u="sng" dirty="0" smtClean="0">
                <a:solidFill>
                  <a:schemeClr val="tx1"/>
                </a:solidFill>
                <a:latin typeface="cinnamon cake" pitchFamily="2" charset="0"/>
              </a:rPr>
              <a:t>Le RASED:</a:t>
            </a:r>
          </a:p>
          <a:p>
            <a:endParaRPr lang="fr-FR" sz="1050" b="1" u="sng" dirty="0" smtClean="0">
              <a:solidFill>
                <a:schemeClr val="tx1"/>
              </a:solidFill>
              <a:latin typeface="cinnamon cake" pitchFamily="2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Psychologue scolaire: ….……………………………….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Permanences: ………………………………………….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Maitresse E:…………………………………..…………</a:t>
            </a:r>
          </a:p>
          <a:p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Tel: ………………………………………………………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MA CLASSE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632" y="899592"/>
            <a:ext cx="65722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dirty="0"/>
              <a:t>MES COLLÈGUES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62597"/>
              </p:ext>
            </p:extLst>
          </p:nvPr>
        </p:nvGraphicFramePr>
        <p:xfrm>
          <a:off x="188640" y="2051720"/>
          <a:ext cx="6480721" cy="58376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4096"/>
                <a:gridCol w="1800200"/>
                <a:gridCol w="2592288"/>
                <a:gridCol w="1224137"/>
              </a:tblGrid>
              <a:tr h="22687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Classe</a:t>
                      </a:r>
                      <a:endParaRPr lang="fr-FR" sz="1200" dirty="0"/>
                    </a:p>
                  </a:txBody>
                  <a:tcPr marL="91435" marR="91435" marT="45726" marB="4572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Nom</a:t>
                      </a:r>
                      <a:endParaRPr lang="fr-FR" sz="1200" dirty="0"/>
                    </a:p>
                  </a:txBody>
                  <a:tcPr marL="91435" marR="91435" marT="45726" marB="4572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Mail</a:t>
                      </a:r>
                      <a:endParaRPr lang="fr-FR" sz="1200" dirty="0"/>
                    </a:p>
                  </a:txBody>
                  <a:tcPr marL="91435" marR="91435" marT="45726" marB="4572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Téléphone</a:t>
                      </a:r>
                      <a:endParaRPr lang="fr-FR" sz="1200" dirty="0"/>
                    </a:p>
                  </a:txBody>
                  <a:tcPr marL="91435" marR="91435" marT="45726" marB="45726">
                    <a:solidFill>
                      <a:schemeClr val="accent1"/>
                    </a:solidFill>
                  </a:tcPr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  <a:tr h="37089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1435" marR="91435" marT="45726" marB="45726" anchor="ctr"/>
                </a:tc>
              </a:tr>
            </a:tbl>
          </a:graphicData>
        </a:graphic>
      </p:graphicFrame>
      <p:sp>
        <p:nvSpPr>
          <p:cNvPr id="10" name="Espace réservé du texte 7"/>
          <p:cNvSpPr txBox="1">
            <a:spLocks/>
          </p:cNvSpPr>
          <p:nvPr/>
        </p:nvSpPr>
        <p:spPr>
          <a:xfrm>
            <a:off x="836613" y="273050"/>
            <a:ext cx="4248150" cy="4318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 école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MON ECOLE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7233"/>
              </p:ext>
            </p:extLst>
          </p:nvPr>
        </p:nvGraphicFramePr>
        <p:xfrm>
          <a:off x="476672" y="522497"/>
          <a:ext cx="5976664" cy="76658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160"/>
                <a:gridCol w="864096"/>
                <a:gridCol w="1008112"/>
                <a:gridCol w="1080120"/>
                <a:gridCol w="1584176"/>
              </a:tblGrid>
              <a:tr h="40964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NOM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PRÉNOM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DATE DE NAISSANCE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TÉLÉPHONE</a:t>
                      </a:r>
                      <a:r>
                        <a:rPr lang="fr-FR" sz="1000" baseline="0" dirty="0" smtClean="0"/>
                        <a:t> </a:t>
                      </a:r>
                    </a:p>
                    <a:p>
                      <a:pPr algn="ctr"/>
                      <a:r>
                        <a:rPr lang="fr-FR" sz="1000" baseline="0" dirty="0" smtClean="0"/>
                        <a:t>DES FAMILLES</a:t>
                      </a:r>
                      <a:endParaRPr lang="fr-FR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À   SAVOIR</a:t>
                      </a:r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/>
                    </a:solidFill>
                  </a:tcPr>
                </a:tc>
              </a:tr>
              <a:tr h="2384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936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5449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3772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2096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0419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594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7278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56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392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2248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0571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18894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4418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274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10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6589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817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817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  <a:tr h="2817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0" marB="0" anchor="ctr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LISTE DES ELEVES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86633"/>
              </p:ext>
            </p:extLst>
          </p:nvPr>
        </p:nvGraphicFramePr>
        <p:xfrm>
          <a:off x="332656" y="539552"/>
          <a:ext cx="6120680" cy="8136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/>
                <a:gridCol w="3060340"/>
              </a:tblGrid>
              <a:tr h="16273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3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3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3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3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476672" y="683568"/>
            <a:ext cx="2952328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SEPTEMBRE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latin typeface="cinnamon cake" pitchFamily="2" charset="0"/>
              </a:rPr>
              <a:t> </a:t>
            </a:r>
          </a:p>
          <a:p>
            <a:endParaRPr lang="fr-FR" sz="2000" b="1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573016" y="683568"/>
            <a:ext cx="2952328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OCTOBRE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6672" y="1907704"/>
            <a:ext cx="2952328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NOVEMBRE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573016" y="1907704"/>
            <a:ext cx="2952328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DECEMBRE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76672" y="3131840"/>
            <a:ext cx="295232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JANVIER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76672" y="4499992"/>
            <a:ext cx="295232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MARS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76672" y="5868144"/>
            <a:ext cx="2952328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MAI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73016" y="3131840"/>
            <a:ext cx="295232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FEVRIER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573016" y="4503787"/>
            <a:ext cx="2952328" cy="11483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AVRIL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592996" y="5870773"/>
            <a:ext cx="2952328" cy="10054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JUIN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LES ANNIVERSAIRES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76672" y="7108998"/>
            <a:ext cx="2952328" cy="12794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JUILLET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617354" y="7092280"/>
            <a:ext cx="2952328" cy="12961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chemeClr val="tx1"/>
                </a:solidFill>
                <a:latin typeface="cinnamon cake" pitchFamily="2" charset="0"/>
              </a:rPr>
              <a:t>AOUT</a:t>
            </a:r>
            <a:endParaRPr lang="fr-FR" sz="2000" dirty="0" smtClean="0">
              <a:solidFill>
                <a:schemeClr val="tx1"/>
              </a:solidFill>
              <a:latin typeface="cinnamon cak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499980"/>
              </p:ext>
            </p:extLst>
          </p:nvPr>
        </p:nvGraphicFramePr>
        <p:xfrm>
          <a:off x="476672" y="467544"/>
          <a:ext cx="5976660" cy="77332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4096"/>
                <a:gridCol w="1203414"/>
                <a:gridCol w="260610"/>
                <a:gridCol w="260610"/>
                <a:gridCol w="260610"/>
                <a:gridCol w="260610"/>
                <a:gridCol w="260610"/>
                <a:gridCol w="260610"/>
                <a:gridCol w="260610"/>
                <a:gridCol w="260610"/>
                <a:gridCol w="260610"/>
                <a:gridCol w="260610"/>
                <a:gridCol w="260610"/>
                <a:gridCol w="260610"/>
                <a:gridCol w="260610"/>
                <a:gridCol w="260610"/>
                <a:gridCol w="260610"/>
              </a:tblGrid>
              <a:tr h="1149597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us Chords Sans Condensed" pitchFamily="34" charset="0"/>
                      </a:endParaRPr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72311"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DOCUMENTS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MA CLASSE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6632" y="323528"/>
            <a:ext cx="65722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dirty="0"/>
              <a:t>POINTS IMPORTANTS</a:t>
            </a:r>
          </a:p>
        </p:txBody>
      </p:sp>
      <p:sp>
        <p:nvSpPr>
          <p:cNvPr id="4" name="ZoneTexte 14"/>
          <p:cNvSpPr txBox="1">
            <a:spLocks noChangeArrowheads="1"/>
          </p:cNvSpPr>
          <p:nvPr/>
        </p:nvSpPr>
        <p:spPr bwMode="auto">
          <a:xfrm>
            <a:off x="214313" y="611560"/>
            <a:ext cx="6643687" cy="751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u="sng" dirty="0">
                <a:latin typeface="Calibri" pitchFamily="34" charset="0"/>
              </a:rPr>
              <a:t>Projets d’Accueil Individualisés (PAI) renseignés pour certains élèves de la classe</a:t>
            </a:r>
            <a:r>
              <a:rPr lang="fr-FR" sz="1100" dirty="0">
                <a:latin typeface="Calibri" pitchFamily="34" charset="0"/>
              </a:rPr>
              <a:t> </a:t>
            </a:r>
            <a:r>
              <a:rPr lang="fr-FR" sz="1100" dirty="0" smtClean="0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fr-FR" sz="11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Calibri" pitchFamily="34" charset="0"/>
              </a:rPr>
              <a:t>Nom </a:t>
            </a:r>
            <a:r>
              <a:rPr lang="fr-FR" sz="1100" dirty="0">
                <a:latin typeface="Calibri" pitchFamily="34" charset="0"/>
              </a:rPr>
              <a:t>et prénom de l’élève : 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Précaution(s) particulière(s) : 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fr-FR" sz="11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Nom et prénom de l’élève : 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Précaution(s) particulière(s) : 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fr-FR" sz="1100" dirty="0">
              <a:latin typeface="Calibri" pitchFamily="34" charset="0"/>
            </a:endParaRPr>
          </a:p>
          <a:p>
            <a:r>
              <a:rPr lang="fr-FR" sz="1100" u="sng" dirty="0">
                <a:latin typeface="Calibri" pitchFamily="34" charset="0"/>
              </a:rPr>
              <a:t>Dispositions particulières à l’encontre des familles</a:t>
            </a:r>
            <a:r>
              <a:rPr lang="fr-FR" sz="1100" dirty="0">
                <a:latin typeface="Calibri" pitchFamily="34" charset="0"/>
              </a:rPr>
              <a:t> :</a:t>
            </a:r>
          </a:p>
          <a:p>
            <a:r>
              <a:rPr lang="fr-FR" sz="1100" i="1" dirty="0">
                <a:latin typeface="Calibri" pitchFamily="34" charset="0"/>
              </a:rPr>
              <a:t>(par ex : gardes parentales alternées, désignation d’une assistante maternelle,….)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r>
              <a:rPr lang="fr-FR" sz="1100" dirty="0">
                <a:latin typeface="Calibri" pitchFamily="34" charset="0"/>
              </a:rPr>
              <a:t> </a:t>
            </a:r>
          </a:p>
          <a:p>
            <a:r>
              <a:rPr lang="fr-FR" sz="1100" u="sng" dirty="0">
                <a:latin typeface="Calibri" pitchFamily="34" charset="0"/>
              </a:rPr>
              <a:t>Modalités de sortie des élèves</a:t>
            </a:r>
            <a:r>
              <a:rPr lang="fr-FR" sz="1100" dirty="0">
                <a:latin typeface="Calibri" pitchFamily="34" charset="0"/>
              </a:rPr>
              <a:t> :</a:t>
            </a:r>
          </a:p>
          <a:p>
            <a:r>
              <a:rPr lang="fr-FR" sz="1100" i="1" dirty="0">
                <a:latin typeface="Calibri" pitchFamily="34" charset="0"/>
              </a:rPr>
              <a:t>(éviter de demander à l’enseignant remplaçant d’assurer seul la surveillance des sorties d’élèves, sauf pour les classes uniques)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____________________________________________________________________________________</a:t>
            </a:r>
          </a:p>
          <a:p>
            <a:endParaRPr lang="fr-FR" sz="1100" u="sng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100" u="sng" dirty="0">
                <a:latin typeface="Calibri" pitchFamily="34" charset="0"/>
              </a:rPr>
              <a:t> Personnes habilitées à intervenir sur le temps scolaire</a:t>
            </a:r>
            <a:r>
              <a:rPr lang="fr-FR" sz="1100" dirty="0">
                <a:latin typeface="Calibri" pitchFamily="34" charset="0"/>
              </a:rPr>
              <a:t> :</a:t>
            </a:r>
          </a:p>
          <a:p>
            <a:r>
              <a:rPr lang="fr-FR" sz="1100" dirty="0">
                <a:latin typeface="Calibri" pitchFamily="34" charset="0"/>
              </a:rPr>
              <a:t> </a:t>
            </a:r>
          </a:p>
          <a:p>
            <a:r>
              <a:rPr lang="fr-FR" sz="1100" i="1" dirty="0">
                <a:latin typeface="Calibri" pitchFamily="34" charset="0"/>
              </a:rPr>
              <a:t>ATSEM</a:t>
            </a:r>
            <a:r>
              <a:rPr lang="fr-FR" sz="1100" dirty="0">
                <a:latin typeface="Calibri" pitchFamily="34" charset="0"/>
              </a:rPr>
              <a:t> </a:t>
            </a:r>
          </a:p>
          <a:p>
            <a:r>
              <a:rPr lang="fr-FR" sz="1100" dirty="0">
                <a:latin typeface="Calibri" pitchFamily="34" charset="0"/>
              </a:rPr>
              <a:t>Nom : 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Prénom : 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itchFamily="34" charset="0"/>
              </a:rPr>
              <a:t>Horaires : 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4"/>
          <p:cNvSpPr txBox="1">
            <a:spLocks noChangeArrowheads="1"/>
          </p:cNvSpPr>
          <p:nvPr/>
        </p:nvSpPr>
        <p:spPr bwMode="auto">
          <a:xfrm>
            <a:off x="214313" y="1115616"/>
            <a:ext cx="6643687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u="sng" dirty="0">
                <a:latin typeface="Calibri" pitchFamily="34" charset="0"/>
              </a:rPr>
              <a:t>Personnes habilitées à intervenir sur le temps scolaire (suite)</a:t>
            </a:r>
            <a:r>
              <a:rPr lang="fr-FR" sz="1200" dirty="0">
                <a:latin typeface="Calibri" pitchFamily="34" charset="0"/>
              </a:rPr>
              <a:t> :</a:t>
            </a:r>
          </a:p>
          <a:p>
            <a:pPr>
              <a:buFont typeface="Wingdings" pitchFamily="2" charset="2"/>
              <a:buChar char="ü"/>
            </a:pPr>
            <a:endParaRPr lang="fr-FR" sz="1200" dirty="0">
              <a:latin typeface="Calibri" pitchFamily="34" charset="0"/>
            </a:endParaRPr>
          </a:p>
          <a:p>
            <a:endParaRPr lang="fr-FR" sz="1200" i="1" dirty="0" smtClean="0">
              <a:latin typeface="Calibri" pitchFamily="34" charset="0"/>
            </a:endParaRPr>
          </a:p>
          <a:p>
            <a:endParaRPr lang="fr-FR" sz="1200" i="1" dirty="0" smtClean="0">
              <a:latin typeface="Calibri" pitchFamily="34" charset="0"/>
            </a:endParaRPr>
          </a:p>
          <a:p>
            <a:r>
              <a:rPr lang="fr-FR" sz="1200" i="1" dirty="0" smtClean="0">
                <a:latin typeface="Calibri" pitchFamily="34" charset="0"/>
              </a:rPr>
              <a:t>INTERVENANT</a:t>
            </a:r>
            <a:r>
              <a:rPr lang="fr-FR" sz="1200" dirty="0">
                <a:latin typeface="Calibri" pitchFamily="34" charset="0"/>
              </a:rPr>
              <a:t> </a:t>
            </a:r>
          </a:p>
          <a:p>
            <a:r>
              <a:rPr lang="fr-FR" sz="1200" dirty="0">
                <a:latin typeface="Calibri" pitchFamily="34" charset="0"/>
              </a:rPr>
              <a:t>Nom : 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Prénom : 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Discipline : 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Horaires : _____________________________________</a:t>
            </a:r>
          </a:p>
          <a:p>
            <a:r>
              <a:rPr lang="fr-FR" sz="1200" dirty="0">
                <a:latin typeface="Calibri" pitchFamily="34" charset="0"/>
              </a:rPr>
              <a:t> </a:t>
            </a:r>
          </a:p>
          <a:p>
            <a:r>
              <a:rPr lang="fr-FR" sz="1200" i="1" dirty="0">
                <a:latin typeface="Calibri" pitchFamily="34" charset="0"/>
              </a:rPr>
              <a:t>AUTRE</a:t>
            </a:r>
            <a:r>
              <a:rPr lang="fr-FR" sz="1200" dirty="0">
                <a:latin typeface="Calibri" pitchFamily="34" charset="0"/>
              </a:rPr>
              <a:t>  (RASED…)</a:t>
            </a:r>
          </a:p>
          <a:p>
            <a:r>
              <a:rPr lang="fr-FR" sz="1200" dirty="0">
                <a:latin typeface="Calibri" pitchFamily="34" charset="0"/>
              </a:rPr>
              <a:t>Nom : 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Prénom : 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Statut : 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Horaires : _____________________________________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Calibri" pitchFamily="34" charset="0"/>
            </a:endParaRPr>
          </a:p>
          <a:p>
            <a:r>
              <a:rPr lang="fr-FR" sz="1200" u="sng" dirty="0">
                <a:latin typeface="Calibri" pitchFamily="34" charset="0"/>
              </a:rPr>
              <a:t>Sorties régulières</a:t>
            </a:r>
            <a:r>
              <a:rPr lang="fr-FR" sz="1200" dirty="0">
                <a:latin typeface="Calibri" pitchFamily="34" charset="0"/>
              </a:rPr>
              <a:t> :</a:t>
            </a:r>
          </a:p>
          <a:p>
            <a:r>
              <a:rPr lang="fr-FR" sz="1200" dirty="0">
                <a:latin typeface="Calibri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Nature : 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Lieu : 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Jour et horaires : 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Intervenant : 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Calibri" pitchFamily="34" charset="0"/>
              </a:rPr>
              <a:t>Accompagnateurs : __________________________________________________________________</a:t>
            </a:r>
          </a:p>
          <a:p>
            <a:r>
              <a:rPr lang="fr-FR" sz="1200" dirty="0">
                <a:latin typeface="Calibri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Calibri" pitchFamily="34" charset="0"/>
            </a:endParaRPr>
          </a:p>
          <a:p>
            <a:r>
              <a:rPr lang="fr-FR" sz="1200" b="1" dirty="0">
                <a:latin typeface="Calibri" pitchFamily="34" charset="0"/>
              </a:rPr>
              <a:t>Penser à laisser à disposition :</a:t>
            </a:r>
            <a:endParaRPr lang="fr-FR" sz="1200" dirty="0">
              <a:latin typeface="Calibri" pitchFamily="34" charset="0"/>
            </a:endParaRPr>
          </a:p>
          <a:p>
            <a:r>
              <a:rPr lang="fr-FR" sz="1200" dirty="0">
                <a:latin typeface="Calibri" pitchFamily="34" charset="0"/>
              </a:rPr>
              <a:t>		</a:t>
            </a:r>
          </a:p>
          <a:p>
            <a:r>
              <a:rPr lang="fr-FR" sz="1200" dirty="0">
                <a:latin typeface="Calibri" pitchFamily="34" charset="0"/>
                <a:sym typeface="Wingdings 3" pitchFamily="18" charset="2"/>
              </a:rPr>
              <a:t></a:t>
            </a:r>
            <a:r>
              <a:rPr lang="fr-FR" sz="1200" dirty="0">
                <a:latin typeface="Calibri" pitchFamily="34" charset="0"/>
              </a:rPr>
              <a:t> Cahier d’appel</a:t>
            </a:r>
          </a:p>
          <a:p>
            <a:r>
              <a:rPr lang="fr-FR" sz="1200" dirty="0">
                <a:latin typeface="Calibri" pitchFamily="34" charset="0"/>
                <a:sym typeface="Wingdings 3" pitchFamily="18" charset="2"/>
              </a:rPr>
              <a:t></a:t>
            </a:r>
            <a:r>
              <a:rPr lang="fr-FR" sz="1200" dirty="0">
                <a:latin typeface="Calibri" pitchFamily="34" charset="0"/>
              </a:rPr>
              <a:t> Progressions renseignées </a:t>
            </a:r>
          </a:p>
          <a:p>
            <a:r>
              <a:rPr lang="fr-FR" sz="1200" dirty="0">
                <a:latin typeface="Calibri" pitchFamily="34" charset="0"/>
                <a:sym typeface="Wingdings 3" pitchFamily="18" charset="2"/>
              </a:rPr>
              <a:t></a:t>
            </a:r>
            <a:r>
              <a:rPr lang="fr-FR" sz="1200" dirty="0">
                <a:latin typeface="Calibri" pitchFamily="34" charset="0"/>
              </a:rPr>
              <a:t> Emploi du temps</a:t>
            </a:r>
          </a:p>
          <a:p>
            <a:r>
              <a:rPr lang="fr-FR" sz="1200" dirty="0">
                <a:latin typeface="Calibri" pitchFamily="34" charset="0"/>
                <a:sym typeface="Wingdings 3" pitchFamily="18" charset="2"/>
              </a:rPr>
              <a:t></a:t>
            </a:r>
            <a:r>
              <a:rPr lang="fr-FR" sz="1200" dirty="0">
                <a:latin typeface="Calibri" pitchFamily="34" charset="0"/>
              </a:rPr>
              <a:t> Manuels utilisés</a:t>
            </a:r>
          </a:p>
          <a:p>
            <a:r>
              <a:rPr lang="fr-FR" sz="1200" dirty="0">
                <a:latin typeface="Calibri" pitchFamily="34" charset="0"/>
                <a:sym typeface="Wingdings 3" pitchFamily="18" charset="2"/>
              </a:rPr>
              <a:t></a:t>
            </a:r>
            <a:r>
              <a:rPr lang="fr-FR" sz="1200" dirty="0">
                <a:latin typeface="Calibri" pitchFamily="34" charset="0"/>
              </a:rPr>
              <a:t> Liste des élèves avec contacts téléphoniques des familles</a:t>
            </a:r>
          </a:p>
          <a:p>
            <a:pPr algn="r"/>
            <a:endParaRPr lang="fr-FR" sz="1200" dirty="0"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312" y="683568"/>
            <a:ext cx="6357937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b="1" dirty="0"/>
              <a:t>POINTS IMPORTANTS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MA CLASSE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FICHE DE RENDEZ-VOUS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32656" y="683568"/>
            <a:ext cx="6192688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cinnamon cake" pitchFamily="2" charset="0"/>
              </a:rPr>
              <a:t>Nom de l’élève: ………………………….          Date:…/….              Heure:…..</a:t>
            </a:r>
            <a:endParaRPr lang="fr-FR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656" y="2051720"/>
            <a:ext cx="6192688" cy="17281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cinnamon cake" pitchFamily="2" charset="0"/>
              </a:rPr>
              <a:t>Points abordés: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2656" y="6228184"/>
            <a:ext cx="6192688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cinnamon cake" pitchFamily="2" charset="0"/>
              </a:rPr>
              <a:t>Bilan:……………………………………………………………………………………………………………. 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2656" y="3923928"/>
            <a:ext cx="6192688" cy="21602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cinnamon cake" pitchFamily="2" charset="0"/>
              </a:rPr>
              <a:t>Informations données par la famille: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32656" y="7596336"/>
            <a:ext cx="6192688" cy="7116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cinnamon cake" pitchFamily="2" charset="0"/>
              </a:rPr>
              <a:t>Prévoir un autre rendez-vous:         OUI      NON</a:t>
            </a:r>
            <a:endParaRPr lang="fr-FR" dirty="0">
              <a:solidFill>
                <a:schemeClr val="tx1"/>
              </a:solidFill>
              <a:latin typeface="cinnamon cak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04664" y="683568"/>
            <a:ext cx="6192688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cinnamon cake" pitchFamily="2" charset="0"/>
              </a:rPr>
              <a:t>Compte classe n°……………</a:t>
            </a:r>
            <a:endParaRPr lang="fr-FR" sz="2000" dirty="0">
              <a:solidFill>
                <a:schemeClr val="tx1"/>
              </a:solidFill>
              <a:latin typeface="cinnamon cake" pitchFamily="2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73419"/>
              </p:ext>
            </p:extLst>
          </p:nvPr>
        </p:nvGraphicFramePr>
        <p:xfrm>
          <a:off x="332656" y="2144688"/>
          <a:ext cx="6192690" cy="613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8073"/>
                <a:gridCol w="2952328"/>
                <a:gridCol w="864096"/>
                <a:gridCol w="864096"/>
                <a:gridCol w="864097"/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ln>
                            <a:solidFill>
                              <a:srgbClr val="002A7E"/>
                            </a:solidFill>
                          </a:ln>
                        </a:rPr>
                        <a:t>Date</a:t>
                      </a:r>
                      <a:endParaRPr lang="fr-FR" sz="1000" b="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  <a:latin typeface="cinnamon cake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ln>
                            <a:solidFill>
                              <a:srgbClr val="002A7E"/>
                            </a:solidFill>
                          </a:ln>
                        </a:rPr>
                        <a:t>Nature de la pièce comptable</a:t>
                      </a:r>
                      <a:endParaRPr lang="fr-FR" sz="1000" b="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  <a:latin typeface="cinnamon cake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ln>
                            <a:solidFill>
                              <a:srgbClr val="002A7E"/>
                            </a:solidFill>
                          </a:ln>
                        </a:rPr>
                        <a:t>Recettes</a:t>
                      </a:r>
                      <a:endParaRPr lang="fr-FR" sz="1000" b="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  <a:latin typeface="cinnamon cake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ln>
                            <a:solidFill>
                              <a:srgbClr val="002A7E"/>
                            </a:solidFill>
                          </a:ln>
                        </a:rPr>
                        <a:t>Dépenses</a:t>
                      </a:r>
                      <a:endParaRPr lang="fr-FR" sz="1000" b="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  <a:latin typeface="cinnamon cake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ln>
                            <a:solidFill>
                              <a:srgbClr val="002A7E"/>
                            </a:solidFill>
                          </a:ln>
                        </a:rPr>
                        <a:t>Solde </a:t>
                      </a:r>
                      <a:endParaRPr lang="fr-FR" sz="1000" b="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  <a:latin typeface="cinnamon cake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3001">
                <a:tc gridSpan="4">
                  <a:txBody>
                    <a:bodyPr/>
                    <a:lstStyle/>
                    <a:p>
                      <a:pPr algn="r"/>
                      <a:r>
                        <a:rPr lang="fr-FR" sz="1000" b="0" dirty="0" smtClean="0">
                          <a:ln>
                            <a:solidFill>
                              <a:srgbClr val="002A7E"/>
                            </a:solidFill>
                          </a:ln>
                        </a:rPr>
                        <a:t>Solde de départ</a:t>
                      </a:r>
                      <a:endParaRPr lang="fr-FR" sz="1000" b="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  <a:tr h="243001"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50" dirty="0">
                        <a:ln>
                          <a:solidFill>
                            <a:srgbClr val="002A7E"/>
                          </a:solidFill>
                        </a:ln>
                        <a:solidFill>
                          <a:srgbClr val="002A7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COMPTES DE LA CLASSE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28253" y="1700461"/>
            <a:ext cx="84486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EMPLOI  DU  TEMPS</a:t>
            </a:r>
            <a:endParaRPr lang="fr-FR" dirty="0"/>
          </a:p>
        </p:txBody>
      </p:sp>
      <p:pic>
        <p:nvPicPr>
          <p:cNvPr id="4098" name="Picture 2" descr="http://s1.e-monsite.com/2009/09/22/94199092edt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4" y="3203848"/>
            <a:ext cx="51077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PROGRESSIONS</a:t>
            </a:r>
            <a:endParaRPr lang="fr-FR" dirty="0"/>
          </a:p>
        </p:txBody>
      </p:sp>
      <p:pic>
        <p:nvPicPr>
          <p:cNvPr id="2050" name="Picture 2" descr="http://rti.chez.com/images/Ele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32" y="3347864"/>
            <a:ext cx="3019425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 DE  REUSSITE</a:t>
            </a:r>
            <a:endParaRPr lang="fr-FR" dirty="0"/>
          </a:p>
        </p:txBody>
      </p:sp>
      <p:pic>
        <p:nvPicPr>
          <p:cNvPr id="5" name="Picture 2" descr="http://www.keek.fr/uploads/Image/ele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3635896"/>
            <a:ext cx="4733925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SUIVI  DES  ELEVES</a:t>
            </a:r>
            <a:endParaRPr lang="fr-FR" dirty="0"/>
          </a:p>
        </p:txBody>
      </p:sp>
      <p:pic>
        <p:nvPicPr>
          <p:cNvPr id="4" name="Picture 2" descr="http://idata.over-blog.com/4/96/42/08/gifs-blog/3-divers.personnages/enfanteco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92" y="3131840"/>
            <a:ext cx="394114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ADMINISTRATIF</a:t>
            </a:r>
            <a:endParaRPr lang="fr-FR" dirty="0"/>
          </a:p>
        </p:txBody>
      </p:sp>
      <p:pic>
        <p:nvPicPr>
          <p:cNvPr id="1027" name="Picture 3" descr="C:\Users\veronique\AppData\Local\Microsoft\Windows\INetCache\IE\0I3VWF3T\MC9000787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57" y="2699792"/>
            <a:ext cx="4251325" cy="45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CLASSE</a:t>
            </a:r>
            <a:endParaRPr lang="fr-FR" dirty="0"/>
          </a:p>
        </p:txBody>
      </p:sp>
      <p:pic>
        <p:nvPicPr>
          <p:cNvPr id="3078" name="Picture 6" descr="http://www.bibliotheque-ce-schneider-grenoble.com/opacwebaloes/Images/Image/Pages%20site/Musique/enfants/ronde%20enfants%2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2846834"/>
            <a:ext cx="42484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CONSEILS</a:t>
            </a:r>
            <a:endParaRPr lang="fr-FR" dirty="0"/>
          </a:p>
        </p:txBody>
      </p:sp>
      <p:pic>
        <p:nvPicPr>
          <p:cNvPr id="4098" name="Picture 2" descr="http://npsports.free.fr/IMG/arton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8" y="3275856"/>
            <a:ext cx="45815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06794"/>
              </p:ext>
            </p:extLst>
          </p:nvPr>
        </p:nvGraphicFramePr>
        <p:xfrm>
          <a:off x="332656" y="539552"/>
          <a:ext cx="6120680" cy="7992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70"/>
                <a:gridCol w="1530170"/>
                <a:gridCol w="1530170"/>
                <a:gridCol w="1530170"/>
              </a:tblGrid>
              <a:tr h="309802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SEPTEMBRE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OCTOBRE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NOVEMBRE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DECEMBRE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D </a:t>
                      </a:r>
                      <a:r>
                        <a:rPr lang="fr-FR" sz="1000" baseline="0" dirty="0" smtClean="0"/>
                        <a:t>Férié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M  Férié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V   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47841">
                <a:tc>
                  <a:txBody>
                    <a:bodyPr/>
                    <a:lstStyle/>
                    <a:p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31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31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CALENDRIER 2014-2015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18096"/>
              </p:ext>
            </p:extLst>
          </p:nvPr>
        </p:nvGraphicFramePr>
        <p:xfrm>
          <a:off x="404664" y="323528"/>
          <a:ext cx="6120680" cy="817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70"/>
                <a:gridCol w="1530170"/>
                <a:gridCol w="1530170"/>
                <a:gridCol w="153017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JANVIER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FEVRIER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MARS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AVRIL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10JM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D          Pâques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L           Férié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/>
                        <a:t>29 L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31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31 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93710"/>
              </p:ext>
            </p:extLst>
          </p:nvPr>
        </p:nvGraphicFramePr>
        <p:xfrm>
          <a:off x="404664" y="323528"/>
          <a:ext cx="6120680" cy="817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70"/>
                <a:gridCol w="1530170"/>
                <a:gridCol w="1530170"/>
                <a:gridCol w="153017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MAI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JUIN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JUILLET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AOUT</a:t>
                      </a:r>
                      <a:endParaRPr lang="fr-FR" sz="14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ever Say Never" pitchFamily="2" charset="0"/>
                      </a:endParaRPr>
                    </a:p>
                  </a:txBody>
                  <a:tcPr anchor="ctr"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D      </a:t>
                      </a:r>
                      <a:r>
                        <a:rPr lang="fr-FR" sz="1000" baseline="0" dirty="0" smtClean="0"/>
                        <a:t>Férié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 </a:t>
                      </a:r>
                      <a:r>
                        <a:rPr lang="fr-FR" sz="1000" baseline="0" dirty="0" smtClean="0"/>
                        <a:t>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4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J            Férié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5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6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7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8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11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12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13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14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15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L            Férié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16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17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18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19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20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21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22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23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24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25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26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27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28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V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29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</a:t>
                      </a:r>
                      <a:r>
                        <a:rPr lang="fr-FR" sz="1000" baseline="0" dirty="0" smtClean="0"/>
                        <a:t>L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</a:t>
                      </a:r>
                      <a:r>
                        <a:rPr lang="fr-FR" sz="1000" baseline="0" dirty="0" smtClean="0"/>
                        <a:t>J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</a:t>
                      </a:r>
                      <a:r>
                        <a:rPr lang="fr-FR" sz="1000" baseline="0" dirty="0" smtClean="0"/>
                        <a:t>S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30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31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31 </a:t>
                      </a:r>
                      <a:r>
                        <a:rPr lang="fr-FR" sz="1000" baseline="0" dirty="0" smtClean="0"/>
                        <a:t>D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/>
                        <a:t>31 </a:t>
                      </a:r>
                      <a:r>
                        <a:rPr lang="fr-FR" sz="1000" baseline="0" dirty="0" smtClean="0"/>
                        <a:t>M</a:t>
                      </a:r>
                      <a:endParaRPr lang="fr-FR" sz="1000" b="0" baseline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SUIVI DES 108 HEURES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0648" y="539552"/>
            <a:ext cx="640871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* Les obligations de service des enseignants à partir de la rentrée 2013</a:t>
            </a:r>
            <a:endParaRPr lang="fr-FR" sz="12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(Réf : </a:t>
            </a:r>
            <a:r>
              <a:rPr lang="fr-FR" sz="1000" dirty="0" smtClean="0">
                <a:solidFill>
                  <a:srgbClr val="800080"/>
                </a:solidFill>
                <a:latin typeface="Arial"/>
                <a:ea typeface="Times New Roman"/>
                <a:cs typeface="Times New Roman"/>
              </a:rPr>
              <a:t>circulaire 2013-019 du 04/02/2013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   La circulaire citée en référence prévoit nos nouvelles obligations de service qui se substituent à celles de la circulaire de 2008.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   Finies les 60 heures d’aide personnalisée, place aux Activités Pédagogiques Complémentaires à raison de 36 heures annuelles.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Le contenu de la circulaire :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A)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Le service des enseignants du 1</a:t>
            </a:r>
            <a:r>
              <a:rPr lang="fr-FR" sz="1000" baseline="30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er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degré s'organise en </a:t>
            </a:r>
            <a:r>
              <a:rPr lang="fr-FR" sz="1000" b="1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24 heures hebdomadaires d'enseignement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à tous les élèves et </a:t>
            </a:r>
            <a:r>
              <a:rPr lang="fr-FR" sz="1000" b="1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3 heures hebdomadaires en moyenne annuelle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, soit 108 heures annuelles, effectuées sous la responsabilité de l’IEN.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B)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Ces 108 heures annuelles de service se répartissent de la manière suivante :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ü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60 heures réparties ainsi :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 </a:t>
            </a:r>
            <a:r>
              <a:rPr lang="fr-FR" sz="1000" b="1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36 heures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pour des </a:t>
            </a:r>
            <a:r>
              <a:rPr lang="fr-FR" sz="1000" b="1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activités pédagogiques complémentaires 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organisées par groupes restreints d'élèves :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76708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ð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pour l'aide aux élèves en difficulté,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76708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ð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pour une aide au travail personnel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76708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ð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ou pour une activité prévue par le projet d'école ;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76708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 </a:t>
            </a:r>
            <a:r>
              <a:rPr lang="fr-FR" sz="1000" b="1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24 heures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pour un temps de travail consacré (en moyenne 45 mn/semaine) :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76708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ð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à l'identification des besoins des élèves,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76708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ð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à l'organisation des activités pédagogiques complémentaires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76708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ð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à leur articulation avec les autres moyens mis en œuvre dans le cadre du projet d'école pour aider les élèves (scolarisation des enfants de moins de trois ans, dispositif « plus de maîtres que de classes », l'amélioration de la fluidité des parcours entre les cycles).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76708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ü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24 heures forfaitaires consacrées :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 à des travaux en équipes pédagogiques (activités au sein des conseils des maîtres de l'école et des conseils des maîtres de cycle) ;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 à l'élaboration d'actions visant à améliorer la continuité pédagogique entre les cycles et la liaison entre l'école et le collège ;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 aux relations avec les parents ;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- à l'élaboration et au suivi des projets personnalisés de scolarisation des élèves handicapés.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ü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18 heures consacrées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à l'animation pédagogique et à des actions de formation continue. Les actions de formation continue doivent représenter au moins la moitié des dix-huit heures et être, pour tout ou partie, consacrées à des sessions de formation à distance, sur des supports numériques.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222222"/>
                </a:solidFill>
                <a:latin typeface="Wingdings"/>
                <a:ea typeface="Times New Roman"/>
                <a:cs typeface="Times New Roman"/>
              </a:rPr>
              <a:t>ü</a:t>
            </a:r>
            <a:r>
              <a:rPr lang="fr-FR" sz="1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6 heures consacrées</a:t>
            </a:r>
            <a:r>
              <a:rPr lang="fr-FR" sz="1000" dirty="0" smtClean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à la participation aux conseils d'école obligatoires.</a:t>
            </a:r>
            <a:endParaRPr lang="fr-FR" sz="1000" dirty="0" smtClean="0">
              <a:latin typeface="Calibri"/>
              <a:ea typeface="Calibri"/>
              <a:cs typeface="Times New Roman"/>
            </a:endParaRPr>
          </a:p>
          <a:p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SUIVI DES 108 HEURES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0648" y="539552"/>
            <a:ext cx="6408712" cy="704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L’organisation des 36 heures annuelles d’APC :</a:t>
            </a:r>
            <a:endParaRPr lang="fr-FR" sz="1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   Le décret 2013-77 du 24/01/2013, relatif à l’organisation du temps scolaire, précise </a:t>
            </a:r>
            <a:r>
              <a:rPr lang="fr-FR" sz="1000" i="1" dirty="0" smtClean="0">
                <a:latin typeface="Arial" pitchFamily="34" charset="0"/>
                <a:cs typeface="Arial" pitchFamily="34" charset="0"/>
              </a:rPr>
              <a:t>« L'organisation générale de ces activités pédagogiques complémentaires est arrêtée par l'inspecteur de l'éducation nationale de la circonscription, </a:t>
            </a:r>
            <a:r>
              <a:rPr lang="fr-FR" sz="1000" b="1" i="1" dirty="0" smtClean="0">
                <a:latin typeface="Arial" pitchFamily="34" charset="0"/>
                <a:cs typeface="Arial" pitchFamily="34" charset="0"/>
              </a:rPr>
              <a:t>sur proposition du conseil des maîtres</a:t>
            </a:r>
            <a:r>
              <a:rPr lang="fr-FR" sz="1000" i="1" dirty="0" smtClean="0">
                <a:latin typeface="Arial" pitchFamily="34" charset="0"/>
                <a:cs typeface="Arial" pitchFamily="34" charset="0"/>
              </a:rPr>
              <a:t>. »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   Ce décret est corroboré par le </a:t>
            </a:r>
            <a:r>
              <a:rPr lang="fr-FR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nouveau règlement intérieur des écoles de la Savoie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 qui ne cite pas l’IEN dans son article  </a:t>
            </a:r>
            <a:r>
              <a:rPr lang="fr-FR" sz="1000" b="1" i="1" dirty="0" smtClean="0">
                <a:latin typeface="Arial" pitchFamily="34" charset="0"/>
                <a:cs typeface="Arial" pitchFamily="34" charset="0"/>
              </a:rPr>
              <a:t>2.4.2. Organisation d’activités pédagogiques complémentaires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i="1" dirty="0" smtClean="0">
                <a:latin typeface="Arial" pitchFamily="34" charset="0"/>
                <a:cs typeface="Arial" pitchFamily="34" charset="0"/>
              </a:rPr>
              <a:t>« Les élèves peuvent bénéficier chaque semaine d’activités pédagogiques complémentaires organisées par petits groupes selon les modalités prévues par le conseil des maîtres. »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   A aucun moment, le Maire de la commune ne peut imposer la place des Activités Pédagogiques Complémentaires qui relèvent de l’Education Nationale.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   C’est donc bien le Conseil des maîtres qui définit l’organisation de ces temps d’APC.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fr-FR" sz="1000" dirty="0" smtClean="0">
                <a:latin typeface="Arial" pitchFamily="34" charset="0"/>
                <a:cs typeface="Arial" pitchFamily="34" charset="0"/>
              </a:rPr>
              <a:t>Elles peuvent, par exemple, être organisées à raison de :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1 heure/semaine pendant 36 semaines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1 heure 30/semaine pendant 24 semaines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2 heures/semaine pendant 18 semaines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4 heures/semaine pendant 9 semaines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2 heures/semaine pendant 12 semaines puis 1 heure/semaine pendant 12 autres semaines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etc.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FR" sz="1000" b="1" dirty="0" smtClean="0">
                <a:latin typeface="Arial" pitchFamily="34" charset="0"/>
                <a:cs typeface="Arial" pitchFamily="34" charset="0"/>
              </a:rPr>
              <a:t>    Aucun texte n’oblige :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les écoles à organiser ces temps d’APC durant le temps d’activités éducatives périscolaires organisées par les communes ;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les enseignants à être présents à l’école durant le temps de ces mêmes activités éducatives, même si les IEN tentent de l’exiger (les 24 heures de préparation des APC peuvent être effectuées à un autre moment) ;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tous les enseignants d’une même école, à effectuer au même horaire et à la même période les APC ;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ð  les enseignants à encadrer les activités périscolaires organisés par la ville sauf s’ils le souhaitent et sont rémunérés par la commune.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FR" sz="1000" b="1" dirty="0" smtClean="0">
                <a:latin typeface="Arial" pitchFamily="34" charset="0"/>
                <a:cs typeface="Arial" pitchFamily="34" charset="0"/>
              </a:rPr>
              <a:t>    Mais, </a:t>
            </a:r>
            <a:r>
              <a:rPr lang="fr-FR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 circulaire de rentrée 2013-060 du 6 avril 2013 précise</a:t>
            </a:r>
            <a:r>
              <a:rPr lang="fr-FR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:</a:t>
            </a:r>
          </a:p>
          <a:p>
            <a:r>
              <a:rPr lang="fr-FR" sz="1000" i="1" dirty="0" smtClean="0">
                <a:latin typeface="Arial" pitchFamily="34" charset="0"/>
                <a:cs typeface="Arial" pitchFamily="34" charset="0"/>
              </a:rPr>
              <a:t>« Les </a:t>
            </a:r>
            <a:r>
              <a:rPr lang="fr-FR" sz="1000" b="1" i="1" dirty="0" smtClean="0">
                <a:latin typeface="Arial" pitchFamily="34" charset="0"/>
                <a:cs typeface="Arial" pitchFamily="34" charset="0"/>
              </a:rPr>
              <a:t>activités pédagogiques complémentaires</a:t>
            </a:r>
            <a:r>
              <a:rPr lang="fr-FR" sz="1000" i="1" dirty="0" smtClean="0">
                <a:latin typeface="Arial" pitchFamily="34" charset="0"/>
                <a:cs typeface="Arial" pitchFamily="34" charset="0"/>
              </a:rPr>
              <a:t> (APC) seront organisées dans toutes les écoles. Elles se substituent à l'aide personnalisée, et visent soit à aider les élèves lorsqu'ils rencontrent des difficultés dans leurs apprentissages, soit à les accompagner dans leur travail personnel ou leur proposer toute autre activité prévue par le projet d'école. </a:t>
            </a:r>
            <a:r>
              <a:rPr lang="fr-FR" sz="1000" b="1" i="1" dirty="0" smtClean="0">
                <a:latin typeface="Arial" pitchFamily="34" charset="0"/>
                <a:cs typeface="Arial" pitchFamily="34" charset="0"/>
              </a:rPr>
              <a:t>Dans les écoles qui n'ont pas choisi la semaine de quatre jours et demi</a:t>
            </a:r>
            <a:r>
              <a:rPr lang="fr-FR" sz="1000" i="1" dirty="0" smtClean="0">
                <a:latin typeface="Arial" pitchFamily="34" charset="0"/>
                <a:cs typeface="Arial" pitchFamily="34" charset="0"/>
              </a:rPr>
              <a:t> à la rentrée prochaine, </a:t>
            </a:r>
            <a:r>
              <a:rPr lang="fr-FR" sz="1000" b="1" i="1" dirty="0" smtClean="0">
                <a:latin typeface="Arial" pitchFamily="34" charset="0"/>
                <a:cs typeface="Arial" pitchFamily="34" charset="0"/>
              </a:rPr>
              <a:t>on veillera à regrouper les APC </a:t>
            </a:r>
            <a:r>
              <a:rPr lang="fr-FR" sz="1000" i="1" dirty="0" smtClean="0">
                <a:latin typeface="Arial" pitchFamily="34" charset="0"/>
                <a:cs typeface="Arial" pitchFamily="34" charset="0"/>
              </a:rPr>
              <a:t>sur des plages horaires suffisamment longues pour assurer leur efficacité pédagogique, </a:t>
            </a:r>
            <a:r>
              <a:rPr lang="fr-FR" sz="1000" b="1" i="1" dirty="0" smtClean="0">
                <a:latin typeface="Arial" pitchFamily="34" charset="0"/>
                <a:cs typeface="Arial" pitchFamily="34" charset="0"/>
              </a:rPr>
              <a:t>sans amputer le temps de pause méridienne</a:t>
            </a:r>
            <a:r>
              <a:rPr lang="fr-FR" sz="1000" i="1" dirty="0" smtClean="0">
                <a:latin typeface="Arial" pitchFamily="34" charset="0"/>
                <a:cs typeface="Arial" pitchFamily="34" charset="0"/>
              </a:rPr>
              <a:t>. »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Cela signifie qu’il n’est guère possible de placer les APC durant le temps de pause méridienne en 2013/2014, sauf à Cognin et La </a:t>
            </a:r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Ravoire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 qui seront en semaine de 4,5 jours dès la rentrée 2013.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313" y="251520"/>
            <a:ext cx="6455047" cy="1338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900" b="1" i="1" dirty="0"/>
              <a:t>BO</a:t>
            </a:r>
            <a:r>
              <a:rPr lang="fr-FR" sz="900" b="1" dirty="0"/>
              <a:t> N°8 DU 21 FÉVRIER 2013</a:t>
            </a:r>
          </a:p>
          <a:p>
            <a:pPr algn="just">
              <a:defRPr/>
            </a:pPr>
            <a:r>
              <a:rPr lang="fr-FR" sz="900" dirty="0"/>
              <a:t>Les 108 heures annuelles se répartissent ainsi pour les enseignants à temps plein en classes « ordinaires » :</a:t>
            </a:r>
          </a:p>
          <a:p>
            <a:pPr marL="171450" indent="-171450" algn="just">
              <a:buFontTx/>
              <a:buChar char="-"/>
              <a:defRPr/>
            </a:pPr>
            <a:r>
              <a:rPr lang="fr-FR" sz="900" dirty="0"/>
              <a:t>60 heures dont 36 sont consacrées à des activités pédagogiques complémentaires en groupes à effectif restreint et un forfait de 24 heures consacrées à l’élaboration collective et à l’organisation de ces activités pédagogiques.</a:t>
            </a:r>
          </a:p>
          <a:p>
            <a:pPr marL="171450" indent="-171450" algn="just">
              <a:buFontTx/>
              <a:buChar char="-"/>
              <a:defRPr/>
            </a:pPr>
            <a:r>
              <a:rPr lang="fr-FR" sz="900" dirty="0" smtClean="0"/>
              <a:t>24 heures consacrées aux conseils de maîtres et de cycle, élaboration d’actions visant à améliorer la continuité pédagogique entre les cycles et la liaison entre l’école et le collège, aux relations avec les parents et à l’élaboration et au suivi des </a:t>
            </a:r>
            <a:r>
              <a:rPr lang="fr-FR" sz="900" dirty="0"/>
              <a:t>projets personnalisés de scolarisation des élèves handicapés;</a:t>
            </a:r>
          </a:p>
          <a:p>
            <a:pPr marL="171450" indent="-171450" algn="just">
              <a:buFontTx/>
              <a:buChar char="-"/>
              <a:defRPr/>
            </a:pPr>
            <a:r>
              <a:rPr lang="fr-FR" sz="900" dirty="0"/>
              <a:t>6 heures de participation aux conseils d’école;</a:t>
            </a:r>
          </a:p>
          <a:p>
            <a:pPr marL="171450" indent="-171450" algn="just">
              <a:buFontTx/>
              <a:buChar char="-"/>
              <a:defRPr/>
            </a:pPr>
            <a:r>
              <a:rPr lang="fr-FR" sz="900" dirty="0"/>
              <a:t>9 heures d’animations pédagogiques + 9 heures de formation continue.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6632" y="1763688"/>
            <a:ext cx="657225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00" b="1" dirty="0"/>
              <a:t>ACTIVITES PEDAGOGIQUES COMPLEMENTAIRES</a:t>
            </a:r>
            <a:r>
              <a:rPr lang="fr-FR" sz="1050" b="1" dirty="0"/>
              <a:t> </a:t>
            </a:r>
            <a:r>
              <a:rPr lang="fr-FR" sz="800" b="1" dirty="0"/>
              <a:t>(36 heures avec les enfants + 24 heures de préparation)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88640" y="2123728"/>
          <a:ext cx="6518274" cy="23913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17157"/>
                <a:gridCol w="2123203"/>
                <a:gridCol w="1837070"/>
                <a:gridCol w="1440844"/>
              </a:tblGrid>
              <a:tr h="37098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Date</a:t>
                      </a:r>
                      <a:endParaRPr lang="fr-FR" sz="1200" dirty="0"/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Nb séances X Durée APC</a:t>
                      </a:r>
                      <a:endParaRPr lang="fr-FR" sz="1200" dirty="0"/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Elaboration</a:t>
                      </a:r>
                      <a:r>
                        <a:rPr lang="fr-FR" sz="1200" baseline="0" dirty="0" smtClean="0"/>
                        <a:t> et organisation</a:t>
                      </a:r>
                      <a:endParaRPr lang="fr-FR" sz="1200" dirty="0"/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Cumul</a:t>
                      </a:r>
                      <a:endParaRPr lang="fr-FR" sz="1200" dirty="0"/>
                    </a:p>
                  </a:txBody>
                  <a:tcPr marL="91446" marR="91446" marT="45737" marB="45737" anchor="ctr"/>
                </a:tc>
              </a:tr>
              <a:tr h="37098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Période 1</a:t>
                      </a:r>
                      <a:endParaRPr lang="fr-FR" sz="900" b="1" i="1" dirty="0" smtClean="0">
                        <a:latin typeface="+mj-lt"/>
                      </a:endParaRP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 X _____ = 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_______ H</a:t>
                      </a:r>
                    </a:p>
                  </a:txBody>
                  <a:tcPr marL="91446" marR="91446" marT="45737" marB="45737" anchor="ctr"/>
                </a:tc>
              </a:tr>
              <a:tr h="37098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Période 2</a:t>
                      </a:r>
                      <a:endParaRPr lang="fr-FR" sz="900" b="1" i="1" dirty="0" smtClean="0">
                        <a:latin typeface="+mj-lt"/>
                      </a:endParaRP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 X _____ = 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_______ H</a:t>
                      </a:r>
                      <a:endParaRPr lang="fr-FR" sz="1200" dirty="0"/>
                    </a:p>
                  </a:txBody>
                  <a:tcPr marL="91446" marR="91446" marT="45737" marB="45737" anchor="ctr"/>
                </a:tc>
              </a:tr>
              <a:tr h="450152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Période 3</a:t>
                      </a:r>
                      <a:endParaRPr lang="fr-FR" sz="900" b="1" i="1" dirty="0" smtClean="0">
                        <a:latin typeface="+mj-lt"/>
                      </a:endParaRP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 X _____ = 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_______ H</a:t>
                      </a:r>
                      <a:endParaRPr lang="fr-FR" sz="1200" dirty="0"/>
                    </a:p>
                  </a:txBody>
                  <a:tcPr marL="91446" marR="91446" marT="45737" marB="45737" anchor="ctr"/>
                </a:tc>
              </a:tr>
              <a:tr h="37098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Période 4</a:t>
                      </a:r>
                      <a:endParaRPr lang="fr-FR" sz="900" b="1" i="1" dirty="0" smtClean="0">
                        <a:latin typeface="+mj-lt"/>
                      </a:endParaRP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 X _____ = 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_______ H</a:t>
                      </a:r>
                      <a:endParaRPr lang="fr-FR" sz="1200" dirty="0"/>
                    </a:p>
                  </a:txBody>
                  <a:tcPr marL="91446" marR="91446" marT="45737" marB="45737" anchor="ctr"/>
                </a:tc>
              </a:tr>
              <a:tr h="37098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Période 5</a:t>
                      </a:r>
                      <a:endParaRPr lang="fr-FR" sz="900" b="1" i="1" dirty="0" smtClean="0">
                        <a:latin typeface="+mj-lt"/>
                      </a:endParaRP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 X _____ = 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_____ H</a:t>
                      </a:r>
                    </a:p>
                  </a:txBody>
                  <a:tcPr marL="91446" marR="9144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_______ H</a:t>
                      </a:r>
                      <a:endParaRPr lang="fr-FR" sz="1200" dirty="0"/>
                    </a:p>
                  </a:txBody>
                  <a:tcPr marL="91446" marR="91446" marT="45737" marB="45737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16632" y="4644008"/>
            <a:ext cx="657225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00" b="1" dirty="0" smtClean="0"/>
              <a:t>CONSEILS DE MAITRES OU DE CYCLE (24 heures)</a:t>
            </a:r>
            <a:endParaRPr lang="fr-FR" sz="80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88640" y="4860032"/>
          <a:ext cx="2587625" cy="25955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29503"/>
                <a:gridCol w="729061"/>
                <a:gridCol w="729061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Date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Durée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Cumul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573016" y="4860032"/>
          <a:ext cx="2587625" cy="25955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29503"/>
                <a:gridCol w="729061"/>
                <a:gridCol w="729061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Date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Durée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Cumul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16632" y="7524328"/>
            <a:ext cx="657225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00" b="1" dirty="0" smtClean="0"/>
              <a:t>CONSEILS D’ECOLE (6 heures)</a:t>
            </a:r>
            <a:endParaRPr lang="fr-FR" sz="800" b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88640" y="7740352"/>
          <a:ext cx="2587625" cy="11128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29503"/>
                <a:gridCol w="729061"/>
                <a:gridCol w="729061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Date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Durée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Cumul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573016" y="7740352"/>
          <a:ext cx="2587625" cy="11128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29503"/>
                <a:gridCol w="729061"/>
                <a:gridCol w="729061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Date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Durée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Cumul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33" marB="45733" anchor="ctr"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SUIVI DES 108 HEURES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933056" y="179512"/>
            <a:ext cx="252028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SUIVI DES 108 HEURES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6632" y="467544"/>
            <a:ext cx="65722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dirty="0"/>
              <a:t>LES RENCONTRES PARENTS </a:t>
            </a:r>
            <a:r>
              <a:rPr lang="fr-FR" sz="900" b="1" dirty="0"/>
              <a:t>(collectives ou individuelles à ajouter  aux temps de conseils)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16632" y="683568"/>
          <a:ext cx="3278188" cy="40226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4653"/>
                <a:gridCol w="989827"/>
                <a:gridCol w="636854"/>
                <a:gridCol w="636854"/>
              </a:tblGrid>
              <a:tr h="45696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Date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Objet/Motif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Durée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Cumul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 h</a:t>
                      </a:r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 h</a:t>
                      </a:r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3429000" y="683568"/>
          <a:ext cx="3278188" cy="40226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4653"/>
                <a:gridCol w="989827"/>
                <a:gridCol w="636854"/>
                <a:gridCol w="636854"/>
              </a:tblGrid>
              <a:tr h="45696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Date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Objet/Motif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Durée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Cumul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 h</a:t>
                      </a:r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 h</a:t>
                      </a:r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  <a:tr h="3718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__________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 h</a:t>
                      </a:r>
                      <a:endParaRPr lang="fr-FR" sz="1000" dirty="0"/>
                    </a:p>
                  </a:txBody>
                  <a:tcPr marL="91431" marR="91431" marT="45696" marB="45696" anchor="ctr"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16632" y="4788024"/>
            <a:ext cx="65722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dirty="0"/>
              <a:t>FORMATION CONTINUE ET ANIMATIONS PEDAGOGIQUES (</a:t>
            </a:r>
            <a:r>
              <a:rPr lang="fr-FR" sz="900" b="1" dirty="0"/>
              <a:t>9 heures + 9 heures</a:t>
            </a:r>
            <a:r>
              <a:rPr lang="fr-FR" sz="1050" b="1" dirty="0"/>
              <a:t>)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332656" y="5004048"/>
          <a:ext cx="2587625" cy="25955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29503"/>
                <a:gridCol w="729061"/>
                <a:gridCol w="729061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Date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Durée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Cumul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861048" y="5004048"/>
          <a:ext cx="2587625" cy="25955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29503"/>
                <a:gridCol w="729061"/>
                <a:gridCol w="729061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Date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Durée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Cumul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_____ H</a:t>
                      </a:r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 /__ /____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_____ H</a:t>
                      </a:r>
                      <a:endParaRPr lang="fr-FR" sz="1000" dirty="0"/>
                    </a:p>
                  </a:txBody>
                  <a:tcPr marL="91450" marR="91450" marT="45714" marB="45714" anchor="ctr"/>
                </a:tc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116632" y="7668344"/>
            <a:ext cx="65722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dirty="0"/>
              <a:t>RECAPITULATIF ANNUEL (</a:t>
            </a:r>
            <a:r>
              <a:rPr lang="fr-FR" sz="900" b="1" dirty="0"/>
              <a:t>108 heures</a:t>
            </a:r>
            <a:r>
              <a:rPr lang="fr-FR" sz="1050" b="1" dirty="0"/>
              <a:t>)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772816" y="8172400"/>
            <a:ext cx="1744663" cy="4746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88640" y="8172400"/>
            <a:ext cx="1198563" cy="47466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ZoneTexte 36"/>
          <p:cNvSpPr txBox="1">
            <a:spLocks noChangeArrowheads="1"/>
          </p:cNvSpPr>
          <p:nvPr/>
        </p:nvSpPr>
        <p:spPr bwMode="auto">
          <a:xfrm>
            <a:off x="260648" y="7884368"/>
            <a:ext cx="11096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" b="1" dirty="0">
                <a:solidFill>
                  <a:schemeClr val="tx2"/>
                </a:solidFill>
              </a:rPr>
              <a:t>Activités Pédagogiques</a:t>
            </a:r>
          </a:p>
          <a:p>
            <a:pPr algn="ctr"/>
            <a:r>
              <a:rPr lang="fr-FR" sz="600" b="1" dirty="0">
                <a:solidFill>
                  <a:schemeClr val="tx2"/>
                </a:solidFill>
              </a:rPr>
              <a:t>Complémentaires</a:t>
            </a:r>
          </a:p>
        </p:txBody>
      </p:sp>
      <p:sp>
        <p:nvSpPr>
          <p:cNvPr id="33" name="ZoneTexte 38"/>
          <p:cNvSpPr txBox="1">
            <a:spLocks noChangeArrowheads="1"/>
          </p:cNvSpPr>
          <p:nvPr/>
        </p:nvSpPr>
        <p:spPr bwMode="auto">
          <a:xfrm>
            <a:off x="1772816" y="7884368"/>
            <a:ext cx="936104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" b="1" dirty="0">
                <a:solidFill>
                  <a:schemeClr val="tx2"/>
                </a:solidFill>
              </a:rPr>
              <a:t>Conseils de maîtres, de cycle</a:t>
            </a:r>
          </a:p>
        </p:txBody>
      </p:sp>
      <p:sp>
        <p:nvSpPr>
          <p:cNvPr id="34" name="ZoneTexte 39"/>
          <p:cNvSpPr txBox="1">
            <a:spLocks noChangeArrowheads="1"/>
          </p:cNvSpPr>
          <p:nvPr/>
        </p:nvSpPr>
        <p:spPr bwMode="auto">
          <a:xfrm>
            <a:off x="2852936" y="7956376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" b="1" dirty="0">
                <a:solidFill>
                  <a:schemeClr val="tx2"/>
                </a:solidFill>
              </a:rPr>
              <a:t>Rencontres parents</a:t>
            </a:r>
          </a:p>
        </p:txBody>
      </p:sp>
      <p:sp>
        <p:nvSpPr>
          <p:cNvPr id="35" name="ZoneTexte 40"/>
          <p:cNvSpPr txBox="1">
            <a:spLocks noChangeArrowheads="1"/>
          </p:cNvSpPr>
          <p:nvPr/>
        </p:nvSpPr>
        <p:spPr bwMode="auto">
          <a:xfrm>
            <a:off x="3933056" y="8028384"/>
            <a:ext cx="8270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" b="1" dirty="0">
                <a:solidFill>
                  <a:schemeClr val="tx2"/>
                </a:solidFill>
              </a:rPr>
              <a:t>Conseils d’école</a:t>
            </a:r>
          </a:p>
        </p:txBody>
      </p:sp>
      <p:sp>
        <p:nvSpPr>
          <p:cNvPr id="36" name="ZoneTexte 41"/>
          <p:cNvSpPr txBox="1">
            <a:spLocks noChangeArrowheads="1"/>
          </p:cNvSpPr>
          <p:nvPr/>
        </p:nvSpPr>
        <p:spPr bwMode="auto">
          <a:xfrm>
            <a:off x="4869160" y="7812360"/>
            <a:ext cx="1154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" b="1" dirty="0">
                <a:solidFill>
                  <a:schemeClr val="tx2"/>
                </a:solidFill>
              </a:rPr>
              <a:t>Formations et animations pédagogiques</a:t>
            </a:r>
          </a:p>
        </p:txBody>
      </p:sp>
      <p:sp>
        <p:nvSpPr>
          <p:cNvPr id="37" name="ZoneTexte 42"/>
          <p:cNvSpPr txBox="1">
            <a:spLocks noChangeArrowheads="1"/>
          </p:cNvSpPr>
          <p:nvPr/>
        </p:nvSpPr>
        <p:spPr bwMode="auto">
          <a:xfrm>
            <a:off x="5877272" y="7884368"/>
            <a:ext cx="8270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</a:rPr>
              <a:t>TOTAL</a:t>
            </a:r>
          </a:p>
        </p:txBody>
      </p:sp>
      <p:sp>
        <p:nvSpPr>
          <p:cNvPr id="38" name="ZoneTexte 43"/>
          <p:cNvSpPr txBox="1">
            <a:spLocks noChangeArrowheads="1"/>
          </p:cNvSpPr>
          <p:nvPr/>
        </p:nvSpPr>
        <p:spPr bwMode="auto">
          <a:xfrm>
            <a:off x="332656" y="8676456"/>
            <a:ext cx="82708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" b="1" dirty="0">
                <a:solidFill>
                  <a:sysClr val="windowText" lastClr="000000"/>
                </a:solidFill>
              </a:rPr>
              <a:t>60 heures</a:t>
            </a:r>
          </a:p>
        </p:txBody>
      </p:sp>
      <p:sp>
        <p:nvSpPr>
          <p:cNvPr id="39" name="ZoneTexte 44"/>
          <p:cNvSpPr txBox="1">
            <a:spLocks noChangeArrowheads="1"/>
          </p:cNvSpPr>
          <p:nvPr/>
        </p:nvSpPr>
        <p:spPr bwMode="auto">
          <a:xfrm>
            <a:off x="2276872" y="8676456"/>
            <a:ext cx="82708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" b="1" dirty="0">
                <a:solidFill>
                  <a:sysClr val="windowText" lastClr="000000"/>
                </a:solidFill>
              </a:rPr>
              <a:t>24 heures</a:t>
            </a:r>
          </a:p>
        </p:txBody>
      </p:sp>
      <p:sp>
        <p:nvSpPr>
          <p:cNvPr id="40" name="ZoneTexte 45"/>
          <p:cNvSpPr txBox="1">
            <a:spLocks noChangeArrowheads="1"/>
          </p:cNvSpPr>
          <p:nvPr/>
        </p:nvSpPr>
        <p:spPr bwMode="auto">
          <a:xfrm>
            <a:off x="3933056" y="8676456"/>
            <a:ext cx="82708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" b="1" dirty="0">
                <a:solidFill>
                  <a:sysClr val="windowText" lastClr="000000"/>
                </a:solidFill>
              </a:rPr>
              <a:t>6 heures</a:t>
            </a:r>
          </a:p>
        </p:txBody>
      </p:sp>
      <p:sp>
        <p:nvSpPr>
          <p:cNvPr id="41" name="ZoneTexte 46"/>
          <p:cNvSpPr txBox="1">
            <a:spLocks noChangeArrowheads="1"/>
          </p:cNvSpPr>
          <p:nvPr/>
        </p:nvSpPr>
        <p:spPr bwMode="auto">
          <a:xfrm>
            <a:off x="5013176" y="8676456"/>
            <a:ext cx="82708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" b="1" dirty="0">
                <a:solidFill>
                  <a:sysClr val="windowText" lastClr="000000"/>
                </a:solidFill>
              </a:rPr>
              <a:t>18 heures</a:t>
            </a:r>
          </a:p>
        </p:txBody>
      </p:sp>
      <p:sp>
        <p:nvSpPr>
          <p:cNvPr id="42" name="ZoneTexte 47"/>
          <p:cNvSpPr txBox="1">
            <a:spLocks noChangeArrowheads="1"/>
          </p:cNvSpPr>
          <p:nvPr/>
        </p:nvSpPr>
        <p:spPr bwMode="auto">
          <a:xfrm>
            <a:off x="5877272" y="8676456"/>
            <a:ext cx="82708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" b="1" dirty="0">
                <a:solidFill>
                  <a:sysClr val="windowText" lastClr="000000"/>
                </a:solidFill>
              </a:rPr>
              <a:t>108 heures</a:t>
            </a:r>
          </a:p>
        </p:txBody>
      </p:sp>
      <p:sp>
        <p:nvSpPr>
          <p:cNvPr id="46" name="Ellipse 45"/>
          <p:cNvSpPr/>
          <p:nvPr/>
        </p:nvSpPr>
        <p:spPr>
          <a:xfrm>
            <a:off x="260648" y="8244408"/>
            <a:ext cx="379413" cy="3794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908720" y="8244408"/>
            <a:ext cx="379412" cy="3794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988840" y="8244408"/>
            <a:ext cx="379412" cy="3794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2996952" y="8244408"/>
            <a:ext cx="379412" cy="37941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4149080" y="8244408"/>
            <a:ext cx="379412" cy="3794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5229200" y="8244408"/>
            <a:ext cx="379412" cy="3794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6165304" y="8244408"/>
            <a:ext cx="379413" cy="3794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Plus 52"/>
          <p:cNvSpPr/>
          <p:nvPr/>
        </p:nvSpPr>
        <p:spPr>
          <a:xfrm>
            <a:off x="1412776" y="8316416"/>
            <a:ext cx="295275" cy="295275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Plus 53"/>
          <p:cNvSpPr/>
          <p:nvPr/>
        </p:nvSpPr>
        <p:spPr>
          <a:xfrm>
            <a:off x="3573016" y="8316416"/>
            <a:ext cx="295275" cy="295275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Plus 54"/>
          <p:cNvSpPr/>
          <p:nvPr/>
        </p:nvSpPr>
        <p:spPr>
          <a:xfrm>
            <a:off x="4653136" y="8316416"/>
            <a:ext cx="295275" cy="295275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Plus 56"/>
          <p:cNvSpPr/>
          <p:nvPr/>
        </p:nvSpPr>
        <p:spPr>
          <a:xfrm>
            <a:off x="2564904" y="8316416"/>
            <a:ext cx="295275" cy="295275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Plus 57"/>
          <p:cNvSpPr/>
          <p:nvPr/>
        </p:nvSpPr>
        <p:spPr>
          <a:xfrm>
            <a:off x="620688" y="8316416"/>
            <a:ext cx="296863" cy="295275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Flèche droite 59"/>
          <p:cNvSpPr/>
          <p:nvPr/>
        </p:nvSpPr>
        <p:spPr>
          <a:xfrm>
            <a:off x="5805264" y="838842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1026</TotalTime>
  <Words>1648</Words>
  <Application>Microsoft Office PowerPoint</Application>
  <PresentationFormat>Affichage à l'écran (4:3)</PresentationFormat>
  <Paragraphs>873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Civil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EMPLOI  DU  TEMPS</vt:lpstr>
      <vt:lpstr>PROGRESSIONS</vt:lpstr>
      <vt:lpstr>CAHIER  DE  REUSSITE</vt:lpstr>
      <vt:lpstr>SUIVI  DES  ELEVES</vt:lpstr>
      <vt:lpstr>ADMINISTRATIF</vt:lpstr>
      <vt:lpstr>MA CLASSE</vt:lpstr>
      <vt:lpstr>CONSEILS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vero</dc:creator>
  <cp:lastModifiedBy>veronique</cp:lastModifiedBy>
  <cp:revision>45</cp:revision>
  <cp:lastPrinted>2014-08-31T09:06:18Z</cp:lastPrinted>
  <dcterms:created xsi:type="dcterms:W3CDTF">2013-07-27T16:12:10Z</dcterms:created>
  <dcterms:modified xsi:type="dcterms:W3CDTF">2015-07-23T17:04:14Z</dcterms:modified>
</cp:coreProperties>
</file>