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2" r:id="rId3"/>
    <p:sldId id="263" r:id="rId4"/>
  </p:sldIdLst>
  <p:sldSz cx="7345363" cy="10440988"/>
  <p:notesSz cx="6735763" cy="9866313"/>
  <p:defaultTextStyle>
    <a:defPPr>
      <a:defRPr lang="fr-FR"/>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9">
          <p15:clr>
            <a:srgbClr val="A4A3A4"/>
          </p15:clr>
        </p15:guide>
        <p15:guide id="2" pos="231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6B3"/>
    <a:srgbClr val="FBD875"/>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100" d="100"/>
          <a:sy n="100" d="100"/>
        </p:scale>
        <p:origin x="1026" y="-3558"/>
      </p:cViewPr>
      <p:guideLst>
        <p:guide orient="horz" pos="3289"/>
        <p:guide pos="2314"/>
      </p:guideLst>
    </p:cSldViewPr>
  </p:slideViewPr>
  <p:notesTextViewPr>
    <p:cViewPr>
      <p:scale>
        <a:sx n="1" d="1"/>
        <a:sy n="1" d="1"/>
      </p:scale>
      <p:origin x="0" y="0"/>
    </p:cViewPr>
  </p:notesTextViewPr>
  <p:notesViewPr>
    <p:cSldViewPr>
      <p:cViewPr varScale="1">
        <p:scale>
          <a:sx n="49" d="100"/>
          <a:sy n="49" d="100"/>
        </p:scale>
        <p:origin x="2928"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E9C6831-DC9E-452E-A929-C2B284279061}" type="datetimeFigureOut">
              <a:rPr lang="fr-FR" smtClean="0"/>
              <a:t>20/03/2016</a:t>
            </a:fld>
            <a:endParaRPr lang="fr-FR"/>
          </a:p>
        </p:txBody>
      </p:sp>
      <p:sp>
        <p:nvSpPr>
          <p:cNvPr id="4" name="Espace réservé de l'image des diapositives 3"/>
          <p:cNvSpPr>
            <a:spLocks noGrp="1" noRot="1" noChangeAspect="1"/>
          </p:cNvSpPr>
          <p:nvPr>
            <p:ph type="sldImg" idx="2"/>
          </p:nvPr>
        </p:nvSpPr>
        <p:spPr>
          <a:xfrm>
            <a:off x="2066925" y="739775"/>
            <a:ext cx="260191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D6D6634-DA6D-4104-99B8-F466701FFF6B}" type="slidenum">
              <a:rPr lang="fr-FR" smtClean="0"/>
              <a:t>‹N°›</a:t>
            </a:fld>
            <a:endParaRPr lang="fr-FR"/>
          </a:p>
        </p:txBody>
      </p:sp>
    </p:spTree>
    <p:extLst>
      <p:ext uri="{BB962C8B-B14F-4D97-AF65-F5344CB8AC3E}">
        <p14:creationId xmlns:p14="http://schemas.microsoft.com/office/powerpoint/2010/main" val="1451734694"/>
      </p:ext>
    </p:extLst>
  </p:cSld>
  <p:clrMap bg1="lt1" tx1="dk1" bg2="lt2" tx2="dk2" accent1="accent1" accent2="accent2" accent3="accent3" accent4="accent4" accent5="accent5" accent6="accent6" hlink="hlink" folHlink="folHlink"/>
  <p:notesStyle>
    <a:lvl1pPr marL="0" algn="l" defTabSz="1016356" rtl="0" eaLnBrk="1" latinLnBrk="0" hangingPunct="1">
      <a:defRPr sz="1300" kern="1200">
        <a:solidFill>
          <a:schemeClr val="tx1"/>
        </a:solidFill>
        <a:latin typeface="+mn-lt"/>
        <a:ea typeface="+mn-ea"/>
        <a:cs typeface="+mn-cs"/>
      </a:defRPr>
    </a:lvl1pPr>
    <a:lvl2pPr marL="508178" algn="l" defTabSz="1016356" rtl="0" eaLnBrk="1" latinLnBrk="0" hangingPunct="1">
      <a:defRPr sz="1300" kern="1200">
        <a:solidFill>
          <a:schemeClr val="tx1"/>
        </a:solidFill>
        <a:latin typeface="+mn-lt"/>
        <a:ea typeface="+mn-ea"/>
        <a:cs typeface="+mn-cs"/>
      </a:defRPr>
    </a:lvl2pPr>
    <a:lvl3pPr marL="1016356" algn="l" defTabSz="1016356" rtl="0" eaLnBrk="1" latinLnBrk="0" hangingPunct="1">
      <a:defRPr sz="1300" kern="1200">
        <a:solidFill>
          <a:schemeClr val="tx1"/>
        </a:solidFill>
        <a:latin typeface="+mn-lt"/>
        <a:ea typeface="+mn-ea"/>
        <a:cs typeface="+mn-cs"/>
      </a:defRPr>
    </a:lvl3pPr>
    <a:lvl4pPr marL="1524533" algn="l" defTabSz="1016356" rtl="0" eaLnBrk="1" latinLnBrk="0" hangingPunct="1">
      <a:defRPr sz="1300" kern="1200">
        <a:solidFill>
          <a:schemeClr val="tx1"/>
        </a:solidFill>
        <a:latin typeface="+mn-lt"/>
        <a:ea typeface="+mn-ea"/>
        <a:cs typeface="+mn-cs"/>
      </a:defRPr>
    </a:lvl4pPr>
    <a:lvl5pPr marL="2032711" algn="l" defTabSz="1016356" rtl="0" eaLnBrk="1" latinLnBrk="0" hangingPunct="1">
      <a:defRPr sz="1300" kern="1200">
        <a:solidFill>
          <a:schemeClr val="tx1"/>
        </a:solidFill>
        <a:latin typeface="+mn-lt"/>
        <a:ea typeface="+mn-ea"/>
        <a:cs typeface="+mn-cs"/>
      </a:defRPr>
    </a:lvl5pPr>
    <a:lvl6pPr marL="2540889" algn="l" defTabSz="1016356" rtl="0" eaLnBrk="1" latinLnBrk="0" hangingPunct="1">
      <a:defRPr sz="1300" kern="1200">
        <a:solidFill>
          <a:schemeClr val="tx1"/>
        </a:solidFill>
        <a:latin typeface="+mn-lt"/>
        <a:ea typeface="+mn-ea"/>
        <a:cs typeface="+mn-cs"/>
      </a:defRPr>
    </a:lvl6pPr>
    <a:lvl7pPr marL="3049067" algn="l" defTabSz="1016356" rtl="0" eaLnBrk="1" latinLnBrk="0" hangingPunct="1">
      <a:defRPr sz="1300" kern="1200">
        <a:solidFill>
          <a:schemeClr val="tx1"/>
        </a:solidFill>
        <a:latin typeface="+mn-lt"/>
        <a:ea typeface="+mn-ea"/>
        <a:cs typeface="+mn-cs"/>
      </a:defRPr>
    </a:lvl7pPr>
    <a:lvl8pPr marL="3557245" algn="l" defTabSz="1016356" rtl="0" eaLnBrk="1" latinLnBrk="0" hangingPunct="1">
      <a:defRPr sz="1300" kern="1200">
        <a:solidFill>
          <a:schemeClr val="tx1"/>
        </a:solidFill>
        <a:latin typeface="+mn-lt"/>
        <a:ea typeface="+mn-ea"/>
        <a:cs typeface="+mn-cs"/>
      </a:defRPr>
    </a:lvl8pPr>
    <a:lvl9pPr marL="4065422" algn="l" defTabSz="1016356"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50902" y="3243476"/>
            <a:ext cx="6243559" cy="2238045"/>
          </a:xfrm>
        </p:spPr>
        <p:txBody>
          <a:bodyPr/>
          <a:lstStyle/>
          <a:p>
            <a:r>
              <a:rPr lang="fr-FR"/>
              <a:t>Modifiez le style du titre</a:t>
            </a:r>
          </a:p>
        </p:txBody>
      </p:sp>
      <p:sp>
        <p:nvSpPr>
          <p:cNvPr id="3" name="Sous-titre 2"/>
          <p:cNvSpPr>
            <a:spLocks noGrp="1"/>
          </p:cNvSpPr>
          <p:nvPr>
            <p:ph type="subTitle" idx="1"/>
          </p:nvPr>
        </p:nvSpPr>
        <p:spPr>
          <a:xfrm>
            <a:off x="1101805" y="5916560"/>
            <a:ext cx="5141754" cy="2668252"/>
          </a:xfrm>
        </p:spPr>
        <p:txBody>
          <a:bodyPr/>
          <a:lstStyle>
            <a:lvl1pPr marL="0" indent="0" algn="ctr">
              <a:buNone/>
              <a:defRPr>
                <a:solidFill>
                  <a:schemeClr val="tx1">
                    <a:tint val="75000"/>
                  </a:schemeClr>
                </a:solidFill>
              </a:defRPr>
            </a:lvl1pPr>
            <a:lvl2pPr marL="508178" indent="0" algn="ctr">
              <a:buNone/>
              <a:defRPr>
                <a:solidFill>
                  <a:schemeClr val="tx1">
                    <a:tint val="75000"/>
                  </a:schemeClr>
                </a:solidFill>
              </a:defRPr>
            </a:lvl2pPr>
            <a:lvl3pPr marL="1016356" indent="0" algn="ctr">
              <a:buNone/>
              <a:defRPr>
                <a:solidFill>
                  <a:schemeClr val="tx1">
                    <a:tint val="75000"/>
                  </a:schemeClr>
                </a:solidFill>
              </a:defRPr>
            </a:lvl3pPr>
            <a:lvl4pPr marL="1524533" indent="0" algn="ctr">
              <a:buNone/>
              <a:defRPr>
                <a:solidFill>
                  <a:schemeClr val="tx1">
                    <a:tint val="75000"/>
                  </a:schemeClr>
                </a:solidFill>
              </a:defRPr>
            </a:lvl4pPr>
            <a:lvl5pPr marL="2032711" indent="0" algn="ctr">
              <a:buNone/>
              <a:defRPr>
                <a:solidFill>
                  <a:schemeClr val="tx1">
                    <a:tint val="75000"/>
                  </a:schemeClr>
                </a:solidFill>
              </a:defRPr>
            </a:lvl5pPr>
            <a:lvl6pPr marL="2540889" indent="0" algn="ctr">
              <a:buNone/>
              <a:defRPr>
                <a:solidFill>
                  <a:schemeClr val="tx1">
                    <a:tint val="75000"/>
                  </a:schemeClr>
                </a:solidFill>
              </a:defRPr>
            </a:lvl6pPr>
            <a:lvl7pPr marL="3049067" indent="0" algn="ctr">
              <a:buNone/>
              <a:defRPr>
                <a:solidFill>
                  <a:schemeClr val="tx1">
                    <a:tint val="75000"/>
                  </a:schemeClr>
                </a:solidFill>
              </a:defRPr>
            </a:lvl7pPr>
            <a:lvl8pPr marL="3557245" indent="0" algn="ctr">
              <a:buNone/>
              <a:defRPr>
                <a:solidFill>
                  <a:schemeClr val="tx1">
                    <a:tint val="75000"/>
                  </a:schemeClr>
                </a:solidFill>
              </a:defRPr>
            </a:lvl8pPr>
            <a:lvl9pPr marL="4065422"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D46EECC-1494-4A94-92E8-2069CFE9F7B8}" type="datetimeFigureOut">
              <a:rPr lang="fr-FR" smtClean="0"/>
              <a:t>20/03/2016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95241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46EECC-1494-4A94-92E8-2069CFE9F7B8}" type="datetimeFigureOut">
              <a:rPr lang="fr-FR" smtClean="0"/>
              <a:t>20/03/2016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4260469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994040" y="558304"/>
            <a:ext cx="1239531" cy="1187662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275452" y="558304"/>
            <a:ext cx="3596168" cy="118766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46EECC-1494-4A94-92E8-2069CFE9F7B8}" type="datetimeFigureOut">
              <a:rPr lang="fr-FR" smtClean="0"/>
              <a:t>20/03/2016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112063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46EECC-1494-4A94-92E8-2069CFE9F7B8}" type="datetimeFigureOut">
              <a:rPr lang="fr-FR" smtClean="0"/>
              <a:t>20/03/2016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169057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80233" y="6709302"/>
            <a:ext cx="6243559" cy="2073696"/>
          </a:xfrm>
        </p:spPr>
        <p:txBody>
          <a:bodyPr anchor="t"/>
          <a:lstStyle>
            <a:lvl1pPr algn="l">
              <a:defRPr sz="4400" b="1" cap="all"/>
            </a:lvl1pPr>
          </a:lstStyle>
          <a:p>
            <a:r>
              <a:rPr lang="fr-FR"/>
              <a:t>Modifiez le style du titre</a:t>
            </a:r>
          </a:p>
        </p:txBody>
      </p:sp>
      <p:sp>
        <p:nvSpPr>
          <p:cNvPr id="3" name="Espace réservé du texte 2"/>
          <p:cNvSpPr>
            <a:spLocks noGrp="1"/>
          </p:cNvSpPr>
          <p:nvPr>
            <p:ph type="body" idx="1"/>
          </p:nvPr>
        </p:nvSpPr>
        <p:spPr>
          <a:xfrm>
            <a:off x="580233" y="4425338"/>
            <a:ext cx="6243559" cy="2283965"/>
          </a:xfrm>
        </p:spPr>
        <p:txBody>
          <a:bodyPr anchor="b"/>
          <a:lstStyle>
            <a:lvl1pPr marL="0" indent="0">
              <a:buNone/>
              <a:defRPr sz="2200">
                <a:solidFill>
                  <a:schemeClr val="tx1">
                    <a:tint val="75000"/>
                  </a:schemeClr>
                </a:solidFill>
              </a:defRPr>
            </a:lvl1pPr>
            <a:lvl2pPr marL="508178" indent="0">
              <a:buNone/>
              <a:defRPr sz="2000">
                <a:solidFill>
                  <a:schemeClr val="tx1">
                    <a:tint val="75000"/>
                  </a:schemeClr>
                </a:solidFill>
              </a:defRPr>
            </a:lvl2pPr>
            <a:lvl3pPr marL="1016356" indent="0">
              <a:buNone/>
              <a:defRPr sz="1800">
                <a:solidFill>
                  <a:schemeClr val="tx1">
                    <a:tint val="75000"/>
                  </a:schemeClr>
                </a:solidFill>
              </a:defRPr>
            </a:lvl3pPr>
            <a:lvl4pPr marL="1524533" indent="0">
              <a:buNone/>
              <a:defRPr sz="1600">
                <a:solidFill>
                  <a:schemeClr val="tx1">
                    <a:tint val="75000"/>
                  </a:schemeClr>
                </a:solidFill>
              </a:defRPr>
            </a:lvl4pPr>
            <a:lvl5pPr marL="2032711" indent="0">
              <a:buNone/>
              <a:defRPr sz="1600">
                <a:solidFill>
                  <a:schemeClr val="tx1">
                    <a:tint val="75000"/>
                  </a:schemeClr>
                </a:solidFill>
              </a:defRPr>
            </a:lvl5pPr>
            <a:lvl6pPr marL="2540889" indent="0">
              <a:buNone/>
              <a:defRPr sz="1600">
                <a:solidFill>
                  <a:schemeClr val="tx1">
                    <a:tint val="75000"/>
                  </a:schemeClr>
                </a:solidFill>
              </a:defRPr>
            </a:lvl6pPr>
            <a:lvl7pPr marL="3049067" indent="0">
              <a:buNone/>
              <a:defRPr sz="1600">
                <a:solidFill>
                  <a:schemeClr val="tx1">
                    <a:tint val="75000"/>
                  </a:schemeClr>
                </a:solidFill>
              </a:defRPr>
            </a:lvl7pPr>
            <a:lvl8pPr marL="3557245" indent="0">
              <a:buNone/>
              <a:defRPr sz="1600">
                <a:solidFill>
                  <a:schemeClr val="tx1">
                    <a:tint val="75000"/>
                  </a:schemeClr>
                </a:solidFill>
              </a:defRPr>
            </a:lvl8pPr>
            <a:lvl9pPr marL="4065422"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D46EECC-1494-4A94-92E8-2069CFE9F7B8}" type="datetimeFigureOut">
              <a:rPr lang="fr-FR" smtClean="0"/>
              <a:t>20/03/2016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272515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275451" y="3248308"/>
            <a:ext cx="2417849" cy="91866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15723" y="3248308"/>
            <a:ext cx="2417849" cy="91866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D46EECC-1494-4A94-92E8-2069CFE9F7B8}" type="datetimeFigureOut">
              <a:rPr lang="fr-FR" smtClean="0"/>
              <a:t>20/03/2016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391484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7268" y="418123"/>
            <a:ext cx="6610827" cy="1740165"/>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67269" y="2337138"/>
            <a:ext cx="3245478" cy="97400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fr-FR"/>
              <a:t>Modifiez les styles du texte du masque</a:t>
            </a:r>
          </a:p>
        </p:txBody>
      </p:sp>
      <p:sp>
        <p:nvSpPr>
          <p:cNvPr id="4" name="Espace réservé du contenu 3"/>
          <p:cNvSpPr>
            <a:spLocks noGrp="1"/>
          </p:cNvSpPr>
          <p:nvPr>
            <p:ph sz="half" idx="2"/>
          </p:nvPr>
        </p:nvSpPr>
        <p:spPr>
          <a:xfrm>
            <a:off x="367269" y="3311146"/>
            <a:ext cx="3245478"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731343" y="2337138"/>
            <a:ext cx="3246752" cy="97400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fr-FR"/>
              <a:t>Modifiez les styles du texte du masque</a:t>
            </a:r>
          </a:p>
        </p:txBody>
      </p:sp>
      <p:sp>
        <p:nvSpPr>
          <p:cNvPr id="6" name="Espace réservé du contenu 5"/>
          <p:cNvSpPr>
            <a:spLocks noGrp="1"/>
          </p:cNvSpPr>
          <p:nvPr>
            <p:ph sz="quarter" idx="4"/>
          </p:nvPr>
        </p:nvSpPr>
        <p:spPr>
          <a:xfrm>
            <a:off x="3731343" y="3311146"/>
            <a:ext cx="3246752"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D46EECC-1494-4A94-92E8-2069CFE9F7B8}" type="datetimeFigureOut">
              <a:rPr lang="fr-FR" smtClean="0"/>
              <a:t>20/03/2016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271632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D46EECC-1494-4A94-92E8-2069CFE9F7B8}" type="datetimeFigureOut">
              <a:rPr lang="fr-FR" smtClean="0"/>
              <a:t>20/03/2016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2728504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46EECC-1494-4A94-92E8-2069CFE9F7B8}" type="datetimeFigureOut">
              <a:rPr lang="fr-FR" smtClean="0"/>
              <a:t>20/03/2016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179019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7269" y="415707"/>
            <a:ext cx="2416574" cy="1769167"/>
          </a:xfrm>
        </p:spPr>
        <p:txBody>
          <a:bodyPr anchor="b"/>
          <a:lstStyle>
            <a:lvl1pPr algn="l">
              <a:defRPr sz="2200" b="1"/>
            </a:lvl1pPr>
          </a:lstStyle>
          <a:p>
            <a:r>
              <a:rPr lang="fr-FR"/>
              <a:t>Modifiez le style du titre</a:t>
            </a:r>
          </a:p>
        </p:txBody>
      </p:sp>
      <p:sp>
        <p:nvSpPr>
          <p:cNvPr id="3" name="Espace réservé du contenu 2"/>
          <p:cNvSpPr>
            <a:spLocks noGrp="1"/>
          </p:cNvSpPr>
          <p:nvPr>
            <p:ph idx="1"/>
          </p:nvPr>
        </p:nvSpPr>
        <p:spPr>
          <a:xfrm>
            <a:off x="2871833" y="415707"/>
            <a:ext cx="4106262" cy="8911094"/>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67269" y="2184874"/>
            <a:ext cx="2416574" cy="7141927"/>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D46EECC-1494-4A94-92E8-2069CFE9F7B8}" type="datetimeFigureOut">
              <a:rPr lang="fr-FR" smtClean="0"/>
              <a:t>20/03/2016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320847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39742" y="7308692"/>
            <a:ext cx="4407218" cy="862833"/>
          </a:xfrm>
        </p:spPr>
        <p:txBody>
          <a:bodyPr anchor="b"/>
          <a:lstStyle>
            <a:lvl1pPr algn="l">
              <a:defRPr sz="2200" b="1"/>
            </a:lvl1pPr>
          </a:lstStyle>
          <a:p>
            <a:r>
              <a:rPr lang="fr-FR"/>
              <a:t>Modifiez le style du titre</a:t>
            </a:r>
          </a:p>
        </p:txBody>
      </p:sp>
      <p:sp>
        <p:nvSpPr>
          <p:cNvPr id="3" name="Espace réservé pour une image  2"/>
          <p:cNvSpPr>
            <a:spLocks noGrp="1"/>
          </p:cNvSpPr>
          <p:nvPr>
            <p:ph type="pic" idx="1"/>
          </p:nvPr>
        </p:nvSpPr>
        <p:spPr>
          <a:xfrm>
            <a:off x="1439742" y="932921"/>
            <a:ext cx="4407218" cy="6264593"/>
          </a:xfrm>
        </p:spPr>
        <p:txBody>
          <a:bodyPr/>
          <a:lstStyle>
            <a:lvl1pPr marL="0" indent="0">
              <a:buNone/>
              <a:defRPr sz="3600"/>
            </a:lvl1pPr>
            <a:lvl2pPr marL="508178" indent="0">
              <a:buNone/>
              <a:defRPr sz="3100"/>
            </a:lvl2pPr>
            <a:lvl3pPr marL="1016356" indent="0">
              <a:buNone/>
              <a:defRPr sz="2700"/>
            </a:lvl3pPr>
            <a:lvl4pPr marL="1524533" indent="0">
              <a:buNone/>
              <a:defRPr sz="2200"/>
            </a:lvl4pPr>
            <a:lvl5pPr marL="2032711" indent="0">
              <a:buNone/>
              <a:defRPr sz="2200"/>
            </a:lvl5pPr>
            <a:lvl6pPr marL="2540889" indent="0">
              <a:buNone/>
              <a:defRPr sz="2200"/>
            </a:lvl6pPr>
            <a:lvl7pPr marL="3049067" indent="0">
              <a:buNone/>
              <a:defRPr sz="2200"/>
            </a:lvl7pPr>
            <a:lvl8pPr marL="3557245" indent="0">
              <a:buNone/>
              <a:defRPr sz="2200"/>
            </a:lvl8pPr>
            <a:lvl9pPr marL="4065422" indent="0">
              <a:buNone/>
              <a:defRPr sz="2200"/>
            </a:lvl9pPr>
          </a:lstStyle>
          <a:p>
            <a:endParaRPr lang="fr-FR"/>
          </a:p>
        </p:txBody>
      </p:sp>
      <p:sp>
        <p:nvSpPr>
          <p:cNvPr id="4" name="Espace réservé du texte 3"/>
          <p:cNvSpPr>
            <a:spLocks noGrp="1"/>
          </p:cNvSpPr>
          <p:nvPr>
            <p:ph type="body" sz="half" idx="2"/>
          </p:nvPr>
        </p:nvSpPr>
        <p:spPr>
          <a:xfrm>
            <a:off x="1439742" y="8171525"/>
            <a:ext cx="4407218" cy="1225365"/>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D46EECC-1494-4A94-92E8-2069CFE9F7B8}" type="datetimeFigureOut">
              <a:rPr lang="fr-FR" smtClean="0"/>
              <a:t>20/03/2016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318247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67268" y="418123"/>
            <a:ext cx="6610827" cy="1740165"/>
          </a:xfrm>
          <a:prstGeom prst="rect">
            <a:avLst/>
          </a:prstGeom>
        </p:spPr>
        <p:txBody>
          <a:bodyPr vert="horz" lIns="101636" tIns="50818" rIns="101636" bIns="50818" rtlCol="0" anchor="ctr">
            <a:normAutofit/>
          </a:bodyPr>
          <a:lstStyle/>
          <a:p>
            <a:r>
              <a:rPr lang="fr-FR"/>
              <a:t>Modifiez le style du titre</a:t>
            </a:r>
          </a:p>
        </p:txBody>
      </p:sp>
      <p:sp>
        <p:nvSpPr>
          <p:cNvPr id="3" name="Espace réservé du texte 2"/>
          <p:cNvSpPr>
            <a:spLocks noGrp="1"/>
          </p:cNvSpPr>
          <p:nvPr>
            <p:ph type="body" idx="1"/>
          </p:nvPr>
        </p:nvSpPr>
        <p:spPr>
          <a:xfrm>
            <a:off x="367268" y="2436232"/>
            <a:ext cx="6610827" cy="6890569"/>
          </a:xfrm>
          <a:prstGeom prst="rect">
            <a:avLst/>
          </a:prstGeom>
        </p:spPr>
        <p:txBody>
          <a:bodyPr vert="horz" lIns="101636" tIns="50818" rIns="101636" bIns="50818"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67268" y="9677250"/>
            <a:ext cx="1713918" cy="555886"/>
          </a:xfrm>
          <a:prstGeom prst="rect">
            <a:avLst/>
          </a:prstGeom>
        </p:spPr>
        <p:txBody>
          <a:bodyPr vert="horz" lIns="101636" tIns="50818" rIns="101636" bIns="50818" rtlCol="0" anchor="ctr"/>
          <a:lstStyle>
            <a:lvl1pPr algn="l">
              <a:defRPr sz="1300">
                <a:solidFill>
                  <a:schemeClr val="tx1">
                    <a:tint val="75000"/>
                  </a:schemeClr>
                </a:solidFill>
              </a:defRPr>
            </a:lvl1pPr>
          </a:lstStyle>
          <a:p>
            <a:fld id="{9D46EECC-1494-4A94-92E8-2069CFE9F7B8}" type="datetimeFigureOut">
              <a:rPr lang="fr-FR" smtClean="0"/>
              <a:t>20/03/2016</a:t>
            </a:fld>
            <a:endParaRPr lang="fr-FR"/>
          </a:p>
        </p:txBody>
      </p:sp>
      <p:sp>
        <p:nvSpPr>
          <p:cNvPr id="5" name="Espace réservé du pied de page 4"/>
          <p:cNvSpPr>
            <a:spLocks noGrp="1"/>
          </p:cNvSpPr>
          <p:nvPr>
            <p:ph type="ftr" sz="quarter" idx="3"/>
          </p:nvPr>
        </p:nvSpPr>
        <p:spPr>
          <a:xfrm>
            <a:off x="2509666" y="9677250"/>
            <a:ext cx="2326032" cy="555886"/>
          </a:xfrm>
          <a:prstGeom prst="rect">
            <a:avLst/>
          </a:prstGeom>
        </p:spPr>
        <p:txBody>
          <a:bodyPr vert="horz" lIns="101636" tIns="50818" rIns="101636" bIns="50818"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264177" y="9677250"/>
            <a:ext cx="1713918" cy="555886"/>
          </a:xfrm>
          <a:prstGeom prst="rect">
            <a:avLst/>
          </a:prstGeom>
        </p:spPr>
        <p:txBody>
          <a:bodyPr vert="horz" lIns="101636" tIns="50818" rIns="101636" bIns="50818" rtlCol="0" anchor="ctr"/>
          <a:lstStyle>
            <a:lvl1pPr algn="r">
              <a:defRPr sz="1300">
                <a:solidFill>
                  <a:schemeClr val="tx1">
                    <a:tint val="75000"/>
                  </a:schemeClr>
                </a:solidFill>
              </a:defRPr>
            </a:lvl1pPr>
          </a:lstStyle>
          <a:p>
            <a:fld id="{48850114-9B54-42E1-8BFB-F6F5E837C16F}" type="slidenum">
              <a:rPr lang="fr-FR" smtClean="0"/>
              <a:t>‹N°›</a:t>
            </a:fld>
            <a:endParaRPr lang="fr-FR"/>
          </a:p>
        </p:txBody>
      </p:sp>
    </p:spTree>
    <p:extLst>
      <p:ext uri="{BB962C8B-B14F-4D97-AF65-F5344CB8AC3E}">
        <p14:creationId xmlns:p14="http://schemas.microsoft.com/office/powerpoint/2010/main" val="3109199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6356" rtl="0" eaLnBrk="1" latinLnBrk="0" hangingPunct="1">
        <a:spcBef>
          <a:spcPct val="0"/>
        </a:spcBef>
        <a:buNone/>
        <a:defRPr sz="4900" kern="1200">
          <a:solidFill>
            <a:schemeClr val="tx1"/>
          </a:solidFill>
          <a:latin typeface="+mj-lt"/>
          <a:ea typeface="+mj-ea"/>
          <a:cs typeface="+mj-cs"/>
        </a:defRPr>
      </a:lvl1pPr>
    </p:titleStyle>
    <p:bodyStyle>
      <a:lvl1pPr marL="381133" indent="-381133" algn="l" defTabSz="1016356"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5789" indent="-317611" algn="l" defTabSz="1016356"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0445" indent="-254089" algn="l" defTabSz="10163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78622"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86800"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fr-FR"/>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0.png"/><Relationship Id="rId7" Type="http://schemas.openxmlformats.org/officeDocument/2006/relationships/image" Target="../media/image11.png"/><Relationship Id="rId2" Type="http://schemas.openxmlformats.org/officeDocument/2006/relationships/image" Target="../media/image9.jp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png"/><Relationship Id="rId10" Type="http://schemas.openxmlformats.org/officeDocument/2006/relationships/image" Target="../media/image6.png"/><Relationship Id="rId4" Type="http://schemas.microsoft.com/office/2007/relationships/hdphoto" Target="../media/hdphoto2.wdp"/><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duotone>
              <a:prstClr val="black"/>
              <a:schemeClr val="accent6">
                <a:lumMod val="60000"/>
                <a:lumOff val="40000"/>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2702" y="-25035"/>
            <a:ext cx="7456488" cy="95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Larme 8"/>
          <p:cNvSpPr/>
          <p:nvPr/>
        </p:nvSpPr>
        <p:spPr>
          <a:xfrm>
            <a:off x="144289" y="883689"/>
            <a:ext cx="407252" cy="456862"/>
          </a:xfrm>
          <a:prstGeom prst="teardrop">
            <a:avLst/>
          </a:prstGeom>
          <a:solidFill>
            <a:schemeClr val="bg1"/>
          </a:solidFill>
          <a:ln>
            <a:solidFill>
              <a:schemeClr val="accent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207320" y="1298437"/>
            <a:ext cx="4694771" cy="2170721"/>
          </a:xfrm>
          <a:prstGeom prst="roundRect">
            <a:avLst>
              <a:gd name="adj" fmla="val 7534"/>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a:p>
        </p:txBody>
      </p:sp>
      <p:sp>
        <p:nvSpPr>
          <p:cNvPr id="8" name="ZoneTexte 7"/>
          <p:cNvSpPr txBox="1"/>
          <p:nvPr/>
        </p:nvSpPr>
        <p:spPr>
          <a:xfrm>
            <a:off x="235647" y="1335204"/>
            <a:ext cx="4691240" cy="2133954"/>
          </a:xfrm>
          <a:prstGeom prst="rect">
            <a:avLst/>
          </a:prstGeom>
          <a:noFill/>
        </p:spPr>
        <p:txBody>
          <a:bodyPr wrap="square" lIns="101636" tIns="50818" rIns="101636" bIns="50818" rtlCol="0">
            <a:spAutoFit/>
          </a:bodyPr>
          <a:lstStyle/>
          <a:p>
            <a:pPr>
              <a:lnSpc>
                <a:spcPct val="80000"/>
              </a:lnSpc>
            </a:pPr>
            <a:r>
              <a:rPr lang="fr-FR" sz="1500" dirty="0">
                <a:latin typeface="KG Primary Italics" panose="02000506000000020003" pitchFamily="2" charset="0"/>
                <a:ea typeface="Clensey" panose="02000603000000000000" pitchFamily="2" charset="0"/>
              </a:rPr>
              <a:t>La tolérance consiste à accepter l’autre avec ses différences, admettre qu’il peut penser ou agir différemment de nous tout en restant notre égal. A l’inverse, l’intolérance consiste à rejeter les autres, à les mépriser ou à les détester pour leurs différences : leur couleur de peau, leur façon de s’habiller, leur manière de vivre, les idées.</a:t>
            </a:r>
          </a:p>
          <a:p>
            <a:pPr>
              <a:lnSpc>
                <a:spcPct val="80000"/>
              </a:lnSpc>
            </a:pPr>
            <a:r>
              <a:rPr lang="fr-FR" sz="1500" dirty="0">
                <a:latin typeface="KG Primary Italics" panose="02000506000000020003" pitchFamily="2" charset="0"/>
                <a:ea typeface="Clensey" panose="02000603000000000000" pitchFamily="2" charset="0"/>
              </a:rPr>
              <a:t>Généralement, l’intolérance est due à l’incompréhension ou à l’ignorance. Par exemple, autrefois, on excluait les roux car on croyait qu’il étaient des démons. L’intolérance vient aussi d’un sentiment de supériorité : on pense que notre manière de vivre, nos idées sont meilleures que celles des autres.</a:t>
            </a:r>
          </a:p>
        </p:txBody>
      </p:sp>
      <p:sp>
        <p:nvSpPr>
          <p:cNvPr id="10" name="ZoneTexte 9"/>
          <p:cNvSpPr txBox="1"/>
          <p:nvPr/>
        </p:nvSpPr>
        <p:spPr>
          <a:xfrm>
            <a:off x="576337" y="828006"/>
            <a:ext cx="4523224" cy="518127"/>
          </a:xfrm>
          <a:prstGeom prst="rect">
            <a:avLst/>
          </a:prstGeom>
          <a:noFill/>
        </p:spPr>
        <p:txBody>
          <a:bodyPr wrap="square" lIns="101636" tIns="50818" rIns="101636" bIns="50818" rtlCol="0">
            <a:spAutoFit/>
          </a:bodyPr>
          <a:lstStyle/>
          <a:p>
            <a:r>
              <a:rPr lang="fr-FR" sz="2700" dirty="0">
                <a:latin typeface="Fineliner Script" pitchFamily="50" charset="0"/>
              </a:rPr>
              <a:t>Une façon de penser</a:t>
            </a:r>
          </a:p>
        </p:txBody>
      </p:sp>
      <p:sp>
        <p:nvSpPr>
          <p:cNvPr id="11" name="ZoneTexte 10"/>
          <p:cNvSpPr txBox="1"/>
          <p:nvPr/>
        </p:nvSpPr>
        <p:spPr>
          <a:xfrm>
            <a:off x="144289" y="883689"/>
            <a:ext cx="407252" cy="456862"/>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2200" b="1" dirty="0">
                <a:effectLst>
                  <a:outerShdw blurRad="38100" dist="38100" dir="2700000" algn="tl">
                    <a:srgbClr val="000000">
                      <a:alpha val="43137"/>
                    </a:srgbClr>
                  </a:outerShdw>
                </a:effectLst>
                <a:latin typeface="Fineliner Script" pitchFamily="50" charset="0"/>
              </a:rPr>
              <a:t>1</a:t>
            </a:r>
            <a:endParaRPr lang="fr-FR" b="1" dirty="0">
              <a:effectLst>
                <a:outerShdw blurRad="38100" dist="38100" dir="2700000" algn="tl">
                  <a:srgbClr val="000000">
                    <a:alpha val="43137"/>
                  </a:srgbClr>
                </a:outerShdw>
              </a:effectLst>
              <a:latin typeface="Fineliner Script" pitchFamily="50" charset="0"/>
            </a:endParaRPr>
          </a:p>
        </p:txBody>
      </p:sp>
      <p:sp>
        <p:nvSpPr>
          <p:cNvPr id="20" name="ZoneTexte 19"/>
          <p:cNvSpPr txBox="1"/>
          <p:nvPr/>
        </p:nvSpPr>
        <p:spPr>
          <a:xfrm>
            <a:off x="2301817" y="3510742"/>
            <a:ext cx="4971264" cy="2272453"/>
          </a:xfrm>
          <a:prstGeom prst="rect">
            <a:avLst/>
          </a:prstGeom>
          <a:noFill/>
        </p:spPr>
        <p:txBody>
          <a:bodyPr wrap="square" lIns="101636" tIns="50818" rIns="101636" bIns="50818" rtlCol="0">
            <a:spAutoFit/>
          </a:bodyPr>
          <a:lstStyle/>
          <a:p>
            <a:r>
              <a:rPr lang="fr-FR" dirty="0">
                <a:latin typeface="Short Stack" panose="02010500040000000007" pitchFamily="2" charset="0"/>
                <a:sym typeface="Wingdings"/>
              </a:rPr>
              <a:t></a:t>
            </a:r>
            <a:r>
              <a:rPr lang="fr-FR" sz="1800" dirty="0">
                <a:latin typeface="Short Stack" panose="02010500040000000007" pitchFamily="2" charset="0"/>
                <a:sym typeface="Wingdings"/>
              </a:rPr>
              <a:t> </a:t>
            </a:r>
            <a:r>
              <a:rPr lang="fr-FR" sz="1100" dirty="0">
                <a:latin typeface="Short Stack" panose="02010500040000000007" pitchFamily="2" charset="0"/>
                <a:sym typeface="Wingdings"/>
              </a:rPr>
              <a:t>Qu’est-ce que la tolérance ? ________________________</a:t>
            </a:r>
          </a:p>
          <a:p>
            <a:pPr>
              <a:lnSpc>
                <a:spcPct val="150000"/>
              </a:lnSpc>
            </a:pPr>
            <a:r>
              <a:rPr lang="fr-FR" sz="1100" dirty="0">
                <a:latin typeface="Short Stack" panose="02010500040000000007" pitchFamily="2" charset="0"/>
              </a:rPr>
              <a:t>_____________________________________________________</a:t>
            </a:r>
          </a:p>
          <a:p>
            <a:pPr>
              <a:lnSpc>
                <a:spcPct val="150000"/>
              </a:lnSpc>
              <a:spcAft>
                <a:spcPts val="600"/>
              </a:spcAft>
            </a:pPr>
            <a:r>
              <a:rPr lang="fr-FR" sz="1100" dirty="0">
                <a:solidFill>
                  <a:prstClr val="black"/>
                </a:solidFill>
                <a:latin typeface="Short Stack" panose="02010500040000000007" pitchFamily="2" charset="0"/>
              </a:rPr>
              <a:t>_____________________________________________________</a:t>
            </a:r>
            <a:endParaRPr lang="fr-FR" sz="1800" dirty="0">
              <a:latin typeface="Short Stack" panose="02010500040000000007" pitchFamily="2" charset="0"/>
              <a:sym typeface="Wingdings"/>
            </a:endParaRPr>
          </a:p>
          <a:p>
            <a:r>
              <a:rPr lang="fr-FR" dirty="0">
                <a:latin typeface="Short Stack" panose="02010500040000000007" pitchFamily="2" charset="0"/>
                <a:sym typeface="Wingdings"/>
              </a:rPr>
              <a:t></a:t>
            </a:r>
            <a:r>
              <a:rPr lang="fr-FR" sz="1800" dirty="0">
                <a:latin typeface="Short Stack" panose="02010500040000000007" pitchFamily="2" charset="0"/>
                <a:sym typeface="Wingdings"/>
              </a:rPr>
              <a:t> </a:t>
            </a:r>
            <a:r>
              <a:rPr lang="fr-FR" sz="1100" dirty="0">
                <a:latin typeface="Short Stack" panose="02010500040000000007" pitchFamily="2" charset="0"/>
                <a:sym typeface="Wingdings"/>
              </a:rPr>
              <a:t>Que fait-on quand on est intolérant ? _______________</a:t>
            </a:r>
            <a:endParaRPr lang="fr-FR" sz="1100" dirty="0">
              <a:latin typeface="Short Stack" panose="02010500040000000007" pitchFamily="2" charset="0"/>
            </a:endParaRPr>
          </a:p>
          <a:p>
            <a:pPr>
              <a:lnSpc>
                <a:spcPct val="150000"/>
              </a:lnSpc>
            </a:pPr>
            <a:r>
              <a:rPr lang="fr-FR" sz="1100" dirty="0">
                <a:solidFill>
                  <a:prstClr val="black"/>
                </a:solidFill>
                <a:latin typeface="Short Stack" panose="02010500040000000007" pitchFamily="2" charset="0"/>
              </a:rPr>
              <a:t>_____________________________________________________</a:t>
            </a:r>
            <a:endParaRPr lang="fr-FR" sz="1200" dirty="0">
              <a:latin typeface="Short Stack" panose="02010500040000000007" pitchFamily="2" charset="0"/>
            </a:endParaRPr>
          </a:p>
          <a:p>
            <a:pPr>
              <a:lnSpc>
                <a:spcPct val="150000"/>
              </a:lnSpc>
            </a:pPr>
            <a:r>
              <a:rPr lang="fr-FR" dirty="0">
                <a:latin typeface="Short Stack" panose="02010500040000000007" pitchFamily="2" charset="0"/>
                <a:sym typeface="Wingdings"/>
              </a:rPr>
              <a:t> </a:t>
            </a:r>
            <a:r>
              <a:rPr lang="fr-FR" sz="1100" dirty="0">
                <a:latin typeface="Short Stack" panose="02010500040000000007" pitchFamily="2" charset="0"/>
                <a:sym typeface="Wingdings"/>
              </a:rPr>
              <a:t>De quoi peut venir l’intolérance ? (donne trois mots)</a:t>
            </a:r>
          </a:p>
          <a:p>
            <a:pPr>
              <a:lnSpc>
                <a:spcPct val="150000"/>
              </a:lnSpc>
            </a:pPr>
            <a:r>
              <a:rPr lang="fr-FR" sz="1100" dirty="0">
                <a:solidFill>
                  <a:prstClr val="black"/>
                </a:solidFill>
                <a:latin typeface="Short Stack" panose="02010500040000000007" pitchFamily="2" charset="0"/>
              </a:rPr>
              <a:t>_____________________________________________________</a:t>
            </a:r>
            <a:endParaRPr lang="fr-FR" sz="1200" dirty="0">
              <a:latin typeface="Short Stack" panose="02010500040000000007" pitchFamily="2" charset="0"/>
              <a:sym typeface="Wingdings"/>
            </a:endParaRPr>
          </a:p>
        </p:txBody>
      </p:sp>
      <p:sp>
        <p:nvSpPr>
          <p:cNvPr id="49" name="Larme 48"/>
          <p:cNvSpPr/>
          <p:nvPr/>
        </p:nvSpPr>
        <p:spPr>
          <a:xfrm>
            <a:off x="2410811" y="5868566"/>
            <a:ext cx="407252" cy="456862"/>
          </a:xfrm>
          <a:prstGeom prst="teardrop">
            <a:avLst/>
          </a:prstGeom>
          <a:solidFill>
            <a:schemeClr val="bg1"/>
          </a:solidFill>
          <a:ln>
            <a:solidFill>
              <a:schemeClr val="accent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à coins arrondis 53"/>
          <p:cNvSpPr/>
          <p:nvPr/>
        </p:nvSpPr>
        <p:spPr>
          <a:xfrm>
            <a:off x="2410811" y="6334271"/>
            <a:ext cx="4743908" cy="2208176"/>
          </a:xfrm>
          <a:prstGeom prst="roundRect">
            <a:avLst>
              <a:gd name="adj" fmla="val 7534"/>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a:p>
        </p:txBody>
      </p:sp>
      <p:sp>
        <p:nvSpPr>
          <p:cNvPr id="52" name="ZoneTexte 51"/>
          <p:cNvSpPr txBox="1"/>
          <p:nvPr/>
        </p:nvSpPr>
        <p:spPr>
          <a:xfrm>
            <a:off x="2883983" y="5868566"/>
            <a:ext cx="3339378" cy="518127"/>
          </a:xfrm>
          <a:prstGeom prst="rect">
            <a:avLst/>
          </a:prstGeom>
          <a:noFill/>
        </p:spPr>
        <p:txBody>
          <a:bodyPr wrap="square" lIns="101636" tIns="50818" rIns="101636" bIns="50818" rtlCol="0">
            <a:spAutoFit/>
          </a:bodyPr>
          <a:lstStyle/>
          <a:p>
            <a:r>
              <a:rPr lang="fr-FR" sz="2700" dirty="0">
                <a:latin typeface="Fineliner Script" pitchFamily="50" charset="0"/>
              </a:rPr>
              <a:t>Une façon d’agir</a:t>
            </a:r>
          </a:p>
        </p:txBody>
      </p:sp>
      <p:sp>
        <p:nvSpPr>
          <p:cNvPr id="53" name="ZoneTexte 52"/>
          <p:cNvSpPr txBox="1"/>
          <p:nvPr/>
        </p:nvSpPr>
        <p:spPr>
          <a:xfrm>
            <a:off x="2410811" y="5868566"/>
            <a:ext cx="407252" cy="456862"/>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2200" b="1" dirty="0">
                <a:effectLst>
                  <a:outerShdw blurRad="38100" dist="38100" dir="2700000" algn="tl">
                    <a:srgbClr val="000000">
                      <a:alpha val="43137"/>
                    </a:srgbClr>
                  </a:outerShdw>
                </a:effectLst>
                <a:latin typeface="Fineliner Script" pitchFamily="50" charset="0"/>
              </a:rPr>
              <a:t>2</a:t>
            </a:r>
            <a:endParaRPr lang="fr-FR" b="1" dirty="0">
              <a:effectLst>
                <a:outerShdw blurRad="38100" dist="38100" dir="2700000" algn="tl">
                  <a:srgbClr val="000000">
                    <a:alpha val="43137"/>
                  </a:srgbClr>
                </a:outerShdw>
              </a:effectLst>
              <a:latin typeface="Fineliner Script" pitchFamily="50" charset="0"/>
            </a:endParaRPr>
          </a:p>
        </p:txBody>
      </p:sp>
      <p:sp>
        <p:nvSpPr>
          <p:cNvPr id="27" name="ZoneTexte 26"/>
          <p:cNvSpPr txBox="1"/>
          <p:nvPr/>
        </p:nvSpPr>
        <p:spPr>
          <a:xfrm>
            <a:off x="2457087" y="6372622"/>
            <a:ext cx="4685172" cy="2169825"/>
          </a:xfrm>
          <a:prstGeom prst="rect">
            <a:avLst/>
          </a:prstGeom>
          <a:noFill/>
        </p:spPr>
        <p:txBody>
          <a:bodyPr wrap="square" rtlCol="0">
            <a:spAutoFit/>
          </a:bodyPr>
          <a:lstStyle/>
          <a:p>
            <a:pPr>
              <a:lnSpc>
                <a:spcPct val="90000"/>
              </a:lnSpc>
            </a:pPr>
            <a:r>
              <a:rPr lang="fr-FR" sz="1500" dirty="0">
                <a:latin typeface="KG Primary Italics" panose="02000506000000020003" pitchFamily="2" charset="0"/>
              </a:rPr>
              <a:t>L’intolérance se manifeste par le mépris, la moquerie, le fait d’exclure, parfois aussi par les insultes, voire par la violence. La tolérance, au contraire, se manifeste par le respect de l’autre, la curiosité, l’envie de connaître et de comprendre , le dialogue, ce qui permet de découvrir l’autre, ses idées, ses expériences et de vivre en bonne harmonie. Car la tolérance considère que la diversité est une richesse. La tolérance garantit notre liberté : elle permet à chacun d’avoir ses propres opinions, sa propre manière de vivre. Sans la tolérance, tout le monde devrait penser et vivre de la même façon.</a:t>
            </a:r>
          </a:p>
        </p:txBody>
      </p:sp>
      <p:sp>
        <p:nvSpPr>
          <p:cNvPr id="28" name="ZoneTexte 27"/>
          <p:cNvSpPr txBox="1"/>
          <p:nvPr/>
        </p:nvSpPr>
        <p:spPr>
          <a:xfrm>
            <a:off x="77028" y="8724786"/>
            <a:ext cx="4849859" cy="600164"/>
          </a:xfrm>
          <a:prstGeom prst="rect">
            <a:avLst/>
          </a:prstGeom>
          <a:noFill/>
        </p:spPr>
        <p:txBody>
          <a:bodyPr wrap="square" rtlCol="0">
            <a:spAutoFit/>
          </a:bodyPr>
          <a:lstStyle/>
          <a:p>
            <a:r>
              <a:rPr lang="fr-FR" sz="1100" dirty="0">
                <a:latin typeface="Short Stack" panose="02010500040000000007" pitchFamily="2" charset="0"/>
              </a:rPr>
              <a:t>____________________________________________________</a:t>
            </a:r>
          </a:p>
          <a:p>
            <a:endParaRPr lang="fr-FR" sz="1100" dirty="0">
              <a:latin typeface="Short Stack" panose="02010500040000000007" pitchFamily="2" charset="0"/>
            </a:endParaRPr>
          </a:p>
          <a:p>
            <a:r>
              <a:rPr lang="fr-FR" sz="1100" dirty="0">
                <a:latin typeface="Short Stack" panose="02010500040000000007" pitchFamily="2" charset="0"/>
              </a:rPr>
              <a:t>____________________________________________________</a:t>
            </a:r>
          </a:p>
        </p:txBody>
      </p:sp>
      <p:sp>
        <p:nvSpPr>
          <p:cNvPr id="55" name="ZoneTexte 54"/>
          <p:cNvSpPr txBox="1"/>
          <p:nvPr/>
        </p:nvSpPr>
        <p:spPr>
          <a:xfrm>
            <a:off x="61525" y="9336339"/>
            <a:ext cx="5038036" cy="907941"/>
          </a:xfrm>
          <a:prstGeom prst="rect">
            <a:avLst/>
          </a:prstGeom>
          <a:noFill/>
        </p:spPr>
        <p:txBody>
          <a:bodyPr wrap="square" rtlCol="0">
            <a:spAutoFit/>
          </a:bodyPr>
          <a:lstStyle/>
          <a:p>
            <a:r>
              <a:rPr lang="fr-FR" dirty="0">
                <a:latin typeface="Short Stack" panose="02010500040000000007" pitchFamily="2" charset="0"/>
                <a:sym typeface="Wingdings" panose="05000000000000000000" pitchFamily="2" charset="2"/>
              </a:rPr>
              <a:t></a:t>
            </a:r>
            <a:r>
              <a:rPr lang="fr-FR" sz="1100" dirty="0">
                <a:latin typeface="Short Stack" panose="02010500040000000007" pitchFamily="2" charset="0"/>
                <a:sym typeface="Wingdings"/>
              </a:rPr>
              <a:t> </a:t>
            </a:r>
            <a:r>
              <a:rPr lang="fr-FR" sz="1100" dirty="0">
                <a:latin typeface="Short Stack" panose="02010500040000000007" pitchFamily="2" charset="0"/>
              </a:rPr>
              <a:t>As-tu déjà subi une moquerie ou as-tu déjà vu quelqu’un en subir une ? Si oui, sur quoi ?</a:t>
            </a:r>
          </a:p>
          <a:p>
            <a:endParaRPr lang="fr-FR" sz="1100" dirty="0">
              <a:latin typeface="Short Stack" panose="02010500040000000007" pitchFamily="2" charset="0"/>
            </a:endParaRPr>
          </a:p>
          <a:p>
            <a:r>
              <a:rPr lang="fr-FR" sz="1100" dirty="0">
                <a:latin typeface="Short Stack" panose="02010500040000000007" pitchFamily="2" charset="0"/>
              </a:rPr>
              <a:t>______________________________________________________</a:t>
            </a:r>
          </a:p>
        </p:txBody>
      </p:sp>
      <p:sp>
        <p:nvSpPr>
          <p:cNvPr id="34" name="Ellipse 33"/>
          <p:cNvSpPr/>
          <p:nvPr/>
        </p:nvSpPr>
        <p:spPr>
          <a:xfrm>
            <a:off x="183185" y="105614"/>
            <a:ext cx="985627" cy="739995"/>
          </a:xfrm>
          <a:prstGeom prst="ellipse">
            <a:avLst/>
          </a:prstGeom>
          <a:solidFill>
            <a:schemeClr val="bg1"/>
          </a:solidFill>
          <a:ln>
            <a:solidFill>
              <a:srgbClr val="DB7C4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sz="3600" dirty="0">
              <a:solidFill>
                <a:schemeClr val="tx1"/>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35" name="Rectangle 34"/>
          <p:cNvSpPr/>
          <p:nvPr/>
        </p:nvSpPr>
        <p:spPr>
          <a:xfrm>
            <a:off x="157244" y="153716"/>
            <a:ext cx="1011568" cy="656626"/>
          </a:xfrm>
          <a:prstGeom prst="rect">
            <a:avLst/>
          </a:prstGeom>
        </p:spPr>
        <p:txBody>
          <a:bodyPr wrap="none" lIns="101636" tIns="50818" rIns="101636" bIns="50818">
            <a:spAutoFit/>
          </a:bodyPr>
          <a:lstStyle/>
          <a:p>
            <a:pPr lvl="0" algn="ctr"/>
            <a:r>
              <a:rPr lang="fr-FR" sz="3600" dirty="0">
                <a:solidFill>
                  <a:prstClr val="black"/>
                </a:solidFill>
                <a:effectLst>
                  <a:outerShdw blurRad="38100" dist="38100" dir="2700000" algn="tl">
                    <a:srgbClr val="000000">
                      <a:alpha val="43137"/>
                    </a:srgbClr>
                  </a:outerShdw>
                </a:effectLst>
                <a:latin typeface="Fineliner Script" pitchFamily="50" charset="0"/>
                <a:ea typeface="Clensey" panose="02000603000000000000" pitchFamily="2" charset="0"/>
              </a:rPr>
              <a:t>EMC</a:t>
            </a:r>
          </a:p>
        </p:txBody>
      </p:sp>
      <p:sp>
        <p:nvSpPr>
          <p:cNvPr id="36" name="Rectangle 35"/>
          <p:cNvSpPr/>
          <p:nvPr/>
        </p:nvSpPr>
        <p:spPr>
          <a:xfrm>
            <a:off x="2240930" y="35496"/>
            <a:ext cx="2523200" cy="718182"/>
          </a:xfrm>
          <a:prstGeom prst="rect">
            <a:avLst/>
          </a:prstGeom>
          <a:noFill/>
          <a:ln>
            <a:noFill/>
          </a:ln>
        </p:spPr>
        <p:txBody>
          <a:bodyPr wrap="none" lIns="101636" tIns="50818" rIns="101636" bIns="50818">
            <a:spAutoFit/>
          </a:bodyPr>
          <a:lstStyle/>
          <a:p>
            <a:pPr algn="ctr"/>
            <a:r>
              <a:rPr lang="fr-FR" sz="4000" b="1" spc="-150" dirty="0">
                <a:ln w="3175" cmpd="sng">
                  <a:solidFill>
                    <a:sysClr val="windowText" lastClr="000000"/>
                  </a:solidFill>
                  <a:prstDash val="solid"/>
                </a:ln>
                <a:solidFill>
                  <a:schemeClr val="bg1"/>
                </a:solidFill>
                <a:effectLst>
                  <a:outerShdw blurRad="63500" dir="3600000" algn="tl" rotWithShape="0">
                    <a:srgbClr val="000000">
                      <a:alpha val="70000"/>
                    </a:srgbClr>
                  </a:outerShdw>
                </a:effectLst>
                <a:latin typeface="Chewy" panose="02000000000000000000" pitchFamily="2" charset="0"/>
                <a:ea typeface="Chewy" panose="02000000000000000000" pitchFamily="2" charset="0"/>
              </a:rPr>
              <a:t>La tolérance</a:t>
            </a:r>
          </a:p>
        </p:txBody>
      </p:sp>
      <p:sp>
        <p:nvSpPr>
          <p:cNvPr id="37" name="Rectangle à coins arrondis 36"/>
          <p:cNvSpPr/>
          <p:nvPr/>
        </p:nvSpPr>
        <p:spPr>
          <a:xfrm>
            <a:off x="6163555" y="179934"/>
            <a:ext cx="936104" cy="464202"/>
          </a:xfrm>
          <a:prstGeom prst="roundRect">
            <a:avLst>
              <a:gd name="adj" fmla="val 33049"/>
            </a:avLst>
          </a:prstGeom>
          <a:solidFill>
            <a:srgbClr val="E3996B"/>
          </a:solidFill>
          <a:ln>
            <a:solidFill>
              <a:schemeClr val="accent6">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4"/>
                </a:solidFill>
              </a:ln>
              <a:solidFill>
                <a:schemeClr val="accent4"/>
              </a:solidFill>
            </a:endParaRPr>
          </a:p>
        </p:txBody>
      </p:sp>
      <p:sp>
        <p:nvSpPr>
          <p:cNvPr id="38" name="Rectangle à coins arrondis 37"/>
          <p:cNvSpPr/>
          <p:nvPr/>
        </p:nvSpPr>
        <p:spPr>
          <a:xfrm>
            <a:off x="6316918" y="594394"/>
            <a:ext cx="658723" cy="278041"/>
          </a:xfrm>
          <a:prstGeom prst="roundRect">
            <a:avLst>
              <a:gd name="adj" fmla="val 33049"/>
            </a:avLst>
          </a:prstGeom>
          <a:solidFill>
            <a:schemeClr val="bg1"/>
          </a:solidFill>
          <a:ln>
            <a:solidFill>
              <a:schemeClr val="accent6">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4"/>
                </a:solidFill>
              </a:ln>
              <a:solidFill>
                <a:schemeClr val="accent4"/>
              </a:solidFill>
            </a:endParaRPr>
          </a:p>
        </p:txBody>
      </p:sp>
      <p:sp>
        <p:nvSpPr>
          <p:cNvPr id="39" name="ZoneTexte 38"/>
          <p:cNvSpPr txBox="1"/>
          <p:nvPr/>
        </p:nvSpPr>
        <p:spPr>
          <a:xfrm>
            <a:off x="6264907" y="577027"/>
            <a:ext cx="762744" cy="348850"/>
          </a:xfrm>
          <a:prstGeom prst="rect">
            <a:avLst/>
          </a:prstGeom>
          <a:noFill/>
        </p:spPr>
        <p:txBody>
          <a:bodyPr wrap="square" lIns="101636" tIns="50818" rIns="101636" bIns="50818" rtlCol="0">
            <a:spAutoFit/>
          </a:bodyPr>
          <a:lstStyle/>
          <a:p>
            <a:pPr algn="ctr"/>
            <a:r>
              <a:rPr lang="fr-FR" sz="1600" b="1" dirty="0">
                <a:latin typeface="Fineliner Script" pitchFamily="50" charset="0"/>
              </a:rPr>
              <a:t>Cycle 3</a:t>
            </a:r>
            <a:endParaRPr lang="fr-FR" sz="1800" b="1" dirty="0">
              <a:latin typeface="Fineliner Script" pitchFamily="50" charset="0"/>
            </a:endParaRPr>
          </a:p>
        </p:txBody>
      </p:sp>
      <p:sp>
        <p:nvSpPr>
          <p:cNvPr id="40" name="ZoneTexte 39"/>
          <p:cNvSpPr txBox="1"/>
          <p:nvPr/>
        </p:nvSpPr>
        <p:spPr>
          <a:xfrm>
            <a:off x="6120953" y="179934"/>
            <a:ext cx="1021307" cy="464202"/>
          </a:xfrm>
          <a:prstGeom prst="rect">
            <a:avLst/>
          </a:prstGeom>
          <a:noFill/>
        </p:spPr>
        <p:txBody>
          <a:bodyPr wrap="square" lIns="101636" tIns="50818" rIns="101636" bIns="50818" rtlCol="0">
            <a:spAutoFit/>
          </a:bodyPr>
          <a:lstStyle/>
          <a:p>
            <a:pPr algn="ctr">
              <a:lnSpc>
                <a:spcPct val="70000"/>
              </a:lnSpc>
            </a:pPr>
            <a:r>
              <a:rPr lang="fr-FR" sz="1600" b="1" dirty="0">
                <a:solidFill>
                  <a:schemeClr val="bg1"/>
                </a:solidFill>
                <a:latin typeface="Fineliner Script" pitchFamily="50" charset="0"/>
              </a:rPr>
              <a:t>Etre responsable</a:t>
            </a:r>
            <a:endParaRPr lang="fr-FR" sz="1800" b="1" dirty="0">
              <a:solidFill>
                <a:schemeClr val="bg1"/>
              </a:solidFill>
              <a:latin typeface="Fineliner Script" pitchFamily="50" charset="0"/>
            </a:endParaRPr>
          </a:p>
        </p:txBody>
      </p:sp>
      <p:pic>
        <p:nvPicPr>
          <p:cNvPr id="2" name="Image 1"/>
          <p:cNvPicPr>
            <a:picLocks noChangeAspect="1"/>
          </p:cNvPicPr>
          <p:nvPr/>
        </p:nvPicPr>
        <p:blipFill>
          <a:blip r:embed="rId4"/>
          <a:stretch>
            <a:fillRect/>
          </a:stretch>
        </p:blipFill>
        <p:spPr>
          <a:xfrm>
            <a:off x="5153894" y="1088459"/>
            <a:ext cx="1988375" cy="22322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 name="Image 2"/>
          <p:cNvPicPr>
            <a:picLocks noChangeAspect="1"/>
          </p:cNvPicPr>
          <p:nvPr/>
        </p:nvPicPr>
        <p:blipFill>
          <a:blip r:embed="rId5"/>
          <a:stretch>
            <a:fillRect/>
          </a:stretch>
        </p:blipFill>
        <p:spPr>
          <a:xfrm>
            <a:off x="192346" y="5625475"/>
            <a:ext cx="1980430" cy="22374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1"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276" y="3630966"/>
            <a:ext cx="1914875" cy="1733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2" name="ZoneTexte 41"/>
          <p:cNvSpPr txBox="1"/>
          <p:nvPr/>
        </p:nvSpPr>
        <p:spPr>
          <a:xfrm>
            <a:off x="492642" y="3730203"/>
            <a:ext cx="1379839" cy="1292662"/>
          </a:xfrm>
          <a:prstGeom prst="rect">
            <a:avLst/>
          </a:prstGeom>
          <a:noFill/>
        </p:spPr>
        <p:txBody>
          <a:bodyPr wrap="square" rtlCol="0">
            <a:spAutoFit/>
          </a:bodyPr>
          <a:lstStyle/>
          <a:p>
            <a:pPr algn="ctr"/>
            <a:r>
              <a:rPr lang="fr-FR" sz="1800" dirty="0">
                <a:latin typeface="Fineliner Script" pitchFamily="50" charset="0"/>
              </a:rPr>
              <a:t>Et toi…</a:t>
            </a:r>
          </a:p>
          <a:p>
            <a:r>
              <a:rPr lang="fr-FR" sz="1200" dirty="0">
                <a:latin typeface="RawengulkSans" panose="00000A03000000000000" pitchFamily="2" charset="0"/>
                <a:ea typeface="Sweetness" panose="02000603000000000000" pitchFamily="2" charset="0"/>
              </a:rPr>
              <a:t>T’arrive-t-il de trouver ridicules les choix des autres ?</a:t>
            </a:r>
          </a:p>
          <a:p>
            <a:r>
              <a:rPr lang="fr-FR" sz="1200" dirty="0">
                <a:latin typeface="RawengulkSans" panose="00000A03000000000000" pitchFamily="2" charset="0"/>
                <a:ea typeface="Sweetness" panose="02000603000000000000" pitchFamily="2" charset="0"/>
              </a:rPr>
              <a:t>Comment réagis-tu ?</a:t>
            </a:r>
          </a:p>
        </p:txBody>
      </p:sp>
      <p:sp>
        <p:nvSpPr>
          <p:cNvPr id="5" name="Rectangle 4"/>
          <p:cNvSpPr/>
          <p:nvPr/>
        </p:nvSpPr>
        <p:spPr>
          <a:xfrm>
            <a:off x="61525" y="8104046"/>
            <a:ext cx="2266522" cy="569387"/>
          </a:xfrm>
          <a:prstGeom prst="rect">
            <a:avLst/>
          </a:prstGeom>
        </p:spPr>
        <p:txBody>
          <a:bodyPr wrap="square">
            <a:spAutoFit/>
          </a:bodyPr>
          <a:lstStyle/>
          <a:p>
            <a:r>
              <a:rPr lang="fr-FR" dirty="0">
                <a:latin typeface="Short Stack" panose="02010500040000000007" pitchFamily="2" charset="0"/>
                <a:sym typeface="Wingdings" panose="05000000000000000000" pitchFamily="2" charset="2"/>
              </a:rPr>
              <a:t></a:t>
            </a:r>
            <a:r>
              <a:rPr lang="fr-FR" dirty="0">
                <a:latin typeface="Short Stack" panose="02010500040000000007" pitchFamily="2" charset="0"/>
                <a:sym typeface="Wingdings"/>
              </a:rPr>
              <a:t> </a:t>
            </a:r>
            <a:r>
              <a:rPr lang="fr-FR" sz="1100" dirty="0">
                <a:latin typeface="Short Stack" panose="02010500040000000007" pitchFamily="2" charset="0"/>
              </a:rPr>
              <a:t>Pourquoi l’intolérance nuit à notre liberté ?</a:t>
            </a:r>
          </a:p>
        </p:txBody>
      </p:sp>
      <p:pic>
        <p:nvPicPr>
          <p:cNvPr id="6" name="Image 5"/>
          <p:cNvPicPr>
            <a:picLocks noChangeAspect="1"/>
          </p:cNvPicPr>
          <p:nvPr/>
        </p:nvPicPr>
        <p:blipFill>
          <a:blip r:embed="rId7"/>
          <a:stretch>
            <a:fillRect/>
          </a:stretch>
        </p:blipFill>
        <p:spPr>
          <a:xfrm>
            <a:off x="5284526" y="8725489"/>
            <a:ext cx="1822549" cy="1518791"/>
          </a:xfrm>
          <a:prstGeom prst="roundRect">
            <a:avLst>
              <a:gd name="adj" fmla="val 16667"/>
            </a:avLst>
          </a:prstGeom>
          <a:ln>
            <a:solidFill>
              <a:schemeClr val="accent1"/>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9" name="Image 2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91007" y="9189642"/>
            <a:ext cx="307588" cy="1224656"/>
          </a:xfrm>
          <a:prstGeom prst="rect">
            <a:avLst/>
          </a:prstGeom>
        </p:spPr>
      </p:pic>
    </p:spTree>
    <p:extLst>
      <p:ext uri="{BB962C8B-B14F-4D97-AF65-F5344CB8AC3E}">
        <p14:creationId xmlns:p14="http://schemas.microsoft.com/office/powerpoint/2010/main" val="3118698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à coins arrondis 17"/>
          <p:cNvSpPr/>
          <p:nvPr/>
        </p:nvSpPr>
        <p:spPr>
          <a:xfrm>
            <a:off x="203391" y="6957304"/>
            <a:ext cx="3397282" cy="3272288"/>
          </a:xfrm>
          <a:prstGeom prst="roundRect">
            <a:avLst>
              <a:gd name="adj" fmla="val 7534"/>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a:p>
        </p:txBody>
      </p:sp>
      <p:sp>
        <p:nvSpPr>
          <p:cNvPr id="19" name="ZoneTexte 18"/>
          <p:cNvSpPr txBox="1"/>
          <p:nvPr/>
        </p:nvSpPr>
        <p:spPr>
          <a:xfrm>
            <a:off x="203391" y="6957305"/>
            <a:ext cx="3397282" cy="3241949"/>
          </a:xfrm>
          <a:prstGeom prst="rect">
            <a:avLst/>
          </a:prstGeom>
          <a:noFill/>
        </p:spPr>
        <p:txBody>
          <a:bodyPr wrap="square" lIns="101636" tIns="50818" rIns="101636" bIns="50818" rtlCol="0">
            <a:spAutoFit/>
          </a:bodyPr>
          <a:lstStyle/>
          <a:p>
            <a:pPr>
              <a:lnSpc>
                <a:spcPct val="80000"/>
              </a:lnSpc>
            </a:pPr>
            <a:r>
              <a:rPr lang="fr-FR" sz="1500" dirty="0">
                <a:latin typeface="KG Primary Italics" panose="02000506000000020003" pitchFamily="2" charset="0"/>
                <a:ea typeface="Clensey" panose="02000603000000000000" pitchFamily="2" charset="0"/>
              </a:rPr>
              <a:t>La tolérance ne signifie pas tout accepter : certains actes sont intolérables, car ils portent atteinte à la dignité des personnes. Par exemple, l’esclavage et la torture, le racisme (rejeter une personne à cause de son apparence physique ou de son origine) et l’antisémitisme (rejeter les juifs) sont des actes intolérables : ils nient la part d’humanité qui est dans chaque personne. </a:t>
            </a:r>
          </a:p>
          <a:p>
            <a:pPr>
              <a:lnSpc>
                <a:spcPct val="80000"/>
              </a:lnSpc>
            </a:pPr>
            <a:r>
              <a:rPr lang="fr-FR" sz="1500" dirty="0">
                <a:latin typeface="KG Primary Italics" panose="02000506000000020003" pitchFamily="2" charset="0"/>
                <a:ea typeface="Clensey" panose="02000603000000000000" pitchFamily="2" charset="0"/>
              </a:rPr>
              <a:t>Dans la vie quotidienne, les paroles ou les gestes qui servent à rejeter quelqu’un parce qu’il est différent de nous du fait de son apparence, de la couleur de sa peau, de sa religion, de son mode de vie ou de ses idées sont inacceptables. Chacun doit se mobiliser pour éviter ces attitudes et expliquer aux autres qu’elles sont intolérables.</a:t>
            </a:r>
          </a:p>
        </p:txBody>
      </p:sp>
      <p:sp>
        <p:nvSpPr>
          <p:cNvPr id="20" name="Larme 19"/>
          <p:cNvSpPr/>
          <p:nvPr/>
        </p:nvSpPr>
        <p:spPr>
          <a:xfrm>
            <a:off x="175174" y="6519215"/>
            <a:ext cx="407252" cy="456862"/>
          </a:xfrm>
          <a:prstGeom prst="teardrop">
            <a:avLst/>
          </a:prstGeom>
          <a:solidFill>
            <a:schemeClr val="bg1"/>
          </a:solidFill>
          <a:ln>
            <a:solidFill>
              <a:schemeClr val="accent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582141" y="6444630"/>
            <a:ext cx="3111733" cy="518127"/>
          </a:xfrm>
          <a:prstGeom prst="rect">
            <a:avLst/>
          </a:prstGeom>
          <a:noFill/>
        </p:spPr>
        <p:txBody>
          <a:bodyPr wrap="square" lIns="101636" tIns="50818" rIns="101636" bIns="50818" rtlCol="0">
            <a:spAutoFit/>
          </a:bodyPr>
          <a:lstStyle/>
          <a:p>
            <a:r>
              <a:rPr lang="fr-FR" sz="2700" dirty="0">
                <a:latin typeface="Fineliner Script" pitchFamily="50" charset="0"/>
              </a:rPr>
              <a:t>Les limites de la tolérance</a:t>
            </a:r>
          </a:p>
        </p:txBody>
      </p:sp>
      <p:sp>
        <p:nvSpPr>
          <p:cNvPr id="22" name="ZoneTexte 21"/>
          <p:cNvSpPr txBox="1"/>
          <p:nvPr/>
        </p:nvSpPr>
        <p:spPr>
          <a:xfrm>
            <a:off x="175174" y="6519215"/>
            <a:ext cx="407252" cy="410405"/>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b="1" dirty="0">
                <a:effectLst>
                  <a:outerShdw blurRad="38100" dist="38100" dir="2700000" algn="tl">
                    <a:srgbClr val="000000">
                      <a:alpha val="43137"/>
                    </a:srgbClr>
                  </a:outerShdw>
                </a:effectLst>
                <a:latin typeface="Fineliner Script" pitchFamily="50" charset="0"/>
              </a:rPr>
              <a:t>4</a:t>
            </a:r>
          </a:p>
        </p:txBody>
      </p:sp>
      <p:sp>
        <p:nvSpPr>
          <p:cNvPr id="28" name="ZoneTexte 27"/>
          <p:cNvSpPr txBox="1"/>
          <p:nvPr/>
        </p:nvSpPr>
        <p:spPr>
          <a:xfrm>
            <a:off x="3628890" y="6946008"/>
            <a:ext cx="3644191" cy="3315046"/>
          </a:xfrm>
          <a:prstGeom prst="rect">
            <a:avLst/>
          </a:prstGeom>
          <a:noFill/>
        </p:spPr>
        <p:txBody>
          <a:bodyPr wrap="square" lIns="101636" tIns="50818" rIns="101636" bIns="50818" rtlCol="0">
            <a:spAutoFit/>
          </a:bodyPr>
          <a:lstStyle/>
          <a:p>
            <a:r>
              <a:rPr lang="fr-FR" dirty="0">
                <a:latin typeface="Short Stack" panose="02010500040000000007" pitchFamily="2" charset="0"/>
                <a:sym typeface="Wingdings" panose="05000000000000000000" pitchFamily="2" charset="2"/>
              </a:rPr>
              <a:t></a:t>
            </a:r>
            <a:r>
              <a:rPr lang="fr-FR" sz="1800" dirty="0">
                <a:latin typeface="Short Stack" panose="02010500040000000007" pitchFamily="2" charset="0"/>
                <a:sym typeface="Wingdings"/>
              </a:rPr>
              <a:t> </a:t>
            </a:r>
            <a:r>
              <a:rPr lang="fr-FR" sz="1200" b="1" dirty="0">
                <a:latin typeface="Sweet Cheeks" panose="02000603000000000000" pitchFamily="2" charset="0"/>
                <a:ea typeface="Sweet Cheeks" panose="02000603000000000000" pitchFamily="2" charset="0"/>
                <a:sym typeface="Wingdings"/>
              </a:rPr>
              <a:t>Vrai ou faux ?</a:t>
            </a:r>
          </a:p>
          <a:p>
            <a:endParaRPr lang="fr-FR" sz="700" dirty="0">
              <a:latin typeface="Short Stack" panose="02010500040000000007" pitchFamily="2" charset="0"/>
            </a:endParaRPr>
          </a:p>
          <a:p>
            <a:pPr marL="171450" indent="-171450">
              <a:lnSpc>
                <a:spcPct val="150000"/>
              </a:lnSpc>
              <a:spcAft>
                <a:spcPts val="1200"/>
              </a:spcAft>
              <a:buFont typeface="Courier New" panose="02070309020205020404" pitchFamily="49" charset="0"/>
              <a:buChar char="o"/>
            </a:pPr>
            <a:r>
              <a:rPr lang="fr-FR" sz="1050" dirty="0">
                <a:latin typeface="Short Stack" panose="02010500040000000007" pitchFamily="2" charset="0"/>
              </a:rPr>
              <a:t>La tolérance signifie qu’on doit tout accepter.  _______</a:t>
            </a:r>
          </a:p>
          <a:p>
            <a:pPr marL="171450" indent="-171450">
              <a:lnSpc>
                <a:spcPct val="150000"/>
              </a:lnSpc>
              <a:spcAft>
                <a:spcPts val="1200"/>
              </a:spcAft>
              <a:buFont typeface="Courier New" panose="02070309020205020404" pitchFamily="49" charset="0"/>
              <a:buChar char="o"/>
            </a:pPr>
            <a:r>
              <a:rPr lang="fr-FR" sz="1050" dirty="0">
                <a:latin typeface="Short Stack" panose="02010500040000000007" pitchFamily="2" charset="0"/>
              </a:rPr>
              <a:t>L’esclavage et la tortue sont des actes tolérables. _______</a:t>
            </a:r>
          </a:p>
          <a:p>
            <a:pPr marL="171450" indent="-171450">
              <a:lnSpc>
                <a:spcPct val="150000"/>
              </a:lnSpc>
              <a:spcAft>
                <a:spcPts val="1200"/>
              </a:spcAft>
              <a:buFont typeface="Courier New" panose="02070309020205020404" pitchFamily="49" charset="0"/>
              <a:buChar char="o"/>
            </a:pPr>
            <a:r>
              <a:rPr lang="fr-FR" sz="1050" dirty="0">
                <a:latin typeface="Short Stack" panose="02010500040000000007" pitchFamily="2" charset="0"/>
              </a:rPr>
              <a:t>L’antisémitisme c’est le fait de rejeter les juifs.  _______</a:t>
            </a:r>
          </a:p>
          <a:p>
            <a:pPr marL="171450" indent="-171450">
              <a:lnSpc>
                <a:spcPct val="150000"/>
              </a:lnSpc>
              <a:spcAft>
                <a:spcPts val="1200"/>
              </a:spcAft>
              <a:buFont typeface="Courier New" panose="02070309020205020404" pitchFamily="49" charset="0"/>
              <a:buChar char="o"/>
            </a:pPr>
            <a:r>
              <a:rPr lang="fr-FR" sz="1050" dirty="0">
                <a:latin typeface="Short Stack" panose="02010500040000000007" pitchFamily="2" charset="0"/>
              </a:rPr>
              <a:t>Le racisme est une bonne attitude. ______</a:t>
            </a:r>
          </a:p>
          <a:p>
            <a:pPr marL="171450" indent="-171450">
              <a:lnSpc>
                <a:spcPct val="150000"/>
              </a:lnSpc>
              <a:spcAft>
                <a:spcPts val="1200"/>
              </a:spcAft>
              <a:buFont typeface="Courier New" panose="02070309020205020404" pitchFamily="49" charset="0"/>
              <a:buChar char="o"/>
            </a:pPr>
            <a:r>
              <a:rPr lang="fr-FR" sz="1050" dirty="0">
                <a:latin typeface="Short Stack" panose="02010500040000000007" pitchFamily="2" charset="0"/>
              </a:rPr>
              <a:t>Tout le monde peut faire quelque chose pour lutter contre ces attitudes. ______</a:t>
            </a:r>
          </a:p>
        </p:txBody>
      </p:sp>
      <p:pic>
        <p:nvPicPr>
          <p:cNvPr id="42" name="Image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81" y="1029461"/>
            <a:ext cx="7172520" cy="3774895"/>
          </a:xfrm>
          <a:prstGeom prst="rect">
            <a:avLst/>
          </a:prstGeom>
        </p:spPr>
      </p:pic>
      <p:sp>
        <p:nvSpPr>
          <p:cNvPr id="44" name="Rectangle 43"/>
          <p:cNvSpPr/>
          <p:nvPr/>
        </p:nvSpPr>
        <p:spPr>
          <a:xfrm>
            <a:off x="245035" y="1091938"/>
            <a:ext cx="6904029" cy="3493264"/>
          </a:xfrm>
          <a:prstGeom prst="rect">
            <a:avLst/>
          </a:prstGeom>
        </p:spPr>
        <p:txBody>
          <a:bodyPr wrap="square">
            <a:spAutoFit/>
          </a:bodyPr>
          <a:lstStyle/>
          <a:p>
            <a:pPr>
              <a:spcAft>
                <a:spcPts val="600"/>
              </a:spcAft>
            </a:pPr>
            <a:r>
              <a:rPr lang="fr-FR" sz="1100" dirty="0">
                <a:latin typeface="Chalkduster" panose="03050602040202020205" pitchFamily="66" charset="0"/>
                <a:ea typeface="Sweet Cheeks" panose="02000603000000000000" pitchFamily="2" charset="0"/>
                <a:cs typeface="Courier New" panose="02070309020205020404" pitchFamily="49" charset="0"/>
              </a:rPr>
              <a:t>Roman</a:t>
            </a:r>
            <a:r>
              <a:rPr lang="fr-FR" sz="1100" dirty="0">
                <a:latin typeface="Sweet Cheeks" panose="02000603000000000000" pitchFamily="2" charset="0"/>
                <a:ea typeface="Sweet Cheeks" panose="02000603000000000000" pitchFamily="2" charset="0"/>
                <a:cs typeface="Courier New" panose="02070309020205020404" pitchFamily="49" charset="0"/>
              </a:rPr>
              <a:t>. Tous ceux qui subissent des moqueries dans cette école sont les bienvenus dans le club des « et alors ? » Chloé la fille de CM2 qui était venue me consoler la dernière fois, s’approche la première. </a:t>
            </a:r>
          </a:p>
          <a:p>
            <a:pPr marL="171450" indent="-171450">
              <a:spcAft>
                <a:spcPts val="600"/>
              </a:spcAft>
              <a:buFontTx/>
              <a:buChar char="-"/>
            </a:pPr>
            <a:r>
              <a:rPr lang="fr-FR" sz="1100" dirty="0">
                <a:latin typeface="Sweet Cheeks" panose="02000603000000000000" pitchFamily="2" charset="0"/>
                <a:ea typeface="Sweet Cheeks" panose="02000603000000000000" pitchFamily="2" charset="0"/>
                <a:cs typeface="Courier New" panose="02070309020205020404" pitchFamily="49" charset="0"/>
              </a:rPr>
              <a:t>Moi j’aimerais bien faire partie du club.</a:t>
            </a:r>
          </a:p>
          <a:p>
            <a:pPr marL="171450" indent="-171450">
              <a:spcAft>
                <a:spcPts val="600"/>
              </a:spcAft>
              <a:buFontTx/>
              <a:buChar char="-"/>
            </a:pPr>
            <a:r>
              <a:rPr lang="fr-FR" sz="1100" dirty="0">
                <a:latin typeface="Sweet Cheeks" panose="02000603000000000000" pitchFamily="2" charset="0"/>
                <a:ea typeface="Sweet Cheeks" panose="02000603000000000000" pitchFamily="2" charset="0"/>
                <a:cs typeface="Courier New" panose="02070309020205020404" pitchFamily="49" charset="0"/>
              </a:rPr>
              <a:t>Super ! Prends un badge.</a:t>
            </a:r>
          </a:p>
          <a:p>
            <a:pPr>
              <a:spcAft>
                <a:spcPts val="600"/>
              </a:spcAft>
            </a:pPr>
            <a:r>
              <a:rPr lang="fr-FR" sz="1100" dirty="0">
                <a:latin typeface="Sweet Cheeks" panose="02000603000000000000" pitchFamily="2" charset="0"/>
                <a:ea typeface="Sweet Cheeks" panose="02000603000000000000" pitchFamily="2" charset="0"/>
                <a:cs typeface="Courier New" panose="02070309020205020404" pitchFamily="49" charset="0"/>
              </a:rPr>
              <a:t>Chloé écrit sur le badge : « Je suis grosse. Et alors ? » et elle l’accroche sur son T-shirt. Un garçon veut s’inscrire aussi. Il me dit : </a:t>
            </a:r>
          </a:p>
          <a:p>
            <a:pPr marL="171450" indent="-171450">
              <a:spcAft>
                <a:spcPts val="600"/>
              </a:spcAft>
              <a:buFontTx/>
              <a:buChar char="-"/>
            </a:pPr>
            <a:r>
              <a:rPr lang="fr-FR" sz="1100" dirty="0">
                <a:latin typeface="Sweet Cheeks" panose="02000603000000000000" pitchFamily="2" charset="0"/>
                <a:ea typeface="Sweet Cheeks" panose="02000603000000000000" pitchFamily="2" charset="0"/>
                <a:cs typeface="Courier New" panose="02070309020205020404" pitchFamily="49" charset="0"/>
              </a:rPr>
              <a:t>Je m’appelle Martin, et on me traite de nain de jardin. . </a:t>
            </a:r>
          </a:p>
          <a:p>
            <a:pPr>
              <a:spcAft>
                <a:spcPts val="600"/>
              </a:spcAft>
            </a:pPr>
            <a:r>
              <a:rPr lang="fr-FR" sz="1100" dirty="0">
                <a:latin typeface="Sweet Cheeks" panose="02000603000000000000" pitchFamily="2" charset="0"/>
                <a:ea typeface="Sweet Cheeks" panose="02000603000000000000" pitchFamily="2" charset="0"/>
                <a:cs typeface="Courier New" panose="02070309020205020404" pitchFamily="49" charset="0"/>
              </a:rPr>
              <a:t>Je lui tends un badge, il écrit : « Je suis petit, et alors ? »</a:t>
            </a:r>
          </a:p>
          <a:p>
            <a:pPr>
              <a:spcAft>
                <a:spcPts val="600"/>
              </a:spcAft>
            </a:pPr>
            <a:r>
              <a:rPr lang="fr-FR" sz="1100" dirty="0">
                <a:latin typeface="Sweet Cheeks" panose="02000603000000000000" pitchFamily="2" charset="0"/>
                <a:ea typeface="Sweet Cheeks" panose="02000603000000000000" pitchFamily="2" charset="0"/>
                <a:cs typeface="Courier New" panose="02070309020205020404" pitchFamily="49" charset="0"/>
              </a:rPr>
              <a:t>Tout à  coup, c’est la folie ! Plein d’enfants veulent leur badge. Un fille  note : « J’ai les oreilles décollées, et alors ? » Un garçon écrit : « j’ai le nez tordu et alors ? ». Une autre : « j’ai des grosses lunettes, et alors ? » </a:t>
            </a:r>
            <a:r>
              <a:rPr lang="fr-FR" sz="1100" dirty="0" err="1">
                <a:latin typeface="Sweet Cheeks" panose="02000603000000000000" pitchFamily="2" charset="0"/>
                <a:ea typeface="Sweet Cheeks" panose="02000603000000000000" pitchFamily="2" charset="0"/>
                <a:cs typeface="Courier New" panose="02070309020205020404" pitchFamily="49" charset="0"/>
              </a:rPr>
              <a:t>Ouaah</a:t>
            </a:r>
            <a:r>
              <a:rPr lang="fr-FR" sz="1100" dirty="0">
                <a:latin typeface="Sweet Cheeks" panose="02000603000000000000" pitchFamily="2" charset="0"/>
                <a:ea typeface="Sweet Cheeks" panose="02000603000000000000" pitchFamily="2" charset="0"/>
                <a:cs typeface="Courier New" panose="02070309020205020404" pitchFamily="49" charset="0"/>
              </a:rPr>
              <a:t> ! Mon club a un succès fou ! </a:t>
            </a:r>
          </a:p>
          <a:p>
            <a:pPr>
              <a:spcAft>
                <a:spcPts val="600"/>
              </a:spcAft>
            </a:pPr>
            <a:r>
              <a:rPr lang="fr-FR" sz="1100" dirty="0">
                <a:latin typeface="Sweet Cheeks" panose="02000603000000000000" pitchFamily="2" charset="0"/>
                <a:ea typeface="Sweet Cheeks" panose="02000603000000000000" pitchFamily="2" charset="0"/>
                <a:cs typeface="Courier New" panose="02070309020205020404" pitchFamily="49" charset="0"/>
              </a:rPr>
              <a:t>Mais Chloé précise : « Les membres du club « et alors ? » ne doivent pas faire comme les autres moqueurs, sinon, ils </a:t>
            </a:r>
            <a:r>
              <a:rPr lang="fr-FR" sz="1100" dirty="0" err="1">
                <a:latin typeface="Sweet Cheeks" panose="02000603000000000000" pitchFamily="2" charset="0"/>
                <a:ea typeface="Sweet Cheeks" panose="02000603000000000000" pitchFamily="2" charset="0"/>
                <a:cs typeface="Courier New" panose="02070309020205020404" pitchFamily="49" charset="0"/>
              </a:rPr>
              <a:t>sne</a:t>
            </a:r>
            <a:r>
              <a:rPr lang="fr-FR" sz="1100" dirty="0">
                <a:latin typeface="Sweet Cheeks" panose="02000603000000000000" pitchFamily="2" charset="0"/>
                <a:ea typeface="Sweet Cheeks" panose="02000603000000000000" pitchFamily="2" charset="0"/>
                <a:cs typeface="Courier New" panose="02070309020205020404" pitchFamily="49" charset="0"/>
              </a:rPr>
              <a:t> sont plus dignes d’être les nôtres. Notre message est clair : chacun est comme il est, et voilà. »</a:t>
            </a:r>
          </a:p>
          <a:p>
            <a:pPr algn="r">
              <a:spcAft>
                <a:spcPts val="600"/>
              </a:spcAft>
            </a:pPr>
            <a:r>
              <a:rPr lang="fr-FR" sz="1100" dirty="0">
                <a:latin typeface="Chalkduster" panose="03050602040202020205" pitchFamily="66" charset="0"/>
                <a:ea typeface="Sweet Cheeks" panose="02000603000000000000" pitchFamily="2" charset="0"/>
                <a:cs typeface="Courier New" panose="02070309020205020404" pitchFamily="49" charset="0"/>
              </a:rPr>
              <a:t>C’est la vie Lulu ! On se moque de moi, F. </a:t>
            </a:r>
            <a:r>
              <a:rPr lang="fr-FR" sz="1100" dirty="0" err="1">
                <a:latin typeface="Chalkduster" panose="03050602040202020205" pitchFamily="66" charset="0"/>
                <a:ea typeface="Sweet Cheeks" panose="02000603000000000000" pitchFamily="2" charset="0"/>
                <a:cs typeface="Courier New" panose="02070309020205020404" pitchFamily="49" charset="0"/>
              </a:rPr>
              <a:t>Dutruc</a:t>
            </a:r>
            <a:r>
              <a:rPr lang="fr-FR" sz="1100" dirty="0">
                <a:latin typeface="Chalkduster" panose="03050602040202020205" pitchFamily="66" charset="0"/>
                <a:ea typeface="Sweet Cheeks" panose="02000603000000000000" pitchFamily="2" charset="0"/>
                <a:cs typeface="Courier New" panose="02070309020205020404" pitchFamily="49" charset="0"/>
              </a:rPr>
              <a:t>, M. Morel, Bayard Poche 2004</a:t>
            </a:r>
          </a:p>
        </p:txBody>
      </p:sp>
      <p:pic>
        <p:nvPicPr>
          <p:cNvPr id="46" name="Imag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1007" y="9189642"/>
            <a:ext cx="307588" cy="1224656"/>
          </a:xfrm>
          <a:prstGeom prst="rect">
            <a:avLst/>
          </a:prstGeom>
        </p:spPr>
      </p:pic>
      <p:sp>
        <p:nvSpPr>
          <p:cNvPr id="16" name="ZoneTexte 15"/>
          <p:cNvSpPr txBox="1"/>
          <p:nvPr/>
        </p:nvSpPr>
        <p:spPr>
          <a:xfrm>
            <a:off x="51542" y="4690461"/>
            <a:ext cx="7264139" cy="1826177"/>
          </a:xfrm>
          <a:prstGeom prst="rect">
            <a:avLst/>
          </a:prstGeom>
          <a:noFill/>
        </p:spPr>
        <p:txBody>
          <a:bodyPr wrap="square" lIns="101636" tIns="50818" rIns="101636" bIns="50818" rtlCol="0">
            <a:spAutoFit/>
          </a:bodyPr>
          <a:lstStyle/>
          <a:p>
            <a:pPr>
              <a:lnSpc>
                <a:spcPct val="120000"/>
              </a:lnSpc>
            </a:pPr>
            <a:r>
              <a:rPr lang="fr-FR" dirty="0">
                <a:latin typeface="Short Stack" panose="02010500040000000007" pitchFamily="2" charset="0"/>
                <a:sym typeface="Wingdings"/>
              </a:rPr>
              <a:t></a:t>
            </a:r>
            <a:r>
              <a:rPr lang="fr-FR" sz="1100" dirty="0">
                <a:latin typeface="Short Stack" panose="02010500040000000007" pitchFamily="2" charset="0"/>
                <a:sym typeface="Wingdings"/>
              </a:rPr>
              <a:t> </a:t>
            </a:r>
            <a:r>
              <a:rPr lang="fr-FR" sz="1200" b="1" dirty="0">
                <a:latin typeface="Sweet Cheeks" panose="02000603000000000000" pitchFamily="2" charset="0"/>
                <a:ea typeface="Sweet Cheeks" panose="02000603000000000000" pitchFamily="2" charset="0"/>
                <a:sym typeface="Wingdings"/>
              </a:rPr>
              <a:t>Lis ce texte et réponds aux questions</a:t>
            </a:r>
            <a:endParaRPr lang="fr-FR" sz="1100" b="1" dirty="0">
              <a:latin typeface="Sweet Cheeks" panose="02000603000000000000" pitchFamily="2" charset="0"/>
              <a:ea typeface="Sweet Cheeks" panose="02000603000000000000" pitchFamily="2" charset="0"/>
              <a:sym typeface="Wingdings"/>
            </a:endParaRPr>
          </a:p>
          <a:p>
            <a:pPr>
              <a:lnSpc>
                <a:spcPct val="200000"/>
              </a:lnSpc>
            </a:pPr>
            <a:r>
              <a:rPr lang="fr-FR" sz="1100" dirty="0">
                <a:latin typeface="Short Stack" panose="02010500040000000007" pitchFamily="2" charset="0"/>
                <a:sym typeface="Wingdings"/>
              </a:rPr>
              <a:t>1) Qui sont les membre de ce club ? </a:t>
            </a:r>
            <a:r>
              <a:rPr lang="fr-FR" sz="1100" dirty="0">
                <a:latin typeface="Short Stack" panose="02010500040000000007" pitchFamily="2" charset="0"/>
              </a:rPr>
              <a:t>______________________________________________</a:t>
            </a:r>
          </a:p>
          <a:p>
            <a:pPr>
              <a:lnSpc>
                <a:spcPct val="200000"/>
              </a:lnSpc>
            </a:pPr>
            <a:r>
              <a:rPr lang="fr-FR" sz="1100" dirty="0">
                <a:latin typeface="Short Stack" panose="02010500040000000007" pitchFamily="2" charset="0"/>
                <a:sym typeface="Wingdings" panose="05000000000000000000" pitchFamily="2" charset="2"/>
              </a:rPr>
              <a:t>2) </a:t>
            </a:r>
            <a:r>
              <a:rPr lang="fr-FR" sz="1100" dirty="0">
                <a:latin typeface="Short Stack" panose="02010500040000000007" pitchFamily="2" charset="0"/>
              </a:rPr>
              <a:t>En quoi ont-ils été victime de d’intolérance ? ___________________________________</a:t>
            </a:r>
          </a:p>
          <a:p>
            <a:pPr>
              <a:lnSpc>
                <a:spcPct val="200000"/>
              </a:lnSpc>
            </a:pPr>
            <a:r>
              <a:rPr lang="fr-FR" sz="1100" dirty="0">
                <a:latin typeface="Short Stack" panose="02010500040000000007" pitchFamily="2" charset="0"/>
                <a:sym typeface="Wingdings" panose="05000000000000000000" pitchFamily="2" charset="2"/>
              </a:rPr>
              <a:t>3) </a:t>
            </a:r>
            <a:r>
              <a:rPr lang="fr-FR" sz="1100" dirty="0">
                <a:latin typeface="Short Stack" panose="02010500040000000007" pitchFamily="2" charset="0"/>
              </a:rPr>
              <a:t>Quel est leur devoir de tolérance ? ____________________</a:t>
            </a:r>
          </a:p>
          <a:p>
            <a:pPr>
              <a:lnSpc>
                <a:spcPct val="200000"/>
              </a:lnSpc>
            </a:pPr>
            <a:r>
              <a:rPr lang="fr-FR" sz="1100" dirty="0">
                <a:latin typeface="Short Stack" panose="02010500040000000007" pitchFamily="2" charset="0"/>
              </a:rPr>
              <a:t>______________________________________________________</a:t>
            </a:r>
          </a:p>
        </p:txBody>
      </p:sp>
      <p:pic>
        <p:nvPicPr>
          <p:cNvPr id="3" name="Image 2"/>
          <p:cNvPicPr>
            <a:picLocks noChangeAspect="1"/>
          </p:cNvPicPr>
          <p:nvPr/>
        </p:nvPicPr>
        <p:blipFill>
          <a:blip r:embed="rId4"/>
          <a:stretch>
            <a:fillRect/>
          </a:stretch>
        </p:blipFill>
        <p:spPr>
          <a:xfrm>
            <a:off x="5074828" y="5798257"/>
            <a:ext cx="2074235" cy="1292745"/>
          </a:xfrm>
          <a:prstGeom prst="rect">
            <a:avLst/>
          </a:prstGeom>
        </p:spPr>
      </p:pic>
      <p:pic>
        <p:nvPicPr>
          <p:cNvPr id="43" name="Picture 2"/>
          <p:cNvPicPr>
            <a:picLocks noChangeAspect="1" noChangeArrowheads="1"/>
          </p:cNvPicPr>
          <p:nvPr/>
        </p:nvPicPr>
        <p:blipFill>
          <a:blip r:embed="rId5">
            <a:duotone>
              <a:prstClr val="black"/>
              <a:schemeClr val="accent6">
                <a:lumMod val="60000"/>
                <a:lumOff val="40000"/>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2702" y="-25035"/>
            <a:ext cx="7456488" cy="95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Ellipse 44"/>
          <p:cNvSpPr/>
          <p:nvPr/>
        </p:nvSpPr>
        <p:spPr>
          <a:xfrm>
            <a:off x="183185" y="105614"/>
            <a:ext cx="985627" cy="739995"/>
          </a:xfrm>
          <a:prstGeom prst="ellipse">
            <a:avLst/>
          </a:prstGeom>
          <a:solidFill>
            <a:schemeClr val="bg1"/>
          </a:solidFill>
          <a:ln>
            <a:solidFill>
              <a:srgbClr val="DB7C4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sz="3600" dirty="0">
              <a:solidFill>
                <a:schemeClr val="tx1"/>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47" name="Rectangle 46"/>
          <p:cNvSpPr/>
          <p:nvPr/>
        </p:nvSpPr>
        <p:spPr>
          <a:xfrm>
            <a:off x="157244" y="153716"/>
            <a:ext cx="1011568" cy="656626"/>
          </a:xfrm>
          <a:prstGeom prst="rect">
            <a:avLst/>
          </a:prstGeom>
        </p:spPr>
        <p:txBody>
          <a:bodyPr wrap="none" lIns="101636" tIns="50818" rIns="101636" bIns="50818">
            <a:spAutoFit/>
          </a:bodyPr>
          <a:lstStyle/>
          <a:p>
            <a:pPr lvl="0" algn="ctr"/>
            <a:r>
              <a:rPr lang="fr-FR" sz="3600" dirty="0">
                <a:solidFill>
                  <a:prstClr val="black"/>
                </a:solidFill>
                <a:effectLst>
                  <a:outerShdw blurRad="38100" dist="38100" dir="2700000" algn="tl">
                    <a:srgbClr val="000000">
                      <a:alpha val="43137"/>
                    </a:srgbClr>
                  </a:outerShdw>
                </a:effectLst>
                <a:latin typeface="Fineliner Script" pitchFamily="50" charset="0"/>
                <a:ea typeface="Clensey" panose="02000603000000000000" pitchFamily="2" charset="0"/>
              </a:rPr>
              <a:t>EMC</a:t>
            </a:r>
          </a:p>
        </p:txBody>
      </p:sp>
      <p:sp>
        <p:nvSpPr>
          <p:cNvPr id="48" name="Rectangle 47"/>
          <p:cNvSpPr/>
          <p:nvPr/>
        </p:nvSpPr>
        <p:spPr>
          <a:xfrm>
            <a:off x="2240930" y="35496"/>
            <a:ext cx="2523200" cy="718182"/>
          </a:xfrm>
          <a:prstGeom prst="rect">
            <a:avLst/>
          </a:prstGeom>
          <a:noFill/>
          <a:ln>
            <a:noFill/>
          </a:ln>
        </p:spPr>
        <p:txBody>
          <a:bodyPr wrap="none" lIns="101636" tIns="50818" rIns="101636" bIns="50818">
            <a:spAutoFit/>
          </a:bodyPr>
          <a:lstStyle/>
          <a:p>
            <a:pPr algn="ctr"/>
            <a:r>
              <a:rPr lang="fr-FR" sz="4000" b="1" spc="-150" dirty="0">
                <a:ln w="3175" cmpd="sng">
                  <a:solidFill>
                    <a:sysClr val="windowText" lastClr="000000"/>
                  </a:solidFill>
                  <a:prstDash val="solid"/>
                </a:ln>
                <a:solidFill>
                  <a:schemeClr val="bg1"/>
                </a:solidFill>
                <a:effectLst>
                  <a:outerShdw blurRad="63500" dir="3600000" algn="tl" rotWithShape="0">
                    <a:srgbClr val="000000">
                      <a:alpha val="70000"/>
                    </a:srgbClr>
                  </a:outerShdw>
                </a:effectLst>
                <a:latin typeface="Chewy" panose="02000000000000000000" pitchFamily="2" charset="0"/>
                <a:ea typeface="Chewy" panose="02000000000000000000" pitchFamily="2" charset="0"/>
              </a:rPr>
              <a:t>La tolérance</a:t>
            </a:r>
          </a:p>
        </p:txBody>
      </p:sp>
      <p:sp>
        <p:nvSpPr>
          <p:cNvPr id="49" name="Rectangle à coins arrondis 48"/>
          <p:cNvSpPr/>
          <p:nvPr/>
        </p:nvSpPr>
        <p:spPr>
          <a:xfrm>
            <a:off x="6163555" y="179934"/>
            <a:ext cx="936104" cy="464202"/>
          </a:xfrm>
          <a:prstGeom prst="roundRect">
            <a:avLst>
              <a:gd name="adj" fmla="val 33049"/>
            </a:avLst>
          </a:prstGeom>
          <a:solidFill>
            <a:srgbClr val="E3996B"/>
          </a:solidFill>
          <a:ln>
            <a:solidFill>
              <a:schemeClr val="accent6">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4"/>
                </a:solidFill>
              </a:ln>
              <a:solidFill>
                <a:schemeClr val="accent4"/>
              </a:solidFill>
            </a:endParaRPr>
          </a:p>
        </p:txBody>
      </p:sp>
      <p:sp>
        <p:nvSpPr>
          <p:cNvPr id="50" name="Rectangle à coins arrondis 49"/>
          <p:cNvSpPr/>
          <p:nvPr/>
        </p:nvSpPr>
        <p:spPr>
          <a:xfrm>
            <a:off x="6316918" y="594394"/>
            <a:ext cx="658723" cy="278041"/>
          </a:xfrm>
          <a:prstGeom prst="roundRect">
            <a:avLst>
              <a:gd name="adj" fmla="val 33049"/>
            </a:avLst>
          </a:prstGeom>
          <a:solidFill>
            <a:schemeClr val="bg1"/>
          </a:solidFill>
          <a:ln>
            <a:solidFill>
              <a:schemeClr val="accent6">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4"/>
                </a:solidFill>
              </a:ln>
              <a:solidFill>
                <a:schemeClr val="accent4"/>
              </a:solidFill>
            </a:endParaRPr>
          </a:p>
        </p:txBody>
      </p:sp>
      <p:sp>
        <p:nvSpPr>
          <p:cNvPr id="51" name="ZoneTexte 50"/>
          <p:cNvSpPr txBox="1"/>
          <p:nvPr/>
        </p:nvSpPr>
        <p:spPr>
          <a:xfrm>
            <a:off x="6264907" y="577027"/>
            <a:ext cx="762744" cy="348850"/>
          </a:xfrm>
          <a:prstGeom prst="rect">
            <a:avLst/>
          </a:prstGeom>
          <a:noFill/>
        </p:spPr>
        <p:txBody>
          <a:bodyPr wrap="square" lIns="101636" tIns="50818" rIns="101636" bIns="50818" rtlCol="0">
            <a:spAutoFit/>
          </a:bodyPr>
          <a:lstStyle/>
          <a:p>
            <a:pPr algn="ctr"/>
            <a:r>
              <a:rPr lang="fr-FR" sz="1600" b="1" dirty="0">
                <a:latin typeface="Fineliner Script" pitchFamily="50" charset="0"/>
              </a:rPr>
              <a:t>Cycle 3</a:t>
            </a:r>
            <a:endParaRPr lang="fr-FR" sz="1800" b="1" dirty="0">
              <a:latin typeface="Fineliner Script" pitchFamily="50" charset="0"/>
            </a:endParaRPr>
          </a:p>
        </p:txBody>
      </p:sp>
      <p:sp>
        <p:nvSpPr>
          <p:cNvPr id="52" name="ZoneTexte 51"/>
          <p:cNvSpPr txBox="1"/>
          <p:nvPr/>
        </p:nvSpPr>
        <p:spPr>
          <a:xfrm>
            <a:off x="6120953" y="179934"/>
            <a:ext cx="1021307" cy="464202"/>
          </a:xfrm>
          <a:prstGeom prst="rect">
            <a:avLst/>
          </a:prstGeom>
          <a:noFill/>
        </p:spPr>
        <p:txBody>
          <a:bodyPr wrap="square" lIns="101636" tIns="50818" rIns="101636" bIns="50818" rtlCol="0">
            <a:spAutoFit/>
          </a:bodyPr>
          <a:lstStyle/>
          <a:p>
            <a:pPr algn="ctr">
              <a:lnSpc>
                <a:spcPct val="70000"/>
              </a:lnSpc>
            </a:pPr>
            <a:r>
              <a:rPr lang="fr-FR" sz="1600" b="1" dirty="0">
                <a:solidFill>
                  <a:schemeClr val="bg1"/>
                </a:solidFill>
                <a:latin typeface="Fineliner Script" pitchFamily="50" charset="0"/>
              </a:rPr>
              <a:t>Etre responsable</a:t>
            </a:r>
            <a:endParaRPr lang="fr-FR" sz="1800" b="1" dirty="0">
              <a:solidFill>
                <a:schemeClr val="bg1"/>
              </a:solidFill>
              <a:latin typeface="Fineliner Script" pitchFamily="50" charset="0"/>
            </a:endParaRPr>
          </a:p>
        </p:txBody>
      </p:sp>
    </p:spTree>
    <p:extLst>
      <p:ext uri="{BB962C8B-B14F-4D97-AF65-F5344CB8AC3E}">
        <p14:creationId xmlns:p14="http://schemas.microsoft.com/office/powerpoint/2010/main" val="104456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à coins arrondis 9"/>
          <p:cNvSpPr/>
          <p:nvPr/>
        </p:nvSpPr>
        <p:spPr>
          <a:xfrm>
            <a:off x="271037" y="1116038"/>
            <a:ext cx="6844351" cy="3797176"/>
          </a:xfrm>
          <a:prstGeom prst="roundRect">
            <a:avLst>
              <a:gd name="adj" fmla="val 7757"/>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1636" tIns="50818" rIns="101636" bIns="50818" numCol="1" spcCol="0" rtlCol="0" fromWordArt="0" anchor="ctr" anchorCtr="0" forceAA="0" compatLnSpc="1">
            <a:prstTxWarp prst="textNoShape">
              <a:avLst/>
            </a:prstTxWarp>
            <a:noAutofit/>
          </a:bodyPr>
          <a:lstStyle/>
          <a:p>
            <a:pPr algn="ctr"/>
            <a:endParaRPr lang="fr-F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411" y="5171318"/>
            <a:ext cx="3016230" cy="3793592"/>
          </a:xfrm>
          <a:prstGeom prst="rect">
            <a:avLst/>
          </a:prstGeom>
          <a:ln>
            <a:noFill/>
          </a:ln>
          <a:effectLst>
            <a:outerShdw blurRad="190500" algn="tl" rotWithShape="0">
              <a:srgbClr val="000000">
                <a:alpha val="70000"/>
              </a:srgbClr>
            </a:outerShdw>
          </a:effectLst>
        </p:spPr>
      </p:pic>
      <p:sp>
        <p:nvSpPr>
          <p:cNvPr id="11" name="Rectangle 10"/>
          <p:cNvSpPr/>
          <p:nvPr/>
        </p:nvSpPr>
        <p:spPr>
          <a:xfrm>
            <a:off x="271037" y="1209600"/>
            <a:ext cx="6844351" cy="3703614"/>
          </a:xfrm>
          <a:prstGeom prst="rect">
            <a:avLst/>
          </a:prstGeom>
        </p:spPr>
        <p:txBody>
          <a:bodyPr wrap="square" lIns="101636" tIns="50818" rIns="101636" bIns="50818">
            <a:spAutoFit/>
          </a:bodyPr>
          <a:lstStyle/>
          <a:p>
            <a:pPr>
              <a:lnSpc>
                <a:spcPct val="150000"/>
              </a:lnSpc>
            </a:pPr>
            <a:r>
              <a:rPr lang="fr-FR" sz="1200" dirty="0">
                <a:latin typeface="Dekko" panose="00000500000000000000" pitchFamily="2" charset="0"/>
                <a:ea typeface="Clensey" panose="02000603000000000000" pitchFamily="2" charset="0"/>
                <a:cs typeface="Dekko" panose="00000500000000000000" pitchFamily="2" charset="0"/>
              </a:rPr>
              <a:t>La tolérance consiste à ___________________ l’autre avec ses ____________________ , admettre qu’il peut penser ou agir différemment de nous tout en restant notre égal. A l’inverse, l’intolérance consiste à ________________ les autres, à les _____________ ou à les ________________ pour leurs différences : leur couleur de peau, leur façon de s’habiller, leur manière de vivre, les idées.</a:t>
            </a:r>
          </a:p>
          <a:p>
            <a:pPr>
              <a:lnSpc>
                <a:spcPct val="150000"/>
              </a:lnSpc>
            </a:pPr>
            <a:r>
              <a:rPr lang="fr-FR" sz="1200" dirty="0">
                <a:latin typeface="Dekko" panose="00000500000000000000" pitchFamily="2" charset="0"/>
                <a:cs typeface="Dekko" panose="00000500000000000000" pitchFamily="2" charset="0"/>
              </a:rPr>
              <a:t>La tolérance considère que la diversité est une ____________________ . La tolérance garantit notre ___________________ : elle permet à chacun d’avoir ses propres opinions, sa propre manière de vivre. Sans la tolérance, tout le monde devrait _________________ et _________________ de la même façon.</a:t>
            </a:r>
          </a:p>
          <a:p>
            <a:pPr>
              <a:lnSpc>
                <a:spcPct val="150000"/>
              </a:lnSpc>
            </a:pPr>
            <a:r>
              <a:rPr lang="fr-FR" sz="1200" dirty="0">
                <a:latin typeface="Dekko" panose="00000500000000000000" pitchFamily="2" charset="0"/>
                <a:ea typeface="Clensey" panose="02000603000000000000" pitchFamily="2" charset="0"/>
                <a:cs typeface="Dekko" panose="00000500000000000000" pitchFamily="2" charset="0"/>
              </a:rPr>
              <a:t>La tolérance ne signifie pas tout __________________ : certains actes sont intolérables, car ils portent atteinte à la dignité des personnes. Par exemple, ______________________ et la _________________ , le ___________________ et l’_______________________ sont des actes intolérables : ils nient la part d’humanité qui est dans chaque personne. </a:t>
            </a:r>
          </a:p>
          <a:p>
            <a:pPr>
              <a:lnSpc>
                <a:spcPct val="150000"/>
              </a:lnSpc>
            </a:pPr>
            <a:r>
              <a:rPr lang="fr-FR" sz="1200" dirty="0">
                <a:latin typeface="Dekko" panose="00000500000000000000" pitchFamily="2" charset="0"/>
                <a:ea typeface="Clensey" panose="02000603000000000000" pitchFamily="2" charset="0"/>
                <a:cs typeface="Dekko" panose="00000500000000000000" pitchFamily="2" charset="0"/>
              </a:rPr>
              <a:t>Chacun doit se ___________________ pour éviter ces attitudes et ____________________  aux autres qu’elles sont intolérables.</a:t>
            </a:r>
          </a:p>
        </p:txBody>
      </p:sp>
      <p:sp>
        <p:nvSpPr>
          <p:cNvPr id="15" name="ZoneTexte 14"/>
          <p:cNvSpPr txBox="1"/>
          <p:nvPr/>
        </p:nvSpPr>
        <p:spPr>
          <a:xfrm>
            <a:off x="1243114" y="5148486"/>
            <a:ext cx="1357279" cy="579682"/>
          </a:xfrm>
          <a:prstGeom prst="rect">
            <a:avLst/>
          </a:prstGeom>
          <a:noFill/>
        </p:spPr>
        <p:txBody>
          <a:bodyPr wrap="square" lIns="101636" tIns="50818" rIns="101636" bIns="50818" rtlCol="0">
            <a:spAutoFit/>
          </a:bodyPr>
          <a:lstStyle/>
          <a:p>
            <a:pPr algn="ctr"/>
            <a:r>
              <a:rPr lang="fr-FR" sz="3100" dirty="0">
                <a:effectLst>
                  <a:outerShdw blurRad="38100" dist="38100" dir="2700000" algn="tl">
                    <a:srgbClr val="000000">
                      <a:alpha val="43137"/>
                    </a:srgbClr>
                  </a:outerShdw>
                </a:effectLst>
                <a:latin typeface="Fineliner Script" pitchFamily="50" charset="0"/>
              </a:rPr>
              <a:t>Lexique</a:t>
            </a:r>
            <a:endParaRPr lang="fr-FR" dirty="0">
              <a:effectLst>
                <a:outerShdw blurRad="38100" dist="38100" dir="2700000" algn="tl">
                  <a:srgbClr val="000000">
                    <a:alpha val="43137"/>
                  </a:srgbClr>
                </a:outerShdw>
              </a:effectLst>
              <a:latin typeface="Fineliner Script" pitchFamily="50" charset="0"/>
            </a:endParaRPr>
          </a:p>
        </p:txBody>
      </p:sp>
      <p:sp>
        <p:nvSpPr>
          <p:cNvPr id="16" name="ZoneTexte 15"/>
          <p:cNvSpPr txBox="1"/>
          <p:nvPr/>
        </p:nvSpPr>
        <p:spPr>
          <a:xfrm>
            <a:off x="745726" y="5662751"/>
            <a:ext cx="2566915" cy="3195783"/>
          </a:xfrm>
          <a:prstGeom prst="rect">
            <a:avLst/>
          </a:prstGeom>
          <a:noFill/>
        </p:spPr>
        <p:txBody>
          <a:bodyPr wrap="square" lIns="101636" tIns="50818" rIns="101636" bIns="50818" rtlCol="0">
            <a:spAutoFit/>
          </a:bodyPr>
          <a:lstStyle/>
          <a:p>
            <a:r>
              <a:rPr lang="fr-FR" sz="1800" b="1" dirty="0">
                <a:latin typeface="Fineliner Script" pitchFamily="50" charset="0"/>
              </a:rPr>
              <a:t>L’esclavage </a:t>
            </a:r>
            <a:r>
              <a:rPr lang="fr-FR" sz="1200" dirty="0">
                <a:latin typeface="Short Stack" panose="02010500040000000007" pitchFamily="2" charset="0"/>
              </a:rPr>
              <a:t>:  </a:t>
            </a:r>
            <a:r>
              <a:rPr lang="fr-FR" sz="1100" dirty="0">
                <a:latin typeface="Short Stack" panose="02010500040000000007" pitchFamily="2" charset="0"/>
              </a:rPr>
              <a:t>Le fait que des êtres humains soient privés de toutes liberté et appartiennent à un maître auquel ils doivent tout obéissance.</a:t>
            </a:r>
          </a:p>
          <a:p>
            <a:endParaRPr lang="fr-FR" sz="1200" dirty="0">
              <a:latin typeface="Short Stack" panose="02010500040000000007" pitchFamily="2" charset="0"/>
            </a:endParaRPr>
          </a:p>
          <a:p>
            <a:r>
              <a:rPr lang="fr-FR" sz="1800" b="1" dirty="0">
                <a:latin typeface="Fineliner Script" pitchFamily="50" charset="0"/>
              </a:rPr>
              <a:t>Le racisme </a:t>
            </a:r>
            <a:r>
              <a:rPr lang="fr-FR" sz="1400" dirty="0"/>
              <a:t>:</a:t>
            </a:r>
            <a:r>
              <a:rPr lang="fr-FR" dirty="0"/>
              <a:t> </a:t>
            </a:r>
            <a:r>
              <a:rPr lang="fr-FR" sz="1100" dirty="0">
                <a:latin typeface="Short Stack" panose="02010500040000000007" pitchFamily="2" charset="0"/>
              </a:rPr>
              <a:t>L’attitude qui consiste à rejeter une personne du fait de son apparence physique ou de son origine</a:t>
            </a:r>
          </a:p>
          <a:p>
            <a:endParaRPr lang="fr-FR" sz="1200" dirty="0">
              <a:latin typeface="Short Stack" panose="02010500040000000007" pitchFamily="2" charset="0"/>
            </a:endParaRPr>
          </a:p>
          <a:p>
            <a:r>
              <a:rPr lang="fr-FR" sz="1800" b="1" dirty="0">
                <a:latin typeface="Fineliner Script" pitchFamily="50" charset="0"/>
              </a:rPr>
              <a:t>L’antisémitisme </a:t>
            </a:r>
            <a:r>
              <a:rPr lang="fr-FR" sz="1200" dirty="0">
                <a:latin typeface="Short Stack" panose="02010500040000000007" pitchFamily="2" charset="0"/>
              </a:rPr>
              <a:t>: </a:t>
            </a:r>
            <a:r>
              <a:rPr lang="fr-FR" sz="1100" dirty="0">
                <a:latin typeface="Short Stack" panose="02010500040000000007" pitchFamily="2" charset="0"/>
              </a:rPr>
              <a:t>l’attitude qui consiste à rejeter les juifs</a:t>
            </a:r>
          </a:p>
        </p:txBody>
      </p:sp>
      <p:sp>
        <p:nvSpPr>
          <p:cNvPr id="8" name="Ellipse 7"/>
          <p:cNvSpPr/>
          <p:nvPr/>
        </p:nvSpPr>
        <p:spPr>
          <a:xfrm>
            <a:off x="3088063" y="769231"/>
            <a:ext cx="1234004" cy="440369"/>
          </a:xfrm>
          <a:prstGeom prst="ellipse">
            <a:avLst/>
          </a:prstGeom>
          <a:solidFill>
            <a:srgbClr val="FFE6B3"/>
          </a:solidFill>
          <a:ln>
            <a:solidFill>
              <a:schemeClr val="accent6">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a:p>
        </p:txBody>
      </p:sp>
      <p:sp>
        <p:nvSpPr>
          <p:cNvPr id="9" name="ZoneTexte 8"/>
          <p:cNvSpPr txBox="1"/>
          <p:nvPr/>
        </p:nvSpPr>
        <p:spPr>
          <a:xfrm>
            <a:off x="3150008" y="810342"/>
            <a:ext cx="1098738" cy="421718"/>
          </a:xfrm>
          <a:prstGeom prst="rect">
            <a:avLst/>
          </a:prstGeom>
          <a:noFill/>
        </p:spPr>
        <p:txBody>
          <a:bodyPr wrap="square" lIns="101636" tIns="50818" rIns="101636" bIns="50818" rtlCol="0">
            <a:spAutoFit/>
          </a:bodyPr>
          <a:lstStyle/>
          <a:p>
            <a:pPr algn="ctr"/>
            <a:r>
              <a:rPr lang="fr-FR" dirty="0">
                <a:latin typeface="Amandine"/>
              </a:rPr>
              <a:t>Leçon</a:t>
            </a:r>
          </a:p>
        </p:txBody>
      </p:sp>
      <p:pic>
        <p:nvPicPr>
          <p:cNvPr id="4" name="Image 3"/>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Effect>
                      <a14:brightnessContrast bright="20000" contrast="-40000"/>
                    </a14:imgEffect>
                  </a14:imgLayer>
                </a14:imgProps>
              </a:ext>
            </a:extLst>
          </a:blip>
          <a:stretch>
            <a:fillRect/>
          </a:stretch>
        </p:blipFill>
        <p:spPr>
          <a:xfrm>
            <a:off x="3547097" y="5103375"/>
            <a:ext cx="3515430" cy="1949912"/>
          </a:xfrm>
          <a:prstGeom prst="roundRect">
            <a:avLst>
              <a:gd name="adj" fmla="val 113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7" name="Picture 2"/>
          <p:cNvPicPr>
            <a:picLocks noChangeAspect="1" noChangeArrowheads="1"/>
          </p:cNvPicPr>
          <p:nvPr/>
        </p:nvPicPr>
        <p:blipFill>
          <a:blip r:embed="rId5">
            <a:duotone>
              <a:prstClr val="black"/>
              <a:schemeClr val="accent6">
                <a:lumMod val="60000"/>
                <a:lumOff val="40000"/>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2702" y="-25035"/>
            <a:ext cx="7456488" cy="95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Ellipse 31"/>
          <p:cNvSpPr/>
          <p:nvPr/>
        </p:nvSpPr>
        <p:spPr>
          <a:xfrm>
            <a:off x="183185" y="105614"/>
            <a:ext cx="985627" cy="739995"/>
          </a:xfrm>
          <a:prstGeom prst="ellipse">
            <a:avLst/>
          </a:prstGeom>
          <a:solidFill>
            <a:schemeClr val="bg1"/>
          </a:solidFill>
          <a:ln>
            <a:solidFill>
              <a:srgbClr val="DB7C4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sz="3600" dirty="0">
              <a:solidFill>
                <a:schemeClr val="tx1"/>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41" name="Rectangle 40"/>
          <p:cNvSpPr/>
          <p:nvPr/>
        </p:nvSpPr>
        <p:spPr>
          <a:xfrm>
            <a:off x="157244" y="153716"/>
            <a:ext cx="1011568" cy="656626"/>
          </a:xfrm>
          <a:prstGeom prst="rect">
            <a:avLst/>
          </a:prstGeom>
        </p:spPr>
        <p:txBody>
          <a:bodyPr wrap="none" lIns="101636" tIns="50818" rIns="101636" bIns="50818">
            <a:spAutoFit/>
          </a:bodyPr>
          <a:lstStyle/>
          <a:p>
            <a:pPr lvl="0" algn="ctr"/>
            <a:r>
              <a:rPr lang="fr-FR" sz="3600" dirty="0">
                <a:solidFill>
                  <a:prstClr val="black"/>
                </a:solidFill>
                <a:effectLst>
                  <a:outerShdw blurRad="38100" dist="38100" dir="2700000" algn="tl">
                    <a:srgbClr val="000000">
                      <a:alpha val="43137"/>
                    </a:srgbClr>
                  </a:outerShdw>
                </a:effectLst>
                <a:latin typeface="Fineliner Script" pitchFamily="50" charset="0"/>
                <a:ea typeface="Clensey" panose="02000603000000000000" pitchFamily="2" charset="0"/>
              </a:rPr>
              <a:t>EMC</a:t>
            </a:r>
          </a:p>
        </p:txBody>
      </p:sp>
      <p:sp>
        <p:nvSpPr>
          <p:cNvPr id="42" name="Rectangle 41"/>
          <p:cNvSpPr/>
          <p:nvPr/>
        </p:nvSpPr>
        <p:spPr>
          <a:xfrm>
            <a:off x="2240930" y="35496"/>
            <a:ext cx="2523200" cy="718182"/>
          </a:xfrm>
          <a:prstGeom prst="rect">
            <a:avLst/>
          </a:prstGeom>
          <a:noFill/>
          <a:ln>
            <a:noFill/>
          </a:ln>
        </p:spPr>
        <p:txBody>
          <a:bodyPr wrap="none" lIns="101636" tIns="50818" rIns="101636" bIns="50818">
            <a:spAutoFit/>
          </a:bodyPr>
          <a:lstStyle/>
          <a:p>
            <a:pPr algn="ctr"/>
            <a:r>
              <a:rPr lang="fr-FR" sz="4000" b="1" spc="-150" dirty="0">
                <a:ln w="3175" cmpd="sng">
                  <a:solidFill>
                    <a:sysClr val="windowText" lastClr="000000"/>
                  </a:solidFill>
                  <a:prstDash val="solid"/>
                </a:ln>
                <a:solidFill>
                  <a:schemeClr val="bg1"/>
                </a:solidFill>
                <a:effectLst>
                  <a:outerShdw blurRad="63500" dir="3600000" algn="tl" rotWithShape="0">
                    <a:srgbClr val="000000">
                      <a:alpha val="70000"/>
                    </a:srgbClr>
                  </a:outerShdw>
                </a:effectLst>
                <a:latin typeface="Chewy" panose="02000000000000000000" pitchFamily="2" charset="0"/>
                <a:ea typeface="Chewy" panose="02000000000000000000" pitchFamily="2" charset="0"/>
              </a:rPr>
              <a:t>La tolérance</a:t>
            </a:r>
          </a:p>
        </p:txBody>
      </p:sp>
      <p:sp>
        <p:nvSpPr>
          <p:cNvPr id="43" name="Rectangle à coins arrondis 42"/>
          <p:cNvSpPr/>
          <p:nvPr/>
        </p:nvSpPr>
        <p:spPr>
          <a:xfrm>
            <a:off x="6163555" y="179934"/>
            <a:ext cx="936104" cy="464202"/>
          </a:xfrm>
          <a:prstGeom prst="roundRect">
            <a:avLst>
              <a:gd name="adj" fmla="val 33049"/>
            </a:avLst>
          </a:prstGeom>
          <a:solidFill>
            <a:srgbClr val="E3996B"/>
          </a:solidFill>
          <a:ln>
            <a:solidFill>
              <a:schemeClr val="accent6">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4"/>
                </a:solidFill>
              </a:ln>
              <a:solidFill>
                <a:schemeClr val="accent4"/>
              </a:solidFill>
            </a:endParaRPr>
          </a:p>
        </p:txBody>
      </p:sp>
      <p:sp>
        <p:nvSpPr>
          <p:cNvPr id="44" name="Rectangle à coins arrondis 43"/>
          <p:cNvSpPr/>
          <p:nvPr/>
        </p:nvSpPr>
        <p:spPr>
          <a:xfrm>
            <a:off x="6316918" y="594394"/>
            <a:ext cx="658723" cy="278041"/>
          </a:xfrm>
          <a:prstGeom prst="roundRect">
            <a:avLst>
              <a:gd name="adj" fmla="val 33049"/>
            </a:avLst>
          </a:prstGeom>
          <a:solidFill>
            <a:schemeClr val="bg1"/>
          </a:solidFill>
          <a:ln>
            <a:solidFill>
              <a:schemeClr val="accent6">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4"/>
                </a:solidFill>
              </a:ln>
              <a:solidFill>
                <a:schemeClr val="accent4"/>
              </a:solidFill>
            </a:endParaRPr>
          </a:p>
        </p:txBody>
      </p:sp>
      <p:sp>
        <p:nvSpPr>
          <p:cNvPr id="45" name="ZoneTexte 44"/>
          <p:cNvSpPr txBox="1"/>
          <p:nvPr/>
        </p:nvSpPr>
        <p:spPr>
          <a:xfrm>
            <a:off x="6264907" y="577027"/>
            <a:ext cx="762744" cy="348850"/>
          </a:xfrm>
          <a:prstGeom prst="rect">
            <a:avLst/>
          </a:prstGeom>
          <a:noFill/>
        </p:spPr>
        <p:txBody>
          <a:bodyPr wrap="square" lIns="101636" tIns="50818" rIns="101636" bIns="50818" rtlCol="0">
            <a:spAutoFit/>
          </a:bodyPr>
          <a:lstStyle/>
          <a:p>
            <a:pPr algn="ctr"/>
            <a:r>
              <a:rPr lang="fr-FR" sz="1600" b="1" dirty="0">
                <a:latin typeface="Fineliner Script" pitchFamily="50" charset="0"/>
              </a:rPr>
              <a:t>Cycle 3</a:t>
            </a:r>
            <a:endParaRPr lang="fr-FR" sz="1800" b="1" dirty="0">
              <a:latin typeface="Fineliner Script" pitchFamily="50" charset="0"/>
            </a:endParaRPr>
          </a:p>
        </p:txBody>
      </p:sp>
      <p:sp>
        <p:nvSpPr>
          <p:cNvPr id="46" name="ZoneTexte 45"/>
          <p:cNvSpPr txBox="1"/>
          <p:nvPr/>
        </p:nvSpPr>
        <p:spPr>
          <a:xfrm>
            <a:off x="6120953" y="179934"/>
            <a:ext cx="1021307" cy="464202"/>
          </a:xfrm>
          <a:prstGeom prst="rect">
            <a:avLst/>
          </a:prstGeom>
          <a:noFill/>
        </p:spPr>
        <p:txBody>
          <a:bodyPr wrap="square" lIns="101636" tIns="50818" rIns="101636" bIns="50818" rtlCol="0">
            <a:spAutoFit/>
          </a:bodyPr>
          <a:lstStyle/>
          <a:p>
            <a:pPr algn="ctr">
              <a:lnSpc>
                <a:spcPct val="70000"/>
              </a:lnSpc>
            </a:pPr>
            <a:r>
              <a:rPr lang="fr-FR" sz="1600" b="1" dirty="0">
                <a:solidFill>
                  <a:schemeClr val="bg1"/>
                </a:solidFill>
                <a:latin typeface="Fineliner Script" pitchFamily="50" charset="0"/>
              </a:rPr>
              <a:t>Etre responsable</a:t>
            </a:r>
            <a:endParaRPr lang="fr-FR" sz="1800" b="1" dirty="0">
              <a:solidFill>
                <a:schemeClr val="bg1"/>
              </a:solidFill>
              <a:latin typeface="Fineliner Script" pitchFamily="50" charset="0"/>
            </a:endParaRPr>
          </a:p>
        </p:txBody>
      </p:sp>
      <p:pic>
        <p:nvPicPr>
          <p:cNvPr id="47" name="Image 46"/>
          <p:cNvPicPr>
            <a:picLocks noChangeAspect="1"/>
          </p:cNvPicPr>
          <p:nvPr/>
        </p:nvPicPr>
        <p:blipFill>
          <a:blip r:embed="rId7"/>
          <a:stretch>
            <a:fillRect/>
          </a:stretch>
        </p:blipFill>
        <p:spPr>
          <a:xfrm>
            <a:off x="881867" y="9108926"/>
            <a:ext cx="1718526" cy="121506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8"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04729" y="7308726"/>
            <a:ext cx="2397962" cy="1120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9" name="ZoneTexte 48"/>
          <p:cNvSpPr txBox="1"/>
          <p:nvPr/>
        </p:nvSpPr>
        <p:spPr>
          <a:xfrm>
            <a:off x="4372967" y="7407963"/>
            <a:ext cx="1934663" cy="738664"/>
          </a:xfrm>
          <a:prstGeom prst="rect">
            <a:avLst/>
          </a:prstGeom>
          <a:noFill/>
        </p:spPr>
        <p:txBody>
          <a:bodyPr wrap="square" rtlCol="0">
            <a:spAutoFit/>
          </a:bodyPr>
          <a:lstStyle/>
          <a:p>
            <a:pPr algn="ctr"/>
            <a:r>
              <a:rPr lang="fr-FR" sz="1800" dirty="0">
                <a:latin typeface="Fineliner Script" pitchFamily="50" charset="0"/>
              </a:rPr>
              <a:t>D’après toi…</a:t>
            </a:r>
          </a:p>
          <a:p>
            <a:r>
              <a:rPr lang="fr-FR" sz="1200" dirty="0">
                <a:latin typeface="RawengulkSans" panose="00000A03000000000000" pitchFamily="2" charset="0"/>
                <a:ea typeface="Sweetness" panose="02000603000000000000" pitchFamily="2" charset="0"/>
              </a:rPr>
              <a:t>Est-il possible d’être tolérant en toutes circonstances ?</a:t>
            </a:r>
          </a:p>
        </p:txBody>
      </p:sp>
      <p:pic>
        <p:nvPicPr>
          <p:cNvPr id="6" name="Image 5"/>
          <p:cNvPicPr>
            <a:picLocks noChangeAspect="1"/>
          </p:cNvPicPr>
          <p:nvPr/>
        </p:nvPicPr>
        <p:blipFill>
          <a:blip r:embed="rId9"/>
          <a:stretch>
            <a:fillRect/>
          </a:stretch>
        </p:blipFill>
        <p:spPr>
          <a:xfrm>
            <a:off x="3992083" y="8613229"/>
            <a:ext cx="2771775" cy="1647825"/>
          </a:xfrm>
          <a:prstGeom prst="roundRect">
            <a:avLst>
              <a:gd name="adj" fmla="val 11465"/>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0" name="Image 4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091007" y="9189642"/>
            <a:ext cx="307588" cy="1224656"/>
          </a:xfrm>
          <a:prstGeom prst="rect">
            <a:avLst/>
          </a:prstGeom>
        </p:spPr>
      </p:pic>
    </p:spTree>
    <p:extLst>
      <p:ext uri="{BB962C8B-B14F-4D97-AF65-F5344CB8AC3E}">
        <p14:creationId xmlns:p14="http://schemas.microsoft.com/office/powerpoint/2010/main" val="41593231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lumMod val="50000"/>
              <a:lumOff val="50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2695</TotalTime>
  <Words>849</Words>
  <Application>Microsoft Office PowerPoint</Application>
  <PresentationFormat>Personnalisé</PresentationFormat>
  <Paragraphs>74</Paragraphs>
  <Slides>3</Slides>
  <Notes>0</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3</vt:i4>
      </vt:variant>
    </vt:vector>
  </HeadingPairs>
  <TitlesOfParts>
    <vt:vector size="19" baseType="lpstr">
      <vt:lpstr>Amandine</vt:lpstr>
      <vt:lpstr>Arial</vt:lpstr>
      <vt:lpstr>Calibri</vt:lpstr>
      <vt:lpstr>Chalkduster</vt:lpstr>
      <vt:lpstr>Chewy</vt:lpstr>
      <vt:lpstr>Clensey</vt:lpstr>
      <vt:lpstr>Courier New</vt:lpstr>
      <vt:lpstr>Dekko</vt:lpstr>
      <vt:lpstr>Fineliner Script</vt:lpstr>
      <vt:lpstr>KG Primary Italics</vt:lpstr>
      <vt:lpstr>RawengulkSans</vt:lpstr>
      <vt:lpstr>Short Stack</vt:lpstr>
      <vt:lpstr>Sweet Cheeks</vt:lpstr>
      <vt:lpstr>Sweetness</vt:lpstr>
      <vt:lpstr>Wingdings</vt:lpstr>
      <vt:lpstr>Thème Office</vt:lpstr>
      <vt:lpstr>Présentation PowerPoint</vt:lpstr>
      <vt:lpstr>Présentation PowerPoint</vt:lpstr>
      <vt:lpstr>Présentation PowerPoint</vt:lpstr>
    </vt:vector>
  </TitlesOfParts>
  <Company>Ecole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118</cp:revision>
  <cp:lastPrinted>2013-09-26T11:43:32Z</cp:lastPrinted>
  <dcterms:created xsi:type="dcterms:W3CDTF">2013-09-22T07:50:11Z</dcterms:created>
  <dcterms:modified xsi:type="dcterms:W3CDTF">2016-03-20T21:53:50Z</dcterms:modified>
</cp:coreProperties>
</file>