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6" r:id="rId2"/>
    <p:sldId id="280" r:id="rId3"/>
    <p:sldId id="277" r:id="rId4"/>
    <p:sldId id="278" r:id="rId5"/>
    <p:sldId id="279" r:id="rId6"/>
    <p:sldId id="281" r:id="rId7"/>
    <p:sldId id="258" r:id="rId8"/>
    <p:sldId id="286" r:id="rId9"/>
    <p:sldId id="274" r:id="rId10"/>
    <p:sldId id="283" r:id="rId11"/>
    <p:sldId id="288" r:id="rId12"/>
    <p:sldId id="289" r:id="rId13"/>
    <p:sldId id="290" r:id="rId14"/>
    <p:sldId id="287" r:id="rId15"/>
    <p:sldId id="291" r:id="rId16"/>
    <p:sldId id="292" r:id="rId17"/>
    <p:sldId id="293" r:id="rId18"/>
  </p:sldIdLst>
  <p:sldSz cx="12192000" cy="6858000"/>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44" autoAdjust="0"/>
    <p:restoredTop sz="86384"/>
  </p:normalViewPr>
  <p:slideViewPr>
    <p:cSldViewPr snapToGrid="0">
      <p:cViewPr varScale="1">
        <p:scale>
          <a:sx n="115" d="100"/>
          <a:sy n="115" d="100"/>
        </p:scale>
        <p:origin x="2008" y="1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021138" y="0"/>
            <a:ext cx="3076575" cy="512763"/>
          </a:xfrm>
          <a:prstGeom prst="rect">
            <a:avLst/>
          </a:prstGeom>
        </p:spPr>
        <p:txBody>
          <a:bodyPr vert="horz" lIns="91440" tIns="45720" rIns="91440" bIns="45720" rtlCol="0"/>
          <a:lstStyle>
            <a:lvl1pPr algn="r">
              <a:defRPr sz="1200"/>
            </a:lvl1pPr>
          </a:lstStyle>
          <a:p>
            <a:fld id="{3308DB9A-0B52-FE4C-837D-78A3383D1CD9}" type="datetimeFigureOut">
              <a:rPr lang="fr-FR" smtClean="0"/>
              <a:t>28/08/2018</a:t>
            </a:fld>
            <a:endParaRPr lang="fr-FR"/>
          </a:p>
        </p:txBody>
      </p:sp>
      <p:sp>
        <p:nvSpPr>
          <p:cNvPr id="4" name="Espace réservé de l'image des diapositives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709613" y="4926013"/>
            <a:ext cx="5680075" cy="4029075"/>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9721850"/>
            <a:ext cx="3076575" cy="5127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021138" y="9721850"/>
            <a:ext cx="3076575" cy="512763"/>
          </a:xfrm>
          <a:prstGeom prst="rect">
            <a:avLst/>
          </a:prstGeom>
        </p:spPr>
        <p:txBody>
          <a:bodyPr vert="horz" lIns="91440" tIns="45720" rIns="91440" bIns="45720" rtlCol="0" anchor="b"/>
          <a:lstStyle>
            <a:lvl1pPr algn="r">
              <a:defRPr sz="1200"/>
            </a:lvl1pPr>
          </a:lstStyle>
          <a:p>
            <a:fld id="{261ABFBE-8163-2F49-AADF-E1949FCA1F3E}" type="slidenum">
              <a:rPr lang="fr-FR" smtClean="0"/>
              <a:t>‹N°›</a:t>
            </a:fld>
            <a:endParaRPr lang="fr-FR"/>
          </a:p>
        </p:txBody>
      </p:sp>
    </p:spTree>
    <p:extLst>
      <p:ext uri="{BB962C8B-B14F-4D97-AF65-F5344CB8AC3E}">
        <p14:creationId xmlns:p14="http://schemas.microsoft.com/office/powerpoint/2010/main" val="1683434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61ABFBE-8163-2F49-AADF-E1949FCA1F3E}" type="slidenum">
              <a:rPr lang="fr-FR" smtClean="0"/>
              <a:t>14</a:t>
            </a:fld>
            <a:endParaRPr lang="fr-FR"/>
          </a:p>
        </p:txBody>
      </p:sp>
    </p:spTree>
    <p:extLst>
      <p:ext uri="{BB962C8B-B14F-4D97-AF65-F5344CB8AC3E}">
        <p14:creationId xmlns:p14="http://schemas.microsoft.com/office/powerpoint/2010/main" val="3516137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61ABFBE-8163-2F49-AADF-E1949FCA1F3E}" type="slidenum">
              <a:rPr lang="fr-FR" smtClean="0"/>
              <a:t>15</a:t>
            </a:fld>
            <a:endParaRPr lang="fr-FR"/>
          </a:p>
        </p:txBody>
      </p:sp>
    </p:spTree>
    <p:extLst>
      <p:ext uri="{BB962C8B-B14F-4D97-AF65-F5344CB8AC3E}">
        <p14:creationId xmlns:p14="http://schemas.microsoft.com/office/powerpoint/2010/main" val="3982442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61ABFBE-8163-2F49-AADF-E1949FCA1F3E}" type="slidenum">
              <a:rPr lang="fr-FR" smtClean="0"/>
              <a:t>16</a:t>
            </a:fld>
            <a:endParaRPr lang="fr-FR"/>
          </a:p>
        </p:txBody>
      </p:sp>
    </p:spTree>
    <p:extLst>
      <p:ext uri="{BB962C8B-B14F-4D97-AF65-F5344CB8AC3E}">
        <p14:creationId xmlns:p14="http://schemas.microsoft.com/office/powerpoint/2010/main" val="2114437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61ABFBE-8163-2F49-AADF-E1949FCA1F3E}" type="slidenum">
              <a:rPr lang="fr-FR" smtClean="0"/>
              <a:t>17</a:t>
            </a:fld>
            <a:endParaRPr lang="fr-FR"/>
          </a:p>
        </p:txBody>
      </p:sp>
    </p:spTree>
    <p:extLst>
      <p:ext uri="{BB962C8B-B14F-4D97-AF65-F5344CB8AC3E}">
        <p14:creationId xmlns:p14="http://schemas.microsoft.com/office/powerpoint/2010/main" val="4044757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587782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43168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61502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404432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17033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001980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92387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284705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2932735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91861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28/08/2018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145317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C2339-19B4-442F-B7D5-99194F0331EA}" type="datetimeFigureOut">
              <a:rPr lang="fr-FR" smtClean="0"/>
              <a:pPr/>
              <a:t>28/08/2018</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E24E1-7ACA-4252-9612-B2B1CAF2BBBC}" type="slidenum">
              <a:rPr lang="fr-FR" smtClean="0"/>
              <a:pPr/>
              <a:t>‹N°›</a:t>
            </a:fld>
            <a:endParaRPr lang="fr-FR"/>
          </a:p>
        </p:txBody>
      </p:sp>
    </p:spTree>
    <p:extLst>
      <p:ext uri="{BB962C8B-B14F-4D97-AF65-F5344CB8AC3E}">
        <p14:creationId xmlns:p14="http://schemas.microsoft.com/office/powerpoint/2010/main" val="1661573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Explorons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20730" y="738188"/>
            <a:ext cx="6135466" cy="5981274"/>
          </a:xfrm>
          <a:prstGeom prst="rect">
            <a:avLst/>
          </a:prstGeom>
          <a:noFill/>
          <a:ln w="25400" algn="ctr">
            <a:solidFill>
              <a:srgbClr val="7030A0"/>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dirty="0"/>
              <a:t> </a:t>
            </a:r>
            <a:r>
              <a:rPr lang="fr-FR" b="1" dirty="0">
                <a:latin typeface="Arial" panose="020B0604020202020204" pitchFamily="34" charset="0"/>
                <a:cs typeface="Arial" panose="020B0604020202020204" pitchFamily="34" charset="0"/>
              </a:rPr>
              <a:t>Une étrange histoire de naufrage</a:t>
            </a:r>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 </a:t>
            </a:r>
          </a:p>
          <a:p>
            <a:r>
              <a:rPr lang="fr-FR" dirty="0">
                <a:latin typeface="Arial" panose="020B0604020202020204" pitchFamily="34" charset="0"/>
                <a:cs typeface="Arial" panose="020B0604020202020204" pitchFamily="34" charset="0"/>
              </a:rPr>
              <a:t>Un vieux marin aux cheveux roux qui a parcouru tous les océans, raconte son naufrage en frissonnant. </a:t>
            </a:r>
          </a:p>
          <a:p>
            <a:r>
              <a:rPr lang="fr-FR" dirty="0">
                <a:latin typeface="Arial" panose="020B0604020202020204" pitchFamily="34" charset="0"/>
                <a:cs typeface="Arial" panose="020B0604020202020204" pitchFamily="34" charset="0"/>
              </a:rPr>
              <a:t>« Quelle tempête ! Un vent enragé souffle tout sur son passage. </a:t>
            </a:r>
            <a:r>
              <a:rPr lang="fr-FR" u="sng" dirty="0">
                <a:latin typeface="Arial" panose="020B0604020202020204" pitchFamily="34" charset="0"/>
                <a:cs typeface="Arial" panose="020B0604020202020204" pitchFamily="34" charset="0"/>
              </a:rPr>
              <a:t>Il</a:t>
            </a:r>
            <a:r>
              <a:rPr lang="fr-FR" dirty="0">
                <a:latin typeface="Arial" panose="020B0604020202020204" pitchFamily="34" charset="0"/>
                <a:cs typeface="Arial" panose="020B0604020202020204" pitchFamily="34" charset="0"/>
              </a:rPr>
              <a:t> casse le mât du bateau, il arrache les voiles. Des vagues font rouler le bateau dans tous les sens ! Un rocher brise la coque du navire. Aussitôt, l’eau pénètre dans le bateau. </a:t>
            </a:r>
          </a:p>
          <a:p>
            <a:r>
              <a:rPr lang="fr-FR" dirty="0">
                <a:latin typeface="Arial" panose="020B0604020202020204" pitchFamily="34" charset="0"/>
                <a:cs typeface="Arial" panose="020B0604020202020204" pitchFamily="34" charset="0"/>
              </a:rPr>
              <a:t>**Tous les marins passent par-dessus bord. </a:t>
            </a:r>
            <a:r>
              <a:rPr lang="fr-FR" u="sng" dirty="0">
                <a:latin typeface="Arial" panose="020B0604020202020204" pitchFamily="34" charset="0"/>
                <a:cs typeface="Arial" panose="020B0604020202020204" pitchFamily="34" charset="0"/>
              </a:rPr>
              <a:t>Ils</a:t>
            </a:r>
            <a:r>
              <a:rPr lang="fr-FR" dirty="0">
                <a:latin typeface="Arial" panose="020B0604020202020204" pitchFamily="34" charset="0"/>
                <a:cs typeface="Arial" panose="020B0604020202020204" pitchFamily="34" charset="0"/>
              </a:rPr>
              <a:t> tombent dans une eau glaciale. </a:t>
            </a:r>
          </a:p>
          <a:p>
            <a:r>
              <a:rPr lang="fr-FR" dirty="0">
                <a:latin typeface="Arial" panose="020B0604020202020204" pitchFamily="34" charset="0"/>
                <a:cs typeface="Arial" panose="020B0604020202020204" pitchFamily="34" charset="0"/>
              </a:rPr>
              <a:t>Moi, </a:t>
            </a:r>
            <a:r>
              <a:rPr lang="fr-FR" u="sng" dirty="0">
                <a:latin typeface="Arial" panose="020B0604020202020204" pitchFamily="34" charset="0"/>
                <a:cs typeface="Arial" panose="020B0604020202020204" pitchFamily="34" charset="0"/>
              </a:rPr>
              <a:t>je </a:t>
            </a:r>
            <a:r>
              <a:rPr lang="fr-FR" dirty="0">
                <a:latin typeface="Arial" panose="020B0604020202020204" pitchFamily="34" charset="0"/>
                <a:cs typeface="Arial" panose="020B0604020202020204" pitchFamily="34" charset="0"/>
              </a:rPr>
              <a:t>réussis à attacher la corde d’une bouée autour de ma taille et je fais un nœud solide. J’entoure la bouée de mes deux bras et je laisse la mer en furie me porter. Au lever du jour, le soleil réchauffe mon corps, le calme revient. Au loin, des mouettes crient. Je nage alors dans leur direction. </a:t>
            </a:r>
          </a:p>
          <a:p>
            <a:r>
              <a:rPr lang="fr-FR" dirty="0">
                <a:latin typeface="Arial" panose="020B0604020202020204" pitchFamily="34" charset="0"/>
                <a:cs typeface="Arial" panose="020B0604020202020204" pitchFamily="34" charset="0"/>
              </a:rPr>
              <a:t>Je pense être sauvé. Mais l’aventure ne fait que commencer… »</a:t>
            </a:r>
          </a:p>
          <a:p>
            <a:endParaRPr lang="fr-FR" dirty="0">
              <a:latin typeface="Arial" panose="020B0604020202020204" pitchFamily="34" charset="0"/>
              <a:cs typeface="Arial" panose="020B0604020202020204" pitchFamily="34" charset="0"/>
            </a:endParaRPr>
          </a:p>
          <a:p>
            <a:pPr algn="r"/>
            <a:r>
              <a:rPr lang="fr-FR" sz="1200" dirty="0">
                <a:latin typeface="Arial" panose="020B0604020202020204" pitchFamily="34" charset="0"/>
                <a:cs typeface="Arial" panose="020B0604020202020204" pitchFamily="34" charset="0"/>
              </a:rPr>
              <a:t>d’après « </a:t>
            </a:r>
            <a:r>
              <a:rPr lang="fr-FR" sz="1200" i="1" dirty="0">
                <a:latin typeface="Arial" panose="020B0604020202020204" pitchFamily="34" charset="0"/>
                <a:cs typeface="Arial" panose="020B0604020202020204" pitchFamily="34" charset="0"/>
              </a:rPr>
              <a:t>Souvenirs d’un vieux marin</a:t>
            </a:r>
            <a:r>
              <a:rPr lang="fr-FR" sz="1200" dirty="0">
                <a:latin typeface="Arial" panose="020B0604020202020204" pitchFamily="34" charset="0"/>
                <a:cs typeface="Arial" panose="020B0604020202020204" pitchFamily="34" charset="0"/>
              </a:rPr>
              <a:t> » L’école aujourd’hui n°10 juin 2010</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5"/>
          <p:cNvSpPr txBox="1">
            <a:spLocks noChangeArrowheads="1"/>
          </p:cNvSpPr>
          <p:nvPr/>
        </p:nvSpPr>
        <p:spPr bwMode="auto">
          <a:xfrm>
            <a:off x="5530739" y="96727"/>
            <a:ext cx="6137519" cy="715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0" i="0" u="sng" strike="noStrike" cap="none" normalizeH="0" baseline="0" dirty="0">
                <a:ln>
                  <a:noFill/>
                </a:ln>
                <a:solidFill>
                  <a:srgbClr val="7030A0"/>
                </a:solidFill>
                <a:effectLst/>
                <a:latin typeface="Arial" panose="020B0604020202020204" pitchFamily="34" charset="0"/>
              </a:rPr>
              <a:t>Semaine </a:t>
            </a:r>
            <a:r>
              <a:rPr lang="fr-FR" altLang="fr-FR" u="sng" dirty="0">
                <a:solidFill>
                  <a:srgbClr val="7030A0"/>
                </a:solidFill>
                <a:latin typeface="Arial" panose="020B0604020202020204" pitchFamily="34" charset="0"/>
              </a:rPr>
              <a:t>1</a:t>
            </a:r>
            <a:r>
              <a:rPr kumimoji="0" lang="fr-FR" altLang="fr-FR" sz="1800" b="0" i="0" u="sng" strike="noStrike" cap="none" normalizeH="0" baseline="0" dirty="0">
                <a:ln>
                  <a:noFill/>
                </a:ln>
                <a:solidFill>
                  <a:srgbClr val="7030A0"/>
                </a:solidFill>
                <a:effectLst/>
                <a:latin typeface="Arial" panose="020B0604020202020204" pitchFamily="34" charset="0"/>
              </a:rPr>
              <a:t> : </a:t>
            </a:r>
            <a:r>
              <a:rPr kumimoji="0" lang="fr-FR" altLang="fr-FR" sz="1800" b="0" i="0" u="sng" strike="noStrike" cap="none" normalizeH="0" baseline="0" dirty="0">
                <a:ln>
                  <a:noFill/>
                </a:ln>
                <a:effectLst/>
                <a:latin typeface="Arial" panose="020B0604020202020204" pitchFamily="34" charset="0"/>
              </a:rPr>
              <a:t>Une étrange histoire de naufrage</a:t>
            </a:r>
            <a:endParaRPr kumimoji="0" lang="fr-FR" altLang="fr-FR" sz="1800" b="0" i="0" u="none" strike="noStrike" cap="none" normalizeH="0" baseline="0" dirty="0">
              <a:ln>
                <a:noFill/>
              </a:ln>
              <a:effectLst/>
              <a:latin typeface="Arial" panose="020B0604020202020204" pitchFamily="34" charset="0"/>
            </a:endParaRPr>
          </a:p>
        </p:txBody>
      </p:sp>
      <p:sp>
        <p:nvSpPr>
          <p:cNvPr id="2" name="ZoneTexte 1"/>
          <p:cNvSpPr txBox="1"/>
          <p:nvPr/>
        </p:nvSpPr>
        <p:spPr>
          <a:xfrm>
            <a:off x="6546762" y="623888"/>
            <a:ext cx="5623035" cy="6100388"/>
          </a:xfrm>
          <a:prstGeom prst="rect">
            <a:avLst/>
          </a:prstGeom>
          <a:noFill/>
        </p:spPr>
        <p:txBody>
          <a:bodyPr wrap="square" rtlCol="0">
            <a:spAutoFit/>
          </a:bodyPr>
          <a:lstStyle/>
          <a:p>
            <a:pPr marL="342900" indent="-342900">
              <a:lnSpc>
                <a:spcPct val="200000"/>
              </a:lnSpc>
              <a:buAutoNum type="arabicParenR"/>
            </a:pPr>
            <a:r>
              <a:rPr lang="fr-FR" dirty="0">
                <a:latin typeface="Arial" panose="020B0604020202020204" pitchFamily="34" charset="0"/>
                <a:cs typeface="Arial" panose="020B0604020202020204" pitchFamily="34" charset="0"/>
              </a:rPr>
              <a:t>Qui raconte le naufrage ? </a:t>
            </a:r>
          </a:p>
          <a:p>
            <a:pPr marL="342900" indent="-342900">
              <a:lnSpc>
                <a:spcPct val="200000"/>
              </a:lnSpc>
              <a:buAutoNum type="arabicParenR"/>
            </a:pPr>
            <a:r>
              <a:rPr lang="fr-FR" dirty="0">
                <a:latin typeface="Arial" panose="020B0604020202020204" pitchFamily="34" charset="0"/>
                <a:cs typeface="Arial" panose="020B0604020202020204" pitchFamily="34" charset="0"/>
              </a:rPr>
              <a:t>Qu’est-ce qui provoque le naufrage ?</a:t>
            </a:r>
          </a:p>
          <a:p>
            <a:pPr marL="342900" indent="-342900">
              <a:lnSpc>
                <a:spcPct val="200000"/>
              </a:lnSpc>
              <a:buAutoNum type="arabicParenR"/>
            </a:pPr>
            <a:r>
              <a:rPr lang="fr-FR" dirty="0">
                <a:latin typeface="Arial" panose="020B0604020202020204" pitchFamily="34" charset="0"/>
                <a:cs typeface="Arial" panose="020B0604020202020204" pitchFamily="34" charset="0"/>
              </a:rPr>
              <a:t> Comment le vieux marin réussit-il à survivre ?</a:t>
            </a:r>
          </a:p>
          <a:p>
            <a:pPr>
              <a:lnSpc>
                <a:spcPct val="200000"/>
              </a:lnSpc>
            </a:pPr>
            <a:endParaRPr lang="fr-FR" dirty="0">
              <a:latin typeface="Arial" panose="020B0604020202020204" pitchFamily="34" charset="0"/>
              <a:cs typeface="Arial" panose="020B0604020202020204" pitchFamily="34" charset="0"/>
            </a:endParaRPr>
          </a:p>
          <a:p>
            <a:pPr>
              <a:lnSpc>
                <a:spcPct val="200000"/>
              </a:lnSpc>
            </a:pPr>
            <a:r>
              <a:rPr lang="fr-FR" b="1" u="sng" dirty="0">
                <a:latin typeface="Arial" panose="020B0604020202020204" pitchFamily="34" charset="0"/>
                <a:cs typeface="Arial" panose="020B0604020202020204" pitchFamily="34" charset="0"/>
              </a:rPr>
              <a:t>Lexique :</a:t>
            </a:r>
          </a:p>
          <a:p>
            <a:pPr>
              <a:lnSpc>
                <a:spcPct val="200000"/>
              </a:lnSpc>
            </a:pPr>
            <a:r>
              <a:rPr lang="fr-FR" dirty="0">
                <a:latin typeface="Arial" panose="020B0604020202020204" pitchFamily="34" charset="0"/>
                <a:cs typeface="Arial" panose="020B0604020202020204" pitchFamily="34" charset="0"/>
              </a:rPr>
              <a:t>les vagues roulent le bateau dans tous les sens. </a:t>
            </a:r>
          </a:p>
          <a:p>
            <a:pPr marL="342900" indent="-342900" algn="just">
              <a:lnSpc>
                <a:spcPct val="200000"/>
              </a:lnSpc>
              <a:buAutoNum type="arabicPeriod"/>
            </a:pPr>
            <a:endParaRPr lang="fr-FR"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2597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739926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Jours 3 et 4 </a:t>
            </a:r>
            <a:r>
              <a:rPr lang="fr-FR" altLang="fr-FR" sz="1400" i="1" dirty="0">
                <a:solidFill>
                  <a:srgbClr val="000000"/>
                </a:solidFill>
                <a:latin typeface="Arial" panose="020B0604020202020204" pitchFamily="34" charset="0"/>
              </a:rPr>
              <a:t>Structuration : passé composé des verbes au programme avec l’auxiliaire avoir</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778082" cy="593159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2" anchor="t" anchorCtr="0" compatLnSpc="1">
            <a:prstTxWarp prst="textNoShape">
              <a:avLst/>
            </a:prstTxWarp>
          </a:bodyPr>
          <a:lstStyle/>
          <a:p>
            <a:pPr>
              <a:lnSpc>
                <a:spcPct val="150000"/>
              </a:lnSpc>
            </a:pPr>
            <a:r>
              <a:rPr lang="fr-FR" i="1" dirty="0">
                <a:latin typeface="Arial" panose="020B0604020202020204" pitchFamily="34" charset="0"/>
                <a:cs typeface="Arial" panose="020B0604020202020204" pitchFamily="34" charset="0"/>
              </a:rPr>
              <a:t>Tu as pris deux silex.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Tu as fait comme eux.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Tu as dit :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Tu as eu froid.</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Tu as dormi.</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Vous avez pris deux silex.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Vous avez fait comme eux.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Vous avez  dit :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Vous avez  eu froid.</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Vous avez dormi.</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Elle a atterri aux États-Unis.</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Il a fait la bouche.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J’ai fait la bouche.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Celui-ci a grandi.</a:t>
            </a:r>
          </a:p>
          <a:p>
            <a:pPr>
              <a:lnSpc>
                <a:spcPct val="150000"/>
              </a:lnSpc>
            </a:pPr>
            <a:r>
              <a:rPr lang="fr-FR" i="1" dirty="0">
                <a:latin typeface="Arial" panose="020B0604020202020204" pitchFamily="34" charset="0"/>
                <a:cs typeface="Arial" panose="020B0604020202020204" pitchFamily="34" charset="0"/>
              </a:rPr>
              <a:t>Il a vu sa perruque.</a:t>
            </a:r>
          </a:p>
          <a:p>
            <a:pPr>
              <a:lnSpc>
                <a:spcPct val="150000"/>
              </a:lnSpc>
            </a:pP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J’ai  vu ma perruque.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Celle-ci a ri.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J’ai dit.</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Pinocchio a mis la perruque sur sa tête.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Ces manières insolentes ont rendu </a:t>
            </a:r>
            <a:r>
              <a:rPr lang="fr-FR" i="1" dirty="0" err="1">
                <a:latin typeface="Arial" panose="020B0604020202020204" pitchFamily="34" charset="0"/>
                <a:cs typeface="Arial" panose="020B0604020202020204" pitchFamily="34" charset="0"/>
              </a:rPr>
              <a:t>Geppetto</a:t>
            </a:r>
            <a:r>
              <a:rPr lang="fr-FR" i="1" dirty="0">
                <a:latin typeface="Arial" panose="020B0604020202020204" pitchFamily="34" charset="0"/>
                <a:cs typeface="Arial" panose="020B0604020202020204" pitchFamily="34" charset="0"/>
              </a:rPr>
              <a:t> très triste.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Nous avons verni l’intérieur des pots.</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Nous l’avons rempli d’eau.</a:t>
            </a:r>
            <a:endParaRPr lang="fr-FR" dirty="0">
              <a:latin typeface="Arial" panose="020B0604020202020204" pitchFamily="34" charset="0"/>
              <a:cs typeface="Arial" panose="020B0604020202020204" pitchFamily="34" charset="0"/>
            </a:endParaRPr>
          </a:p>
          <a:p>
            <a:pPr>
              <a:lnSpc>
                <a:spcPct val="150000"/>
              </a:lnSpc>
            </a:pPr>
            <a:r>
              <a:rPr lang="fr-FR" dirty="0">
                <a:latin typeface="Arial" panose="020B0604020202020204" pitchFamily="34" charset="0"/>
                <a:cs typeface="Arial" panose="020B0604020202020204" pitchFamily="34" charset="0"/>
              </a:rPr>
              <a:t> </a:t>
            </a:r>
            <a:r>
              <a:rPr lang="fr-FR" i="1" dirty="0">
                <a:latin typeface="Arial" panose="020B0604020202020204" pitchFamily="34" charset="0"/>
                <a:cs typeface="Arial" panose="020B0604020202020204" pitchFamily="34" charset="0"/>
              </a:rPr>
              <a:t>Des vagues ont fait rouler le bateau dans tous les sens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J’ai réussi à attacher la corde d’une bouée autour de ma taille.</a:t>
            </a:r>
          </a:p>
          <a:p>
            <a:pPr>
              <a:lnSpc>
                <a:spcPct val="150000"/>
              </a:lnSpc>
            </a:pPr>
            <a:r>
              <a:rPr lang="fr-FR" i="1" dirty="0">
                <a:latin typeface="Arial" panose="020B0604020202020204" pitchFamily="34" charset="0"/>
                <a:cs typeface="Arial" panose="020B0604020202020204" pitchFamily="34" charset="0"/>
              </a:rPr>
              <a:t>Le marin a dû s’attacher à une bouée. </a:t>
            </a:r>
          </a:p>
          <a:p>
            <a:pPr>
              <a:lnSpc>
                <a:spcPct val="150000"/>
              </a:lnSpc>
            </a:pPr>
            <a:r>
              <a:rPr lang="fr-FR" i="1" dirty="0">
                <a:latin typeface="Arial" panose="020B0604020202020204" pitchFamily="34" charset="0"/>
                <a:cs typeface="Arial" panose="020B0604020202020204" pitchFamily="34" charset="0"/>
              </a:rPr>
              <a:t>Il a pu atteindre une ile. </a:t>
            </a:r>
          </a:p>
          <a:p>
            <a:pPr>
              <a:lnSpc>
                <a:spcPct val="150000"/>
              </a:lnSpc>
            </a:pPr>
            <a:r>
              <a:rPr lang="fr-FR" i="1" dirty="0">
                <a:latin typeface="Arial" panose="020B0604020202020204" pitchFamily="34" charset="0"/>
                <a:cs typeface="Arial" panose="020B0604020202020204" pitchFamily="34" charset="0"/>
              </a:rPr>
              <a:t>Il a voulu explorer l’ile. </a:t>
            </a:r>
            <a:endParaRPr lang="fr-FR" dirty="0">
              <a:latin typeface="Arial" panose="020B0604020202020204" pitchFamily="34" charset="0"/>
              <a:cs typeface="Arial" panose="020B0604020202020204" pitchFamily="34" charset="0"/>
            </a:endParaRPr>
          </a:p>
          <a:p>
            <a:endParaRPr lang="fr-FR" dirty="0"/>
          </a:p>
          <a:p>
            <a:pPr marL="342900" indent="-342900" algn="just">
              <a:lnSpc>
                <a:spcPct val="250000"/>
              </a:lnSpc>
              <a:buFont typeface="Arial" panose="020B0604020202020204" pitchFamily="34" charset="0"/>
              <a:buChar char="•"/>
            </a:pPr>
            <a:endParaRPr lang="fr-FR" sz="2000" u="sng"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865570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739926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Jours 3 et 4 </a:t>
            </a:r>
            <a:r>
              <a:rPr lang="fr-FR" altLang="fr-FR" sz="1400" i="1" dirty="0">
                <a:solidFill>
                  <a:srgbClr val="000000"/>
                </a:solidFill>
                <a:latin typeface="Arial" panose="020B0604020202020204" pitchFamily="34" charset="0"/>
              </a:rPr>
              <a:t>Structuration : passé composé des verbes au programme avec l’auxiliaire avoir</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778082" cy="593159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2" anchor="t" anchorCtr="0" compatLnSpc="1">
            <a:prstTxWarp prst="textNoShape">
              <a:avLst/>
            </a:prstTxWarp>
          </a:bodyPr>
          <a:lstStyle/>
          <a:p>
            <a:pPr>
              <a:lnSpc>
                <a:spcPct val="150000"/>
              </a:lnSpc>
            </a:pPr>
            <a:endParaRPr lang="fr-FR" dirty="0">
              <a:latin typeface="Arial" panose="020B0604020202020204" pitchFamily="34" charset="0"/>
              <a:cs typeface="Arial" panose="020B0604020202020204" pitchFamily="34" charset="0"/>
            </a:endParaRPr>
          </a:p>
          <a:p>
            <a:endParaRPr lang="fr-FR" dirty="0"/>
          </a:p>
          <a:p>
            <a:pPr marL="342900" indent="-342900" algn="just">
              <a:lnSpc>
                <a:spcPct val="250000"/>
              </a:lnSpc>
              <a:buFont typeface="Arial" panose="020B0604020202020204" pitchFamily="34" charset="0"/>
              <a:buChar char="•"/>
            </a:pPr>
            <a:endParaRPr lang="fr-FR" sz="2000" u="sng"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graphicFrame>
        <p:nvGraphicFramePr>
          <p:cNvPr id="2" name="Tableau 1">
            <a:extLst>
              <a:ext uri="{FF2B5EF4-FFF2-40B4-BE49-F238E27FC236}">
                <a16:creationId xmlns:a16="http://schemas.microsoft.com/office/drawing/2014/main" id="{748741A6-6EBA-1F45-ADB1-75E38E3D2653}"/>
              </a:ext>
            </a:extLst>
          </p:cNvPr>
          <p:cNvGraphicFramePr>
            <a:graphicFrameLocks noGrp="1"/>
          </p:cNvGraphicFramePr>
          <p:nvPr>
            <p:extLst>
              <p:ext uri="{D42A27DB-BD31-4B8C-83A1-F6EECF244321}">
                <p14:modId xmlns:p14="http://schemas.microsoft.com/office/powerpoint/2010/main" val="687521369"/>
              </p:ext>
            </p:extLst>
          </p:nvPr>
        </p:nvGraphicFramePr>
        <p:xfrm>
          <a:off x="539636" y="1004888"/>
          <a:ext cx="11184675" cy="5172888"/>
        </p:xfrm>
        <a:graphic>
          <a:graphicData uri="http://schemas.openxmlformats.org/drawingml/2006/table">
            <a:tbl>
              <a:tblPr firstRow="1" firstCol="1" bandRow="1">
                <a:tableStyleId>{5C22544A-7EE6-4342-B048-85BDC9FD1C3A}</a:tableStyleId>
              </a:tblPr>
              <a:tblGrid>
                <a:gridCol w="2235951">
                  <a:extLst>
                    <a:ext uri="{9D8B030D-6E8A-4147-A177-3AD203B41FA5}">
                      <a16:colId xmlns:a16="http://schemas.microsoft.com/office/drawing/2014/main" val="2522099843"/>
                    </a:ext>
                  </a:extLst>
                </a:gridCol>
                <a:gridCol w="2237181">
                  <a:extLst>
                    <a:ext uri="{9D8B030D-6E8A-4147-A177-3AD203B41FA5}">
                      <a16:colId xmlns:a16="http://schemas.microsoft.com/office/drawing/2014/main" val="3574437644"/>
                    </a:ext>
                  </a:extLst>
                </a:gridCol>
                <a:gridCol w="2237181">
                  <a:extLst>
                    <a:ext uri="{9D8B030D-6E8A-4147-A177-3AD203B41FA5}">
                      <a16:colId xmlns:a16="http://schemas.microsoft.com/office/drawing/2014/main" val="828506697"/>
                    </a:ext>
                  </a:extLst>
                </a:gridCol>
                <a:gridCol w="2237181">
                  <a:extLst>
                    <a:ext uri="{9D8B030D-6E8A-4147-A177-3AD203B41FA5}">
                      <a16:colId xmlns:a16="http://schemas.microsoft.com/office/drawing/2014/main" val="2144547265"/>
                    </a:ext>
                  </a:extLst>
                </a:gridCol>
                <a:gridCol w="2237181">
                  <a:extLst>
                    <a:ext uri="{9D8B030D-6E8A-4147-A177-3AD203B41FA5}">
                      <a16:colId xmlns:a16="http://schemas.microsoft.com/office/drawing/2014/main" val="222834497"/>
                    </a:ext>
                  </a:extLst>
                </a:gridCol>
              </a:tblGrid>
              <a:tr h="853665">
                <a:tc>
                  <a:txBody>
                    <a:bodyPr/>
                    <a:lstStyle/>
                    <a:p>
                      <a:pPr algn="ctr">
                        <a:spcAft>
                          <a:spcPts val="0"/>
                        </a:spcAft>
                      </a:pPr>
                      <a:r>
                        <a:rPr lang="fr-FR" sz="1800" dirty="0">
                          <a:effectLst/>
                          <a:latin typeface="Arial" panose="020B0604020202020204" pitchFamily="34" charset="0"/>
                          <a:cs typeface="Arial" panose="020B0604020202020204" pitchFamily="34" charset="0"/>
                        </a:rPr>
                        <a:t>participe passé terminé par -i</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rgbClr val="7030A0"/>
                    </a:solidFill>
                  </a:tcPr>
                </a:tc>
                <a:tc>
                  <a:txBody>
                    <a:bodyPr/>
                    <a:lstStyle/>
                    <a:p>
                      <a:pPr algn="ctr">
                        <a:spcAft>
                          <a:spcPts val="0"/>
                        </a:spcAft>
                      </a:pPr>
                      <a:r>
                        <a:rPr lang="fr-FR" sz="1800">
                          <a:effectLst/>
                          <a:latin typeface="Arial" panose="020B0604020202020204" pitchFamily="34" charset="0"/>
                          <a:cs typeface="Arial" panose="020B0604020202020204" pitchFamily="34" charset="0"/>
                        </a:rPr>
                        <a:t>participe passé terminé par -is</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rgbClr val="7030A0"/>
                    </a:solidFill>
                  </a:tcPr>
                </a:tc>
                <a:tc>
                  <a:txBody>
                    <a:bodyPr/>
                    <a:lstStyle/>
                    <a:p>
                      <a:pPr algn="ctr">
                        <a:spcAft>
                          <a:spcPts val="0"/>
                        </a:spcAft>
                      </a:pPr>
                      <a:r>
                        <a:rPr lang="fr-FR" sz="1800" dirty="0">
                          <a:effectLst/>
                          <a:latin typeface="Arial" panose="020B0604020202020204" pitchFamily="34" charset="0"/>
                          <a:cs typeface="Arial" panose="020B0604020202020204" pitchFamily="34" charset="0"/>
                        </a:rPr>
                        <a:t>participe passé terminé par -</a:t>
                      </a:r>
                      <a:r>
                        <a:rPr lang="fr-FR" sz="1800" dirty="0" err="1">
                          <a:effectLst/>
                          <a:latin typeface="Arial" panose="020B0604020202020204" pitchFamily="34" charset="0"/>
                          <a:cs typeface="Arial" panose="020B0604020202020204" pitchFamily="34" charset="0"/>
                        </a:rPr>
                        <a:t>it</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rgbClr val="7030A0"/>
                    </a:solidFill>
                  </a:tcPr>
                </a:tc>
                <a:tc>
                  <a:txBody>
                    <a:bodyPr/>
                    <a:lstStyle/>
                    <a:p>
                      <a:pPr algn="ctr">
                        <a:spcAft>
                          <a:spcPts val="0"/>
                        </a:spcAft>
                      </a:pPr>
                      <a:r>
                        <a:rPr lang="fr-FR" sz="1800">
                          <a:effectLst/>
                          <a:latin typeface="Arial" panose="020B0604020202020204" pitchFamily="34" charset="0"/>
                          <a:cs typeface="Arial" panose="020B0604020202020204" pitchFamily="34" charset="0"/>
                        </a:rPr>
                        <a:t>participe passé terminé par –u /û</a:t>
                      </a:r>
                      <a:endParaRPr lang="fr-FR"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rgbClr val="7030A0"/>
                    </a:solidFill>
                  </a:tcPr>
                </a:tc>
                <a:tc>
                  <a:txBody>
                    <a:bodyPr/>
                    <a:lstStyle/>
                    <a:p>
                      <a:pPr algn="ctr">
                        <a:spcAft>
                          <a:spcPts val="0"/>
                        </a:spcAft>
                      </a:pPr>
                      <a:r>
                        <a:rPr lang="fr-FR" sz="1800" dirty="0">
                          <a:effectLst/>
                          <a:latin typeface="Arial" panose="020B0604020202020204" pitchFamily="34" charset="0"/>
                          <a:cs typeface="Arial" panose="020B0604020202020204" pitchFamily="34" charset="0"/>
                        </a:rPr>
                        <a:t>participe passé terminé par -</a:t>
                      </a:r>
                      <a:r>
                        <a:rPr lang="fr-FR" sz="1800" dirty="0" err="1">
                          <a:effectLst/>
                          <a:latin typeface="Arial" panose="020B0604020202020204" pitchFamily="34" charset="0"/>
                          <a:cs typeface="Arial" panose="020B0604020202020204" pitchFamily="34" charset="0"/>
                        </a:rPr>
                        <a:t>t</a:t>
                      </a: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rgbClr val="7030A0"/>
                    </a:solidFill>
                  </a:tcPr>
                </a:tc>
                <a:extLst>
                  <a:ext uri="{0D108BD9-81ED-4DB2-BD59-A6C34878D82A}">
                    <a16:rowId xmlns:a16="http://schemas.microsoft.com/office/drawing/2014/main" val="4088804801"/>
                  </a:ext>
                </a:extLst>
              </a:tr>
              <a:tr h="4319223">
                <a:tc>
                  <a:txBody>
                    <a:bodyPr/>
                    <a:lstStyle/>
                    <a:p>
                      <a:pPr>
                        <a:spcAft>
                          <a:spcPts val="0"/>
                        </a:spcAft>
                      </a:pPr>
                      <a:r>
                        <a:rPr lang="fr-FR" sz="1200" dirty="0">
                          <a:effectLst/>
                        </a:rPr>
                        <a:t> </a:t>
                      </a:r>
                      <a:endParaRPr lang="fr-FR" sz="1200" dirty="0">
                        <a:effectLst/>
                        <a:latin typeface="Times New Roman" panose="02020603050405020304" pitchFamily="18" charset="0"/>
                        <a:ea typeface="Calibri" panose="020F0502020204030204" pitchFamily="34" charset="0"/>
                      </a:endParaRPr>
                    </a:p>
                  </a:txBody>
                  <a:tcPr marL="68580" marR="68580" marT="0" marB="0">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r="100000" b="100000"/>
                      </a:path>
                      <a:tileRect l="-100000" t="-100000"/>
                    </a:gradFill>
                  </a:tcPr>
                </a:tc>
                <a:tc>
                  <a:txBody>
                    <a:bodyPr/>
                    <a:lstStyle/>
                    <a:p>
                      <a:pPr>
                        <a:spcAft>
                          <a:spcPts val="0"/>
                        </a:spcAft>
                      </a:pPr>
                      <a:r>
                        <a:rPr lang="fr-FR" sz="1200" dirty="0">
                          <a:effectLst/>
                        </a:rPr>
                        <a:t> </a:t>
                      </a:r>
                      <a:endParaRPr lang="fr-FR" sz="1200" dirty="0">
                        <a:effectLst/>
                        <a:latin typeface="Times New Roman" panose="02020603050405020304" pitchFamily="18" charset="0"/>
                        <a:ea typeface="Calibri" panose="020F0502020204030204" pitchFamily="34" charset="0"/>
                      </a:endParaRPr>
                    </a:p>
                  </a:txBody>
                  <a:tcPr marL="68580" marR="68580" marT="0" marB="0">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r="100000" b="100000"/>
                      </a:path>
                      <a:tileRect l="-100000" t="-100000"/>
                    </a:gradFill>
                  </a:tcPr>
                </a:tc>
                <a:tc>
                  <a:txBody>
                    <a:bodyPr/>
                    <a:lstStyle/>
                    <a:p>
                      <a:pPr>
                        <a:spcAft>
                          <a:spcPts val="0"/>
                        </a:spcAft>
                      </a:pPr>
                      <a:r>
                        <a:rPr lang="fr-FR" sz="1200" dirty="0">
                          <a:effectLst/>
                        </a:rPr>
                        <a:t> </a:t>
                      </a:r>
                      <a:endParaRPr lang="fr-FR" sz="1200" dirty="0">
                        <a:effectLst/>
                        <a:latin typeface="Times New Roman" panose="02020603050405020304" pitchFamily="18" charset="0"/>
                        <a:ea typeface="Calibri" panose="020F0502020204030204" pitchFamily="34" charset="0"/>
                      </a:endParaRPr>
                    </a:p>
                  </a:txBody>
                  <a:tcPr marL="68580" marR="68580" marT="0" marB="0">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r="100000" b="100000"/>
                      </a:path>
                      <a:tileRect l="-100000" t="-100000"/>
                    </a:gradFill>
                  </a:tcPr>
                </a:tc>
                <a:tc>
                  <a:txBody>
                    <a:bodyPr/>
                    <a:lstStyle/>
                    <a:p>
                      <a:pPr>
                        <a:spcAft>
                          <a:spcPts val="0"/>
                        </a:spcAft>
                      </a:pPr>
                      <a:r>
                        <a:rPr lang="fr-FR" sz="1200" dirty="0">
                          <a:effectLst/>
                        </a:rPr>
                        <a:t> </a:t>
                      </a:r>
                      <a:endParaRPr lang="fr-FR" sz="1200" dirty="0">
                        <a:effectLst/>
                        <a:latin typeface="Times New Roman" panose="02020603050405020304" pitchFamily="18" charset="0"/>
                        <a:ea typeface="Calibri" panose="020F0502020204030204" pitchFamily="34" charset="0"/>
                      </a:endParaRPr>
                    </a:p>
                  </a:txBody>
                  <a:tcPr marL="68580" marR="68580" marT="0" marB="0">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r="100000" b="100000"/>
                      </a:path>
                      <a:tileRect l="-100000" t="-100000"/>
                    </a:gradFill>
                  </a:tcPr>
                </a:tc>
                <a:tc>
                  <a:txBody>
                    <a:bodyPr/>
                    <a:lstStyle/>
                    <a:p>
                      <a:pPr>
                        <a:spcAft>
                          <a:spcPts val="0"/>
                        </a:spcAft>
                      </a:pPr>
                      <a:r>
                        <a:rPr lang="fr-FR" sz="1200" dirty="0">
                          <a:effectLst/>
                        </a:rPr>
                        <a:t> </a:t>
                      </a:r>
                      <a:endParaRPr lang="fr-FR" sz="1200" dirty="0">
                        <a:effectLst/>
                        <a:latin typeface="Times New Roman" panose="02020603050405020304" pitchFamily="18" charset="0"/>
                        <a:ea typeface="Calibri" panose="020F0502020204030204" pitchFamily="34" charset="0"/>
                      </a:endParaRPr>
                    </a:p>
                  </a:txBody>
                  <a:tcPr marL="68580" marR="68580" marT="0" marB="0">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r="100000" b="100000"/>
                      </a:path>
                      <a:tileRect l="-100000" t="-100000"/>
                    </a:gradFill>
                  </a:tcPr>
                </a:tc>
                <a:extLst>
                  <a:ext uri="{0D108BD9-81ED-4DB2-BD59-A6C34878D82A}">
                    <a16:rowId xmlns:a16="http://schemas.microsoft.com/office/drawing/2014/main" val="2331403624"/>
                  </a:ext>
                </a:extLst>
              </a:tr>
            </a:tbl>
          </a:graphicData>
        </a:graphic>
      </p:graphicFrame>
    </p:spTree>
    <p:extLst>
      <p:ext uri="{BB962C8B-B14F-4D97-AF65-F5344CB8AC3E}">
        <p14:creationId xmlns:p14="http://schemas.microsoft.com/office/powerpoint/2010/main" val="1408399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6727"/>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graphicFrame>
        <p:nvGraphicFramePr>
          <p:cNvPr id="2" name="Tableau 1"/>
          <p:cNvGraphicFramePr>
            <a:graphicFrameLocks noGrp="1"/>
          </p:cNvGraphicFramePr>
          <p:nvPr>
            <p:extLst>
              <p:ext uri="{D42A27DB-BD31-4B8C-83A1-F6EECF244321}">
                <p14:modId xmlns:p14="http://schemas.microsoft.com/office/powerpoint/2010/main" val="2575985119"/>
              </p:ext>
            </p:extLst>
          </p:nvPr>
        </p:nvGraphicFramePr>
        <p:xfrm>
          <a:off x="631064" y="738190"/>
          <a:ext cx="10792498" cy="5807576"/>
        </p:xfrm>
        <a:graphic>
          <a:graphicData uri="http://schemas.openxmlformats.org/drawingml/2006/table">
            <a:tbl>
              <a:tblPr firstRow="1" bandRow="1">
                <a:tableStyleId>{5C22544A-7EE6-4342-B048-85BDC9FD1C3A}</a:tableStyleId>
              </a:tblPr>
              <a:tblGrid>
                <a:gridCol w="5396249">
                  <a:extLst>
                    <a:ext uri="{9D8B030D-6E8A-4147-A177-3AD203B41FA5}">
                      <a16:colId xmlns:a16="http://schemas.microsoft.com/office/drawing/2014/main" val="20000"/>
                    </a:ext>
                  </a:extLst>
                </a:gridCol>
                <a:gridCol w="5396249">
                  <a:extLst>
                    <a:ext uri="{9D8B030D-6E8A-4147-A177-3AD203B41FA5}">
                      <a16:colId xmlns:a16="http://schemas.microsoft.com/office/drawing/2014/main" val="20001"/>
                    </a:ext>
                  </a:extLst>
                </a:gridCol>
              </a:tblGrid>
              <a:tr h="2661833">
                <a:tc>
                  <a:txBody>
                    <a:bodyPr/>
                    <a:lstStyle/>
                    <a:p>
                      <a:pPr algn="ctr"/>
                      <a:r>
                        <a:rPr lang="fr-FR" sz="2000" b="0" kern="1200" dirty="0">
                          <a:ln>
                            <a:noFill/>
                          </a:ln>
                          <a:solidFill>
                            <a:schemeClr val="tx1"/>
                          </a:solidFill>
                          <a:effectLst/>
                          <a:latin typeface="Arial" panose="020B0604020202020204" pitchFamily="34" charset="0"/>
                          <a:ea typeface="+mn-ea"/>
                          <a:cs typeface="Arial" panose="020B0604020202020204" pitchFamily="34" charset="0"/>
                        </a:rPr>
                        <a:t>Verbe </a:t>
                      </a:r>
                      <a:r>
                        <a:rPr lang="fr-FR" sz="2000" b="1" kern="1200" dirty="0">
                          <a:ln>
                            <a:noFill/>
                          </a:ln>
                          <a:solidFill>
                            <a:schemeClr val="tx1"/>
                          </a:solidFill>
                          <a:effectLst/>
                          <a:latin typeface="Arial" panose="020B0604020202020204" pitchFamily="34" charset="0"/>
                          <a:ea typeface="+mn-ea"/>
                          <a:cs typeface="Arial" panose="020B0604020202020204" pitchFamily="34" charset="0"/>
                        </a:rPr>
                        <a:t>avoir*</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2000" b="0" i="0" kern="1200" dirty="0">
                          <a:ln>
                            <a:noFill/>
                          </a:ln>
                          <a:solidFill>
                            <a:schemeClr val="tx1"/>
                          </a:solidFill>
                          <a:effectLst/>
                          <a:latin typeface="Arial" panose="020B0604020202020204" pitchFamily="34" charset="0"/>
                          <a:ea typeface="+mn-ea"/>
                          <a:cs typeface="Arial" panose="020B0604020202020204" pitchFamily="34" charset="0"/>
                        </a:rPr>
                        <a:t>Verbe</a:t>
                      </a:r>
                      <a:r>
                        <a:rPr lang="fr-FR" sz="2000" b="1" i="0" kern="1200" baseline="0" dirty="0">
                          <a:ln>
                            <a:noFill/>
                          </a:ln>
                          <a:solidFill>
                            <a:schemeClr val="tx1"/>
                          </a:solidFill>
                          <a:effectLst/>
                          <a:latin typeface="Arial" panose="020B0604020202020204" pitchFamily="34" charset="0"/>
                          <a:ea typeface="+mn-ea"/>
                          <a:cs typeface="Arial" panose="020B0604020202020204" pitchFamily="34" charset="0"/>
                        </a:rPr>
                        <a:t> pouvoir*</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953251">
                <a:tc>
                  <a:txBody>
                    <a:bodyPr/>
                    <a:lstStyle/>
                    <a:p>
                      <a:pPr algn="ctr"/>
                      <a:r>
                        <a:rPr lang="fr-FR" sz="2000" b="0" dirty="0">
                          <a:ln>
                            <a:noFill/>
                          </a:ln>
                          <a:solidFill>
                            <a:schemeClr val="tx1"/>
                          </a:solidFill>
                          <a:latin typeface="Arial" panose="020B0604020202020204" pitchFamily="34" charset="0"/>
                          <a:cs typeface="Arial" panose="020B0604020202020204" pitchFamily="34" charset="0"/>
                        </a:rPr>
                        <a:t>Verbe </a:t>
                      </a:r>
                      <a:r>
                        <a:rPr lang="fr-FR" sz="2000" b="1" dirty="0">
                          <a:ln>
                            <a:noFill/>
                          </a:ln>
                          <a:solidFill>
                            <a:schemeClr val="tx1"/>
                          </a:solidFill>
                          <a:latin typeface="Arial" panose="020B0604020202020204" pitchFamily="34" charset="0"/>
                          <a:cs typeface="Arial" panose="020B0604020202020204" pitchFamily="34" charset="0"/>
                        </a:rPr>
                        <a:t>faire*</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2000" b="0" dirty="0">
                          <a:ln>
                            <a:noFill/>
                          </a:ln>
                          <a:solidFill>
                            <a:schemeClr val="tx1"/>
                          </a:solidFill>
                          <a:latin typeface="Arial" panose="020B0604020202020204" pitchFamily="34" charset="0"/>
                          <a:cs typeface="Arial" panose="020B0604020202020204" pitchFamily="34" charset="0"/>
                        </a:rPr>
                        <a:t>Verbe </a:t>
                      </a:r>
                      <a:r>
                        <a:rPr lang="fr-FR" sz="2000" b="1" dirty="0">
                          <a:ln>
                            <a:noFill/>
                          </a:ln>
                          <a:solidFill>
                            <a:schemeClr val="tx1"/>
                          </a:solidFill>
                          <a:latin typeface="Arial" panose="020B0604020202020204" pitchFamily="34" charset="0"/>
                          <a:cs typeface="Arial" panose="020B0604020202020204" pitchFamily="34" charset="0"/>
                        </a:rPr>
                        <a:t>dire*</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8" name="Text Box 3">
            <a:extLst>
              <a:ext uri="{FF2B5EF4-FFF2-40B4-BE49-F238E27FC236}">
                <a16:creationId xmlns:a16="http://schemas.microsoft.com/office/drawing/2014/main" id="{2E6B67A6-15A1-B44D-B661-D2849F36F4A3}"/>
              </a:ext>
            </a:extLst>
          </p:cNvPr>
          <p:cNvSpPr txBox="1">
            <a:spLocks noChangeArrowheads="1"/>
          </p:cNvSpPr>
          <p:nvPr/>
        </p:nvSpPr>
        <p:spPr bwMode="auto">
          <a:xfrm>
            <a:off x="808038" y="403225"/>
            <a:ext cx="751909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kumimoji="0" lang="fr-FR" altLang="fr-FR" sz="1400" b="1" i="0" u="none" strike="noStrike" cap="none" normalizeH="0" baseline="0" dirty="0">
                <a:ln>
                  <a:noFill/>
                </a:ln>
                <a:solidFill>
                  <a:srgbClr val="000000"/>
                </a:solidFill>
                <a:effectLst/>
                <a:latin typeface="Arial" panose="020B0604020202020204" pitchFamily="34" charset="0"/>
              </a:rPr>
              <a:t>Jours 3 et 4 </a:t>
            </a:r>
            <a:r>
              <a:rPr lang="fr-FR" altLang="fr-FR" sz="1400" i="1" dirty="0">
                <a:solidFill>
                  <a:srgbClr val="000000"/>
                </a:solidFill>
                <a:latin typeface="Arial" panose="020B0604020202020204" pitchFamily="34" charset="0"/>
              </a:rPr>
              <a:t>Structuration : passé composé des verbes au programme avec l’auxiliaire avoir</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79068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6727"/>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graphicFrame>
        <p:nvGraphicFramePr>
          <p:cNvPr id="2" name="Tableau 1"/>
          <p:cNvGraphicFramePr>
            <a:graphicFrameLocks noGrp="1"/>
          </p:cNvGraphicFramePr>
          <p:nvPr>
            <p:extLst>
              <p:ext uri="{D42A27DB-BD31-4B8C-83A1-F6EECF244321}">
                <p14:modId xmlns:p14="http://schemas.microsoft.com/office/powerpoint/2010/main" val="1990518814"/>
              </p:ext>
            </p:extLst>
          </p:nvPr>
        </p:nvGraphicFramePr>
        <p:xfrm>
          <a:off x="631064" y="738190"/>
          <a:ext cx="10792498" cy="5807576"/>
        </p:xfrm>
        <a:graphic>
          <a:graphicData uri="http://schemas.openxmlformats.org/drawingml/2006/table">
            <a:tbl>
              <a:tblPr firstRow="1" bandRow="1">
                <a:tableStyleId>{5C22544A-7EE6-4342-B048-85BDC9FD1C3A}</a:tableStyleId>
              </a:tblPr>
              <a:tblGrid>
                <a:gridCol w="5396249">
                  <a:extLst>
                    <a:ext uri="{9D8B030D-6E8A-4147-A177-3AD203B41FA5}">
                      <a16:colId xmlns:a16="http://schemas.microsoft.com/office/drawing/2014/main" val="20000"/>
                    </a:ext>
                  </a:extLst>
                </a:gridCol>
                <a:gridCol w="5396249">
                  <a:extLst>
                    <a:ext uri="{9D8B030D-6E8A-4147-A177-3AD203B41FA5}">
                      <a16:colId xmlns:a16="http://schemas.microsoft.com/office/drawing/2014/main" val="20001"/>
                    </a:ext>
                  </a:extLst>
                </a:gridCol>
              </a:tblGrid>
              <a:tr h="2661833">
                <a:tc>
                  <a:txBody>
                    <a:bodyPr/>
                    <a:lstStyle/>
                    <a:p>
                      <a:pPr algn="ctr"/>
                      <a:r>
                        <a:rPr lang="fr-FR" sz="2000" b="0" kern="1200" dirty="0">
                          <a:ln>
                            <a:noFill/>
                          </a:ln>
                          <a:solidFill>
                            <a:schemeClr val="tx1"/>
                          </a:solidFill>
                          <a:effectLst/>
                          <a:latin typeface="Arial" panose="020B0604020202020204" pitchFamily="34" charset="0"/>
                          <a:ea typeface="+mn-ea"/>
                          <a:cs typeface="Arial" panose="020B0604020202020204" pitchFamily="34" charset="0"/>
                        </a:rPr>
                        <a:t>Verbe </a:t>
                      </a:r>
                      <a:r>
                        <a:rPr lang="fr-FR" sz="2000" b="1" kern="1200" dirty="0">
                          <a:ln>
                            <a:noFill/>
                          </a:ln>
                          <a:solidFill>
                            <a:schemeClr val="tx1"/>
                          </a:solidFill>
                          <a:effectLst/>
                          <a:latin typeface="Arial" panose="020B0604020202020204" pitchFamily="34" charset="0"/>
                          <a:ea typeface="+mn-ea"/>
                          <a:cs typeface="Arial" panose="020B0604020202020204" pitchFamily="34" charset="0"/>
                        </a:rPr>
                        <a:t>dire*</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2000" b="0" i="0" kern="1200" dirty="0">
                          <a:ln>
                            <a:noFill/>
                          </a:ln>
                          <a:solidFill>
                            <a:schemeClr val="tx1"/>
                          </a:solidFill>
                          <a:effectLst/>
                          <a:latin typeface="Arial" panose="020B0604020202020204" pitchFamily="34" charset="0"/>
                          <a:ea typeface="+mn-ea"/>
                          <a:cs typeface="Arial" panose="020B0604020202020204" pitchFamily="34" charset="0"/>
                        </a:rPr>
                        <a:t>Verbe</a:t>
                      </a:r>
                      <a:r>
                        <a:rPr lang="fr-FR" sz="2000" b="1" i="0" kern="1200" baseline="0" dirty="0">
                          <a:ln>
                            <a:noFill/>
                          </a:ln>
                          <a:solidFill>
                            <a:schemeClr val="tx1"/>
                          </a:solidFill>
                          <a:effectLst/>
                          <a:latin typeface="Arial" panose="020B0604020202020204" pitchFamily="34" charset="0"/>
                          <a:ea typeface="+mn-ea"/>
                          <a:cs typeface="Arial" panose="020B0604020202020204" pitchFamily="34" charset="0"/>
                        </a:rPr>
                        <a:t> prendre*</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953251">
                <a:tc>
                  <a:txBody>
                    <a:bodyPr/>
                    <a:lstStyle/>
                    <a:p>
                      <a:pPr algn="ctr"/>
                      <a:r>
                        <a:rPr lang="fr-FR" sz="2000" b="0" dirty="0">
                          <a:ln>
                            <a:noFill/>
                          </a:ln>
                          <a:solidFill>
                            <a:schemeClr val="tx1"/>
                          </a:solidFill>
                          <a:latin typeface="Arial" panose="020B0604020202020204" pitchFamily="34" charset="0"/>
                          <a:cs typeface="Arial" panose="020B0604020202020204" pitchFamily="34" charset="0"/>
                        </a:rPr>
                        <a:t>Verbe </a:t>
                      </a:r>
                      <a:r>
                        <a:rPr lang="fr-FR" sz="2000" b="1" dirty="0">
                          <a:ln>
                            <a:noFill/>
                          </a:ln>
                          <a:solidFill>
                            <a:schemeClr val="tx1"/>
                          </a:solidFill>
                          <a:latin typeface="Arial" panose="020B0604020202020204" pitchFamily="34" charset="0"/>
                          <a:cs typeface="Arial" panose="020B0604020202020204" pitchFamily="34" charset="0"/>
                        </a:rPr>
                        <a:t>voir*</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2000" b="0" dirty="0">
                          <a:ln>
                            <a:noFill/>
                          </a:ln>
                          <a:solidFill>
                            <a:srgbClr val="00B050"/>
                          </a:solidFill>
                          <a:latin typeface="Arial" panose="020B0604020202020204" pitchFamily="34" charset="0"/>
                          <a:cs typeface="Arial" panose="020B0604020202020204" pitchFamily="34" charset="0"/>
                        </a:rPr>
                        <a:t>Verbe </a:t>
                      </a:r>
                      <a:r>
                        <a:rPr lang="fr-FR" sz="2000" b="1" dirty="0">
                          <a:ln>
                            <a:noFill/>
                          </a:ln>
                          <a:solidFill>
                            <a:srgbClr val="00B050"/>
                          </a:solidFill>
                          <a:latin typeface="Arial" panose="020B0604020202020204" pitchFamily="34" charset="0"/>
                          <a:cs typeface="Arial" panose="020B0604020202020204" pitchFamily="34" charset="0"/>
                        </a:rPr>
                        <a:t>devoir**</a:t>
                      </a:r>
                    </a:p>
                    <a:p>
                      <a:pPr>
                        <a:lnSpc>
                          <a:spcPct val="150000"/>
                        </a:lnSpc>
                      </a:pPr>
                      <a:r>
                        <a:rPr lang="fr-FR" sz="1800" b="0" kern="1200" dirty="0">
                          <a:solidFill>
                            <a:schemeClr val="tx1"/>
                          </a:solidFill>
                          <a:effectLst/>
                          <a:latin typeface="Arial" panose="020B0604020202020204" pitchFamily="34" charset="0"/>
                          <a:ea typeface="+mn-ea"/>
                          <a:cs typeface="Arial" panose="020B0604020202020204" pitchFamily="34" charset="0"/>
                        </a:rPr>
                        <a:t>je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tu…………………………</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il/elle, on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nous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vous  …………………………</a:t>
                      </a:r>
                    </a:p>
                    <a:p>
                      <a:pPr marL="0" marR="0" lvl="0" indent="0" algn="l" defTabSz="914400" rtl="0" eaLnBrk="1" fontAlgn="auto" latinLnBrk="0" hangingPunct="1">
                        <a:lnSpc>
                          <a:spcPct val="150000"/>
                        </a:lnSpc>
                        <a:spcBef>
                          <a:spcPts val="0"/>
                        </a:spcBef>
                        <a:spcAft>
                          <a:spcPts val="0"/>
                        </a:spcAft>
                        <a:buClrTx/>
                        <a:buSzTx/>
                        <a:buFontTx/>
                        <a:buNone/>
                        <a:tabLst/>
                        <a:defRPr/>
                      </a:pPr>
                      <a:r>
                        <a:rPr lang="fr-FR" sz="1800" b="0" kern="1200" dirty="0">
                          <a:solidFill>
                            <a:schemeClr val="tx1"/>
                          </a:solidFill>
                          <a:effectLst/>
                          <a:latin typeface="Arial" panose="020B0604020202020204" pitchFamily="34" charset="0"/>
                          <a:ea typeface="+mn-ea"/>
                          <a:cs typeface="Arial" panose="020B0604020202020204" pitchFamily="34" charset="0"/>
                        </a:rPr>
                        <a:t>ils/elles </a:t>
                      </a:r>
                      <a:r>
                        <a:rPr lang="fr-FR" sz="2000" b="0" kern="1200" dirty="0">
                          <a:solidFill>
                            <a:schemeClr val="tx1"/>
                          </a:solidFill>
                          <a:effectLst/>
                          <a:latin typeface="Arial" panose="020B0604020202020204" pitchFamily="34" charset="0"/>
                          <a:ea typeface="+mn-ea"/>
                          <a:cs typeface="Arial" panose="020B0604020202020204" pitchFamily="34" charset="0"/>
                        </a:rPr>
                        <a:t>…………………………</a:t>
                      </a:r>
                    </a:p>
                  </a:txBody>
                  <a:tcPr>
                    <a:lnL w="19050" cap="flat" cmpd="sng" algn="ctr">
                      <a:solidFill>
                        <a:schemeClr val="accent5"/>
                      </a:solidFill>
                      <a:prstDash val="dash"/>
                      <a:round/>
                      <a:headEnd type="none" w="med" len="med"/>
                      <a:tailEnd type="none" w="med" len="med"/>
                    </a:lnL>
                    <a:lnR w="19050" cap="flat" cmpd="sng" algn="ctr">
                      <a:solidFill>
                        <a:schemeClr val="accent5"/>
                      </a:solidFill>
                      <a:prstDash val="dash"/>
                      <a:round/>
                      <a:headEnd type="none" w="med" len="med"/>
                      <a:tailEnd type="none" w="med" len="med"/>
                    </a:lnR>
                    <a:lnT w="19050" cap="flat" cmpd="sng" algn="ctr">
                      <a:solidFill>
                        <a:schemeClr val="accent5"/>
                      </a:solidFill>
                      <a:prstDash val="dash"/>
                      <a:round/>
                      <a:headEnd type="none" w="med" len="med"/>
                      <a:tailEnd type="none" w="med" len="med"/>
                    </a:lnT>
                    <a:lnB w="19050" cap="flat" cmpd="sng" algn="ctr">
                      <a:solidFill>
                        <a:schemeClr val="accent5"/>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8" name="Text Box 3">
            <a:extLst>
              <a:ext uri="{FF2B5EF4-FFF2-40B4-BE49-F238E27FC236}">
                <a16:creationId xmlns:a16="http://schemas.microsoft.com/office/drawing/2014/main" id="{2E6B67A6-15A1-B44D-B661-D2849F36F4A3}"/>
              </a:ext>
            </a:extLst>
          </p:cNvPr>
          <p:cNvSpPr txBox="1">
            <a:spLocks noChangeArrowheads="1"/>
          </p:cNvSpPr>
          <p:nvPr/>
        </p:nvSpPr>
        <p:spPr bwMode="auto">
          <a:xfrm>
            <a:off x="808038" y="403225"/>
            <a:ext cx="751909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kumimoji="0" lang="fr-FR" altLang="fr-FR" sz="1400" b="1" i="0" u="none" strike="noStrike" cap="none" normalizeH="0" baseline="0" dirty="0">
                <a:ln>
                  <a:noFill/>
                </a:ln>
                <a:solidFill>
                  <a:srgbClr val="000000"/>
                </a:solidFill>
                <a:effectLst/>
                <a:latin typeface="Arial" panose="020B0604020202020204" pitchFamily="34" charset="0"/>
              </a:rPr>
              <a:t>Jours 3 et 4 </a:t>
            </a:r>
            <a:r>
              <a:rPr lang="fr-FR" altLang="fr-FR" sz="1400" i="1" dirty="0">
                <a:solidFill>
                  <a:srgbClr val="000000"/>
                </a:solidFill>
                <a:latin typeface="Arial" panose="020B0604020202020204" pitchFamily="34" charset="0"/>
              </a:rPr>
              <a:t>Structuration : passé composé des verbes au programme avec l’auxiliaire avoir</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38061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58920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b="1" dirty="0">
                <a:latin typeface="Arial" panose="020B0604020202020204" pitchFamily="34" charset="0"/>
                <a:cs typeface="Arial" panose="020B0604020202020204" pitchFamily="34" charset="0"/>
              </a:rPr>
              <a:t>1) </a:t>
            </a:r>
            <a:r>
              <a:rPr lang="fr-FR" b="1" u="sng" dirty="0">
                <a:latin typeface="Arial" panose="020B0604020202020204" pitchFamily="34" charset="0"/>
                <a:cs typeface="Arial" panose="020B0604020202020204" pitchFamily="34" charset="0"/>
              </a:rPr>
              <a:t>Recopie </a:t>
            </a:r>
            <a:r>
              <a:rPr lang="fr-FR" b="1" dirty="0">
                <a:latin typeface="Arial" panose="020B0604020202020204" pitchFamily="34" charset="0"/>
                <a:cs typeface="Arial" panose="020B0604020202020204" pitchFamily="34" charset="0"/>
              </a:rPr>
              <a:t>les verbes soulignés et </a:t>
            </a:r>
            <a:r>
              <a:rPr lang="fr-FR" b="1" u="sng" dirty="0">
                <a:latin typeface="Arial" panose="020B0604020202020204" pitchFamily="34" charset="0"/>
                <a:cs typeface="Arial" panose="020B0604020202020204" pitchFamily="34" charset="0"/>
              </a:rPr>
              <a:t>écris</a:t>
            </a:r>
            <a:r>
              <a:rPr lang="fr-FR" b="1" dirty="0">
                <a:latin typeface="Arial" panose="020B0604020202020204" pitchFamily="34" charset="0"/>
                <a:cs typeface="Arial" panose="020B0604020202020204" pitchFamily="34" charset="0"/>
              </a:rPr>
              <a:t> leur infinitif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Les enfants </a:t>
            </a:r>
            <a:r>
              <a:rPr lang="fr-FR" i="1" u="sng" dirty="0">
                <a:latin typeface="Arial" panose="020B0604020202020204" pitchFamily="34" charset="0"/>
                <a:cs typeface="Arial" panose="020B0604020202020204" pitchFamily="34" charset="0"/>
              </a:rPr>
              <a:t>ont eu</a:t>
            </a:r>
            <a:r>
              <a:rPr lang="fr-FR" i="1" dirty="0">
                <a:latin typeface="Arial" panose="020B0604020202020204" pitchFamily="34" charset="0"/>
                <a:cs typeface="Arial" panose="020B0604020202020204" pitchFamily="34" charset="0"/>
              </a:rPr>
              <a:t> des cadeaux pour Noël.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Mon frère </a:t>
            </a:r>
            <a:r>
              <a:rPr lang="fr-FR" i="1" u="sng" dirty="0">
                <a:latin typeface="Arial" panose="020B0604020202020204" pitchFamily="34" charset="0"/>
                <a:cs typeface="Arial" panose="020B0604020202020204" pitchFamily="34" charset="0"/>
              </a:rPr>
              <a:t>a fait</a:t>
            </a:r>
            <a:r>
              <a:rPr lang="fr-FR" i="1" dirty="0">
                <a:latin typeface="Arial" panose="020B0604020202020204" pitchFamily="34" charset="0"/>
                <a:cs typeface="Arial" panose="020B0604020202020204" pitchFamily="34" charset="0"/>
              </a:rPr>
              <a:t> un superbe dessin.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Hier, </a:t>
            </a:r>
            <a:r>
              <a:rPr lang="fr-FR" i="1" u="sng" dirty="0">
                <a:latin typeface="Arial" panose="020B0604020202020204" pitchFamily="34" charset="0"/>
                <a:cs typeface="Arial" panose="020B0604020202020204" pitchFamily="34" charset="0"/>
              </a:rPr>
              <a:t>j’ai pris</a:t>
            </a:r>
            <a:r>
              <a:rPr lang="fr-FR" i="1" dirty="0">
                <a:latin typeface="Arial" panose="020B0604020202020204" pitchFamily="34" charset="0"/>
                <a:cs typeface="Arial" panose="020B0604020202020204" pitchFamily="34" charset="0"/>
              </a:rPr>
              <a:t> une douche froide.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Avant de partir, ils </a:t>
            </a:r>
            <a:r>
              <a:rPr lang="fr-FR" i="1" u="sng" dirty="0">
                <a:latin typeface="Arial" panose="020B0604020202020204" pitchFamily="34" charset="0"/>
                <a:cs typeface="Arial" panose="020B0604020202020204" pitchFamily="34" charset="0"/>
              </a:rPr>
              <a:t>ont dit</a:t>
            </a:r>
            <a:r>
              <a:rPr lang="fr-FR" i="1" dirty="0">
                <a:latin typeface="Arial" panose="020B0604020202020204" pitchFamily="34" charset="0"/>
                <a:cs typeface="Arial" panose="020B0604020202020204" pitchFamily="34" charset="0"/>
              </a:rPr>
              <a:t> au revoir à leurs amis.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Tu </a:t>
            </a:r>
            <a:r>
              <a:rPr lang="fr-FR" i="1" u="sng" dirty="0">
                <a:latin typeface="Arial" panose="020B0604020202020204" pitchFamily="34" charset="0"/>
                <a:cs typeface="Arial" panose="020B0604020202020204" pitchFamily="34" charset="0"/>
              </a:rPr>
              <a:t>as voulu</a:t>
            </a:r>
            <a:r>
              <a:rPr lang="fr-FR" i="1" dirty="0">
                <a:latin typeface="Arial" panose="020B0604020202020204" pitchFamily="34" charset="0"/>
                <a:cs typeface="Arial" panose="020B0604020202020204" pitchFamily="34" charset="0"/>
              </a:rPr>
              <a:t> des albums à colorier.</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Nous </a:t>
            </a:r>
            <a:r>
              <a:rPr lang="fr-FR" i="1" u="sng" dirty="0">
                <a:latin typeface="Arial" panose="020B0604020202020204" pitchFamily="34" charset="0"/>
                <a:cs typeface="Arial" panose="020B0604020202020204" pitchFamily="34" charset="0"/>
              </a:rPr>
              <a:t>avons vu</a:t>
            </a:r>
            <a:r>
              <a:rPr lang="fr-FR" i="1" dirty="0">
                <a:latin typeface="Arial" panose="020B0604020202020204" pitchFamily="34" charset="0"/>
                <a:cs typeface="Arial" panose="020B0604020202020204" pitchFamily="34" charset="0"/>
              </a:rPr>
              <a:t> de minuscules insectes.</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**Tu as rempli un pistolet à eau.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***Il a reçu un cadeau.</a:t>
            </a:r>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 </a:t>
            </a:r>
          </a:p>
          <a:p>
            <a:r>
              <a:rPr lang="fr-FR" b="1" dirty="0">
                <a:latin typeface="Arial" panose="020B0604020202020204" pitchFamily="34" charset="0"/>
                <a:cs typeface="Arial" panose="020B0604020202020204" pitchFamily="34" charset="0"/>
              </a:rPr>
              <a:t>2) </a:t>
            </a:r>
            <a:r>
              <a:rPr lang="fr-FR" b="1" u="sng" dirty="0">
                <a:latin typeface="Arial" panose="020B0604020202020204" pitchFamily="34" charset="0"/>
                <a:cs typeface="Arial" panose="020B0604020202020204" pitchFamily="34" charset="0"/>
              </a:rPr>
              <a:t>Recopie </a:t>
            </a:r>
            <a:r>
              <a:rPr lang="fr-FR" b="1" dirty="0">
                <a:latin typeface="Arial" panose="020B0604020202020204" pitchFamily="34" charset="0"/>
                <a:cs typeface="Arial" panose="020B0604020202020204" pitchFamily="34" charset="0"/>
              </a:rPr>
              <a:t>les phrases en les complétant avec le pronom qui convient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 avons pu monter à l’avant du train.</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 ai pris mon maillot de bain.</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 as vu mes nouvelles chaussures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 avez eu du courage.</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 a dit au revoir à tout le monde.</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a:t>
            </a:r>
            <a:r>
              <a:rPr lang="x-none" i="1">
                <a:latin typeface="Arial" panose="020B0604020202020204" pitchFamily="34" charset="0"/>
                <a:cs typeface="Arial" panose="020B0604020202020204" pitchFamily="34" charset="0"/>
              </a:rPr>
              <a:t>......ont mûri de bonne heure</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 avez éteint la lumière.</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……a plu.</a:t>
            </a:r>
            <a:endParaRPr lang="fr-FR" dirty="0">
              <a:latin typeface="Arial" panose="020B0604020202020204" pitchFamily="34" charset="0"/>
              <a:cs typeface="Arial" panose="020B0604020202020204" pitchFamily="34" charset="0"/>
            </a:endParaRPr>
          </a:p>
          <a:p>
            <a:pPr algn="just">
              <a:lnSpc>
                <a:spcPct val="250000"/>
              </a:lnSpc>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79F8D86F-C2D7-354F-8A0E-C4762217936A}"/>
              </a:ext>
            </a:extLst>
          </p:cNvPr>
          <p:cNvSpPr txBox="1">
            <a:spLocks noChangeArrowheads="1"/>
          </p:cNvSpPr>
          <p:nvPr/>
        </p:nvSpPr>
        <p:spPr bwMode="auto">
          <a:xfrm>
            <a:off x="718828" y="334962"/>
            <a:ext cx="751909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kumimoji="0" lang="fr-FR" altLang="fr-FR" sz="1400" b="1" i="0" u="none" strike="noStrike" cap="none" normalizeH="0" baseline="0" dirty="0">
                <a:ln>
                  <a:noFill/>
                </a:ln>
                <a:solidFill>
                  <a:srgbClr val="000000"/>
                </a:solidFill>
                <a:effectLst/>
                <a:latin typeface="Arial" panose="020B0604020202020204" pitchFamily="34" charset="0"/>
              </a:rPr>
              <a:t>Jours 3 et 4 </a:t>
            </a:r>
            <a:r>
              <a:rPr lang="fr-FR" altLang="fr-FR" sz="1400" i="1" dirty="0">
                <a:solidFill>
                  <a:srgbClr val="000000"/>
                </a:solidFill>
                <a:latin typeface="Arial" panose="020B0604020202020204" pitchFamily="34" charset="0"/>
              </a:rPr>
              <a:t>Structuration : passé composé des verbes au programme avec l’auxiliaire avoir</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84358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58920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b="1" dirty="0">
                <a:latin typeface="Arial" panose="020B0604020202020204" pitchFamily="34" charset="0"/>
                <a:cs typeface="Arial" panose="020B0604020202020204" pitchFamily="34" charset="0"/>
              </a:rPr>
              <a:t>3) </a:t>
            </a:r>
            <a:r>
              <a:rPr lang="fr-FR" b="1" u="sng" dirty="0">
                <a:latin typeface="Arial" panose="020B0604020202020204" pitchFamily="34" charset="0"/>
                <a:cs typeface="Arial" panose="020B0604020202020204" pitchFamily="34" charset="0"/>
              </a:rPr>
              <a:t>Récris</a:t>
            </a:r>
            <a:r>
              <a:rPr lang="fr-FR" b="1" dirty="0">
                <a:latin typeface="Arial" panose="020B0604020202020204" pitchFamily="34" charset="0"/>
                <a:cs typeface="Arial" panose="020B0604020202020204" pitchFamily="34" charset="0"/>
              </a:rPr>
              <a:t> les phrases au passé composé avec le pronom proposé.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Vous avez vu mes billes ? Tu … .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J’ai pris un rendez-vous chez le médecin. Nous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Il a dit des bêtises. Ils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Tu as dû prendre des médicaments. Il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Sur la plage, ils ont fait des châteaux. Elle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Nous avons pris l’avion. J’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Ils ont eu un temps splendide. Vous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**J’ai fini le livre. Tu …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***Vous avez bu beaucoup d’eau. J’…</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 </a:t>
            </a:r>
            <a:endParaRPr lang="fr-FR" dirty="0">
              <a:latin typeface="Arial" panose="020B0604020202020204" pitchFamily="34" charset="0"/>
              <a:cs typeface="Arial" panose="020B0604020202020204" pitchFamily="34" charset="0"/>
            </a:endParaRPr>
          </a:p>
          <a:p>
            <a:r>
              <a:rPr lang="fr-FR" b="1" dirty="0">
                <a:latin typeface="Arial" panose="020B0604020202020204" pitchFamily="34" charset="0"/>
                <a:cs typeface="Arial" panose="020B0604020202020204" pitchFamily="34" charset="0"/>
              </a:rPr>
              <a:t>4) </a:t>
            </a:r>
            <a:r>
              <a:rPr lang="fr-FR" b="1" u="sng" dirty="0">
                <a:latin typeface="Arial" panose="020B0604020202020204" pitchFamily="34" charset="0"/>
                <a:cs typeface="Arial" panose="020B0604020202020204" pitchFamily="34" charset="0"/>
              </a:rPr>
              <a:t>Récris</a:t>
            </a:r>
            <a:r>
              <a:rPr lang="fr-FR" b="1" dirty="0">
                <a:latin typeface="Arial" panose="020B0604020202020204" pitchFamily="34" charset="0"/>
                <a:cs typeface="Arial" panose="020B0604020202020204" pitchFamily="34" charset="0"/>
              </a:rPr>
              <a:t> les phrases en conjuguant les verbes au passé composé.</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Ils ont des coups de soleil.</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Nous devons repartir de bonne heure.</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Je vois un beau spectacle.</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Elle veut apprendre la plongée sous marine.</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Vous faites le tour du stade.</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Tu prends de bonnes habitudes de travail.</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**Au spectacle, vous riez.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***Le bébé entend du bruit.</a:t>
            </a:r>
            <a:endParaRPr lang="fr-FR"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79F8D86F-C2D7-354F-8A0E-C4762217936A}"/>
              </a:ext>
            </a:extLst>
          </p:cNvPr>
          <p:cNvSpPr txBox="1">
            <a:spLocks noChangeArrowheads="1"/>
          </p:cNvSpPr>
          <p:nvPr/>
        </p:nvSpPr>
        <p:spPr bwMode="auto">
          <a:xfrm>
            <a:off x="718828" y="334962"/>
            <a:ext cx="751909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kumimoji="0" lang="fr-FR" altLang="fr-FR" sz="1400" b="1" i="0" u="none" strike="noStrike" cap="none" normalizeH="0" baseline="0" dirty="0">
                <a:ln>
                  <a:noFill/>
                </a:ln>
                <a:solidFill>
                  <a:srgbClr val="000000"/>
                </a:solidFill>
                <a:effectLst/>
                <a:latin typeface="Arial" panose="020B0604020202020204" pitchFamily="34" charset="0"/>
              </a:rPr>
              <a:t>Jours 3 et 4 </a:t>
            </a:r>
            <a:r>
              <a:rPr lang="fr-FR" altLang="fr-FR" sz="1400" i="1" dirty="0">
                <a:solidFill>
                  <a:srgbClr val="000000"/>
                </a:solidFill>
                <a:latin typeface="Arial" panose="020B0604020202020204" pitchFamily="34" charset="0"/>
              </a:rPr>
              <a:t>Structuration : passé composé des verbes au programme avec l’auxiliaire avoir</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27804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58920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b="1" dirty="0">
                <a:latin typeface="Arial" panose="020B0604020202020204" pitchFamily="34" charset="0"/>
                <a:cs typeface="Arial" panose="020B0604020202020204" pitchFamily="34" charset="0"/>
              </a:rPr>
              <a:t>5) </a:t>
            </a:r>
            <a:r>
              <a:rPr lang="fr-FR" b="1" u="sng" dirty="0">
                <a:latin typeface="Arial" panose="020B0604020202020204" pitchFamily="34" charset="0"/>
                <a:cs typeface="Arial" panose="020B0604020202020204" pitchFamily="34" charset="0"/>
              </a:rPr>
              <a:t>Écris</a:t>
            </a:r>
            <a:r>
              <a:rPr lang="fr-FR" b="1" dirty="0">
                <a:latin typeface="Arial" panose="020B0604020202020204" pitchFamily="34" charset="0"/>
                <a:cs typeface="Arial" panose="020B0604020202020204" pitchFamily="34" charset="0"/>
              </a:rPr>
              <a:t> les phrases en conjuguant les verbes au passé composé.</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Vous (pouvoir) prendre votre train.</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Elles (prendre) des bandes dessinées.</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Je (dire) des paroles gentilles.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Nous (avoir) la peur de notre vie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Tu (vouloir) aller au bord de la mer.</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Les abeilles (faire) leur travail.</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**L’avion (atterrir).</a:t>
            </a:r>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 </a:t>
            </a:r>
          </a:p>
          <a:p>
            <a:r>
              <a:rPr lang="fr-FR" b="1" dirty="0">
                <a:latin typeface="Arial" panose="020B0604020202020204" pitchFamily="34" charset="0"/>
                <a:cs typeface="Arial" panose="020B0604020202020204" pitchFamily="34" charset="0"/>
              </a:rPr>
              <a:t>6)  </a:t>
            </a:r>
            <a:r>
              <a:rPr lang="fr-FR" b="1" u="sng" dirty="0">
                <a:latin typeface="Arial" panose="020B0604020202020204" pitchFamily="34" charset="0"/>
                <a:cs typeface="Arial" panose="020B0604020202020204" pitchFamily="34" charset="0"/>
              </a:rPr>
              <a:t>Conjugue</a:t>
            </a:r>
            <a:r>
              <a:rPr lang="fr-FR" b="1" dirty="0">
                <a:latin typeface="Arial" panose="020B0604020202020204" pitchFamily="34" charset="0"/>
                <a:cs typeface="Arial" panose="020B0604020202020204" pitchFamily="34" charset="0"/>
              </a:rPr>
              <a:t> les verbes au passé composé, avec le pronom proposé :</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pouvoir → tu</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faire → vous</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avoir → elle</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venir → on</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vouloir → ils</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prendre → elles</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dire → elle</a:t>
            </a:r>
            <a:endParaRPr lang="fr-FR"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***croire → vous</a:t>
            </a:r>
            <a:endParaRPr lang="fr-FR" dirty="0">
              <a:latin typeface="Arial" panose="020B0604020202020204" pitchFamily="34" charset="0"/>
              <a:cs typeface="Arial" panose="020B0604020202020204" pitchFamily="34" charset="0"/>
            </a:endParaRPr>
          </a:p>
          <a:p>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79F8D86F-C2D7-354F-8A0E-C4762217936A}"/>
              </a:ext>
            </a:extLst>
          </p:cNvPr>
          <p:cNvSpPr txBox="1">
            <a:spLocks noChangeArrowheads="1"/>
          </p:cNvSpPr>
          <p:nvPr/>
        </p:nvSpPr>
        <p:spPr bwMode="auto">
          <a:xfrm>
            <a:off x="718828" y="334962"/>
            <a:ext cx="751909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kumimoji="0" lang="fr-FR" altLang="fr-FR" sz="1400" b="1" i="0" u="none" strike="noStrike" cap="none" normalizeH="0" baseline="0" dirty="0">
                <a:ln>
                  <a:noFill/>
                </a:ln>
                <a:solidFill>
                  <a:srgbClr val="000000"/>
                </a:solidFill>
                <a:effectLst/>
                <a:latin typeface="Arial" panose="020B0604020202020204" pitchFamily="34" charset="0"/>
              </a:rPr>
              <a:t>Jours 3 et 4 </a:t>
            </a:r>
            <a:r>
              <a:rPr lang="fr-FR" altLang="fr-FR" sz="1400" i="1" dirty="0">
                <a:solidFill>
                  <a:srgbClr val="000000"/>
                </a:solidFill>
                <a:latin typeface="Arial" panose="020B0604020202020204" pitchFamily="34" charset="0"/>
              </a:rPr>
              <a:t>Structuration : passé composé des verbes au programme avec l’auxiliaire avoir</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83952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58920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b="1" dirty="0">
                <a:latin typeface="Arial" panose="020B0604020202020204" pitchFamily="34" charset="0"/>
                <a:cs typeface="Arial" panose="020B0604020202020204" pitchFamily="34" charset="0"/>
              </a:rPr>
              <a:t>**7) </a:t>
            </a:r>
            <a:r>
              <a:rPr lang="fr-FR" b="1" u="sng" dirty="0">
                <a:latin typeface="Arial" panose="020B0604020202020204" pitchFamily="34" charset="0"/>
                <a:cs typeface="Arial" panose="020B0604020202020204" pitchFamily="34" charset="0"/>
              </a:rPr>
              <a:t>Recopie</a:t>
            </a:r>
            <a:r>
              <a:rPr lang="fr-FR" b="1" dirty="0">
                <a:latin typeface="Arial" panose="020B0604020202020204" pitchFamily="34" charset="0"/>
                <a:cs typeface="Arial" panose="020B0604020202020204" pitchFamily="34" charset="0"/>
              </a:rPr>
              <a:t> les phrases en conjuguant les verbes au passé composé :</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Avant le départ, nous </a:t>
            </a:r>
            <a:r>
              <a:rPr lang="fr-FR" dirty="0">
                <a:latin typeface="Arial" panose="020B0604020202020204" pitchFamily="34" charset="0"/>
                <a:cs typeface="Arial" panose="020B0604020202020204" pitchFamily="34" charset="0"/>
              </a:rPr>
              <a:t>(faire)</a:t>
            </a:r>
            <a:r>
              <a:rPr lang="fr-FR" i="1" dirty="0">
                <a:latin typeface="Arial" panose="020B0604020202020204" pitchFamily="34" charset="0"/>
                <a:cs typeface="Arial" panose="020B0604020202020204" pitchFamily="34" charset="0"/>
              </a:rPr>
              <a:t> nos bagages.</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On </a:t>
            </a:r>
            <a:r>
              <a:rPr lang="fr-FR" dirty="0">
                <a:latin typeface="Arial" panose="020B0604020202020204" pitchFamily="34" charset="0"/>
                <a:cs typeface="Arial" panose="020B0604020202020204" pitchFamily="34" charset="0"/>
              </a:rPr>
              <a:t>(prévoir)</a:t>
            </a:r>
            <a:r>
              <a:rPr lang="fr-FR" i="1" dirty="0">
                <a:latin typeface="Arial" panose="020B0604020202020204" pitchFamily="34" charset="0"/>
                <a:cs typeface="Arial" panose="020B0604020202020204" pitchFamily="34" charset="0"/>
              </a:rPr>
              <a:t> un piquenique.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J’</a:t>
            </a:r>
            <a:r>
              <a:rPr lang="fr-FR" dirty="0">
                <a:latin typeface="Arial" panose="020B0604020202020204" pitchFamily="34" charset="0"/>
                <a:cs typeface="Arial" panose="020B0604020202020204" pitchFamily="34" charset="0"/>
              </a:rPr>
              <a:t>(redire)</a:t>
            </a:r>
            <a:r>
              <a:rPr lang="fr-FR" i="1" dirty="0">
                <a:latin typeface="Arial" panose="020B0604020202020204" pitchFamily="34" charset="0"/>
                <a:cs typeface="Arial" panose="020B0604020202020204" pitchFamily="34" charset="0"/>
              </a:rPr>
              <a:t> les consignes de sécurité.</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La fin du film  </a:t>
            </a:r>
            <a:r>
              <a:rPr lang="fr-FR" dirty="0">
                <a:latin typeface="Arial" panose="020B0604020202020204" pitchFamily="34" charset="0"/>
                <a:cs typeface="Arial" panose="020B0604020202020204" pitchFamily="34" charset="0"/>
              </a:rPr>
              <a:t>(surprendre)</a:t>
            </a:r>
            <a:r>
              <a:rPr lang="fr-FR" i="1" dirty="0">
                <a:latin typeface="Arial" panose="020B0604020202020204" pitchFamily="34" charset="0"/>
                <a:cs typeface="Arial" panose="020B0604020202020204" pitchFamily="34" charset="0"/>
              </a:rPr>
              <a:t> tout le monde.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Vous (revoir) toute votre famille.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J’(comprendre) la consigne.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Les pingouins </a:t>
            </a:r>
            <a:r>
              <a:rPr lang="fr-FR" dirty="0">
                <a:latin typeface="Arial" panose="020B0604020202020204" pitchFamily="34" charset="0"/>
                <a:cs typeface="Arial" panose="020B0604020202020204" pitchFamily="34" charset="0"/>
              </a:rPr>
              <a:t>(entreprendre)</a:t>
            </a:r>
            <a:r>
              <a:rPr lang="fr-FR" i="1" dirty="0">
                <a:latin typeface="Arial" panose="020B0604020202020204" pitchFamily="34" charset="0"/>
                <a:cs typeface="Arial" panose="020B0604020202020204" pitchFamily="34" charset="0"/>
              </a:rPr>
              <a:t> un long voyage.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***Tu lui (tendre) la main.</a:t>
            </a:r>
            <a:endParaRPr lang="fr-FR" dirty="0">
              <a:latin typeface="Arial" panose="020B0604020202020204" pitchFamily="34" charset="0"/>
              <a:cs typeface="Arial" panose="020B0604020202020204" pitchFamily="34" charset="0"/>
            </a:endParaRPr>
          </a:p>
          <a:p>
            <a:pPr>
              <a:lnSpc>
                <a:spcPct val="150000"/>
              </a:lnSpc>
            </a:pPr>
            <a:r>
              <a:rPr lang="fr-FR" dirty="0">
                <a:latin typeface="Arial" panose="020B0604020202020204" pitchFamily="34" charset="0"/>
                <a:cs typeface="Arial" panose="020B0604020202020204" pitchFamily="34" charset="0"/>
              </a:rPr>
              <a:t> </a:t>
            </a:r>
            <a:r>
              <a:rPr lang="fr-FR" b="1" dirty="0">
                <a:latin typeface="Arial" panose="020B0604020202020204" pitchFamily="34" charset="0"/>
                <a:cs typeface="Arial" panose="020B0604020202020204" pitchFamily="34" charset="0"/>
              </a:rPr>
              <a:t>8) </a:t>
            </a:r>
            <a:r>
              <a:rPr lang="fr-FR" b="1" u="sng" dirty="0">
                <a:latin typeface="Arial" panose="020B0604020202020204" pitchFamily="34" charset="0"/>
                <a:cs typeface="Arial" panose="020B0604020202020204" pitchFamily="34" charset="0"/>
              </a:rPr>
              <a:t>Transpose</a:t>
            </a:r>
            <a:r>
              <a:rPr lang="fr-FR" b="1" dirty="0">
                <a:latin typeface="Arial" panose="020B0604020202020204" pitchFamily="34" charset="0"/>
                <a:cs typeface="Arial" panose="020B0604020202020204" pitchFamily="34" charset="0"/>
              </a:rPr>
              <a:t> au passé composé</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*Dans la tempête, le vieux marin a de la chance. Il prend une bouée et il peut quitter le navire. Arrivé sur une ile, il voit deux murs. Un filet emporte le marin vers le mur blanc. Là, il voit des habitants massés dans la cour du château.</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 marin dit à Axel : « Je peux t’aider ». Il rencontre les deux rois et les habitants de l’ile font la paix. </a:t>
            </a:r>
          </a:p>
          <a:p>
            <a:pPr>
              <a:lnSpc>
                <a:spcPct val="150000"/>
              </a:lnSpc>
            </a:pPr>
            <a:r>
              <a:rPr lang="fr-FR" i="1" dirty="0">
                <a:latin typeface="Arial" panose="020B0604020202020204" pitchFamily="34" charset="0"/>
                <a:cs typeface="Arial" panose="020B0604020202020204" pitchFamily="34" charset="0"/>
              </a:rPr>
              <a:t>***Puis un tourbillon emporte à nouveau le marin sur la plage.  </a:t>
            </a:r>
            <a:r>
              <a:rPr lang="fr-FR" dirty="0">
                <a:latin typeface="Arial" panose="020B0604020202020204" pitchFamily="34" charset="0"/>
                <a:cs typeface="Arial" panose="020B0604020202020204" pitchFamily="34" charset="0"/>
              </a:rPr>
              <a:t>  </a:t>
            </a:r>
          </a:p>
          <a:p>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3">
            <a:extLst>
              <a:ext uri="{FF2B5EF4-FFF2-40B4-BE49-F238E27FC236}">
                <a16:creationId xmlns:a16="http://schemas.microsoft.com/office/drawing/2014/main" id="{79F8D86F-C2D7-354F-8A0E-C4762217936A}"/>
              </a:ext>
            </a:extLst>
          </p:cNvPr>
          <p:cNvSpPr txBox="1">
            <a:spLocks noChangeArrowheads="1"/>
          </p:cNvSpPr>
          <p:nvPr/>
        </p:nvSpPr>
        <p:spPr bwMode="auto">
          <a:xfrm>
            <a:off x="718828" y="334962"/>
            <a:ext cx="751909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kumimoji="0" lang="fr-FR" altLang="fr-FR" sz="1400" b="1" i="0" u="none" strike="noStrike" cap="none" normalizeH="0" baseline="0" dirty="0">
                <a:ln>
                  <a:noFill/>
                </a:ln>
                <a:solidFill>
                  <a:srgbClr val="000000"/>
                </a:solidFill>
                <a:effectLst/>
                <a:latin typeface="Arial" panose="020B0604020202020204" pitchFamily="34" charset="0"/>
              </a:rPr>
              <a:t>Jours 3 et 4 </a:t>
            </a:r>
            <a:r>
              <a:rPr lang="fr-FR" altLang="fr-FR" sz="1400" i="1" dirty="0">
                <a:solidFill>
                  <a:srgbClr val="000000"/>
                </a:solidFill>
                <a:latin typeface="Arial" panose="020B0604020202020204" pitchFamily="34" charset="0"/>
              </a:rPr>
              <a:t>Structuration : passé composé des verbes au programme avec l’auxiliaire avoir</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08901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Explorons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23888"/>
            <a:ext cx="11695782" cy="5982974"/>
          </a:xfrm>
          <a:prstGeom prst="rect">
            <a:avLst/>
          </a:prstGeom>
          <a:noFill/>
          <a:ln w="25400" algn="ctr">
            <a:no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b="1" dirty="0">
                <a:latin typeface="Arial" panose="020B0604020202020204" pitchFamily="34" charset="0"/>
                <a:cs typeface="Arial" panose="020B0604020202020204" pitchFamily="34" charset="0"/>
              </a:rPr>
              <a:t>Une étrange histoire de naufrage</a:t>
            </a:r>
            <a:endParaRPr lang="fr-FR" dirty="0">
              <a:latin typeface="Arial" panose="020B0604020202020204" pitchFamily="34" charset="0"/>
              <a:cs typeface="Arial" panose="020B0604020202020204" pitchFamily="34" charset="0"/>
            </a:endParaRPr>
          </a:p>
          <a:p>
            <a:pPr>
              <a:lnSpc>
                <a:spcPct val="200000"/>
              </a:lnSpc>
            </a:pPr>
            <a:r>
              <a:rPr lang="fr-FR" dirty="0">
                <a:latin typeface="Arial" panose="020B0604020202020204" pitchFamily="34" charset="0"/>
                <a:cs typeface="Arial" panose="020B0604020202020204" pitchFamily="34" charset="0"/>
              </a:rPr>
              <a:t> Un vieux marin aux cheveux roux qui a parcouru tous les océans, raconte son naufrage en frissonnant. </a:t>
            </a:r>
          </a:p>
          <a:p>
            <a:pPr>
              <a:lnSpc>
                <a:spcPct val="200000"/>
              </a:lnSpc>
            </a:pPr>
            <a:r>
              <a:rPr lang="fr-FR" dirty="0">
                <a:latin typeface="Arial" panose="020B0604020202020204" pitchFamily="34" charset="0"/>
                <a:cs typeface="Arial" panose="020B0604020202020204" pitchFamily="34" charset="0"/>
              </a:rPr>
              <a:t>« Quelle tempête ! Un vent enragé souffle tout sur son passage. </a:t>
            </a:r>
            <a:r>
              <a:rPr lang="fr-FR" u="sng" dirty="0">
                <a:latin typeface="Arial" panose="020B0604020202020204" pitchFamily="34" charset="0"/>
                <a:cs typeface="Arial" panose="020B0604020202020204" pitchFamily="34" charset="0"/>
              </a:rPr>
              <a:t>Il</a:t>
            </a:r>
            <a:r>
              <a:rPr lang="fr-FR" dirty="0">
                <a:latin typeface="Arial" panose="020B0604020202020204" pitchFamily="34" charset="0"/>
                <a:cs typeface="Arial" panose="020B0604020202020204" pitchFamily="34" charset="0"/>
              </a:rPr>
              <a:t> casse le mât du bateau, il arrache les voiles. Des vagues font rouler le bateau dans tous les sens ! Un rocher brise la coque du navire. Aussitôt, l’eau pénètre dans le bateau. </a:t>
            </a:r>
          </a:p>
          <a:p>
            <a:pPr>
              <a:lnSpc>
                <a:spcPct val="200000"/>
              </a:lnSpc>
            </a:pPr>
            <a:r>
              <a:rPr lang="fr-FR" dirty="0">
                <a:latin typeface="Arial" panose="020B0604020202020204" pitchFamily="34" charset="0"/>
                <a:cs typeface="Arial" panose="020B0604020202020204" pitchFamily="34" charset="0"/>
              </a:rPr>
              <a:t>**Tous les marins passent par-dessus bord. </a:t>
            </a:r>
            <a:r>
              <a:rPr lang="fr-FR" u="sng" dirty="0">
                <a:latin typeface="Arial" panose="020B0604020202020204" pitchFamily="34" charset="0"/>
                <a:cs typeface="Arial" panose="020B0604020202020204" pitchFamily="34" charset="0"/>
              </a:rPr>
              <a:t>Ils</a:t>
            </a:r>
            <a:r>
              <a:rPr lang="fr-FR" dirty="0">
                <a:latin typeface="Arial" panose="020B0604020202020204" pitchFamily="34" charset="0"/>
                <a:cs typeface="Arial" panose="020B0604020202020204" pitchFamily="34" charset="0"/>
              </a:rPr>
              <a:t> tombent dans une eau glaciale. </a:t>
            </a:r>
          </a:p>
          <a:p>
            <a:pPr>
              <a:lnSpc>
                <a:spcPct val="200000"/>
              </a:lnSpc>
            </a:pPr>
            <a:r>
              <a:rPr lang="fr-FR" dirty="0">
                <a:latin typeface="Arial" panose="020B0604020202020204" pitchFamily="34" charset="0"/>
                <a:cs typeface="Arial" panose="020B0604020202020204" pitchFamily="34" charset="0"/>
              </a:rPr>
              <a:t>Moi, </a:t>
            </a:r>
            <a:r>
              <a:rPr lang="fr-FR" u="sng" dirty="0">
                <a:latin typeface="Arial" panose="020B0604020202020204" pitchFamily="34" charset="0"/>
                <a:cs typeface="Arial" panose="020B0604020202020204" pitchFamily="34" charset="0"/>
              </a:rPr>
              <a:t>je </a:t>
            </a:r>
            <a:r>
              <a:rPr lang="fr-FR" dirty="0">
                <a:latin typeface="Arial" panose="020B0604020202020204" pitchFamily="34" charset="0"/>
                <a:cs typeface="Arial" panose="020B0604020202020204" pitchFamily="34" charset="0"/>
              </a:rPr>
              <a:t>réussis à attacher la corde d’une bouée autour de ma taille et je fais un nœud solide. J’entoure la bouée de mes deux bras et je laisse la mer en furie me porter. Au lever du jour, le soleil réchauffe mon corps, le calme revient. Au loin, des mouettes crient. Je nage alors dans leur direction. </a:t>
            </a:r>
          </a:p>
          <a:p>
            <a:pPr>
              <a:lnSpc>
                <a:spcPct val="200000"/>
              </a:lnSpc>
            </a:pPr>
            <a:r>
              <a:rPr lang="fr-FR" dirty="0">
                <a:latin typeface="Arial" panose="020B0604020202020204" pitchFamily="34" charset="0"/>
                <a:cs typeface="Arial" panose="020B0604020202020204" pitchFamily="34" charset="0"/>
              </a:rPr>
              <a:t>Je pense être sauvé. Mais l’aventure ne fait que commencer… »</a:t>
            </a:r>
          </a:p>
          <a:p>
            <a:pPr algn="r">
              <a:lnSpc>
                <a:spcPct val="200000"/>
              </a:lnSpc>
            </a:pPr>
            <a:r>
              <a:rPr lang="fr-FR" dirty="0">
                <a:latin typeface="Arial" panose="020B0604020202020204" pitchFamily="34" charset="0"/>
                <a:cs typeface="Arial" panose="020B0604020202020204" pitchFamily="34" charset="0"/>
              </a:rPr>
              <a:t>d’après « </a:t>
            </a:r>
            <a:r>
              <a:rPr lang="fr-FR" i="1" dirty="0">
                <a:latin typeface="Arial" panose="020B0604020202020204" pitchFamily="34" charset="0"/>
                <a:cs typeface="Arial" panose="020B0604020202020204" pitchFamily="34" charset="0"/>
              </a:rPr>
              <a:t>Souvenirs d’un vieux marin</a:t>
            </a:r>
            <a:r>
              <a:rPr lang="fr-FR" dirty="0">
                <a:latin typeface="Arial" panose="020B0604020202020204" pitchFamily="34" charset="0"/>
                <a:cs typeface="Arial" panose="020B0604020202020204" pitchFamily="34" charset="0"/>
              </a:rPr>
              <a:t> » L’école aujourd’hui n°10 juin 2010</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1083736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325593"/>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54084" y="623888"/>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400" b="1" dirty="0">
                <a:latin typeface="Arial" panose="020B0604020202020204" pitchFamily="34" charset="0"/>
                <a:cs typeface="Arial" panose="020B0604020202020204" pitchFamily="34" charset="0"/>
              </a:rPr>
              <a:t> </a:t>
            </a:r>
            <a:r>
              <a:rPr lang="fr-FR" b="1" dirty="0">
                <a:latin typeface="Arial" panose="020B0604020202020204" pitchFamily="34" charset="0"/>
                <a:cs typeface="Arial" panose="020B0604020202020204" pitchFamily="34" charset="0"/>
              </a:rPr>
              <a:t>Une étrange histoire de naufrage</a:t>
            </a:r>
            <a:endParaRPr lang="fr-FR" dirty="0">
              <a:latin typeface="Arial" panose="020B0604020202020204" pitchFamily="34" charset="0"/>
              <a:cs typeface="Arial" panose="020B0604020202020204" pitchFamily="34" charset="0"/>
            </a:endParaRPr>
          </a:p>
          <a:p>
            <a:pPr>
              <a:lnSpc>
                <a:spcPct val="200000"/>
              </a:lnSpc>
            </a:pPr>
            <a:r>
              <a:rPr lang="fr-FR" dirty="0">
                <a:latin typeface="Arial" panose="020B0604020202020204" pitchFamily="34" charset="0"/>
                <a:cs typeface="Arial" panose="020B0604020202020204" pitchFamily="34" charset="0"/>
              </a:rPr>
              <a:t> Un vieux marin aux cheveux roux qui a parcouru tous les océans, raconte son naufrage en frissonnant. </a:t>
            </a:r>
          </a:p>
          <a:p>
            <a:pPr>
              <a:lnSpc>
                <a:spcPct val="150000"/>
              </a:lnSpc>
            </a:pPr>
            <a:r>
              <a:rPr lang="fr-FR" dirty="0">
                <a:latin typeface="Arial" panose="020B0604020202020204" pitchFamily="34" charset="0"/>
                <a:cs typeface="Arial" panose="020B0604020202020204" pitchFamily="34" charset="0"/>
              </a:rPr>
              <a:t>« Quelle tempête ! Un vent enragé </a:t>
            </a:r>
            <a:r>
              <a:rPr lang="fr-FR" strike="sngStrike" dirty="0">
                <a:latin typeface="Arial" panose="020B0604020202020204" pitchFamily="34" charset="0"/>
                <a:cs typeface="Arial" panose="020B0604020202020204" pitchFamily="34" charset="0"/>
              </a:rPr>
              <a:t>souffle</a:t>
            </a:r>
            <a:r>
              <a:rPr lang="fr-FR" dirty="0">
                <a:latin typeface="Arial" panose="020B0604020202020204" pitchFamily="34" charset="0"/>
                <a:cs typeface="Arial" panose="020B0604020202020204" pitchFamily="34" charset="0"/>
              </a:rPr>
              <a:t> tout sur son passage. Il casse le mât du bateau, il arrache les voiles.</a:t>
            </a:r>
          </a:p>
          <a:p>
            <a:pPr>
              <a:lnSpc>
                <a:spcPct val="150000"/>
              </a:lnSpc>
            </a:pPr>
            <a:r>
              <a:rPr lang="fr-FR" dirty="0">
                <a:latin typeface="Arial" panose="020B0604020202020204" pitchFamily="34" charset="0"/>
                <a:cs typeface="Arial" panose="020B0604020202020204" pitchFamily="34" charset="0"/>
              </a:rPr>
              <a:t>			           </a:t>
            </a:r>
            <a:r>
              <a:rPr lang="fr-FR" dirty="0">
                <a:solidFill>
                  <a:srgbClr val="FF0000"/>
                </a:solidFill>
                <a:latin typeface="Arial" panose="020B0604020202020204" pitchFamily="34" charset="0"/>
                <a:cs typeface="Arial" panose="020B0604020202020204" pitchFamily="34" charset="0"/>
              </a:rPr>
              <a:t>a soufflé</a:t>
            </a:r>
          </a:p>
          <a:p>
            <a:pPr>
              <a:lnSpc>
                <a:spcPct val="200000"/>
              </a:lnSpc>
            </a:pPr>
            <a:r>
              <a:rPr lang="fr-FR" dirty="0">
                <a:latin typeface="Arial" panose="020B0604020202020204" pitchFamily="34" charset="0"/>
                <a:cs typeface="Arial" panose="020B0604020202020204" pitchFamily="34" charset="0"/>
              </a:rPr>
              <a:t>Des vagues font rouler le bateau dans tous les sens ! Un rocher brise la coque du navire. Aussitôt, l’eau pénètre dans le bateau. </a:t>
            </a:r>
          </a:p>
          <a:p>
            <a:pPr>
              <a:lnSpc>
                <a:spcPct val="200000"/>
              </a:lnSpc>
            </a:pPr>
            <a:r>
              <a:rPr lang="fr-FR" dirty="0">
                <a:latin typeface="Arial" panose="020B0604020202020204" pitchFamily="34" charset="0"/>
                <a:cs typeface="Arial" panose="020B0604020202020204" pitchFamily="34" charset="0"/>
              </a:rPr>
              <a:t>**Tous les marins passent par-dessus bord. Ils tombent dans une eau glaciale. </a:t>
            </a:r>
          </a:p>
          <a:p>
            <a:pPr>
              <a:lnSpc>
                <a:spcPct val="200000"/>
              </a:lnSpc>
            </a:pPr>
            <a:r>
              <a:rPr lang="fr-FR" dirty="0">
                <a:latin typeface="Arial" panose="020B0604020202020204" pitchFamily="34" charset="0"/>
                <a:cs typeface="Arial" panose="020B0604020202020204" pitchFamily="34" charset="0"/>
              </a:rPr>
              <a:t>Moi, je réussis à attacher la corde d’une bouée autour de ma taille et je fais un nœud solide. J’entoure la bouée de mes deux bras et je laisse la mer en furie me porter. Au lever du jour, le soleil réchauffe mon corps, le calme revient. Au loin, des mouettes crient. Je nage alors dans leur direction. </a:t>
            </a:r>
          </a:p>
          <a:p>
            <a:pPr>
              <a:lnSpc>
                <a:spcPct val="200000"/>
              </a:lnSpc>
            </a:pPr>
            <a:r>
              <a:rPr lang="fr-FR" dirty="0">
                <a:latin typeface="Arial" panose="020B0604020202020204" pitchFamily="34" charset="0"/>
                <a:cs typeface="Arial" panose="020B0604020202020204" pitchFamily="34" charset="0"/>
              </a:rPr>
              <a:t>Je pense être sauvé. Mais l’aventure ne fait que commencer… »</a:t>
            </a:r>
          </a:p>
          <a:p>
            <a:pPr algn="r">
              <a:lnSpc>
                <a:spcPct val="200000"/>
              </a:lnSpc>
            </a:pPr>
            <a:r>
              <a:rPr lang="fr-FR" sz="1400" dirty="0">
                <a:latin typeface="Arial" panose="020B0604020202020204" pitchFamily="34" charset="0"/>
                <a:cs typeface="Arial" panose="020B0604020202020204" pitchFamily="34" charset="0"/>
              </a:rPr>
              <a:t>d’après « </a:t>
            </a:r>
            <a:r>
              <a:rPr lang="fr-FR" sz="1400" i="1" dirty="0">
                <a:latin typeface="Arial" panose="020B0604020202020204" pitchFamily="34" charset="0"/>
                <a:cs typeface="Arial" panose="020B0604020202020204" pitchFamily="34" charset="0"/>
              </a:rPr>
              <a:t>Souvenirs d’un vieux marin</a:t>
            </a:r>
            <a:r>
              <a:rPr lang="fr-FR" sz="1400" dirty="0">
                <a:latin typeface="Arial" panose="020B0604020202020204" pitchFamily="34" charset="0"/>
                <a:cs typeface="Arial" panose="020B0604020202020204" pitchFamily="34" charset="0"/>
              </a:rPr>
              <a:t> » L’école aujourd’hui n°10 juin 2010</a:t>
            </a:r>
          </a:p>
        </p:txBody>
      </p:sp>
      <p:cxnSp>
        <p:nvCxnSpPr>
          <p:cNvPr id="1030" name="AutoShape 6"/>
          <p:cNvCxnSpPr>
            <a:cxnSpLocks noChangeShapeType="1"/>
          </p:cNvCxnSpPr>
          <p:nvPr/>
        </p:nvCxnSpPr>
        <p:spPr bwMode="auto">
          <a:xfrm>
            <a:off x="808038" y="261938"/>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2066920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 - correction</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dirty="0">
                <a:latin typeface="Arial" panose="020B0604020202020204" pitchFamily="34" charset="0"/>
                <a:cs typeface="Arial" panose="020B0604020202020204" pitchFamily="34" charset="0"/>
              </a:rPr>
              <a:t>« Quelle tempête ! Un vent enragé </a:t>
            </a:r>
            <a:r>
              <a:rPr lang="fr-FR" dirty="0">
                <a:solidFill>
                  <a:srgbClr val="FF0000"/>
                </a:solidFill>
                <a:latin typeface="Arial" panose="020B0604020202020204" pitchFamily="34" charset="0"/>
                <a:cs typeface="Arial" panose="020B0604020202020204" pitchFamily="34" charset="0"/>
              </a:rPr>
              <a:t>a</a:t>
            </a:r>
            <a:r>
              <a:rPr lang="fr-FR" dirty="0">
                <a:latin typeface="Arial" panose="020B0604020202020204" pitchFamily="34" charset="0"/>
                <a:cs typeface="Arial" panose="020B0604020202020204" pitchFamily="34" charset="0"/>
              </a:rPr>
              <a:t> souffl</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tout sur son passage. Il </a:t>
            </a:r>
            <a:r>
              <a:rPr lang="fr-FR" dirty="0">
                <a:solidFill>
                  <a:srgbClr val="FF0000"/>
                </a:solidFill>
                <a:latin typeface="Arial" panose="020B0604020202020204" pitchFamily="34" charset="0"/>
                <a:cs typeface="Arial" panose="020B0604020202020204" pitchFamily="34" charset="0"/>
              </a:rPr>
              <a:t>a</a:t>
            </a:r>
            <a:r>
              <a:rPr lang="fr-FR" dirty="0">
                <a:latin typeface="Arial" panose="020B0604020202020204" pitchFamily="34" charset="0"/>
                <a:cs typeface="Arial" panose="020B0604020202020204" pitchFamily="34" charset="0"/>
              </a:rPr>
              <a:t> cass</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le mât du bateau, il </a:t>
            </a:r>
            <a:r>
              <a:rPr lang="fr-FR" dirty="0">
                <a:solidFill>
                  <a:srgbClr val="FF0000"/>
                </a:solidFill>
                <a:latin typeface="Arial" panose="020B0604020202020204" pitchFamily="34" charset="0"/>
                <a:cs typeface="Arial" panose="020B0604020202020204" pitchFamily="34" charset="0"/>
              </a:rPr>
              <a:t>a</a:t>
            </a:r>
            <a:r>
              <a:rPr lang="fr-FR" dirty="0">
                <a:latin typeface="Arial" panose="020B0604020202020204" pitchFamily="34" charset="0"/>
                <a:cs typeface="Arial" panose="020B0604020202020204" pitchFamily="34" charset="0"/>
              </a:rPr>
              <a:t> arrach</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les voiles. </a:t>
            </a:r>
          </a:p>
          <a:p>
            <a:pPr>
              <a:lnSpc>
                <a:spcPct val="200000"/>
              </a:lnSpc>
            </a:pPr>
            <a:r>
              <a:rPr lang="fr-FR" dirty="0">
                <a:latin typeface="Arial" panose="020B0604020202020204" pitchFamily="34" charset="0"/>
                <a:cs typeface="Arial" panose="020B0604020202020204" pitchFamily="34" charset="0"/>
              </a:rPr>
              <a:t>Des vagues </a:t>
            </a:r>
            <a:r>
              <a:rPr lang="fr-FR" dirty="0">
                <a:solidFill>
                  <a:srgbClr val="FF0000"/>
                </a:solidFill>
                <a:latin typeface="Arial" panose="020B0604020202020204" pitchFamily="34" charset="0"/>
                <a:cs typeface="Arial" panose="020B0604020202020204" pitchFamily="34" charset="0"/>
              </a:rPr>
              <a:t>ont fait </a:t>
            </a:r>
            <a:r>
              <a:rPr lang="fr-FR" dirty="0">
                <a:latin typeface="Arial" panose="020B0604020202020204" pitchFamily="34" charset="0"/>
                <a:cs typeface="Arial" panose="020B0604020202020204" pitchFamily="34" charset="0"/>
              </a:rPr>
              <a:t>rouler le bateau dans tous les sens ! Un rocher </a:t>
            </a:r>
            <a:r>
              <a:rPr lang="fr-FR" dirty="0">
                <a:solidFill>
                  <a:srgbClr val="FF0000"/>
                </a:solidFill>
                <a:latin typeface="Arial" panose="020B0604020202020204" pitchFamily="34" charset="0"/>
                <a:cs typeface="Arial" panose="020B0604020202020204" pitchFamily="34" charset="0"/>
              </a:rPr>
              <a:t>a</a:t>
            </a:r>
            <a:r>
              <a:rPr lang="fr-FR" dirty="0">
                <a:latin typeface="Arial" panose="020B0604020202020204" pitchFamily="34" charset="0"/>
                <a:cs typeface="Arial" panose="020B0604020202020204" pitchFamily="34" charset="0"/>
              </a:rPr>
              <a:t> bris</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la coque du navire. Aussitôt l’eau </a:t>
            </a:r>
            <a:r>
              <a:rPr lang="fr-FR" dirty="0">
                <a:solidFill>
                  <a:srgbClr val="FF0000"/>
                </a:solidFill>
                <a:latin typeface="Arial" panose="020B0604020202020204" pitchFamily="34" charset="0"/>
                <a:cs typeface="Arial" panose="020B0604020202020204" pitchFamily="34" charset="0"/>
              </a:rPr>
              <a:t>a</a:t>
            </a:r>
            <a:r>
              <a:rPr lang="fr-FR" dirty="0">
                <a:latin typeface="Arial" panose="020B0604020202020204" pitchFamily="34" charset="0"/>
                <a:cs typeface="Arial" panose="020B0604020202020204" pitchFamily="34" charset="0"/>
              </a:rPr>
              <a:t> pénétr</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dans le bateau. </a:t>
            </a:r>
          </a:p>
          <a:p>
            <a:pPr>
              <a:lnSpc>
                <a:spcPct val="200000"/>
              </a:lnSpc>
            </a:pPr>
            <a:r>
              <a:rPr lang="fr-FR" dirty="0">
                <a:latin typeface="Arial" panose="020B0604020202020204" pitchFamily="34" charset="0"/>
                <a:cs typeface="Arial" panose="020B0604020202020204" pitchFamily="34" charset="0"/>
              </a:rPr>
              <a:t>**Tous les marins </a:t>
            </a:r>
            <a:r>
              <a:rPr lang="fr-FR" dirty="0">
                <a:solidFill>
                  <a:srgbClr val="FF0000"/>
                </a:solidFill>
                <a:latin typeface="Arial" panose="020B0604020202020204" pitchFamily="34" charset="0"/>
                <a:cs typeface="Arial" panose="020B0604020202020204" pitchFamily="34" charset="0"/>
              </a:rPr>
              <a:t>sont</a:t>
            </a:r>
            <a:r>
              <a:rPr lang="fr-FR" dirty="0">
                <a:latin typeface="Arial" panose="020B0604020202020204" pitchFamily="34" charset="0"/>
                <a:cs typeface="Arial" panose="020B0604020202020204" pitchFamily="34" charset="0"/>
              </a:rPr>
              <a:t> pass</a:t>
            </a:r>
            <a:r>
              <a:rPr lang="fr-FR" dirty="0">
                <a:solidFill>
                  <a:srgbClr val="FF0000"/>
                </a:solidFill>
                <a:latin typeface="Arial" panose="020B0604020202020204" pitchFamily="34" charset="0"/>
                <a:cs typeface="Arial" panose="020B0604020202020204" pitchFamily="34" charset="0"/>
              </a:rPr>
              <a:t>és</a:t>
            </a:r>
            <a:r>
              <a:rPr lang="fr-FR" dirty="0">
                <a:latin typeface="Arial" panose="020B0604020202020204" pitchFamily="34" charset="0"/>
                <a:cs typeface="Arial" panose="020B0604020202020204" pitchFamily="34" charset="0"/>
              </a:rPr>
              <a:t> par-dessus bord. Ils </a:t>
            </a:r>
            <a:r>
              <a:rPr lang="fr-FR" dirty="0">
                <a:solidFill>
                  <a:srgbClr val="FF0000"/>
                </a:solidFill>
                <a:latin typeface="Arial" panose="020B0604020202020204" pitchFamily="34" charset="0"/>
                <a:cs typeface="Arial" panose="020B0604020202020204" pitchFamily="34" charset="0"/>
              </a:rPr>
              <a:t>sont</a:t>
            </a:r>
            <a:r>
              <a:rPr lang="fr-FR" dirty="0">
                <a:latin typeface="Arial" panose="020B0604020202020204" pitchFamily="34" charset="0"/>
                <a:cs typeface="Arial" panose="020B0604020202020204" pitchFamily="34" charset="0"/>
              </a:rPr>
              <a:t> tomb</a:t>
            </a:r>
            <a:r>
              <a:rPr lang="fr-FR" dirty="0">
                <a:solidFill>
                  <a:srgbClr val="FF0000"/>
                </a:solidFill>
                <a:latin typeface="Arial" panose="020B0604020202020204" pitchFamily="34" charset="0"/>
                <a:cs typeface="Arial" panose="020B0604020202020204" pitchFamily="34" charset="0"/>
              </a:rPr>
              <a:t>és</a:t>
            </a:r>
            <a:r>
              <a:rPr lang="fr-FR" dirty="0">
                <a:latin typeface="Arial" panose="020B0604020202020204" pitchFamily="34" charset="0"/>
                <a:cs typeface="Arial" panose="020B0604020202020204" pitchFamily="34" charset="0"/>
              </a:rPr>
              <a:t> dans une eau glaciale. </a:t>
            </a:r>
          </a:p>
          <a:p>
            <a:pPr>
              <a:lnSpc>
                <a:spcPct val="200000"/>
              </a:lnSpc>
            </a:pPr>
            <a:r>
              <a:rPr lang="fr-FR" dirty="0">
                <a:latin typeface="Arial" panose="020B0604020202020204" pitchFamily="34" charset="0"/>
                <a:cs typeface="Arial" panose="020B0604020202020204" pitchFamily="34" charset="0"/>
              </a:rPr>
              <a:t>Moi, </a:t>
            </a:r>
            <a:r>
              <a:rPr lang="fr-FR" dirty="0">
                <a:solidFill>
                  <a:srgbClr val="FF0000"/>
                </a:solidFill>
                <a:latin typeface="Arial" panose="020B0604020202020204" pitchFamily="34" charset="0"/>
                <a:cs typeface="Arial" panose="020B0604020202020204" pitchFamily="34" charset="0"/>
              </a:rPr>
              <a:t>j’ai</a:t>
            </a:r>
            <a:r>
              <a:rPr lang="fr-FR" dirty="0">
                <a:latin typeface="Arial" panose="020B0604020202020204" pitchFamily="34" charset="0"/>
                <a:cs typeface="Arial" panose="020B0604020202020204" pitchFamily="34" charset="0"/>
              </a:rPr>
              <a:t> réussi à attacher la corde d’une bouée autour de ma taille et j’</a:t>
            </a:r>
            <a:r>
              <a:rPr lang="fr-FR" dirty="0">
                <a:solidFill>
                  <a:srgbClr val="FF0000"/>
                </a:solidFill>
                <a:latin typeface="Arial" panose="020B0604020202020204" pitchFamily="34" charset="0"/>
                <a:cs typeface="Arial" panose="020B0604020202020204" pitchFamily="34" charset="0"/>
              </a:rPr>
              <a:t>ai</a:t>
            </a:r>
            <a:r>
              <a:rPr lang="fr-FR" dirty="0">
                <a:latin typeface="Arial" panose="020B0604020202020204" pitchFamily="34" charset="0"/>
                <a:cs typeface="Arial" panose="020B0604020202020204" pitchFamily="34" charset="0"/>
              </a:rPr>
              <a:t> fai</a:t>
            </a:r>
            <a:r>
              <a:rPr lang="fr-FR" dirty="0">
                <a:solidFill>
                  <a:srgbClr val="FF0000"/>
                </a:solidFill>
                <a:latin typeface="Arial" panose="020B0604020202020204" pitchFamily="34" charset="0"/>
                <a:cs typeface="Arial" panose="020B0604020202020204" pitchFamily="34" charset="0"/>
              </a:rPr>
              <a:t>t</a:t>
            </a:r>
            <a:r>
              <a:rPr lang="fr-FR" dirty="0">
                <a:latin typeface="Arial" panose="020B0604020202020204" pitchFamily="34" charset="0"/>
                <a:cs typeface="Arial" panose="020B0604020202020204" pitchFamily="34" charset="0"/>
              </a:rPr>
              <a:t> un nœud solide. </a:t>
            </a:r>
          </a:p>
          <a:p>
            <a:pPr>
              <a:lnSpc>
                <a:spcPct val="200000"/>
              </a:lnSpc>
            </a:pPr>
            <a:r>
              <a:rPr lang="fr-FR" dirty="0">
                <a:latin typeface="Arial" panose="020B0604020202020204" pitchFamily="34" charset="0"/>
                <a:cs typeface="Arial" panose="020B0604020202020204" pitchFamily="34" charset="0"/>
              </a:rPr>
              <a:t>J’</a:t>
            </a:r>
            <a:r>
              <a:rPr lang="fr-FR" dirty="0">
                <a:solidFill>
                  <a:srgbClr val="FF0000"/>
                </a:solidFill>
                <a:latin typeface="Arial" panose="020B0604020202020204" pitchFamily="34" charset="0"/>
                <a:cs typeface="Arial" panose="020B0604020202020204" pitchFamily="34" charset="0"/>
              </a:rPr>
              <a:t>ai</a:t>
            </a:r>
            <a:r>
              <a:rPr lang="fr-FR" dirty="0">
                <a:latin typeface="Arial" panose="020B0604020202020204" pitchFamily="34" charset="0"/>
                <a:cs typeface="Arial" panose="020B0604020202020204" pitchFamily="34" charset="0"/>
              </a:rPr>
              <a:t> entour</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la bouée de mes deux bras et j’</a:t>
            </a:r>
            <a:r>
              <a:rPr lang="fr-FR" dirty="0">
                <a:solidFill>
                  <a:srgbClr val="FF0000"/>
                </a:solidFill>
                <a:latin typeface="Arial" panose="020B0604020202020204" pitchFamily="34" charset="0"/>
                <a:cs typeface="Arial" panose="020B0604020202020204" pitchFamily="34" charset="0"/>
              </a:rPr>
              <a:t>ai</a:t>
            </a:r>
            <a:r>
              <a:rPr lang="fr-FR" dirty="0">
                <a:latin typeface="Arial" panose="020B0604020202020204" pitchFamily="34" charset="0"/>
                <a:cs typeface="Arial" panose="020B0604020202020204" pitchFamily="34" charset="0"/>
              </a:rPr>
              <a:t> laiss</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la mer en furie me porter.  Au lever du jour, le soleil </a:t>
            </a:r>
            <a:r>
              <a:rPr lang="fr-FR" dirty="0">
                <a:solidFill>
                  <a:srgbClr val="FF0000"/>
                </a:solidFill>
                <a:latin typeface="Arial" panose="020B0604020202020204" pitchFamily="34" charset="0"/>
                <a:cs typeface="Arial" panose="020B0604020202020204" pitchFamily="34" charset="0"/>
              </a:rPr>
              <a:t>a</a:t>
            </a:r>
            <a:r>
              <a:rPr lang="fr-FR" dirty="0">
                <a:latin typeface="Arial" panose="020B0604020202020204" pitchFamily="34" charset="0"/>
                <a:cs typeface="Arial" panose="020B0604020202020204" pitchFamily="34" charset="0"/>
              </a:rPr>
              <a:t> réchauff</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mon corps, le calme </a:t>
            </a:r>
            <a:r>
              <a:rPr lang="fr-FR" dirty="0">
                <a:solidFill>
                  <a:srgbClr val="FF0000"/>
                </a:solidFill>
                <a:latin typeface="Arial" panose="020B0604020202020204" pitchFamily="34" charset="0"/>
                <a:cs typeface="Arial" panose="020B0604020202020204" pitchFamily="34" charset="0"/>
              </a:rPr>
              <a:t>est</a:t>
            </a:r>
            <a:r>
              <a:rPr lang="fr-FR" dirty="0">
                <a:latin typeface="Arial" panose="020B0604020202020204" pitchFamily="34" charset="0"/>
                <a:cs typeface="Arial" panose="020B0604020202020204" pitchFamily="34" charset="0"/>
              </a:rPr>
              <a:t> rev</a:t>
            </a:r>
            <a:r>
              <a:rPr lang="fr-FR" dirty="0">
                <a:solidFill>
                  <a:srgbClr val="FF0000"/>
                </a:solidFill>
                <a:latin typeface="Arial" panose="020B0604020202020204" pitchFamily="34" charset="0"/>
                <a:cs typeface="Arial" panose="020B0604020202020204" pitchFamily="34" charset="0"/>
              </a:rPr>
              <a:t>enu</a:t>
            </a:r>
            <a:r>
              <a:rPr lang="fr-FR" dirty="0">
                <a:latin typeface="Arial" panose="020B0604020202020204" pitchFamily="34" charset="0"/>
                <a:cs typeface="Arial" panose="020B0604020202020204" pitchFamily="34" charset="0"/>
              </a:rPr>
              <a:t>. Au loin, des mouettes </a:t>
            </a:r>
            <a:r>
              <a:rPr lang="fr-FR" dirty="0">
                <a:solidFill>
                  <a:srgbClr val="FF0000"/>
                </a:solidFill>
                <a:latin typeface="Arial" panose="020B0604020202020204" pitchFamily="34" charset="0"/>
                <a:cs typeface="Arial" panose="020B0604020202020204" pitchFamily="34" charset="0"/>
              </a:rPr>
              <a:t>ont</a:t>
            </a:r>
            <a:r>
              <a:rPr lang="fr-FR" dirty="0">
                <a:latin typeface="Arial" panose="020B0604020202020204" pitchFamily="34" charset="0"/>
                <a:cs typeface="Arial" panose="020B0604020202020204" pitchFamily="34" charset="0"/>
              </a:rPr>
              <a:t> cri</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J’</a:t>
            </a:r>
            <a:r>
              <a:rPr lang="fr-FR" dirty="0">
                <a:solidFill>
                  <a:srgbClr val="FF0000"/>
                </a:solidFill>
                <a:latin typeface="Arial" panose="020B0604020202020204" pitchFamily="34" charset="0"/>
                <a:cs typeface="Arial" panose="020B0604020202020204" pitchFamily="34" charset="0"/>
              </a:rPr>
              <a:t>ai</a:t>
            </a:r>
            <a:r>
              <a:rPr lang="fr-FR" dirty="0">
                <a:latin typeface="Arial" panose="020B0604020202020204" pitchFamily="34" charset="0"/>
                <a:cs typeface="Arial" panose="020B0604020202020204" pitchFamily="34" charset="0"/>
              </a:rPr>
              <a:t> nag</a:t>
            </a:r>
            <a:r>
              <a:rPr lang="fr-FR" dirty="0">
                <a:solidFill>
                  <a:srgbClr val="FF0000"/>
                </a:solidFill>
                <a:latin typeface="Arial" panose="020B0604020202020204" pitchFamily="34" charset="0"/>
                <a:cs typeface="Arial" panose="020B0604020202020204" pitchFamily="34" charset="0"/>
              </a:rPr>
              <a:t>é</a:t>
            </a:r>
            <a:r>
              <a:rPr lang="fr-FR" dirty="0">
                <a:latin typeface="Arial" panose="020B0604020202020204" pitchFamily="34" charset="0"/>
                <a:cs typeface="Arial" panose="020B0604020202020204" pitchFamily="34" charset="0"/>
              </a:rPr>
              <a:t> alors dans leur direction. </a:t>
            </a:r>
          </a:p>
          <a:p>
            <a:pPr>
              <a:lnSpc>
                <a:spcPct val="200000"/>
              </a:lnSpc>
            </a:pPr>
            <a:r>
              <a:rPr lang="fr-FR" dirty="0">
                <a:latin typeface="Arial" panose="020B0604020202020204" pitchFamily="34" charset="0"/>
                <a:cs typeface="Arial" panose="020B0604020202020204" pitchFamily="34" charset="0"/>
              </a:rPr>
              <a:t>Je pens</a:t>
            </a:r>
            <a:r>
              <a:rPr lang="fr-FR" dirty="0">
                <a:solidFill>
                  <a:srgbClr val="FF0000"/>
                </a:solidFill>
                <a:latin typeface="Arial" panose="020B0604020202020204" pitchFamily="34" charset="0"/>
                <a:cs typeface="Arial" panose="020B0604020202020204" pitchFamily="34" charset="0"/>
              </a:rPr>
              <a:t>ais</a:t>
            </a:r>
            <a:r>
              <a:rPr lang="fr-FR" dirty="0">
                <a:latin typeface="Arial" panose="020B0604020202020204" pitchFamily="34" charset="0"/>
                <a:cs typeface="Arial" panose="020B0604020202020204" pitchFamily="34" charset="0"/>
              </a:rPr>
              <a:t> être sauvé. Mais l’aventure ne fai</a:t>
            </a:r>
            <a:r>
              <a:rPr lang="fr-FR" dirty="0">
                <a:solidFill>
                  <a:srgbClr val="FF0000"/>
                </a:solidFill>
                <a:latin typeface="Arial" panose="020B0604020202020204" pitchFamily="34" charset="0"/>
                <a:cs typeface="Arial" panose="020B0604020202020204" pitchFamily="34" charset="0"/>
              </a:rPr>
              <a:t>sait</a:t>
            </a:r>
            <a:r>
              <a:rPr lang="fr-FR" dirty="0">
                <a:latin typeface="Arial" panose="020B0604020202020204" pitchFamily="34" charset="0"/>
                <a:cs typeface="Arial" panose="020B0604020202020204" pitchFamily="34" charset="0"/>
              </a:rPr>
              <a:t> que commencer… »</a:t>
            </a:r>
          </a:p>
          <a:p>
            <a:pPr>
              <a:lnSpc>
                <a:spcPct val="150000"/>
              </a:lnSpc>
            </a:pPr>
            <a:endParaRPr lang="fr-FR" sz="14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364995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Je m’exerce seul</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98689" y="669925"/>
            <a:ext cx="11541236" cy="5732149"/>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50000"/>
              </a:lnSpc>
            </a:pPr>
            <a:r>
              <a:rPr lang="fr-FR" sz="2400" b="1" u="sng" dirty="0">
                <a:latin typeface="Arial" panose="020B0604020202020204" pitchFamily="34" charset="0"/>
                <a:cs typeface="Arial" panose="020B0604020202020204" pitchFamily="34" charset="0"/>
              </a:rPr>
              <a:t>Transpose </a:t>
            </a:r>
            <a:r>
              <a:rPr lang="fr-FR" sz="2400" b="1" dirty="0">
                <a:latin typeface="Arial" panose="020B0604020202020204" pitchFamily="34" charset="0"/>
                <a:cs typeface="Arial" panose="020B0604020202020204" pitchFamily="34" charset="0"/>
              </a:rPr>
              <a:t>au passé composé. </a:t>
            </a:r>
          </a:p>
          <a:p>
            <a:pPr>
              <a:lnSpc>
                <a:spcPct val="250000"/>
              </a:lnSpc>
            </a:pPr>
            <a:r>
              <a:rPr lang="fr-FR" sz="2400" i="1" dirty="0">
                <a:latin typeface="Arial" panose="020B0604020202020204" pitchFamily="34" charset="0"/>
                <a:cs typeface="Arial" panose="020B0604020202020204" pitchFamily="34" charset="0"/>
              </a:rPr>
              <a:t>Toute la nuit, la tempête cause des dégâts. Le vent violent fait tomber des arbres. Il arrache des toitures. Des vagues énormes submergent le littoral. </a:t>
            </a:r>
          </a:p>
          <a:p>
            <a:pPr>
              <a:lnSpc>
                <a:spcPct val="250000"/>
              </a:lnSpc>
            </a:pPr>
            <a:r>
              <a:rPr lang="fr-FR" sz="2400" i="1" dirty="0">
                <a:latin typeface="Arial" panose="020B0604020202020204" pitchFamily="34" charset="0"/>
                <a:cs typeface="Arial" panose="020B0604020202020204" pitchFamily="34" charset="0"/>
              </a:rPr>
              <a:t>**Les rafales de vent provoquent des accidents de voiture. Les pompiers réussissent à dégager rapidement les blessés. Le calme revient vers six heures. </a:t>
            </a:r>
            <a:endParaRPr lang="fr-FR" sz="2400" dirty="0">
              <a:latin typeface="Arial" panose="020B0604020202020204" pitchFamily="34" charset="0"/>
              <a:cs typeface="Arial" panose="020B0604020202020204" pitchFamily="34" charset="0"/>
            </a:endParaRPr>
          </a:p>
          <a:p>
            <a:pPr lvl="0">
              <a:lnSpc>
                <a:spcPct val="250000"/>
              </a:lnSpc>
            </a:pPr>
            <a:endParaRPr lang="fr-FR" sz="2400" b="1" dirty="0">
              <a:latin typeface="Arial" panose="020B0604020202020204" pitchFamily="34" charset="0"/>
              <a:cs typeface="Arial" panose="020B0604020202020204" pitchFamily="34" charset="0"/>
            </a:endParaRPr>
          </a:p>
          <a:p>
            <a:r>
              <a:rPr lang="fr-FR" dirty="0"/>
              <a:t> </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733786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433887" y="318681"/>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2 </a:t>
            </a:r>
            <a:r>
              <a:rPr kumimoji="0" lang="fr-FR" altLang="fr-FR" sz="1400" b="0" i="1" u="none" strike="noStrike" cap="none" normalizeH="0" baseline="0" dirty="0">
                <a:ln>
                  <a:noFill/>
                </a:ln>
                <a:solidFill>
                  <a:srgbClr val="000000"/>
                </a:solidFill>
                <a:effectLst/>
                <a:latin typeface="Arial" panose="020B0604020202020204" pitchFamily="34" charset="0"/>
              </a:rPr>
              <a:t>Travail sur les phrases</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5"/>
          <p:cNvSpPr txBox="1">
            <a:spLocks noChangeArrowheads="1"/>
          </p:cNvSpPr>
          <p:nvPr/>
        </p:nvSpPr>
        <p:spPr bwMode="auto">
          <a:xfrm>
            <a:off x="5530739" y="96727"/>
            <a:ext cx="6137519" cy="715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0" i="0" u="sng" strike="noStrike" cap="none" normalizeH="0" baseline="0" dirty="0">
                <a:ln>
                  <a:noFill/>
                </a:ln>
                <a:solidFill>
                  <a:srgbClr val="7030A0"/>
                </a:solidFill>
                <a:effectLst/>
                <a:latin typeface="Arial" panose="020B0604020202020204" pitchFamily="34" charset="0"/>
              </a:rPr>
              <a:t>Semaine </a:t>
            </a:r>
            <a:r>
              <a:rPr lang="fr-FR" altLang="fr-FR" u="sng" dirty="0">
                <a:solidFill>
                  <a:srgbClr val="7030A0"/>
                </a:solidFill>
                <a:latin typeface="Arial" panose="020B0604020202020204" pitchFamily="34" charset="0"/>
              </a:rPr>
              <a:t>1</a:t>
            </a:r>
            <a:r>
              <a:rPr kumimoji="0" lang="fr-FR" altLang="fr-FR" sz="1800" b="0" i="0" u="sng" strike="noStrike" cap="none" normalizeH="0" baseline="0" dirty="0">
                <a:ln>
                  <a:noFill/>
                </a:ln>
                <a:solidFill>
                  <a:srgbClr val="7030A0"/>
                </a:solidFill>
                <a:effectLst/>
                <a:latin typeface="Arial" panose="020B0604020202020204" pitchFamily="34" charset="0"/>
              </a:rPr>
              <a:t> : </a:t>
            </a:r>
            <a:r>
              <a:rPr lang="fr-FR" altLang="fr-FR" u="sng" dirty="0">
                <a:solidFill>
                  <a:srgbClr val="000000"/>
                </a:solidFill>
                <a:latin typeface="Arial" panose="020B0604020202020204" pitchFamily="34" charset="0"/>
              </a:rPr>
              <a:t>Une étrange histoire de naufrage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2" name="ZoneTexte 1"/>
          <p:cNvSpPr txBox="1"/>
          <p:nvPr/>
        </p:nvSpPr>
        <p:spPr>
          <a:xfrm>
            <a:off x="6713034" y="3012102"/>
            <a:ext cx="5238560" cy="923330"/>
          </a:xfrm>
          <a:prstGeom prst="rect">
            <a:avLst/>
          </a:prstGeom>
          <a:noFill/>
        </p:spPr>
        <p:txBody>
          <a:bodyPr wrap="square" rtlCol="0">
            <a:spAutoFit/>
          </a:bodyPr>
          <a:lstStyle/>
          <a:p>
            <a:pPr marL="342900" indent="-342900" algn="just">
              <a:buFont typeface="Arial" panose="020B0604020202020204" pitchFamily="34" charset="0"/>
              <a:buChar char="•"/>
            </a:pPr>
            <a:r>
              <a:rPr lang="fr-FR" dirty="0">
                <a:latin typeface="Arial" panose="020B0604020202020204" pitchFamily="34" charset="0"/>
                <a:cs typeface="Arial" panose="020B0604020202020204" pitchFamily="34" charset="0"/>
              </a:rPr>
              <a:t>Relisons les phrases exclamatives en mettant le ton. Quel est le rôle du point d’exclamation dans chaque phrase ?</a:t>
            </a:r>
          </a:p>
        </p:txBody>
      </p:sp>
      <p:sp>
        <p:nvSpPr>
          <p:cNvPr id="9" name="Text Box 4">
            <a:extLst>
              <a:ext uri="{FF2B5EF4-FFF2-40B4-BE49-F238E27FC236}">
                <a16:creationId xmlns:a16="http://schemas.microsoft.com/office/drawing/2014/main" id="{31F544F0-A269-144D-AA05-B17721437438}"/>
              </a:ext>
            </a:extLst>
          </p:cNvPr>
          <p:cNvSpPr txBox="1">
            <a:spLocks noChangeArrowheads="1"/>
          </p:cNvSpPr>
          <p:nvPr/>
        </p:nvSpPr>
        <p:spPr bwMode="auto">
          <a:xfrm>
            <a:off x="220730" y="738188"/>
            <a:ext cx="6135466" cy="5981274"/>
          </a:xfrm>
          <a:prstGeom prst="rect">
            <a:avLst/>
          </a:prstGeom>
          <a:noFill/>
          <a:ln w="25400" algn="ctr">
            <a:solidFill>
              <a:srgbClr val="7030A0"/>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dirty="0"/>
              <a:t> </a:t>
            </a:r>
            <a:r>
              <a:rPr lang="fr-FR" b="1" dirty="0">
                <a:latin typeface="Arial" panose="020B0604020202020204" pitchFamily="34" charset="0"/>
                <a:cs typeface="Arial" panose="020B0604020202020204" pitchFamily="34" charset="0"/>
              </a:rPr>
              <a:t>Une étrange histoire de naufrage</a:t>
            </a:r>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 </a:t>
            </a:r>
          </a:p>
          <a:p>
            <a:r>
              <a:rPr lang="fr-FR" dirty="0">
                <a:latin typeface="Arial" panose="020B0604020202020204" pitchFamily="34" charset="0"/>
                <a:cs typeface="Arial" panose="020B0604020202020204" pitchFamily="34" charset="0"/>
              </a:rPr>
              <a:t>Un vieux marin aux cheveux roux qui a parcouru tous les océans, raconte son naufrage en frissonnant. </a:t>
            </a:r>
          </a:p>
          <a:p>
            <a:r>
              <a:rPr lang="fr-FR" dirty="0">
                <a:latin typeface="Arial" panose="020B0604020202020204" pitchFamily="34" charset="0"/>
                <a:cs typeface="Arial" panose="020B0604020202020204" pitchFamily="34" charset="0"/>
              </a:rPr>
              <a:t>« Quelle tempête ! Un vent enragé souffle tout sur son passage. </a:t>
            </a:r>
            <a:r>
              <a:rPr lang="fr-FR" u="sng" dirty="0">
                <a:latin typeface="Arial" panose="020B0604020202020204" pitchFamily="34" charset="0"/>
                <a:cs typeface="Arial" panose="020B0604020202020204" pitchFamily="34" charset="0"/>
              </a:rPr>
              <a:t>Il</a:t>
            </a:r>
            <a:r>
              <a:rPr lang="fr-FR" dirty="0">
                <a:latin typeface="Arial" panose="020B0604020202020204" pitchFamily="34" charset="0"/>
                <a:cs typeface="Arial" panose="020B0604020202020204" pitchFamily="34" charset="0"/>
              </a:rPr>
              <a:t> casse le mât du bateau, il arrache les voiles. Des vagues font rouler le bateau dans tous les sens ! Un rocher brise la coque du navire. Aussitôt, l’eau pénètre dans le bateau. </a:t>
            </a:r>
          </a:p>
          <a:p>
            <a:r>
              <a:rPr lang="fr-FR" dirty="0">
                <a:latin typeface="Arial" panose="020B0604020202020204" pitchFamily="34" charset="0"/>
                <a:cs typeface="Arial" panose="020B0604020202020204" pitchFamily="34" charset="0"/>
              </a:rPr>
              <a:t>**Tous les marins passent par-dessus bord. </a:t>
            </a:r>
            <a:r>
              <a:rPr lang="fr-FR" u="sng" dirty="0">
                <a:latin typeface="Arial" panose="020B0604020202020204" pitchFamily="34" charset="0"/>
                <a:cs typeface="Arial" panose="020B0604020202020204" pitchFamily="34" charset="0"/>
              </a:rPr>
              <a:t>Ils</a:t>
            </a:r>
            <a:r>
              <a:rPr lang="fr-FR" dirty="0">
                <a:latin typeface="Arial" panose="020B0604020202020204" pitchFamily="34" charset="0"/>
                <a:cs typeface="Arial" panose="020B0604020202020204" pitchFamily="34" charset="0"/>
              </a:rPr>
              <a:t> tombent dans une eau glaciale. </a:t>
            </a:r>
          </a:p>
          <a:p>
            <a:r>
              <a:rPr lang="fr-FR" dirty="0">
                <a:latin typeface="Arial" panose="020B0604020202020204" pitchFamily="34" charset="0"/>
                <a:cs typeface="Arial" panose="020B0604020202020204" pitchFamily="34" charset="0"/>
              </a:rPr>
              <a:t>Moi, </a:t>
            </a:r>
            <a:r>
              <a:rPr lang="fr-FR" u="sng" dirty="0">
                <a:latin typeface="Arial" panose="020B0604020202020204" pitchFamily="34" charset="0"/>
                <a:cs typeface="Arial" panose="020B0604020202020204" pitchFamily="34" charset="0"/>
              </a:rPr>
              <a:t>je </a:t>
            </a:r>
            <a:r>
              <a:rPr lang="fr-FR" dirty="0">
                <a:latin typeface="Arial" panose="020B0604020202020204" pitchFamily="34" charset="0"/>
                <a:cs typeface="Arial" panose="020B0604020202020204" pitchFamily="34" charset="0"/>
              </a:rPr>
              <a:t>réussis à attacher la corde d’une bouée autour de ma taille et je fais un nœud solide. J’entoure la bouée de mes deux bras et je laisse la mer en furie me porter. Au lever du jour, le soleil réchauffe mon corps, le calme revient. Au loin, des mouettes crient. Je nage alors dans leur direction. </a:t>
            </a:r>
          </a:p>
          <a:p>
            <a:r>
              <a:rPr lang="fr-FR" dirty="0">
                <a:latin typeface="Arial" panose="020B0604020202020204" pitchFamily="34" charset="0"/>
                <a:cs typeface="Arial" panose="020B0604020202020204" pitchFamily="34" charset="0"/>
              </a:rPr>
              <a:t>Je pense être sauvé. Mais l’aventure ne fait que commencer… »</a:t>
            </a:r>
          </a:p>
          <a:p>
            <a:endParaRPr lang="fr-FR" dirty="0">
              <a:latin typeface="Arial" panose="020B0604020202020204" pitchFamily="34" charset="0"/>
              <a:cs typeface="Arial" panose="020B0604020202020204" pitchFamily="34" charset="0"/>
            </a:endParaRPr>
          </a:p>
          <a:p>
            <a:pPr algn="r"/>
            <a:r>
              <a:rPr lang="fr-FR" sz="1200" dirty="0">
                <a:latin typeface="Arial" panose="020B0604020202020204" pitchFamily="34" charset="0"/>
                <a:cs typeface="Arial" panose="020B0604020202020204" pitchFamily="34" charset="0"/>
              </a:rPr>
              <a:t>d’après « </a:t>
            </a:r>
            <a:r>
              <a:rPr lang="fr-FR" sz="1200" i="1" dirty="0">
                <a:latin typeface="Arial" panose="020B0604020202020204" pitchFamily="34" charset="0"/>
                <a:cs typeface="Arial" panose="020B0604020202020204" pitchFamily="34" charset="0"/>
              </a:rPr>
              <a:t>Souvenirs d’un vieux marin</a:t>
            </a:r>
            <a:r>
              <a:rPr lang="fr-FR" sz="1200" dirty="0">
                <a:latin typeface="Arial" panose="020B0604020202020204" pitchFamily="34" charset="0"/>
                <a:cs typeface="Arial" panose="020B0604020202020204" pitchFamily="34" charset="0"/>
              </a:rPr>
              <a:t> » L’école aujourd’hui n°10 juin 2010</a:t>
            </a:r>
          </a:p>
        </p:txBody>
      </p:sp>
    </p:spTree>
    <p:extLst>
      <p:ext uri="{BB962C8B-B14F-4D97-AF65-F5344CB8AC3E}">
        <p14:creationId xmlns:p14="http://schemas.microsoft.com/office/powerpoint/2010/main" val="1738915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14888" y="265970"/>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2  </a:t>
            </a:r>
            <a:r>
              <a:rPr lang="fr-FR" altLang="fr-FR" sz="1400" i="1" dirty="0">
                <a:solidFill>
                  <a:srgbClr val="000000"/>
                </a:solidFill>
                <a:latin typeface="Arial" panose="020B0604020202020204" pitchFamily="34" charset="0"/>
              </a:rPr>
              <a:t>Travail sur les phrases</a:t>
            </a:r>
            <a:endParaRPr lang="fr-FR" altLang="fr-FR" dirty="0">
              <a:latin typeface="Arial" panose="020B0604020202020204" pitchFamily="34" charset="0"/>
            </a:endParaRPr>
          </a:p>
        </p:txBody>
      </p:sp>
      <p:sp>
        <p:nvSpPr>
          <p:cNvPr id="6" name="Text Box 4"/>
          <p:cNvSpPr txBox="1">
            <a:spLocks noChangeArrowheads="1"/>
          </p:cNvSpPr>
          <p:nvPr/>
        </p:nvSpPr>
        <p:spPr bwMode="auto">
          <a:xfrm>
            <a:off x="167267" y="563710"/>
            <a:ext cx="11853747" cy="6188075"/>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342900" indent="-342900" algn="just">
              <a:lnSpc>
                <a:spcPct val="150000"/>
              </a:lnSpc>
              <a:buFont typeface="Arial" panose="020B0604020202020204" pitchFamily="34" charset="0"/>
              <a:buChar char="•"/>
            </a:pPr>
            <a:r>
              <a:rPr lang="fr-FR" sz="2000" b="1" dirty="0">
                <a:latin typeface="Arial" panose="020B0604020202020204" pitchFamily="34" charset="0"/>
                <a:cs typeface="Arial" panose="020B0604020202020204" pitchFamily="34" charset="0"/>
              </a:rPr>
              <a:t>Dans chaque phrase, </a:t>
            </a:r>
            <a:r>
              <a:rPr lang="fr-FR" sz="2000" b="1" u="sng" dirty="0">
                <a:latin typeface="Arial" panose="020B0604020202020204" pitchFamily="34" charset="0"/>
                <a:cs typeface="Arial" panose="020B0604020202020204" pitchFamily="34" charset="0"/>
              </a:rPr>
              <a:t>entourons</a:t>
            </a:r>
            <a:r>
              <a:rPr lang="fr-FR" sz="2000" b="1" dirty="0">
                <a:latin typeface="Arial" panose="020B0604020202020204" pitchFamily="34" charset="0"/>
                <a:cs typeface="Arial" panose="020B0604020202020204" pitchFamily="34" charset="0"/>
              </a:rPr>
              <a:t> le </a:t>
            </a:r>
            <a:r>
              <a:rPr lang="fr-FR" sz="2000" b="1" dirty="0">
                <a:solidFill>
                  <a:srgbClr val="0070C0"/>
                </a:solidFill>
                <a:latin typeface="Arial" panose="020B0604020202020204" pitchFamily="34" charset="0"/>
                <a:cs typeface="Arial" panose="020B0604020202020204" pitchFamily="34" charset="0"/>
              </a:rPr>
              <a:t>sujet</a:t>
            </a:r>
            <a:r>
              <a:rPr lang="fr-FR" sz="2000" b="1" dirty="0">
                <a:latin typeface="Arial" panose="020B0604020202020204" pitchFamily="34" charset="0"/>
                <a:cs typeface="Arial" panose="020B0604020202020204" pitchFamily="34" charset="0"/>
              </a:rPr>
              <a:t> en bleu, le </a:t>
            </a:r>
            <a:r>
              <a:rPr lang="fr-FR" sz="2000" b="1" dirty="0">
                <a:solidFill>
                  <a:srgbClr val="FFC000"/>
                </a:solidFill>
                <a:latin typeface="Arial" panose="020B0604020202020204" pitchFamily="34" charset="0"/>
                <a:cs typeface="Arial" panose="020B0604020202020204" pitchFamily="34" charset="0"/>
              </a:rPr>
              <a:t>groupe verbal </a:t>
            </a:r>
            <a:r>
              <a:rPr lang="fr-FR" sz="2000" b="1" dirty="0">
                <a:latin typeface="Arial" panose="020B0604020202020204" pitchFamily="34" charset="0"/>
                <a:cs typeface="Arial" panose="020B0604020202020204" pitchFamily="34" charset="0"/>
              </a:rPr>
              <a:t>en jaune et les </a:t>
            </a:r>
            <a:r>
              <a:rPr lang="fr-FR" sz="2000" b="1" dirty="0">
                <a:solidFill>
                  <a:srgbClr val="00B050"/>
                </a:solidFill>
                <a:latin typeface="Arial" panose="020B0604020202020204" pitchFamily="34" charset="0"/>
                <a:cs typeface="Arial" panose="020B0604020202020204" pitchFamily="34" charset="0"/>
              </a:rPr>
              <a:t>compléments circonstanciels</a:t>
            </a:r>
            <a:r>
              <a:rPr lang="fr-FR" sz="2000" b="1" dirty="0">
                <a:latin typeface="Arial" panose="020B0604020202020204" pitchFamily="34" charset="0"/>
                <a:cs typeface="Arial" panose="020B0604020202020204" pitchFamily="34" charset="0"/>
              </a:rPr>
              <a:t> en vert. </a:t>
            </a:r>
            <a:r>
              <a:rPr lang="fr-FR" sz="2000" b="1" u="sng" dirty="0">
                <a:latin typeface="Arial" panose="020B0604020202020204" pitchFamily="34" charset="0"/>
                <a:cs typeface="Arial" panose="020B0604020202020204" pitchFamily="34" charset="0"/>
              </a:rPr>
              <a:t>Soulignons</a:t>
            </a:r>
            <a:r>
              <a:rPr lang="fr-FR" sz="2000" b="1" dirty="0">
                <a:latin typeface="Arial" panose="020B0604020202020204" pitchFamily="34" charset="0"/>
                <a:cs typeface="Arial" panose="020B0604020202020204" pitchFamily="34" charset="0"/>
              </a:rPr>
              <a:t> le verbe en rouge et donnons son infinitif.</a:t>
            </a:r>
          </a:p>
          <a:p>
            <a:pPr>
              <a:lnSpc>
                <a:spcPct val="150000"/>
              </a:lnSpc>
            </a:pPr>
            <a:r>
              <a:rPr lang="fr-FR" sz="2200" i="1" dirty="0">
                <a:latin typeface="Arial" panose="020B0604020202020204" pitchFamily="34" charset="0"/>
                <a:cs typeface="Arial" panose="020B0604020202020204" pitchFamily="34" charset="0"/>
              </a:rPr>
              <a:t>Un vieux marin aux cheveux roux raconte son naufrage en frissonnant.</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Le vent violent casse le mât du bateau.</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**Aussitôt l’eau a pénétré dans le bateau.</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***Au loin, des mouettes crient. </a:t>
            </a:r>
            <a:endParaRPr lang="fr-FR" sz="2200" dirty="0">
              <a:latin typeface="Arial" panose="020B0604020202020204" pitchFamily="34" charset="0"/>
              <a:cs typeface="Arial" panose="020B0604020202020204" pitchFamily="34" charset="0"/>
            </a:endParaRPr>
          </a:p>
          <a:p>
            <a:pPr>
              <a:lnSpc>
                <a:spcPct val="200000"/>
              </a:lnSpc>
            </a:pPr>
            <a:r>
              <a:rPr lang="fr-FR" sz="2200" i="1" dirty="0">
                <a:latin typeface="Arial" panose="020B0604020202020204" pitchFamily="34" charset="0"/>
                <a:cs typeface="Arial" panose="020B0604020202020204" pitchFamily="34" charset="0"/>
              </a:rPr>
              <a:t>***Une météorite fonce sur la Lune.</a:t>
            </a:r>
            <a:endParaRPr lang="fr-FR" sz="22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fr-FR" sz="2000" b="1" u="sng" dirty="0">
                <a:latin typeface="Arial" panose="020B0604020202020204" pitchFamily="34" charset="0"/>
                <a:cs typeface="Arial" panose="020B0604020202020204" pitchFamily="34" charset="0"/>
              </a:rPr>
              <a:t>Indiquons</a:t>
            </a:r>
            <a:r>
              <a:rPr lang="fr-FR" sz="2000" b="1" dirty="0">
                <a:latin typeface="Arial" panose="020B0604020202020204" pitchFamily="34" charset="0"/>
                <a:cs typeface="Arial" panose="020B0604020202020204" pitchFamily="34" charset="0"/>
              </a:rPr>
              <a:t> la nature des sujets.</a:t>
            </a:r>
          </a:p>
          <a:p>
            <a:pPr marL="342900" indent="-342900" algn="just">
              <a:lnSpc>
                <a:spcPct val="150000"/>
              </a:lnSpc>
              <a:buFont typeface="Arial" panose="020B0604020202020204" pitchFamily="34" charset="0"/>
              <a:buChar char="•"/>
            </a:pPr>
            <a:r>
              <a:rPr lang="fr-FR" sz="2000" b="1" u="sng" dirty="0">
                <a:latin typeface="Arial" panose="020B0604020202020204" pitchFamily="34" charset="0"/>
                <a:cs typeface="Arial" panose="020B0604020202020204" pitchFamily="34" charset="0"/>
              </a:rPr>
              <a:t>Relisons </a:t>
            </a:r>
            <a:r>
              <a:rPr lang="fr-FR" sz="2000" b="1" dirty="0">
                <a:latin typeface="Arial" panose="020B0604020202020204" pitchFamily="34" charset="0"/>
                <a:cs typeface="Arial" panose="020B0604020202020204" pitchFamily="34" charset="0"/>
              </a:rPr>
              <a:t>les phrases en changeant les compléments circonstanciels de place. **Indiquons s’il s’agit d’un CCT, CCL ou CCM.</a:t>
            </a:r>
          </a:p>
          <a:p>
            <a:pPr algn="just">
              <a:lnSpc>
                <a:spcPct val="150000"/>
              </a:lnSpc>
            </a:pPr>
            <a:endParaRPr lang="fr-FR" sz="2400" u="sng"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endParaRPr lang="fr-FR" sz="2400" u="sng"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14888" y="221443"/>
            <a:ext cx="5279253" cy="25414"/>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378388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14888" y="265970"/>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2  </a:t>
            </a:r>
            <a:r>
              <a:rPr lang="fr-FR" altLang="fr-FR" sz="1400" i="1" dirty="0">
                <a:solidFill>
                  <a:srgbClr val="000000"/>
                </a:solidFill>
                <a:latin typeface="Arial" panose="020B0604020202020204" pitchFamily="34" charset="0"/>
              </a:rPr>
              <a:t>Travail sur les phrases</a:t>
            </a:r>
            <a:endParaRPr lang="fr-FR" altLang="fr-FR" dirty="0">
              <a:latin typeface="Arial" panose="020B0604020202020204" pitchFamily="34" charset="0"/>
            </a:endParaRPr>
          </a:p>
        </p:txBody>
      </p:sp>
      <p:sp>
        <p:nvSpPr>
          <p:cNvPr id="6" name="Text Box 4"/>
          <p:cNvSpPr txBox="1">
            <a:spLocks noChangeArrowheads="1"/>
          </p:cNvSpPr>
          <p:nvPr/>
        </p:nvSpPr>
        <p:spPr bwMode="auto">
          <a:xfrm>
            <a:off x="167267" y="664071"/>
            <a:ext cx="11853747" cy="6188075"/>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b="1" u="sng" dirty="0">
                <a:latin typeface="Arial" panose="020B0604020202020204" pitchFamily="34" charset="0"/>
                <a:cs typeface="Arial" panose="020B0604020202020204" pitchFamily="34" charset="0"/>
              </a:rPr>
              <a:t>* Entourons</a:t>
            </a:r>
            <a:r>
              <a:rPr lang="fr-FR" b="1" dirty="0">
                <a:latin typeface="Arial" panose="020B0604020202020204" pitchFamily="34" charset="0"/>
                <a:cs typeface="Arial" panose="020B0604020202020204" pitchFamily="34" charset="0"/>
              </a:rPr>
              <a:t> le sujet en bleu, </a:t>
            </a:r>
            <a:r>
              <a:rPr lang="fr-FR" b="1" u="sng" dirty="0">
                <a:latin typeface="Arial" panose="020B0604020202020204" pitchFamily="34" charset="0"/>
                <a:cs typeface="Arial" panose="020B0604020202020204" pitchFamily="34" charset="0"/>
              </a:rPr>
              <a:t>soulignons</a:t>
            </a:r>
            <a:r>
              <a:rPr lang="fr-FR" b="1" dirty="0">
                <a:latin typeface="Arial" panose="020B0604020202020204" pitchFamily="34" charset="0"/>
                <a:cs typeface="Arial" panose="020B0604020202020204" pitchFamily="34" charset="0"/>
              </a:rPr>
              <a:t> le verbe en rouge et </a:t>
            </a:r>
            <a:r>
              <a:rPr lang="fr-FR" b="1" u="sng" dirty="0">
                <a:latin typeface="Arial" panose="020B0604020202020204" pitchFamily="34" charset="0"/>
                <a:cs typeface="Arial" panose="020B0604020202020204" pitchFamily="34" charset="0"/>
              </a:rPr>
              <a:t>écrivons</a:t>
            </a:r>
            <a:r>
              <a:rPr lang="fr-FR" b="1" dirty="0">
                <a:latin typeface="Arial" panose="020B0604020202020204" pitchFamily="34" charset="0"/>
                <a:cs typeface="Arial" panose="020B0604020202020204" pitchFamily="34" charset="0"/>
              </a:rPr>
              <a:t> son infinitif. </a:t>
            </a:r>
          </a:p>
          <a:p>
            <a:pPr>
              <a:lnSpc>
                <a:spcPct val="150000"/>
              </a:lnSpc>
            </a:pPr>
            <a:r>
              <a:rPr lang="fr-FR" b="1" u="sng" dirty="0">
                <a:latin typeface="Arial" panose="020B0604020202020204" pitchFamily="34" charset="0"/>
                <a:cs typeface="Arial" panose="020B0604020202020204" pitchFamily="34" charset="0"/>
              </a:rPr>
              <a:t>Récrivons</a:t>
            </a:r>
            <a:r>
              <a:rPr lang="fr-FR" b="1" dirty="0">
                <a:latin typeface="Arial" panose="020B0604020202020204" pitchFamily="34" charset="0"/>
                <a:cs typeface="Arial" panose="020B0604020202020204" pitchFamily="34" charset="0"/>
              </a:rPr>
              <a:t> la phrase en changeant de place le groupe qui peut l’être .</a:t>
            </a:r>
          </a:p>
          <a:p>
            <a:pPr>
              <a:lnSpc>
                <a:spcPct val="150000"/>
              </a:lnSpc>
            </a:pPr>
            <a:r>
              <a:rPr lang="fr-FR" i="1" dirty="0">
                <a:latin typeface="Arial" panose="020B0604020202020204" pitchFamily="34" charset="0"/>
                <a:cs typeface="Arial" panose="020B0604020202020204" pitchFamily="34" charset="0"/>
              </a:rPr>
              <a:t>Un peu plus tard, un rocher brise la coque du navire.</a:t>
            </a:r>
            <a:endParaRPr lang="fr-FR" dirty="0">
              <a:latin typeface="Arial" panose="020B0604020202020204" pitchFamily="34" charset="0"/>
              <a:cs typeface="Arial" panose="020B0604020202020204" pitchFamily="34" charset="0"/>
            </a:endParaRPr>
          </a:p>
          <a:p>
            <a:pPr>
              <a:lnSpc>
                <a:spcPct val="150000"/>
              </a:lnSpc>
            </a:pPr>
            <a:endParaRPr lang="fr-FR" sz="1200" b="1"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 Dans le groupe verbal, </a:t>
            </a:r>
            <a:r>
              <a:rPr lang="fr-FR" b="1" u="sng" dirty="0">
                <a:latin typeface="Arial" panose="020B0604020202020204" pitchFamily="34" charset="0"/>
                <a:cs typeface="Arial" panose="020B0604020202020204" pitchFamily="34" charset="0"/>
              </a:rPr>
              <a:t>soulignons </a:t>
            </a:r>
            <a:r>
              <a:rPr lang="fr-FR" b="1" dirty="0">
                <a:latin typeface="Arial" panose="020B0604020202020204" pitchFamily="34" charset="0"/>
                <a:cs typeface="Arial" panose="020B0604020202020204" pitchFamily="34" charset="0"/>
              </a:rPr>
              <a:t>le groupe de mots que l’on ne peut ni supprimer, ni déplacer.</a:t>
            </a:r>
          </a:p>
          <a:p>
            <a:pPr>
              <a:lnSpc>
                <a:spcPct val="150000"/>
              </a:lnSpc>
            </a:pPr>
            <a:r>
              <a:rPr lang="fr-FR" b="1" dirty="0">
                <a:latin typeface="Arial" panose="020B0604020202020204" pitchFamily="34" charset="0"/>
                <a:cs typeface="Arial" panose="020B0604020202020204" pitchFamily="34" charset="0"/>
              </a:rPr>
              <a:t>Dans les deux premières phrases, </a:t>
            </a:r>
            <a:r>
              <a:rPr lang="fr-FR" b="1" u="sng" dirty="0">
                <a:latin typeface="Arial" panose="020B0604020202020204" pitchFamily="34" charset="0"/>
                <a:cs typeface="Arial" panose="020B0604020202020204" pitchFamily="34" charset="0"/>
              </a:rPr>
              <a:t>remplaçons</a:t>
            </a:r>
            <a:r>
              <a:rPr lang="fr-FR" b="1" dirty="0">
                <a:latin typeface="Arial" panose="020B0604020202020204" pitchFamily="34" charset="0"/>
                <a:cs typeface="Arial" panose="020B0604020202020204" pitchFamily="34" charset="0"/>
              </a:rPr>
              <a:t> ce groupe par </a:t>
            </a:r>
            <a:r>
              <a:rPr lang="fr-FR" b="1" i="1" dirty="0">
                <a:latin typeface="Arial" panose="020B0604020202020204" pitchFamily="34" charset="0"/>
                <a:cs typeface="Arial" panose="020B0604020202020204" pitchFamily="34" charset="0"/>
              </a:rPr>
              <a:t>le.</a:t>
            </a:r>
          </a:p>
          <a:p>
            <a:pPr>
              <a:lnSpc>
                <a:spcPct val="150000"/>
              </a:lnSpc>
            </a:pPr>
            <a:r>
              <a:rPr lang="fr-FR" b="1" dirty="0">
                <a:latin typeface="Arial" panose="020B0604020202020204" pitchFamily="34" charset="0"/>
                <a:cs typeface="Arial" panose="020B0604020202020204" pitchFamily="34" charset="0"/>
              </a:rPr>
              <a:t>Ajoutons un complément circonstanciel dans la deuxième phrase.</a:t>
            </a:r>
          </a:p>
          <a:p>
            <a:pPr>
              <a:lnSpc>
                <a:spcPct val="200000"/>
              </a:lnSpc>
            </a:pPr>
            <a:r>
              <a:rPr lang="fr-FR" i="1" dirty="0">
                <a:latin typeface="Arial" panose="020B0604020202020204" pitchFamily="34" charset="0"/>
                <a:cs typeface="Arial" panose="020B0604020202020204" pitchFamily="34" charset="0"/>
              </a:rPr>
              <a:t>Un vieux marin aux cheveux roux raconte son naufrage en frissonnant.</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Le vent violent casse le mât du bateau.</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Aussitôt l’eau a pénétré dans le bateau.</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Au loin, des mouettes crient. </a:t>
            </a:r>
            <a:endParaRPr lang="fr-FR" dirty="0">
              <a:latin typeface="Arial" panose="020B0604020202020204" pitchFamily="34" charset="0"/>
              <a:cs typeface="Arial" panose="020B0604020202020204" pitchFamily="34" charset="0"/>
            </a:endParaRPr>
          </a:p>
          <a:p>
            <a:endParaRPr lang="fr-FR" dirty="0"/>
          </a:p>
          <a:p>
            <a:r>
              <a:rPr lang="fr-FR" b="1" dirty="0">
                <a:latin typeface="Arial" panose="020B0604020202020204" pitchFamily="34" charset="0"/>
                <a:cs typeface="Arial" panose="020B0604020202020204" pitchFamily="34" charset="0"/>
              </a:rPr>
              <a:t>*** Dans la phrase suivante, </a:t>
            </a:r>
            <a:r>
              <a:rPr lang="fr-FR" b="1" u="sng" dirty="0">
                <a:latin typeface="Arial" panose="020B0604020202020204" pitchFamily="34" charset="0"/>
                <a:cs typeface="Arial" panose="020B0604020202020204" pitchFamily="34" charset="0"/>
              </a:rPr>
              <a:t>soulignons </a:t>
            </a:r>
            <a:r>
              <a:rPr lang="fr-FR" b="1" dirty="0">
                <a:latin typeface="Arial" panose="020B0604020202020204" pitchFamily="34" charset="0"/>
                <a:cs typeface="Arial" panose="020B0604020202020204" pitchFamily="34" charset="0"/>
              </a:rPr>
              <a:t>les verbes :</a:t>
            </a:r>
          </a:p>
          <a:p>
            <a:endParaRPr lang="fr-FR" b="1"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Au lever du jour, le soleil réchauffe mon corps, le calme revient. </a:t>
            </a:r>
            <a:endParaRPr lang="fr-FR"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endParaRPr lang="fr-FR" sz="2400" u="sng"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14888" y="221443"/>
            <a:ext cx="5279253" cy="25414"/>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788357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2  </a:t>
            </a:r>
            <a:r>
              <a:rPr lang="fr-FR" altLang="fr-FR" sz="1400" i="1" dirty="0">
                <a:solidFill>
                  <a:srgbClr val="000000"/>
                </a:solidFill>
                <a:latin typeface="Arial" panose="020B0604020202020204" pitchFamily="34" charset="0"/>
              </a:rPr>
              <a:t>Je travaille seul</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gn="just">
              <a:lnSpc>
                <a:spcPct val="150000"/>
              </a:lnSpc>
            </a:pPr>
            <a:r>
              <a:rPr lang="fr-FR" sz="2000" b="1" dirty="0">
                <a:latin typeface="Arial" panose="020B0604020202020204" pitchFamily="34" charset="0"/>
                <a:cs typeface="Arial" panose="020B0604020202020204" pitchFamily="34" charset="0"/>
              </a:rPr>
              <a:t>1) Dans les phrases suivantes, </a:t>
            </a:r>
            <a:r>
              <a:rPr lang="fr-FR" sz="2000" b="1" u="sng" dirty="0">
                <a:latin typeface="Arial" panose="020B0604020202020204" pitchFamily="34" charset="0"/>
                <a:cs typeface="Arial" panose="020B0604020202020204" pitchFamily="34" charset="0"/>
              </a:rPr>
              <a:t>entoure</a:t>
            </a:r>
            <a:r>
              <a:rPr lang="fr-FR" sz="2000" b="1" dirty="0">
                <a:latin typeface="Arial" panose="020B0604020202020204" pitchFamily="34" charset="0"/>
                <a:cs typeface="Arial" panose="020B0604020202020204" pitchFamily="34" charset="0"/>
              </a:rPr>
              <a:t> le </a:t>
            </a:r>
            <a:r>
              <a:rPr lang="fr-FR" sz="2000" b="1" dirty="0">
                <a:solidFill>
                  <a:srgbClr val="0070C0"/>
                </a:solidFill>
                <a:latin typeface="Arial" panose="020B0604020202020204" pitchFamily="34" charset="0"/>
                <a:cs typeface="Arial" panose="020B0604020202020204" pitchFamily="34" charset="0"/>
              </a:rPr>
              <a:t>sujet </a:t>
            </a:r>
            <a:r>
              <a:rPr lang="fr-FR" sz="2000" b="1" dirty="0">
                <a:latin typeface="Arial" panose="020B0604020202020204" pitchFamily="34" charset="0"/>
                <a:cs typeface="Arial" panose="020B0604020202020204" pitchFamily="34" charset="0"/>
              </a:rPr>
              <a:t>en bleu, le </a:t>
            </a:r>
            <a:r>
              <a:rPr lang="fr-FR" sz="2000" b="1" dirty="0">
                <a:solidFill>
                  <a:srgbClr val="FFC000"/>
                </a:solidFill>
                <a:latin typeface="Arial" panose="020B0604020202020204" pitchFamily="34" charset="0"/>
                <a:cs typeface="Arial" panose="020B0604020202020204" pitchFamily="34" charset="0"/>
              </a:rPr>
              <a:t>groupe verbal </a:t>
            </a:r>
            <a:r>
              <a:rPr lang="fr-FR" sz="2000" b="1" dirty="0">
                <a:latin typeface="Arial" panose="020B0604020202020204" pitchFamily="34" charset="0"/>
                <a:cs typeface="Arial" panose="020B0604020202020204" pitchFamily="34" charset="0"/>
              </a:rPr>
              <a:t>en jaune et les </a:t>
            </a:r>
            <a:r>
              <a:rPr lang="fr-FR" sz="2000" b="1" dirty="0">
                <a:solidFill>
                  <a:srgbClr val="00B050"/>
                </a:solidFill>
                <a:latin typeface="Arial" panose="020B0604020202020204" pitchFamily="34" charset="0"/>
                <a:cs typeface="Arial" panose="020B0604020202020204" pitchFamily="34" charset="0"/>
              </a:rPr>
              <a:t>compléments circonstanciels </a:t>
            </a:r>
            <a:r>
              <a:rPr lang="fr-FR" sz="2000" b="1" dirty="0">
                <a:latin typeface="Arial" panose="020B0604020202020204" pitchFamily="34" charset="0"/>
                <a:cs typeface="Arial" panose="020B0604020202020204" pitchFamily="34" charset="0"/>
              </a:rPr>
              <a:t>en vert. S</a:t>
            </a:r>
            <a:r>
              <a:rPr lang="fr-FR" sz="2000" b="1" u="sng" dirty="0">
                <a:latin typeface="Arial" panose="020B0604020202020204" pitchFamily="34" charset="0"/>
                <a:cs typeface="Arial" panose="020B0604020202020204" pitchFamily="34" charset="0"/>
              </a:rPr>
              <a:t>ouligne</a:t>
            </a:r>
            <a:r>
              <a:rPr lang="fr-FR" sz="2000" b="1" dirty="0">
                <a:latin typeface="Arial" panose="020B0604020202020204" pitchFamily="34" charset="0"/>
                <a:cs typeface="Arial" panose="020B0604020202020204" pitchFamily="34" charset="0"/>
              </a:rPr>
              <a:t> le verbe dans le groupe verbal. </a:t>
            </a:r>
            <a:r>
              <a:rPr lang="fr-FR" sz="2000" b="1" u="sng" dirty="0">
                <a:latin typeface="Arial" panose="020B0604020202020204" pitchFamily="34" charset="0"/>
                <a:cs typeface="Arial" panose="020B0604020202020204" pitchFamily="34" charset="0"/>
              </a:rPr>
              <a:t>Indique</a:t>
            </a:r>
            <a:r>
              <a:rPr lang="fr-FR" sz="2000" b="1" dirty="0">
                <a:latin typeface="Arial" panose="020B0604020202020204" pitchFamily="34" charset="0"/>
                <a:cs typeface="Arial" panose="020B0604020202020204" pitchFamily="34" charset="0"/>
              </a:rPr>
              <a:t> si le sujet est un groupe nominal ou un pronom.</a:t>
            </a:r>
          </a:p>
          <a:p>
            <a:pPr>
              <a:lnSpc>
                <a:spcPct val="200000"/>
              </a:lnSpc>
            </a:pPr>
            <a:r>
              <a:rPr lang="fr-FR" sz="2000" i="1" dirty="0">
                <a:latin typeface="Arial" panose="020B0604020202020204" pitchFamily="34" charset="0"/>
                <a:cs typeface="Arial" panose="020B0604020202020204" pitchFamily="34" charset="0"/>
              </a:rPr>
              <a:t>Quelques instants plus tard, un énorme tourbillon aspire le vieux marin. </a:t>
            </a:r>
            <a:endParaRPr lang="fr-FR" sz="2000" dirty="0">
              <a:latin typeface="Arial" panose="020B0604020202020204" pitchFamily="34" charset="0"/>
              <a:cs typeface="Arial" panose="020B0604020202020204" pitchFamily="34" charset="0"/>
            </a:endParaRPr>
          </a:p>
          <a:p>
            <a:pPr>
              <a:lnSpc>
                <a:spcPct val="200000"/>
              </a:lnSpc>
            </a:pPr>
            <a:r>
              <a:rPr lang="fr-FR" sz="2000" i="1" dirty="0">
                <a:latin typeface="Arial" panose="020B0604020202020204" pitchFamily="34" charset="0"/>
                <a:cs typeface="Arial" panose="020B0604020202020204" pitchFamily="34" charset="0"/>
              </a:rPr>
              <a:t>Dans la cour, les habitants poussent des cris de joie.</a:t>
            </a:r>
            <a:endParaRPr lang="fr-FR" sz="2000" dirty="0">
              <a:latin typeface="Arial" panose="020B0604020202020204" pitchFamily="34" charset="0"/>
              <a:cs typeface="Arial" panose="020B0604020202020204" pitchFamily="34" charset="0"/>
            </a:endParaRPr>
          </a:p>
          <a:p>
            <a:pPr>
              <a:lnSpc>
                <a:spcPct val="200000"/>
              </a:lnSpc>
            </a:pPr>
            <a:r>
              <a:rPr lang="fr-FR" sz="2000" i="1" dirty="0">
                <a:latin typeface="Arial" panose="020B0604020202020204" pitchFamily="34" charset="0"/>
                <a:cs typeface="Arial" panose="020B0604020202020204" pitchFamily="34" charset="0"/>
              </a:rPr>
              <a:t>Hier, les habitants de Willis ont vu l’étoile rouge.</a:t>
            </a:r>
            <a:endParaRPr lang="fr-FR" sz="2000" dirty="0">
              <a:latin typeface="Arial" panose="020B0604020202020204" pitchFamily="34" charset="0"/>
              <a:cs typeface="Arial" panose="020B0604020202020204" pitchFamily="34" charset="0"/>
            </a:endParaRPr>
          </a:p>
          <a:p>
            <a:pPr>
              <a:lnSpc>
                <a:spcPct val="200000"/>
              </a:lnSpc>
            </a:pPr>
            <a:r>
              <a:rPr lang="fr-FR" sz="2000" i="1" dirty="0">
                <a:latin typeface="Arial" panose="020B0604020202020204" pitchFamily="34" charset="0"/>
                <a:cs typeface="Arial" panose="020B0604020202020204" pitchFamily="34" charset="0"/>
              </a:rPr>
              <a:t>Sur le lit, des vêtements blancs attendent le marin. </a:t>
            </a:r>
            <a:endParaRPr lang="fr-FR" sz="2000" dirty="0">
              <a:latin typeface="Arial" panose="020B0604020202020204" pitchFamily="34" charset="0"/>
              <a:cs typeface="Arial" panose="020B0604020202020204" pitchFamily="34" charset="0"/>
            </a:endParaRPr>
          </a:p>
          <a:p>
            <a:pPr>
              <a:lnSpc>
                <a:spcPct val="200000"/>
              </a:lnSpc>
            </a:pPr>
            <a:r>
              <a:rPr lang="fr-FR" sz="2000" i="1" dirty="0">
                <a:latin typeface="Arial" panose="020B0604020202020204" pitchFamily="34" charset="0"/>
                <a:cs typeface="Arial" panose="020B0604020202020204" pitchFamily="34" charset="0"/>
              </a:rPr>
              <a:t>Dans la magnifique baignoire de marbre blanc, l’eau est froide.  </a:t>
            </a:r>
            <a:endParaRPr lang="fr-FR" sz="20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fr-FR" sz="2000" b="1" u="sng" dirty="0">
                <a:latin typeface="Arial" panose="020B0604020202020204" pitchFamily="34" charset="0"/>
                <a:cs typeface="Arial" panose="020B0604020202020204" pitchFamily="34" charset="0"/>
              </a:rPr>
              <a:t>Récris</a:t>
            </a:r>
            <a:r>
              <a:rPr lang="fr-FR" sz="2000" b="1" dirty="0">
                <a:latin typeface="Arial" panose="020B0604020202020204" pitchFamily="34" charset="0"/>
                <a:cs typeface="Arial" panose="020B0604020202020204" pitchFamily="34" charset="0"/>
              </a:rPr>
              <a:t> chaque phrase en déplaçant le complément circonstanciels.</a:t>
            </a:r>
          </a:p>
          <a:p>
            <a:pPr marL="342900" indent="-342900" algn="just">
              <a:lnSpc>
                <a:spcPct val="150000"/>
              </a:lnSpc>
              <a:buFont typeface="Arial" panose="020B0604020202020204" pitchFamily="34" charset="0"/>
              <a:buChar char="•"/>
            </a:pPr>
            <a:r>
              <a:rPr lang="fr-FR" sz="2000" b="1" dirty="0">
                <a:latin typeface="Arial" panose="020B0604020202020204" pitchFamily="34" charset="0"/>
                <a:cs typeface="Arial" panose="020B0604020202020204" pitchFamily="34" charset="0"/>
              </a:rPr>
              <a:t>***</a:t>
            </a:r>
            <a:r>
              <a:rPr lang="fr-FR" sz="2000" b="1" u="sng" dirty="0">
                <a:latin typeface="Arial" panose="020B0604020202020204" pitchFamily="34" charset="0"/>
                <a:cs typeface="Arial" panose="020B0604020202020204" pitchFamily="34" charset="0"/>
              </a:rPr>
              <a:t>Indique</a:t>
            </a:r>
            <a:r>
              <a:rPr lang="fr-FR" sz="2000" b="1" dirty="0">
                <a:latin typeface="Arial" panose="020B0604020202020204" pitchFamily="34" charset="0"/>
                <a:cs typeface="Arial" panose="020B0604020202020204" pitchFamily="34" charset="0"/>
              </a:rPr>
              <a:t> la nature des compléments circonstanciels.</a:t>
            </a:r>
          </a:p>
          <a:p>
            <a:pPr marL="342900" indent="-342900" algn="just">
              <a:lnSpc>
                <a:spcPct val="150000"/>
              </a:lnSpc>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63054660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771</TotalTime>
  <Words>857</Words>
  <Application>Microsoft Macintosh PowerPoint</Application>
  <PresentationFormat>Grand écran</PresentationFormat>
  <Paragraphs>291</Paragraphs>
  <Slides>17</Slides>
  <Notes>4</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17</vt:i4>
      </vt:variant>
    </vt:vector>
  </HeadingPairs>
  <TitlesOfParts>
    <vt:vector size="22" baseType="lpstr">
      <vt:lpstr>Arial</vt:lpstr>
      <vt:lpstr>Calibri</vt:lpstr>
      <vt:lpstr>Calibri Light</vt:lpstr>
      <vt:lpstr>Times New Roman</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Christelle</dc:creator>
  <cp:lastModifiedBy>stephanie supervie</cp:lastModifiedBy>
  <cp:revision>82</cp:revision>
  <dcterms:created xsi:type="dcterms:W3CDTF">2017-07-06T09:04:06Z</dcterms:created>
  <dcterms:modified xsi:type="dcterms:W3CDTF">2018-08-28T15:44:19Z</dcterms:modified>
</cp:coreProperties>
</file>