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7" r:id="rId2"/>
    <p:sldId id="278" r:id="rId3"/>
    <p:sldId id="279" r:id="rId4"/>
    <p:sldId id="281" r:id="rId5"/>
    <p:sldId id="274" r:id="rId6"/>
    <p:sldId id="286" r:id="rId7"/>
    <p:sldId id="292" r:id="rId8"/>
    <p:sldId id="293" r:id="rId9"/>
    <p:sldId id="294" r:id="rId10"/>
    <p:sldId id="295" r:id="rId11"/>
    <p:sldId id="296" r:id="rId12"/>
    <p:sldId id="269" r:id="rId13"/>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44" autoAdjust="0"/>
    <p:restoredTop sz="86384"/>
  </p:normalViewPr>
  <p:slideViewPr>
    <p:cSldViewPr snapToGrid="0">
      <p:cViewPr varScale="1">
        <p:scale>
          <a:sx n="115" d="100"/>
          <a:sy n="115" d="100"/>
        </p:scale>
        <p:origin x="200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6D2B0713-F469-424D-AF6E-7769F9049AB6}" type="datetimeFigureOut">
              <a:rPr lang="fr-FR" smtClean="0"/>
              <a:t>29/08/2018</a:t>
            </a:fld>
            <a:endParaRPr lang="fr-FR"/>
          </a:p>
        </p:txBody>
      </p:sp>
      <p:sp>
        <p:nvSpPr>
          <p:cNvPr id="4" name="Espace réservé de l'image des diapositives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09613" y="4926013"/>
            <a:ext cx="5680075" cy="4029075"/>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CE054EB9-09B4-DD42-A551-6C4B91F09312}" type="slidenum">
              <a:rPr lang="fr-FR" smtClean="0"/>
              <a:t>‹N°›</a:t>
            </a:fld>
            <a:endParaRPr lang="fr-FR"/>
          </a:p>
        </p:txBody>
      </p:sp>
    </p:spTree>
    <p:extLst>
      <p:ext uri="{BB962C8B-B14F-4D97-AF65-F5344CB8AC3E}">
        <p14:creationId xmlns:p14="http://schemas.microsoft.com/office/powerpoint/2010/main" val="1576938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E054EB9-09B4-DD42-A551-6C4B91F09312}" type="slidenum">
              <a:rPr lang="fr-FR" smtClean="0"/>
              <a:t>5</a:t>
            </a:fld>
            <a:endParaRPr lang="fr-FR"/>
          </a:p>
        </p:txBody>
      </p:sp>
    </p:spTree>
    <p:extLst>
      <p:ext uri="{BB962C8B-B14F-4D97-AF65-F5344CB8AC3E}">
        <p14:creationId xmlns:p14="http://schemas.microsoft.com/office/powerpoint/2010/main" val="475641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25593"/>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4084" y="623888"/>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400" b="1" dirty="0">
                <a:latin typeface="Arial" panose="020B0604020202020204" pitchFamily="34" charset="0"/>
                <a:cs typeface="Arial" panose="020B0604020202020204" pitchFamily="34" charset="0"/>
              </a:rPr>
              <a:t> </a:t>
            </a:r>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pPr>
              <a:lnSpc>
                <a:spcPct val="150000"/>
              </a:lnSpc>
            </a:pPr>
            <a:r>
              <a:rPr lang="fr-FR" sz="1600" dirty="0">
                <a:latin typeface="Arial" panose="020B0604020202020204" pitchFamily="34" charset="0"/>
                <a:cs typeface="Arial" panose="020B0604020202020204" pitchFamily="34" charset="0"/>
              </a:rPr>
              <a:t> Hier, </a:t>
            </a:r>
            <a:r>
              <a:rPr lang="fr-FR" sz="1600" strike="sngStrike" dirty="0">
                <a:latin typeface="Arial" panose="020B0604020202020204" pitchFamily="34" charset="0"/>
                <a:cs typeface="Arial" panose="020B0604020202020204" pitchFamily="34" charset="0"/>
              </a:rPr>
              <a:t>les élèves </a:t>
            </a:r>
            <a:r>
              <a:rPr lang="fr-FR" sz="1600" dirty="0">
                <a:latin typeface="Arial" panose="020B0604020202020204" pitchFamily="34" charset="0"/>
                <a:cs typeface="Arial" panose="020B0604020202020204" pitchFamily="34" charset="0"/>
              </a:rPr>
              <a:t>ont fait une sortie dans le village. Ils ont emporté une feuille et un crayon. Ils ont quitté l’école et ils ont tourné</a:t>
            </a:r>
          </a:p>
          <a:p>
            <a:pPr>
              <a:lnSpc>
                <a:spcPct val="150000"/>
              </a:lnSpc>
            </a:pP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un garçon</a:t>
            </a:r>
          </a:p>
          <a:p>
            <a:pPr>
              <a:lnSpc>
                <a:spcPct val="200000"/>
              </a:lnSpc>
            </a:pPr>
            <a:r>
              <a:rPr lang="fr-FR" sz="1600" dirty="0">
                <a:latin typeface="Arial" panose="020B0604020202020204" pitchFamily="34" charset="0"/>
                <a:cs typeface="Arial" panose="020B0604020202020204" pitchFamily="34" charset="0"/>
              </a:rPr>
              <a:t>à gauche. Sur la place du village, ils ont photographié la mairie. À gauche, ils ont observé le monument aux morts. Ensuite, ils ont regardé toutes les rues partant du rondpoint. **Ils ont lu leur nom.  A droite de la mairie, ils ont vu l’église. </a:t>
            </a:r>
          </a:p>
          <a:p>
            <a:pPr>
              <a:lnSpc>
                <a:spcPct val="200000"/>
              </a:lnSpc>
            </a:pPr>
            <a:r>
              <a:rPr lang="fr-FR" sz="1600"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pPr>
              <a:lnSpc>
                <a:spcPct val="200000"/>
              </a:lnSpc>
            </a:pPr>
            <a:r>
              <a:rPr lang="fr-FR" sz="1600"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a:t>
            </a:r>
            <a:r>
              <a:rPr lang="fr-FR" sz="1600" dirty="0"/>
              <a:t>. </a:t>
            </a:r>
          </a:p>
        </p:txBody>
      </p:sp>
      <p:cxnSp>
        <p:nvCxnSpPr>
          <p:cNvPr id="1030" name="AutoShape 6"/>
          <p:cNvCxnSpPr>
            <a:cxnSpLocks noChangeShapeType="1"/>
          </p:cNvCxnSpPr>
          <p:nvPr/>
        </p:nvCxnSpPr>
        <p:spPr bwMode="auto">
          <a:xfrm>
            <a:off x="808038" y="261938"/>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066920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3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nSpc>
                <a:spcPct val="250000"/>
              </a:lnSpc>
            </a:pPr>
            <a:r>
              <a:rPr lang="fr-FR" sz="2400" b="1" u="sng" dirty="0">
                <a:latin typeface="Arial" panose="020B0604020202020204" pitchFamily="34" charset="0"/>
                <a:cs typeface="Arial" panose="020B0604020202020204" pitchFamily="34" charset="0"/>
              </a:rPr>
              <a:t>Transpose </a:t>
            </a:r>
            <a:r>
              <a:rPr lang="fr-FR" sz="2400" b="1" dirty="0">
                <a:latin typeface="Arial" panose="020B0604020202020204" pitchFamily="34" charset="0"/>
                <a:cs typeface="Arial" panose="020B0604020202020204" pitchFamily="34" charset="0"/>
              </a:rPr>
              <a:t>au passé composé.</a:t>
            </a:r>
          </a:p>
          <a:p>
            <a:pPr>
              <a:lnSpc>
                <a:spcPct val="150000"/>
              </a:lnSpc>
            </a:pPr>
            <a:r>
              <a:rPr lang="fr-FR" sz="2800" i="1" dirty="0">
                <a:latin typeface="Arial" panose="020B0604020202020204" pitchFamily="34" charset="0"/>
                <a:cs typeface="Arial" panose="020B0604020202020204" pitchFamily="34" charset="0"/>
              </a:rPr>
              <a:t>Au retour, fillettes dessinent leur itinéraire. Elles indiquent l’école, la mairie et  le magasin de la fleuriste. Elles font un dessin du monument aux morts et du lavoir. </a:t>
            </a:r>
          </a:p>
          <a:p>
            <a:pPr>
              <a:lnSpc>
                <a:spcPct val="150000"/>
              </a:lnSpc>
            </a:pPr>
            <a:r>
              <a:rPr lang="fr-FR" sz="2800" i="1" dirty="0">
                <a:latin typeface="Arial" panose="020B0604020202020204" pitchFamily="34" charset="0"/>
                <a:cs typeface="Arial" panose="020B0604020202020204" pitchFamily="34" charset="0"/>
              </a:rPr>
              <a:t>**Elles vont ensuite en récréation. </a:t>
            </a:r>
          </a:p>
          <a:p>
            <a:pPr>
              <a:lnSpc>
                <a:spcPct val="150000"/>
              </a:lnSpc>
            </a:pPr>
            <a:r>
              <a:rPr lang="fr-FR" sz="2800" i="1" dirty="0">
                <a:latin typeface="Arial" panose="020B0604020202020204" pitchFamily="34" charset="0"/>
                <a:cs typeface="Arial" panose="020B0604020202020204" pitchFamily="34" charset="0"/>
              </a:rPr>
              <a:t>***Un quart d’heure plus tard, elles rentrent en classe. </a:t>
            </a: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635943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4 </a:t>
            </a:r>
            <a:r>
              <a:rPr kumimoji="0" lang="fr-FR" altLang="fr-FR" sz="1400" b="0" i="1" u="none" strike="noStrike" cap="none" normalizeH="0" baseline="0" dirty="0">
                <a:ln>
                  <a:noFill/>
                </a:ln>
                <a:solidFill>
                  <a:srgbClr val="000000"/>
                </a:solidFill>
                <a:effectLst/>
                <a:latin typeface="Arial" panose="020B0604020202020204" pitchFamily="34" charset="0"/>
              </a:rPr>
              <a:t>Vocabulaire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000" b="1" dirty="0">
                <a:latin typeface="Arial" panose="020B0604020202020204" pitchFamily="34" charset="0"/>
                <a:cs typeface="Arial" panose="020B0604020202020204" pitchFamily="34" charset="0"/>
              </a:rPr>
              <a:t>1) </a:t>
            </a:r>
            <a:r>
              <a:rPr lang="fr-FR" sz="2000" b="1" u="sng" dirty="0">
                <a:latin typeface="Arial" panose="020B0604020202020204" pitchFamily="34" charset="0"/>
                <a:cs typeface="Arial" panose="020B0604020202020204" pitchFamily="34" charset="0"/>
              </a:rPr>
              <a:t>Remplace</a:t>
            </a:r>
            <a:r>
              <a:rPr lang="fr-FR" sz="2000" b="1" dirty="0">
                <a:latin typeface="Arial" panose="020B0604020202020204" pitchFamily="34" charset="0"/>
                <a:cs typeface="Arial" panose="020B0604020202020204" pitchFamily="34" charset="0"/>
              </a:rPr>
              <a:t> les compléments du nom souligné par un adjectif :</a:t>
            </a:r>
          </a:p>
          <a:p>
            <a:pPr>
              <a:lnSpc>
                <a:spcPct val="150000"/>
              </a:lnSpc>
            </a:pPr>
            <a:r>
              <a:rPr lang="fr-FR" sz="2000" i="1" dirty="0">
                <a:latin typeface="Arial" panose="020B0604020202020204" pitchFamily="34" charset="0"/>
                <a:cs typeface="Arial" panose="020B0604020202020204" pitchFamily="34" charset="0"/>
              </a:rPr>
              <a:t>un temps </a:t>
            </a:r>
            <a:r>
              <a:rPr lang="fr-FR" sz="2000" i="1" u="sng" dirty="0">
                <a:latin typeface="Arial" panose="020B0604020202020204" pitchFamily="34" charset="0"/>
                <a:cs typeface="Arial" panose="020B0604020202020204" pitchFamily="34" charset="0"/>
              </a:rPr>
              <a:t>d’automne </a:t>
            </a:r>
            <a:r>
              <a:rPr lang="fr-FR" sz="2000" i="1" dirty="0">
                <a:latin typeface="Arial" panose="020B0604020202020204" pitchFamily="34" charset="0"/>
                <a:cs typeface="Arial" panose="020B0604020202020204" pitchFamily="34" charset="0"/>
              </a:rPr>
              <a:t>– la gymnastique </a:t>
            </a:r>
            <a:r>
              <a:rPr lang="fr-FR" sz="2000" i="1" u="sng" dirty="0">
                <a:latin typeface="Arial" panose="020B0604020202020204" pitchFamily="34" charset="0"/>
                <a:cs typeface="Arial" panose="020B0604020202020204" pitchFamily="34" charset="0"/>
              </a:rPr>
              <a:t>du matin </a:t>
            </a:r>
            <a:r>
              <a:rPr lang="fr-FR" sz="2000" i="1" dirty="0">
                <a:latin typeface="Arial" panose="020B0604020202020204" pitchFamily="34" charset="0"/>
                <a:cs typeface="Arial" panose="020B0604020202020204" pitchFamily="34" charset="0"/>
              </a:rPr>
              <a:t>– le générique </a:t>
            </a:r>
            <a:r>
              <a:rPr lang="fr-FR" sz="2000" i="1" u="sng" dirty="0">
                <a:latin typeface="Arial" panose="020B0604020202020204" pitchFamily="34" charset="0"/>
                <a:cs typeface="Arial" panose="020B0604020202020204" pitchFamily="34" charset="0"/>
              </a:rPr>
              <a:t>de la fin </a:t>
            </a:r>
            <a:r>
              <a:rPr lang="fr-FR" sz="2000" i="1" dirty="0">
                <a:latin typeface="Arial" panose="020B0604020202020204" pitchFamily="34" charset="0"/>
                <a:cs typeface="Arial" panose="020B0604020202020204" pitchFamily="34" charset="0"/>
              </a:rPr>
              <a:t>– l’école </a:t>
            </a:r>
            <a:r>
              <a:rPr lang="fr-FR" sz="2000" i="1" u="sng" dirty="0">
                <a:latin typeface="Arial" panose="020B0604020202020204" pitchFamily="34" charset="0"/>
                <a:cs typeface="Arial" panose="020B0604020202020204" pitchFamily="34" charset="0"/>
              </a:rPr>
              <a:t>de la commune </a:t>
            </a:r>
            <a:r>
              <a:rPr lang="fr-FR" sz="2000" i="1" dirty="0">
                <a:latin typeface="Arial" panose="020B0604020202020204" pitchFamily="34" charset="0"/>
                <a:cs typeface="Arial" panose="020B0604020202020204" pitchFamily="34" charset="0"/>
              </a:rPr>
              <a:t>– l’hymne </a:t>
            </a:r>
            <a:r>
              <a:rPr lang="fr-FR" sz="2000" i="1" u="sng" dirty="0">
                <a:latin typeface="Arial" panose="020B0604020202020204" pitchFamily="34" charset="0"/>
                <a:cs typeface="Arial" panose="020B0604020202020204" pitchFamily="34" charset="0"/>
              </a:rPr>
              <a:t>de la nation </a:t>
            </a:r>
            <a:r>
              <a:rPr lang="fr-FR" sz="2000" i="1" dirty="0">
                <a:latin typeface="Arial" panose="020B0604020202020204" pitchFamily="34" charset="0"/>
                <a:cs typeface="Arial" panose="020B0604020202020204" pitchFamily="34" charset="0"/>
              </a:rPr>
              <a:t>–l’autorisation </a:t>
            </a:r>
            <a:r>
              <a:rPr lang="fr-FR" sz="2000" i="1" u="sng" dirty="0">
                <a:latin typeface="Arial" panose="020B0604020202020204" pitchFamily="34" charset="0"/>
                <a:cs typeface="Arial" panose="020B0604020202020204" pitchFamily="34" charset="0"/>
              </a:rPr>
              <a:t>des parents </a:t>
            </a:r>
            <a:r>
              <a:rPr lang="fr-FR" sz="2000" i="1" dirty="0">
                <a:latin typeface="Arial" panose="020B0604020202020204" pitchFamily="34" charset="0"/>
                <a:cs typeface="Arial" panose="020B0604020202020204" pitchFamily="34" charset="0"/>
              </a:rPr>
              <a:t>– la décoration </a:t>
            </a:r>
            <a:r>
              <a:rPr lang="fr-FR" sz="2000" i="1" u="sng" dirty="0">
                <a:latin typeface="Arial" panose="020B0604020202020204" pitchFamily="34" charset="0"/>
                <a:cs typeface="Arial" panose="020B0604020202020204" pitchFamily="34" charset="0"/>
              </a:rPr>
              <a:t>du mur </a:t>
            </a:r>
            <a:r>
              <a:rPr lang="fr-FR" sz="2000" i="1" dirty="0">
                <a:latin typeface="Arial" panose="020B0604020202020204" pitchFamily="34" charset="0"/>
                <a:cs typeface="Arial" panose="020B0604020202020204" pitchFamily="34" charset="0"/>
              </a:rPr>
              <a:t>–– le service de </a:t>
            </a:r>
            <a:r>
              <a:rPr lang="fr-FR" sz="2000" i="1" u="sng" dirty="0">
                <a:latin typeface="Arial" panose="020B0604020202020204" pitchFamily="34" charset="0"/>
                <a:cs typeface="Arial" panose="020B0604020202020204" pitchFamily="34" charset="0"/>
              </a:rPr>
              <a:t>la poste</a:t>
            </a:r>
            <a:r>
              <a:rPr lang="fr-FR" sz="2000" i="1" dirty="0">
                <a:latin typeface="Arial" panose="020B0604020202020204" pitchFamily="34" charset="0"/>
                <a:cs typeface="Arial" panose="020B0604020202020204" pitchFamily="34" charset="0"/>
              </a:rPr>
              <a:t>. </a:t>
            </a:r>
            <a:endParaRPr lang="fr-FR" sz="2000" dirty="0">
              <a:latin typeface="Arial" panose="020B0604020202020204" pitchFamily="34" charset="0"/>
              <a:cs typeface="Arial" panose="020B0604020202020204" pitchFamily="34" charset="0"/>
            </a:endParaRPr>
          </a:p>
          <a:p>
            <a:pPr>
              <a:lnSpc>
                <a:spcPct val="150000"/>
              </a:lnSpc>
            </a:pPr>
            <a:endParaRPr lang="fr-FR" sz="1000" dirty="0">
              <a:latin typeface="Arial" panose="020B0604020202020204" pitchFamily="34" charset="0"/>
              <a:cs typeface="Arial" panose="020B0604020202020204" pitchFamily="34" charset="0"/>
            </a:endParaRPr>
          </a:p>
          <a:p>
            <a:pPr>
              <a:lnSpc>
                <a:spcPct val="150000"/>
              </a:lnSpc>
            </a:pPr>
            <a:r>
              <a:rPr lang="fr-FR" sz="2000" b="1" dirty="0">
                <a:latin typeface="Arial" panose="020B0604020202020204" pitchFamily="34" charset="0"/>
                <a:cs typeface="Arial" panose="020B0604020202020204" pitchFamily="34" charset="0"/>
              </a:rPr>
              <a:t>2) </a:t>
            </a:r>
            <a:r>
              <a:rPr lang="fr-FR" sz="2000" b="1" u="sng" dirty="0">
                <a:latin typeface="Arial" panose="020B0604020202020204" pitchFamily="34" charset="0"/>
                <a:cs typeface="Arial" panose="020B0604020202020204" pitchFamily="34" charset="0"/>
              </a:rPr>
              <a:t>Ecris</a:t>
            </a:r>
            <a:r>
              <a:rPr lang="fr-FR" sz="2000" b="1" dirty="0">
                <a:latin typeface="Arial" panose="020B0604020202020204" pitchFamily="34" charset="0"/>
                <a:cs typeface="Arial" panose="020B0604020202020204" pitchFamily="34" charset="0"/>
              </a:rPr>
              <a:t> les adjectifs avec le suffixe </a:t>
            </a:r>
            <a:r>
              <a:rPr lang="fr-FR" sz="2000" b="1" i="1" dirty="0">
                <a:latin typeface="Arial" panose="020B0604020202020204" pitchFamily="34" charset="0"/>
                <a:cs typeface="Arial" panose="020B0604020202020204" pitchFamily="34" charset="0"/>
              </a:rPr>
              <a:t>–al</a:t>
            </a:r>
            <a:r>
              <a:rPr lang="fr-FR" sz="2000" b="1" dirty="0">
                <a:latin typeface="Arial" panose="020B0604020202020204" pitchFamily="34" charset="0"/>
                <a:cs typeface="Arial" panose="020B0604020202020204" pitchFamily="34" charset="0"/>
              </a:rPr>
              <a:t> correspondant aux noms suivants et récris-les dans un groupe nominal : </a:t>
            </a:r>
          </a:p>
          <a:p>
            <a:pPr>
              <a:lnSpc>
                <a:spcPct val="150000"/>
              </a:lnSpc>
            </a:pPr>
            <a:r>
              <a:rPr lang="fr-FR" sz="2000" b="1" dirty="0">
                <a:latin typeface="Arial" panose="020B0604020202020204" pitchFamily="34" charset="0"/>
                <a:cs typeface="Arial" panose="020B0604020202020204" pitchFamily="34" charset="0"/>
              </a:rPr>
              <a:t>exemple : </a:t>
            </a:r>
            <a:r>
              <a:rPr lang="fr-FR" sz="2000" b="1" i="1" dirty="0">
                <a:latin typeface="Arial" panose="020B0604020202020204" pitchFamily="34" charset="0"/>
                <a:cs typeface="Arial" panose="020B0604020202020204" pitchFamily="34" charset="0"/>
              </a:rPr>
              <a:t>patron </a:t>
            </a:r>
            <a:r>
              <a:rPr lang="fr-FR" sz="2000" b="1" i="1" dirty="0">
                <a:latin typeface="Arial" panose="020B0604020202020204" pitchFamily="34" charset="0"/>
                <a:cs typeface="Arial" panose="020B0604020202020204" pitchFamily="34" charset="0"/>
                <a:sym typeface="Wingdings" pitchFamily="2" charset="2"/>
              </a:rPr>
              <a:t></a:t>
            </a:r>
            <a:r>
              <a:rPr lang="fr-FR" sz="2000" b="1" i="1" dirty="0">
                <a:latin typeface="Arial" panose="020B0604020202020204" pitchFamily="34" charset="0"/>
                <a:cs typeface="Arial" panose="020B0604020202020204" pitchFamily="34" charset="0"/>
              </a:rPr>
              <a:t> patronal </a:t>
            </a:r>
            <a:r>
              <a:rPr lang="fr-FR" sz="2000" b="1" i="1" dirty="0">
                <a:latin typeface="Arial" panose="020B0604020202020204" pitchFamily="34" charset="0"/>
                <a:cs typeface="Arial" panose="020B0604020202020204" pitchFamily="34" charset="0"/>
                <a:sym typeface="Wingdings" pitchFamily="2" charset="2"/>
              </a:rPr>
              <a:t></a:t>
            </a:r>
            <a:r>
              <a:rPr lang="fr-FR" sz="2000" b="1" i="1" dirty="0">
                <a:latin typeface="Arial" panose="020B0604020202020204" pitchFamily="34" charset="0"/>
                <a:cs typeface="Arial" panose="020B0604020202020204" pitchFamily="34" charset="0"/>
              </a:rPr>
              <a:t> une décision patronale </a:t>
            </a:r>
            <a:r>
              <a:rPr lang="fr-FR" sz="2000" b="1" i="1" dirty="0">
                <a:latin typeface="Arial" panose="020B0604020202020204" pitchFamily="34" charset="0"/>
                <a:cs typeface="Arial" panose="020B0604020202020204" pitchFamily="34" charset="0"/>
                <a:sym typeface="Wingdings" pitchFamily="2" charset="2"/>
              </a:rPr>
              <a:t> </a:t>
            </a:r>
            <a:r>
              <a:rPr lang="fr-FR" sz="2000" b="1" i="1" dirty="0">
                <a:latin typeface="Arial" panose="020B0604020202020204" pitchFamily="34" charset="0"/>
                <a:cs typeface="Arial" panose="020B0604020202020204" pitchFamily="34" charset="0"/>
              </a:rPr>
              <a:t>une décision du patron</a:t>
            </a:r>
            <a:r>
              <a:rPr lang="fr-FR" sz="2000" b="1" dirty="0">
                <a:latin typeface="Arial" panose="020B0604020202020204" pitchFamily="34" charset="0"/>
                <a:cs typeface="Arial" panose="020B0604020202020204" pitchFamily="34" charset="0"/>
              </a:rPr>
              <a:t> </a:t>
            </a:r>
          </a:p>
          <a:p>
            <a:pPr>
              <a:lnSpc>
                <a:spcPct val="150000"/>
              </a:lnSpc>
            </a:pPr>
            <a:r>
              <a:rPr lang="fr-FR" sz="2000" i="1" dirty="0">
                <a:latin typeface="Arial" panose="020B0604020202020204" pitchFamily="34" charset="0"/>
                <a:cs typeface="Arial" panose="020B0604020202020204" pitchFamily="34" charset="0"/>
              </a:rPr>
              <a:t> région – colonie – artisan  - génie – département</a:t>
            </a:r>
          </a:p>
          <a:p>
            <a:pPr>
              <a:lnSpc>
                <a:spcPct val="150000"/>
              </a:lnSpc>
            </a:pPr>
            <a:endParaRPr lang="fr-FR" sz="1000" dirty="0">
              <a:latin typeface="Arial" panose="020B0604020202020204" pitchFamily="34" charset="0"/>
              <a:cs typeface="Arial" panose="020B0604020202020204" pitchFamily="34" charset="0"/>
            </a:endParaRPr>
          </a:p>
          <a:p>
            <a:pPr>
              <a:lnSpc>
                <a:spcPct val="150000"/>
              </a:lnSpc>
            </a:pPr>
            <a:r>
              <a:rPr lang="fr-FR" sz="2000" b="1" dirty="0">
                <a:latin typeface="Arial" panose="020B0604020202020204" pitchFamily="34" charset="0"/>
                <a:cs typeface="Arial" panose="020B0604020202020204" pitchFamily="34" charset="0"/>
              </a:rPr>
              <a:t>3) </a:t>
            </a:r>
            <a:r>
              <a:rPr lang="fr-FR" sz="2000" b="1" u="sng" dirty="0">
                <a:latin typeface="Arial" panose="020B0604020202020204" pitchFamily="34" charset="0"/>
                <a:cs typeface="Arial" panose="020B0604020202020204" pitchFamily="34" charset="0"/>
              </a:rPr>
              <a:t>Ecris</a:t>
            </a:r>
            <a:r>
              <a:rPr lang="fr-FR" sz="2000" b="1" dirty="0">
                <a:latin typeface="Arial" panose="020B0604020202020204" pitchFamily="34" charset="0"/>
                <a:cs typeface="Arial" panose="020B0604020202020204" pitchFamily="34" charset="0"/>
              </a:rPr>
              <a:t> les adjectifs avec le suffixe </a:t>
            </a:r>
            <a:r>
              <a:rPr lang="fr-FR" sz="2000" b="1" i="1" dirty="0">
                <a:latin typeface="Arial" panose="020B0604020202020204" pitchFamily="34" charset="0"/>
                <a:cs typeface="Arial" panose="020B0604020202020204" pitchFamily="34" charset="0"/>
              </a:rPr>
              <a:t>–al(e)</a:t>
            </a:r>
            <a:r>
              <a:rPr lang="fr-FR" sz="2000" b="1" dirty="0">
                <a:latin typeface="Arial" panose="020B0604020202020204" pitchFamily="34" charset="0"/>
                <a:cs typeface="Arial" panose="020B0604020202020204" pitchFamily="34" charset="0"/>
              </a:rPr>
              <a:t> correspondant aux noms suivants soulignés.</a:t>
            </a:r>
          </a:p>
          <a:p>
            <a:pPr>
              <a:lnSpc>
                <a:spcPct val="150000"/>
              </a:lnSpc>
            </a:pPr>
            <a:r>
              <a:rPr lang="fr-FR" sz="2000" i="1" dirty="0">
                <a:latin typeface="Arial" panose="020B0604020202020204" pitchFamily="34" charset="0"/>
                <a:cs typeface="Arial" panose="020B0604020202020204" pitchFamily="34" charset="0"/>
              </a:rPr>
              <a:t>le championnat </a:t>
            </a:r>
            <a:r>
              <a:rPr lang="fr-FR" sz="2000" i="1" u="sng" dirty="0">
                <a:latin typeface="Arial" panose="020B0604020202020204" pitchFamily="34" charset="0"/>
                <a:cs typeface="Arial" panose="020B0604020202020204" pitchFamily="34" charset="0"/>
              </a:rPr>
              <a:t>du monde </a:t>
            </a:r>
            <a:r>
              <a:rPr lang="fr-FR" sz="2000" i="1" dirty="0">
                <a:latin typeface="Arial" panose="020B0604020202020204" pitchFamily="34" charset="0"/>
                <a:cs typeface="Arial" panose="020B0604020202020204" pitchFamily="34" charset="0"/>
              </a:rPr>
              <a:t>- une chaleur d’</a:t>
            </a:r>
            <a:r>
              <a:rPr lang="fr-FR" sz="2000" i="1" u="sng" dirty="0">
                <a:latin typeface="Arial" panose="020B0604020202020204" pitchFamily="34" charset="0"/>
                <a:cs typeface="Arial" panose="020B0604020202020204" pitchFamily="34" charset="0"/>
              </a:rPr>
              <a:t>été</a:t>
            </a:r>
            <a:r>
              <a:rPr lang="fr-FR" sz="2000" i="1" dirty="0">
                <a:latin typeface="Arial" panose="020B0604020202020204" pitchFamily="34" charset="0"/>
                <a:cs typeface="Arial" panose="020B0604020202020204" pitchFamily="34" charset="0"/>
              </a:rPr>
              <a:t> – la conquête de l’</a:t>
            </a:r>
            <a:r>
              <a:rPr lang="fr-FR" sz="2000" i="1" u="sng" dirty="0">
                <a:latin typeface="Arial" panose="020B0604020202020204" pitchFamily="34" charset="0"/>
                <a:cs typeface="Arial" panose="020B0604020202020204" pitchFamily="34" charset="0"/>
              </a:rPr>
              <a:t>espace</a:t>
            </a:r>
            <a:r>
              <a:rPr lang="fr-FR" sz="2000" i="1" dirty="0">
                <a:latin typeface="Arial" panose="020B0604020202020204" pitchFamily="34" charset="0"/>
                <a:cs typeface="Arial" panose="020B0604020202020204" pitchFamily="34" charset="0"/>
              </a:rPr>
              <a:t> – un conseil d’</a:t>
            </a:r>
            <a:r>
              <a:rPr lang="fr-FR" sz="2000" i="1" u="sng" dirty="0">
                <a:latin typeface="Arial" panose="020B0604020202020204" pitchFamily="34" charset="0"/>
                <a:cs typeface="Arial" panose="020B0604020202020204" pitchFamily="34" charset="0"/>
              </a:rPr>
              <a:t>ami</a:t>
            </a:r>
            <a:r>
              <a:rPr lang="fr-FR" sz="2000" i="1" dirty="0">
                <a:latin typeface="Arial" panose="020B0604020202020204" pitchFamily="34" charset="0"/>
                <a:cs typeface="Arial" panose="020B0604020202020204" pitchFamily="34" charset="0"/>
              </a:rPr>
              <a:t> - un froid d’</a:t>
            </a:r>
            <a:r>
              <a:rPr lang="fr-FR" sz="2000" i="1" u="sng" dirty="0">
                <a:latin typeface="Arial" panose="020B0604020202020204" pitchFamily="34" charset="0"/>
                <a:cs typeface="Arial" panose="020B0604020202020204" pitchFamily="34" charset="0"/>
              </a:rPr>
              <a:t>hiver</a:t>
            </a:r>
            <a:r>
              <a:rPr lang="fr-FR" sz="2000" i="1" dirty="0">
                <a:latin typeface="Arial" panose="020B0604020202020204" pitchFamily="34" charset="0"/>
                <a:cs typeface="Arial" panose="020B0604020202020204" pitchFamily="34" charset="0"/>
              </a:rPr>
              <a:t> – la végétation de l’</a:t>
            </a:r>
            <a:r>
              <a:rPr lang="fr-FR" sz="2000" i="1" u="sng" dirty="0">
                <a:latin typeface="Arial" panose="020B0604020202020204" pitchFamily="34" charset="0"/>
                <a:cs typeface="Arial" panose="020B0604020202020204" pitchFamily="34" charset="0"/>
              </a:rPr>
              <a:t>équateur</a:t>
            </a:r>
            <a:r>
              <a:rPr lang="fr-FR" sz="2000" i="1" dirty="0">
                <a:latin typeface="Arial" panose="020B0604020202020204" pitchFamily="34" charset="0"/>
                <a:cs typeface="Arial" panose="020B0604020202020204" pitchFamily="34" charset="0"/>
              </a:rPr>
              <a:t> – la zone des </a:t>
            </a:r>
            <a:r>
              <a:rPr lang="fr-FR" sz="2000" i="1" u="sng" dirty="0">
                <a:latin typeface="Arial" panose="020B0604020202020204" pitchFamily="34" charset="0"/>
                <a:cs typeface="Arial" panose="020B0604020202020204" pitchFamily="34" charset="0"/>
              </a:rPr>
              <a:t>tropiques</a:t>
            </a:r>
            <a:r>
              <a:rPr lang="fr-FR" sz="2000" i="1" dirty="0">
                <a:latin typeface="Arial" panose="020B0604020202020204" pitchFamily="34" charset="0"/>
                <a:cs typeface="Arial" panose="020B0604020202020204" pitchFamily="34" charset="0"/>
              </a:rPr>
              <a:t> – le droit du </a:t>
            </a:r>
            <a:r>
              <a:rPr lang="fr-FR" sz="2000" i="1" u="sng" dirty="0">
                <a:latin typeface="Arial" panose="020B0604020202020204" pitchFamily="34" charset="0"/>
                <a:cs typeface="Arial" panose="020B0604020202020204" pitchFamily="34" charset="0"/>
              </a:rPr>
              <a:t>seigneur</a:t>
            </a:r>
            <a:r>
              <a:rPr lang="fr-FR" sz="2000" i="1" dirty="0">
                <a:latin typeface="Arial" panose="020B0604020202020204" pitchFamily="34" charset="0"/>
                <a:cs typeface="Arial" panose="020B0604020202020204" pitchFamily="34" charset="0"/>
              </a:rPr>
              <a:t> – une œuvre de </a:t>
            </a:r>
            <a:r>
              <a:rPr lang="fr-FR" sz="2000" i="1" u="sng" dirty="0">
                <a:latin typeface="Arial" panose="020B0604020202020204" pitchFamily="34" charset="0"/>
                <a:cs typeface="Arial" panose="020B0604020202020204" pitchFamily="34" charset="0"/>
              </a:rPr>
              <a:t>musique</a:t>
            </a:r>
            <a:r>
              <a:rPr lang="fr-FR" sz="2000" i="1" dirty="0">
                <a:latin typeface="Arial" panose="020B0604020202020204" pitchFamily="34" charset="0"/>
                <a:cs typeface="Arial" panose="020B0604020202020204" pitchFamily="34" charset="0"/>
              </a:rPr>
              <a:t> – le débit du  </a:t>
            </a:r>
            <a:r>
              <a:rPr lang="fr-FR" sz="2000" i="1" u="sng" dirty="0">
                <a:latin typeface="Arial" panose="020B0604020202020204" pitchFamily="34" charset="0"/>
                <a:cs typeface="Arial" panose="020B0604020202020204" pitchFamily="34" charset="0"/>
              </a:rPr>
              <a:t>fleuve</a:t>
            </a:r>
            <a:r>
              <a:rPr lang="fr-FR" sz="2000" i="1" dirty="0">
                <a:latin typeface="Arial" panose="020B0604020202020204" pitchFamily="34" charset="0"/>
                <a:cs typeface="Arial" panose="020B0604020202020204" pitchFamily="34" charset="0"/>
              </a:rPr>
              <a:t> – un acte de </a:t>
            </a:r>
            <a:r>
              <a:rPr lang="fr-FR" sz="2000" i="1" u="sng" dirty="0">
                <a:latin typeface="Arial" panose="020B0604020202020204" pitchFamily="34" charset="0"/>
                <a:cs typeface="Arial" panose="020B0604020202020204" pitchFamily="34" charset="0"/>
              </a:rPr>
              <a:t>chirurgie</a:t>
            </a:r>
            <a:endParaRPr lang="fr-FR" sz="2000" dirty="0">
              <a:latin typeface="Arial" panose="020B0604020202020204" pitchFamily="34" charset="0"/>
              <a:cs typeface="Arial" panose="020B0604020202020204" pitchFamily="34" charset="0"/>
            </a:endParaRPr>
          </a:p>
          <a:p>
            <a:pPr>
              <a:lnSpc>
                <a:spcPct val="150000"/>
              </a:lnSpc>
            </a:pP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999283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2000" b="0" i="0" u="none" strike="noStrike" cap="none" normalizeH="0" baseline="0" dirty="0">
                <a:ln>
                  <a:noFill/>
                </a:ln>
                <a:solidFill>
                  <a:srgbClr val="000000"/>
                </a:solidFill>
                <a:effectLst/>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4  </a:t>
            </a:r>
            <a:r>
              <a:rPr kumimoji="0" lang="fr-FR" altLang="fr-FR" sz="1400" b="0" i="1" u="none" strike="noStrike" cap="none" normalizeH="0" baseline="0" dirty="0">
                <a:ln>
                  <a:noFill/>
                </a:ln>
                <a:solidFill>
                  <a:srgbClr val="000000"/>
                </a:solidFill>
                <a:effectLst/>
                <a:latin typeface="Arial" panose="020B0604020202020204" pitchFamily="34" charset="0"/>
              </a:rPr>
              <a:t>Production </a:t>
            </a:r>
            <a:r>
              <a:rPr lang="fr-FR" altLang="fr-FR" sz="1400" i="1" dirty="0">
                <a:solidFill>
                  <a:srgbClr val="000000"/>
                </a:solidFill>
                <a:latin typeface="Arial" panose="020B0604020202020204" pitchFamily="34" charset="0"/>
              </a:rPr>
              <a:t>écrite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R="0" lvl="0" algn="just" defTabSz="914400" rtl="0" eaLnBrk="0" fontAlgn="base" latinLnBrk="0" hangingPunct="0">
              <a:spcBef>
                <a:spcPts val="600"/>
              </a:spcBef>
              <a:spcAft>
                <a:spcPct val="0"/>
              </a:spcAft>
              <a:buClrTx/>
              <a:buSzTx/>
              <a:tabLst/>
            </a:pPr>
            <a:endParaRPr lang="fr-FR" altLang="fr-FR" sz="2200" u="sng" dirty="0">
              <a:solidFill>
                <a:srgbClr val="000000"/>
              </a:solidFill>
              <a:latin typeface="Arial" panose="020B0604020202020204" pitchFamily="34" charset="0"/>
              <a:cs typeface="Arial" panose="020B0604020202020204" pitchFamily="34" charset="0"/>
            </a:endParaRPr>
          </a:p>
          <a:p>
            <a:r>
              <a:rPr lang="fr-FR" sz="2400" b="1" dirty="0">
                <a:latin typeface="Arial" panose="020B0604020202020204" pitchFamily="34" charset="0"/>
                <a:cs typeface="Arial" panose="020B0604020202020204" pitchFamily="34" charset="0"/>
              </a:rPr>
              <a:t>Retrace un itinéraire au passé composé : </a:t>
            </a:r>
            <a:r>
              <a:rPr lang="fr-FR" sz="2400" b="1" i="1" dirty="0">
                <a:latin typeface="Arial" panose="020B0604020202020204" pitchFamily="34" charset="0"/>
                <a:cs typeface="Arial" panose="020B0604020202020204" pitchFamily="34" charset="0"/>
              </a:rPr>
              <a:t>pour aller à la bibliothèque, à la piscine</a:t>
            </a:r>
            <a:r>
              <a:rPr lang="fr-FR" sz="2400" b="1" dirty="0">
                <a:latin typeface="Arial" panose="020B0604020202020204" pitchFamily="34" charset="0"/>
                <a:cs typeface="Arial" panose="020B0604020202020204" pitchFamily="34" charset="0"/>
              </a:rPr>
              <a:t> etc.</a:t>
            </a:r>
          </a:p>
          <a:p>
            <a:endParaRPr lang="fr-FR" sz="2400" dirty="0">
              <a:latin typeface="Arial" panose="020B0604020202020204" pitchFamily="34" charset="0"/>
              <a:cs typeface="Arial" panose="020B0604020202020204" pitchFamily="34" charset="0"/>
            </a:endParaRPr>
          </a:p>
          <a:p>
            <a:r>
              <a:rPr lang="fr-FR" sz="2400" dirty="0">
                <a:latin typeface="Arial" panose="020B0604020202020204" pitchFamily="34" charset="0"/>
                <a:cs typeface="Arial" panose="020B0604020202020204" pitchFamily="34" charset="0"/>
              </a:rPr>
              <a:t>* Je peux utiliser les verbes : </a:t>
            </a:r>
            <a:r>
              <a:rPr lang="fr-FR" sz="2400" i="1" dirty="0">
                <a:latin typeface="Arial" panose="020B0604020202020204" pitchFamily="34" charset="0"/>
                <a:cs typeface="Arial" panose="020B0604020202020204" pitchFamily="34" charset="0"/>
              </a:rPr>
              <a:t>quitter l’école, tourner, avancer jusque … longer, faire, prendre ….</a:t>
            </a:r>
            <a:endParaRPr lang="fr-FR" sz="2400" dirty="0">
              <a:latin typeface="Arial" panose="020B0604020202020204" pitchFamily="34" charset="0"/>
              <a:cs typeface="Arial" panose="020B0604020202020204" pitchFamily="34" charset="0"/>
            </a:endParaRPr>
          </a:p>
          <a:p>
            <a:pPr marR="0" lvl="0" algn="just" defTabSz="914400" rtl="0" eaLnBrk="0" fontAlgn="base" latinLnBrk="0" hangingPunct="0">
              <a:spcBef>
                <a:spcPts val="600"/>
              </a:spcBef>
              <a:spcAft>
                <a:spcPct val="0"/>
              </a:spcAft>
              <a:buClrTx/>
              <a:buSzTx/>
              <a:tabLst/>
            </a:pPr>
            <a:endParaRPr lang="fr-FR" altLang="fr-FR" sz="2200" i="1" dirty="0">
              <a:solidFill>
                <a:srgbClr val="000000"/>
              </a:solidFill>
              <a:latin typeface="Arial" panose="020B0604020202020204" pitchFamily="34" charset="0"/>
              <a:cs typeface="Arial" panose="020B0604020202020204" pitchFamily="34" charset="0"/>
            </a:endParaRPr>
          </a:p>
          <a:p>
            <a:pPr marR="0" lvl="0" algn="just" defTabSz="914400" rtl="0" eaLnBrk="0" fontAlgn="base" latinLnBrk="0" hangingPunct="0">
              <a:lnSpc>
                <a:spcPct val="150000"/>
              </a:lnSpc>
              <a:spcBef>
                <a:spcPts val="600"/>
              </a:spcBef>
              <a:spcAft>
                <a:spcPct val="0"/>
              </a:spcAft>
              <a:buClrTx/>
              <a:buSzTx/>
              <a:tabLst/>
            </a:pPr>
            <a:r>
              <a:rPr lang="fr-FR" altLang="fr-FR" sz="2200" dirty="0">
                <a:solidFill>
                  <a:srgbClr val="000000"/>
                </a:solidFill>
                <a:latin typeface="Arial" panose="020B0604020202020204" pitchFamily="34" charset="0"/>
                <a:cs typeface="Arial" panose="020B0604020202020204" pitchFamily="34" charset="0"/>
              </a:rPr>
              <a:t>Je fais attention à :</a:t>
            </a:r>
          </a:p>
          <a:p>
            <a:pPr marL="285750" marR="0" lvl="0" indent="-285750" algn="just" defTabSz="914400" rtl="0" eaLnBrk="0" fontAlgn="base" latinLnBrk="0" hangingPunct="0">
              <a:lnSpc>
                <a:spcPct val="150000"/>
              </a:lnSpc>
              <a:spcBef>
                <a:spcPts val="600"/>
              </a:spcBef>
              <a:spcAft>
                <a:spcPct val="0"/>
              </a:spcAft>
              <a:buClrTx/>
              <a:buSzTx/>
              <a:buFontTx/>
              <a:buChar char="-"/>
              <a:tabLst/>
            </a:pPr>
            <a:r>
              <a:rPr lang="fr-FR" altLang="fr-FR" sz="2200" dirty="0">
                <a:solidFill>
                  <a:srgbClr val="000000"/>
                </a:solidFill>
                <a:latin typeface="Arial" panose="020B0604020202020204" pitchFamily="34" charset="0"/>
                <a:cs typeface="Arial" panose="020B0604020202020204" pitchFamily="34" charset="0"/>
              </a:rPr>
              <a:t>La majuscule et le point à la fin des phrases.</a:t>
            </a:r>
          </a:p>
          <a:p>
            <a:pPr marL="285750" marR="0" lvl="0" indent="-285750" algn="just" defTabSz="914400" rtl="0" eaLnBrk="0" fontAlgn="base" latinLnBrk="0" hangingPunct="0">
              <a:lnSpc>
                <a:spcPct val="150000"/>
              </a:lnSpc>
              <a:spcBef>
                <a:spcPts val="600"/>
              </a:spcBef>
              <a:spcAft>
                <a:spcPct val="0"/>
              </a:spcAft>
              <a:buClrTx/>
              <a:buSzTx/>
              <a:buFontTx/>
              <a:buChar char="-"/>
              <a:tabLst/>
            </a:pPr>
            <a:r>
              <a:rPr lang="fr-FR" altLang="fr-FR" sz="2200" dirty="0">
                <a:solidFill>
                  <a:srgbClr val="000000"/>
                </a:solidFill>
                <a:latin typeface="Arial" panose="020B0604020202020204" pitchFamily="34" charset="0"/>
                <a:cs typeface="Arial" panose="020B0604020202020204" pitchFamily="34" charset="0"/>
              </a:rPr>
              <a:t>L’emploi du passé composé</a:t>
            </a:r>
          </a:p>
          <a:p>
            <a:pPr marL="285750" marR="0" lvl="0" indent="-285750" algn="just" defTabSz="914400" rtl="0" eaLnBrk="0" fontAlgn="base" latinLnBrk="0" hangingPunct="0">
              <a:lnSpc>
                <a:spcPct val="150000"/>
              </a:lnSpc>
              <a:spcBef>
                <a:spcPts val="600"/>
              </a:spcBef>
              <a:spcAft>
                <a:spcPct val="0"/>
              </a:spcAft>
              <a:buClrTx/>
              <a:buSzTx/>
              <a:buFontTx/>
              <a:buChar char="-"/>
              <a:tabLst/>
            </a:pPr>
            <a:r>
              <a:rPr lang="fr-FR" altLang="fr-FR" sz="2200" dirty="0">
                <a:solidFill>
                  <a:srgbClr val="000000"/>
                </a:solidFill>
                <a:latin typeface="Arial" panose="020B0604020202020204" pitchFamily="34" charset="0"/>
                <a:cs typeface="Arial" panose="020B0604020202020204" pitchFamily="34" charset="0"/>
              </a:rPr>
              <a:t>L’enchainement des phrases</a:t>
            </a:r>
          </a:p>
          <a:p>
            <a:pPr marL="285750" marR="0" lvl="0" indent="-285750" algn="just" defTabSz="914400" rtl="0" eaLnBrk="0" fontAlgn="base" latinLnBrk="0" hangingPunct="0">
              <a:spcBef>
                <a:spcPts val="600"/>
              </a:spcBef>
              <a:spcAft>
                <a:spcPct val="0"/>
              </a:spcAft>
              <a:buClrTx/>
              <a:buSzTx/>
              <a:buFontTx/>
              <a:buChar char="-"/>
              <a:tabLst/>
            </a:pPr>
            <a:endParaRPr lang="fr-FR" altLang="fr-FR" sz="2200" dirty="0">
              <a:solidFill>
                <a:srgbClr val="000000"/>
              </a:solidFill>
              <a:latin typeface="Arial" panose="020B0604020202020204" pitchFamily="34" charset="0"/>
              <a:cs typeface="Arial" panose="020B0604020202020204" pitchFamily="34" charset="0"/>
            </a:endParaRPr>
          </a:p>
          <a:p>
            <a:pPr marL="285750" marR="0" lvl="0" indent="-285750" algn="just" defTabSz="914400" rtl="0" eaLnBrk="0" fontAlgn="base" latinLnBrk="0" hangingPunct="0">
              <a:spcBef>
                <a:spcPts val="600"/>
              </a:spcBef>
              <a:spcAft>
                <a:spcPct val="0"/>
              </a:spcAft>
              <a:buClrTx/>
              <a:buSzTx/>
              <a:buFontTx/>
              <a:buChar char="-"/>
              <a:tabLst/>
            </a:pPr>
            <a:endParaRPr lang="fr-FR" altLang="fr-FR" sz="2200" dirty="0">
              <a:solidFill>
                <a:srgbClr val="000000"/>
              </a:solidFill>
              <a:latin typeface="Arial" panose="020B0604020202020204" pitchFamily="34" charset="0"/>
              <a:cs typeface="Arial" panose="020B0604020202020204" pitchFamily="34" charset="0"/>
            </a:endParaRPr>
          </a:p>
          <a:p>
            <a:pPr marL="285750" marR="0" lvl="0" indent="-285750" algn="just" defTabSz="914400" rtl="0" eaLnBrk="0" fontAlgn="base" latinLnBrk="0" hangingPunct="0">
              <a:spcBef>
                <a:spcPts val="600"/>
              </a:spcBef>
              <a:spcAft>
                <a:spcPct val="0"/>
              </a:spcAft>
              <a:buClrTx/>
              <a:buSzTx/>
              <a:buFontTx/>
              <a:buChar char="-"/>
              <a:tabLst/>
            </a:pPr>
            <a:endParaRPr lang="fr-FR" altLang="fr-FR" sz="2200" dirty="0">
              <a:solidFill>
                <a:srgbClr val="000000"/>
              </a:solidFill>
              <a:latin typeface="Arial" panose="020B0604020202020204" pitchFamily="34" charset="0"/>
              <a:cs typeface="Arial" panose="020B0604020202020204" pitchFamily="34" charset="0"/>
            </a:endParaRPr>
          </a:p>
          <a:p>
            <a:pPr marR="0" lvl="0" algn="just" defTabSz="914400" rtl="0" eaLnBrk="0" fontAlgn="base" latinLnBrk="0" hangingPunct="0">
              <a:spcBef>
                <a:spcPts val="600"/>
              </a:spcBef>
              <a:spcAft>
                <a:spcPct val="0"/>
              </a:spcAft>
              <a:buClrTx/>
              <a:buSzTx/>
              <a:tabLst/>
            </a:pPr>
            <a:endParaRPr kumimoji="0" lang="fr-FR" altLang="fr-FR" sz="2200" u="sng" strike="noStrike" cap="none" normalizeH="0" dirty="0">
              <a:ln>
                <a:noFill/>
              </a:ln>
              <a:solidFill>
                <a:schemeClr val="tx1"/>
              </a:solidFill>
              <a:effectLst/>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4040204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pPr>
              <a:lnSpc>
                <a:spcPct val="200000"/>
              </a:lnSpc>
            </a:pPr>
            <a:r>
              <a:rPr lang="fr-FR" sz="1600" dirty="0">
                <a:latin typeface="Arial" panose="020B0604020202020204" pitchFamily="34" charset="0"/>
                <a:cs typeface="Arial" panose="020B0604020202020204" pitchFamily="34" charset="0"/>
              </a:rPr>
              <a:t>Hier, </a:t>
            </a:r>
            <a:r>
              <a:rPr lang="fr-FR" sz="1600" dirty="0">
                <a:solidFill>
                  <a:srgbClr val="FF0000"/>
                </a:solidFill>
                <a:latin typeface="Arial" panose="020B0604020202020204" pitchFamily="34" charset="0"/>
                <a:cs typeface="Arial" panose="020B0604020202020204" pitchFamily="34" charset="0"/>
              </a:rPr>
              <a:t>un garçon a</a:t>
            </a:r>
            <a:r>
              <a:rPr lang="fr-FR" sz="1600" dirty="0">
                <a:latin typeface="Arial" panose="020B0604020202020204" pitchFamily="34" charset="0"/>
                <a:cs typeface="Arial" panose="020B0604020202020204" pitchFamily="34" charset="0"/>
              </a:rPr>
              <a:t> fait une sortie dans le village. </a:t>
            </a:r>
            <a:r>
              <a:rPr lang="fr-FR" sz="1600" dirty="0">
                <a:solidFill>
                  <a:srgbClr val="FF0000"/>
                </a:solidFill>
                <a:latin typeface="Arial" panose="020B0604020202020204" pitchFamily="34" charset="0"/>
                <a:cs typeface="Arial" panose="020B0604020202020204" pitchFamily="34" charset="0"/>
              </a:rPr>
              <a:t>Il a </a:t>
            </a:r>
            <a:r>
              <a:rPr lang="fr-FR" sz="1600" dirty="0">
                <a:latin typeface="Arial" panose="020B0604020202020204" pitchFamily="34" charset="0"/>
                <a:cs typeface="Arial" panose="020B0604020202020204" pitchFamily="34" charset="0"/>
              </a:rPr>
              <a:t>emporté une feuille et un crayon.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quitté l’école et il a tourné à gauche. Sur la place du village,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photographié la mairie. À gauche,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observé le monument aux morts. Ensuite,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regardé toutes les rues partant du rondpoint.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lu leur nom.  A droite de la mairie,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vu l’église. </a:t>
            </a:r>
          </a:p>
          <a:p>
            <a:pPr>
              <a:lnSpc>
                <a:spcPct val="200000"/>
              </a:lnSpc>
            </a:pPr>
            <a:r>
              <a:rPr lang="fr-FR" sz="1600" dirty="0">
                <a:latin typeface="Arial" panose="020B0604020202020204" pitchFamily="34" charset="0"/>
                <a:cs typeface="Arial" panose="020B0604020202020204" pitchFamily="34" charset="0"/>
              </a:rPr>
              <a:t>Puis,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pris la rue du Grand Chemin.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pass</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devant la salle des fêtes. Près de la boulangerie,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rest</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un moment devant le magasin de la fleuriste pour dessiner sa vitrine.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poursuivi sa route jusqu’aux feux tricolores. Là,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fait demi-tour et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retourn</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vers l’école. </a:t>
            </a:r>
          </a:p>
          <a:p>
            <a:pPr>
              <a:lnSpc>
                <a:spcPct val="200000"/>
              </a:lnSpc>
            </a:pPr>
            <a:r>
              <a:rPr lang="fr-FR" sz="1600" dirty="0">
                <a:latin typeface="Arial" panose="020B0604020202020204" pitchFamily="34" charset="0"/>
                <a:cs typeface="Arial" panose="020B0604020202020204" pitchFamily="34" charset="0"/>
              </a:rPr>
              <a:t>Un peu plus loin,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tourné à droite et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arriv</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devant le lavoir. A côté,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vu la maison de Pierre. Puis,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emprunté la rue de la corderie.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longé le groupe scolaire Louis Aragon. Enfin,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reven</a:t>
            </a:r>
            <a:r>
              <a:rPr lang="fr-FR" sz="1600" dirty="0">
                <a:solidFill>
                  <a:srgbClr val="FF0000"/>
                </a:solidFill>
                <a:latin typeface="Arial" panose="020B0604020202020204" pitchFamily="34" charset="0"/>
                <a:cs typeface="Arial" panose="020B0604020202020204" pitchFamily="34" charset="0"/>
              </a:rPr>
              <a:t>u</a:t>
            </a:r>
            <a:r>
              <a:rPr lang="fr-FR" sz="1600" dirty="0">
                <a:latin typeface="Arial" panose="020B0604020202020204" pitchFamily="34" charset="0"/>
                <a:cs typeface="Arial" panose="020B0604020202020204" pitchFamily="34" charset="0"/>
              </a:rPr>
              <a:t> à son école près de la poste. A ce moment-là, </a:t>
            </a:r>
            <a:r>
              <a:rPr lang="fr-FR" sz="1600" dirty="0">
                <a:solidFill>
                  <a:srgbClr val="FF0000"/>
                </a:solidFill>
                <a:latin typeface="Arial" panose="020B0604020202020204" pitchFamily="34" charset="0"/>
                <a:cs typeface="Arial" panose="020B0604020202020204" pitchFamily="34" charset="0"/>
              </a:rPr>
              <a:t>il a</a:t>
            </a:r>
            <a:r>
              <a:rPr lang="fr-FR" sz="1600" dirty="0">
                <a:latin typeface="Arial" panose="020B0604020202020204" pitchFamily="34" charset="0"/>
                <a:cs typeface="Arial" panose="020B0604020202020204" pitchFamily="34" charset="0"/>
              </a:rPr>
              <a:t> commencé à pleuvoir. Pourtant, à </a:t>
            </a:r>
            <a:r>
              <a:rPr lang="fr-FR" sz="1600" dirty="0">
                <a:solidFill>
                  <a:srgbClr val="FF0000"/>
                </a:solidFill>
                <a:latin typeface="Arial" panose="020B0604020202020204" pitchFamily="34" charset="0"/>
                <a:cs typeface="Arial" panose="020B0604020202020204" pitchFamily="34" charset="0"/>
              </a:rPr>
              <a:t>son</a:t>
            </a:r>
            <a:r>
              <a:rPr lang="fr-FR" sz="1600" dirty="0">
                <a:latin typeface="Arial" panose="020B0604020202020204" pitchFamily="34" charset="0"/>
                <a:cs typeface="Arial" panose="020B0604020202020204" pitchFamily="34" charset="0"/>
              </a:rPr>
              <a:t> départ de l’école, il faisait beau. Alors,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rentr</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dans la classe et il a tracé l’itinéraire sur le plan du village. Ensuite, comme il ne pleuvait plus, </a:t>
            </a:r>
            <a:r>
              <a:rPr lang="fr-FR" sz="1600" dirty="0">
                <a:solidFill>
                  <a:srgbClr val="FF0000"/>
                </a:solidFill>
                <a:latin typeface="Arial" panose="020B0604020202020204" pitchFamily="34" charset="0"/>
                <a:cs typeface="Arial" panose="020B0604020202020204" pitchFamily="34" charset="0"/>
              </a:rPr>
              <a:t>il est </a:t>
            </a:r>
            <a:r>
              <a:rPr lang="fr-FR" sz="1600" dirty="0">
                <a:latin typeface="Arial" panose="020B0604020202020204" pitchFamily="34" charset="0"/>
                <a:cs typeface="Arial" panose="020B0604020202020204" pitchFamily="34" charset="0"/>
              </a:rPr>
              <a:t>all</a:t>
            </a:r>
            <a:r>
              <a:rPr lang="fr-FR" sz="1600" dirty="0">
                <a:solidFill>
                  <a:srgbClr val="FF0000"/>
                </a:solidFill>
                <a:latin typeface="Arial" panose="020B0604020202020204" pitchFamily="34" charset="0"/>
                <a:cs typeface="Arial" panose="020B0604020202020204" pitchFamily="34" charset="0"/>
              </a:rPr>
              <a:t>é</a:t>
            </a:r>
            <a:r>
              <a:rPr lang="fr-FR" sz="1600" dirty="0">
                <a:latin typeface="Arial" panose="020B0604020202020204" pitchFamily="34" charset="0"/>
                <a:cs typeface="Arial" panose="020B0604020202020204" pitchFamily="34" charset="0"/>
              </a:rPr>
              <a:t> en récréation.</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64995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nSpc>
                <a:spcPct val="250000"/>
              </a:lnSpc>
            </a:pPr>
            <a:r>
              <a:rPr lang="fr-FR" sz="2400" b="1" u="sng" dirty="0">
                <a:latin typeface="Arial" panose="020B0604020202020204" pitchFamily="34" charset="0"/>
                <a:cs typeface="Arial" panose="020B0604020202020204" pitchFamily="34" charset="0"/>
              </a:rPr>
              <a:t>Transpose </a:t>
            </a:r>
            <a:r>
              <a:rPr lang="fr-FR" sz="2400" b="1" dirty="0">
                <a:latin typeface="Arial" panose="020B0604020202020204" pitchFamily="34" charset="0"/>
                <a:cs typeface="Arial" panose="020B0604020202020204" pitchFamily="34" charset="0"/>
              </a:rPr>
              <a:t>au passé composé.</a:t>
            </a:r>
          </a:p>
          <a:p>
            <a:pPr>
              <a:lnSpc>
                <a:spcPct val="150000"/>
              </a:lnSpc>
            </a:pPr>
            <a:r>
              <a:rPr lang="fr-FR" sz="2800" i="1" dirty="0">
                <a:latin typeface="Arial" panose="020B0604020202020204" pitchFamily="34" charset="0"/>
                <a:cs typeface="Arial" panose="020B0604020202020204" pitchFamily="34" charset="0"/>
              </a:rPr>
              <a:t>Au retour, le garçon dessine l’itinéraire. Il indique l’école, la mairie et  le magasin de la fleuriste. Il fait un dessin du monument aux morts et du lavoir. </a:t>
            </a:r>
          </a:p>
          <a:p>
            <a:pPr>
              <a:lnSpc>
                <a:spcPct val="150000"/>
              </a:lnSpc>
            </a:pPr>
            <a:r>
              <a:rPr lang="fr-FR" sz="2800" i="1" dirty="0">
                <a:latin typeface="Arial" panose="020B0604020202020204" pitchFamily="34" charset="0"/>
                <a:cs typeface="Arial" panose="020B0604020202020204" pitchFamily="34" charset="0"/>
              </a:rPr>
              <a:t>**Il va ensuite en récréation. </a:t>
            </a:r>
          </a:p>
          <a:p>
            <a:pPr>
              <a:lnSpc>
                <a:spcPct val="150000"/>
              </a:lnSpc>
            </a:pPr>
            <a:r>
              <a:rPr lang="fr-FR" sz="2800" i="1" dirty="0">
                <a:latin typeface="Arial" panose="020B0604020202020204" pitchFamily="34" charset="0"/>
                <a:cs typeface="Arial" panose="020B0604020202020204" pitchFamily="34" charset="0"/>
              </a:rPr>
              <a:t>***Un quart d’heure plus tard, il rentre en classe. </a:t>
            </a: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33786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5470099"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kumimoji="0" lang="fr-FR" altLang="fr-FR" sz="1400" b="0" i="1" u="none" strike="noStrike" cap="none" normalizeH="0" baseline="0" dirty="0">
                <a:ln>
                  <a:noFill/>
                </a:ln>
                <a:solidFill>
                  <a:srgbClr val="000000"/>
                </a:solidFill>
                <a:effectLst/>
                <a:latin typeface="Arial" panose="020B0604020202020204" pitchFamily="34" charset="0"/>
              </a:rPr>
              <a:t>Travail sur les phrases</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3: </a:t>
            </a:r>
            <a:r>
              <a:rPr lang="fr-FR" altLang="fr-FR" u="sng" dirty="0">
                <a:solidFill>
                  <a:srgbClr val="000000"/>
                </a:solidFill>
                <a:latin typeface="Arial" panose="020B0604020202020204" pitchFamily="34" charset="0"/>
              </a:rPr>
              <a:t>Une sortie dans le village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 name="ZoneTexte 1"/>
          <p:cNvSpPr txBox="1"/>
          <p:nvPr/>
        </p:nvSpPr>
        <p:spPr>
          <a:xfrm>
            <a:off x="5530739" y="738188"/>
            <a:ext cx="6467973" cy="5909310"/>
          </a:xfrm>
          <a:prstGeom prst="rect">
            <a:avLst/>
          </a:prstGeom>
          <a:noFill/>
        </p:spPr>
        <p:txBody>
          <a:bodyPr wrap="square" rtlCol="0">
            <a:spAutoFit/>
          </a:bodyPr>
          <a:lstStyle/>
          <a:p>
            <a:pPr algn="just"/>
            <a:r>
              <a:rPr lang="fr-FR" dirty="0">
                <a:latin typeface="Arial" panose="020B0604020202020204" pitchFamily="34" charset="0"/>
                <a:cs typeface="Arial" panose="020B0604020202020204" pitchFamily="34" charset="0"/>
              </a:rPr>
              <a:t>Comptons le nombre de phrases du premier paragraphe.</a:t>
            </a:r>
          </a:p>
          <a:p>
            <a:pPr algn="just"/>
            <a:endParaRPr lang="fr-FR" dirty="0">
              <a:latin typeface="Arial" panose="020B0604020202020204" pitchFamily="34" charset="0"/>
              <a:cs typeface="Arial" panose="020B0604020202020204" pitchFamily="34" charset="0"/>
            </a:endParaRPr>
          </a:p>
          <a:p>
            <a:pPr algn="just"/>
            <a:r>
              <a:rPr lang="fr-FR" dirty="0">
                <a:latin typeface="Arial" panose="020B0604020202020204" pitchFamily="34" charset="0"/>
                <a:cs typeface="Arial" panose="020B0604020202020204" pitchFamily="34" charset="0"/>
              </a:rPr>
              <a:t>_________________________________________________</a:t>
            </a: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fr-FR" dirty="0">
              <a:latin typeface="Arial" panose="020B0604020202020204" pitchFamily="34" charset="0"/>
              <a:cs typeface="Arial" panose="020B0604020202020204" pitchFamily="34" charset="0"/>
            </a:endParaRPr>
          </a:p>
        </p:txBody>
      </p:sp>
      <p:sp>
        <p:nvSpPr>
          <p:cNvPr id="8" name="Text Box 4">
            <a:extLst>
              <a:ext uri="{FF2B5EF4-FFF2-40B4-BE49-F238E27FC236}">
                <a16:creationId xmlns:a16="http://schemas.microsoft.com/office/drawing/2014/main" id="{17A9EC34-1FF0-0945-8B2F-B5157DE8DCD4}"/>
              </a:ext>
            </a:extLst>
          </p:cNvPr>
          <p:cNvSpPr txBox="1">
            <a:spLocks noChangeArrowheads="1"/>
          </p:cNvSpPr>
          <p:nvPr/>
        </p:nvSpPr>
        <p:spPr bwMode="auto">
          <a:xfrm>
            <a:off x="220730" y="738188"/>
            <a:ext cx="5138185" cy="5981274"/>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r>
              <a:rPr lang="fr-FR" sz="1600" dirty="0">
                <a:latin typeface="Arial" panose="020B0604020202020204" pitchFamily="34" charset="0"/>
                <a:cs typeface="Arial" panose="020B0604020202020204" pitchFamily="34" charset="0"/>
              </a:rPr>
              <a:t> </a:t>
            </a:r>
          </a:p>
          <a:p>
            <a:r>
              <a:rPr lang="fr-FR" sz="1600" dirty="0">
                <a:latin typeface="Arial" panose="020B0604020202020204" pitchFamily="34" charset="0"/>
                <a:cs typeface="Arial" panose="020B0604020202020204" pitchFamily="34" charset="0"/>
              </a:rPr>
              <a:t>Hier,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 Ils ont lu leur nom.  A droite de la mairie, ils ont vu l’église. </a:t>
            </a:r>
          </a:p>
          <a:p>
            <a:r>
              <a:rPr lang="fr-FR" sz="1600"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r>
              <a:rPr lang="fr-FR" sz="1600"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 </a:t>
            </a:r>
          </a:p>
        </p:txBody>
      </p:sp>
    </p:spTree>
    <p:extLst>
      <p:ext uri="{BB962C8B-B14F-4D97-AF65-F5344CB8AC3E}">
        <p14:creationId xmlns:p14="http://schemas.microsoft.com/office/powerpoint/2010/main" val="1738915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342900" indent="-342900" algn="just">
              <a:lnSpc>
                <a:spcPct val="150000"/>
              </a:lnSpc>
              <a:buFont typeface="Arial" panose="020B0604020202020204" pitchFamily="34" charset="0"/>
              <a:buChar char="•"/>
            </a:pPr>
            <a:r>
              <a:rPr lang="fr-FR" sz="2200" b="1" dirty="0">
                <a:latin typeface="Arial" panose="020B0604020202020204" pitchFamily="34" charset="0"/>
                <a:cs typeface="Arial" panose="020B0604020202020204" pitchFamily="34" charset="0"/>
              </a:rPr>
              <a:t>Dans chaque phrase, </a:t>
            </a:r>
            <a:r>
              <a:rPr lang="fr-FR" sz="2200" b="1" u="sng" dirty="0">
                <a:latin typeface="Arial" panose="020B0604020202020204" pitchFamily="34" charset="0"/>
                <a:cs typeface="Arial" panose="020B0604020202020204" pitchFamily="34" charset="0"/>
              </a:rPr>
              <a:t>entourons</a:t>
            </a:r>
            <a:r>
              <a:rPr lang="fr-FR" sz="2200" b="1" dirty="0">
                <a:latin typeface="Arial" panose="020B0604020202020204" pitchFamily="34" charset="0"/>
                <a:cs typeface="Arial" panose="020B0604020202020204" pitchFamily="34" charset="0"/>
              </a:rPr>
              <a:t> le </a:t>
            </a:r>
            <a:r>
              <a:rPr lang="fr-FR" sz="2200" b="1" dirty="0">
                <a:solidFill>
                  <a:srgbClr val="0070C0"/>
                </a:solidFill>
                <a:latin typeface="Arial" panose="020B0604020202020204" pitchFamily="34" charset="0"/>
                <a:cs typeface="Arial" panose="020B0604020202020204" pitchFamily="34" charset="0"/>
              </a:rPr>
              <a:t>sujet</a:t>
            </a:r>
            <a:r>
              <a:rPr lang="fr-FR" sz="2200" b="1" dirty="0">
                <a:latin typeface="Arial" panose="020B0604020202020204" pitchFamily="34" charset="0"/>
                <a:cs typeface="Arial" panose="020B0604020202020204" pitchFamily="34" charset="0"/>
              </a:rPr>
              <a:t> en bleu, le </a:t>
            </a:r>
            <a:r>
              <a:rPr lang="fr-FR" sz="2200" b="1" dirty="0">
                <a:solidFill>
                  <a:srgbClr val="FFC000"/>
                </a:solidFill>
                <a:latin typeface="Arial" panose="020B0604020202020204" pitchFamily="34" charset="0"/>
                <a:cs typeface="Arial" panose="020B0604020202020204" pitchFamily="34" charset="0"/>
              </a:rPr>
              <a:t>groupe verbal </a:t>
            </a:r>
            <a:r>
              <a:rPr lang="fr-FR" sz="2200" b="1" dirty="0">
                <a:latin typeface="Arial" panose="020B0604020202020204" pitchFamily="34" charset="0"/>
                <a:cs typeface="Arial" panose="020B0604020202020204" pitchFamily="34" charset="0"/>
              </a:rPr>
              <a:t>en jaune et les </a:t>
            </a:r>
            <a:r>
              <a:rPr lang="fr-FR" sz="2200" b="1" dirty="0">
                <a:solidFill>
                  <a:srgbClr val="00B050"/>
                </a:solidFill>
                <a:latin typeface="Arial" panose="020B0604020202020204" pitchFamily="34" charset="0"/>
                <a:cs typeface="Arial" panose="020B0604020202020204" pitchFamily="34" charset="0"/>
              </a:rPr>
              <a:t>compléments circonstanciels</a:t>
            </a:r>
            <a:r>
              <a:rPr lang="fr-FR" sz="2200" b="1" dirty="0">
                <a:latin typeface="Arial" panose="020B0604020202020204" pitchFamily="34" charset="0"/>
                <a:cs typeface="Arial" panose="020B0604020202020204" pitchFamily="34" charset="0"/>
              </a:rPr>
              <a:t> en vert. </a:t>
            </a:r>
            <a:r>
              <a:rPr lang="fr-FR" sz="2200" b="1" u="sng" dirty="0">
                <a:latin typeface="Arial" panose="020B0604020202020204" pitchFamily="34" charset="0"/>
                <a:cs typeface="Arial" panose="020B0604020202020204" pitchFamily="34" charset="0"/>
              </a:rPr>
              <a:t>Soulignons</a:t>
            </a:r>
            <a:r>
              <a:rPr lang="fr-FR" sz="2200" b="1" dirty="0">
                <a:latin typeface="Arial" panose="020B0604020202020204" pitchFamily="34" charset="0"/>
                <a:cs typeface="Arial" panose="020B0604020202020204" pitchFamily="34" charset="0"/>
              </a:rPr>
              <a:t> le verbe en rouge et donnons son infinitif.</a:t>
            </a:r>
          </a:p>
          <a:p>
            <a:pPr>
              <a:lnSpc>
                <a:spcPct val="150000"/>
              </a:lnSpc>
            </a:pPr>
            <a:r>
              <a:rPr lang="fr-FR" sz="2200" i="1" dirty="0">
                <a:latin typeface="Arial" panose="020B0604020202020204" pitchFamily="34" charset="0"/>
                <a:cs typeface="Arial" panose="020B0604020202020204" pitchFamily="34" charset="0"/>
              </a:rPr>
              <a:t>À gauche, les élèves observent le monument aux morts.</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A droite de la mairie, je vois l’église.</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La fillette regarde toutes les rues partant du rondpoint.</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**Derrière la maison de Pierre, le garçon emprunte la rue de la corderie.</a:t>
            </a:r>
            <a:endParaRPr lang="fr-FR" sz="2200" dirty="0">
              <a:latin typeface="Arial" panose="020B0604020202020204" pitchFamily="34" charset="0"/>
              <a:cs typeface="Arial" panose="020B0604020202020204" pitchFamily="34" charset="0"/>
            </a:endParaRPr>
          </a:p>
          <a:p>
            <a:pPr>
              <a:lnSpc>
                <a:spcPct val="150000"/>
              </a:lnSpc>
            </a:pPr>
            <a:r>
              <a:rPr lang="fr-FR" sz="2200" i="1" dirty="0">
                <a:latin typeface="Arial" panose="020B0604020202020204" pitchFamily="34" charset="0"/>
                <a:cs typeface="Arial" panose="020B0604020202020204" pitchFamily="34" charset="0"/>
              </a:rPr>
              <a:t>***Après la pluie, les enfants sont allés en récréation.</a:t>
            </a:r>
            <a:endParaRPr lang="fr-FR" sz="22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200" b="1" u="sng" dirty="0">
                <a:latin typeface="Arial" panose="020B0604020202020204" pitchFamily="34" charset="0"/>
                <a:cs typeface="Arial" panose="020B0604020202020204" pitchFamily="34" charset="0"/>
              </a:rPr>
              <a:t>Indiquons</a:t>
            </a:r>
            <a:r>
              <a:rPr lang="fr-FR" sz="2200" b="1" dirty="0">
                <a:latin typeface="Arial" panose="020B0604020202020204" pitchFamily="34" charset="0"/>
                <a:cs typeface="Arial" panose="020B0604020202020204" pitchFamily="34" charset="0"/>
              </a:rPr>
              <a:t> la nature des sujets.</a:t>
            </a:r>
          </a:p>
          <a:p>
            <a:pPr marL="342900" indent="-342900" algn="just">
              <a:lnSpc>
                <a:spcPct val="150000"/>
              </a:lnSpc>
              <a:buFont typeface="Arial" panose="020B0604020202020204" pitchFamily="34" charset="0"/>
              <a:buChar char="•"/>
            </a:pPr>
            <a:r>
              <a:rPr lang="fr-FR" sz="2200" b="1" u="sng" dirty="0">
                <a:latin typeface="Arial" panose="020B0604020202020204" pitchFamily="34" charset="0"/>
                <a:cs typeface="Arial" panose="020B0604020202020204" pitchFamily="34" charset="0"/>
              </a:rPr>
              <a:t>Relisons </a:t>
            </a:r>
            <a:r>
              <a:rPr lang="fr-FR" sz="2200" b="1" dirty="0">
                <a:latin typeface="Arial" panose="020B0604020202020204" pitchFamily="34" charset="0"/>
                <a:cs typeface="Arial" panose="020B0604020202020204" pitchFamily="34" charset="0"/>
              </a:rPr>
              <a:t>les phrases en changeant les compléments circonstanciels de place. **Indiquons s’il s’agit d’un CCT, CCL ou CCM.</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0546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14888" y="265970"/>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Travail sur les phrases</a:t>
            </a:r>
            <a:endParaRPr lang="fr-FR" altLang="fr-FR" dirty="0">
              <a:latin typeface="Arial" panose="020B0604020202020204" pitchFamily="34" charset="0"/>
            </a:endParaRPr>
          </a:p>
        </p:txBody>
      </p:sp>
      <p:sp>
        <p:nvSpPr>
          <p:cNvPr id="6" name="Text Box 4"/>
          <p:cNvSpPr txBox="1">
            <a:spLocks noChangeArrowheads="1"/>
          </p:cNvSpPr>
          <p:nvPr/>
        </p:nvSpPr>
        <p:spPr bwMode="auto">
          <a:xfrm>
            <a:off x="167267" y="664071"/>
            <a:ext cx="11853747" cy="618807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b="1" u="sng" dirty="0">
                <a:latin typeface="Arial" panose="020B0604020202020204" pitchFamily="34" charset="0"/>
                <a:cs typeface="Arial" panose="020B0604020202020204" pitchFamily="34" charset="0"/>
              </a:rPr>
              <a:t>* Entourons</a:t>
            </a:r>
            <a:r>
              <a:rPr lang="fr-FR" b="1" dirty="0">
                <a:latin typeface="Arial" panose="020B0604020202020204" pitchFamily="34" charset="0"/>
                <a:cs typeface="Arial" panose="020B0604020202020204" pitchFamily="34" charset="0"/>
              </a:rPr>
              <a:t> le sujet en bleu, </a:t>
            </a:r>
            <a:r>
              <a:rPr lang="fr-FR" b="1" u="sng" dirty="0">
                <a:latin typeface="Arial" panose="020B0604020202020204" pitchFamily="34" charset="0"/>
                <a:cs typeface="Arial" panose="020B0604020202020204" pitchFamily="34" charset="0"/>
              </a:rPr>
              <a:t>soulignons</a:t>
            </a:r>
            <a:r>
              <a:rPr lang="fr-FR" b="1" dirty="0">
                <a:latin typeface="Arial" panose="020B0604020202020204" pitchFamily="34" charset="0"/>
                <a:cs typeface="Arial" panose="020B0604020202020204" pitchFamily="34" charset="0"/>
              </a:rPr>
              <a:t> le verbe en rouge et </a:t>
            </a:r>
            <a:r>
              <a:rPr lang="fr-FR" b="1" u="sng" dirty="0">
                <a:latin typeface="Arial" panose="020B0604020202020204" pitchFamily="34" charset="0"/>
                <a:cs typeface="Arial" panose="020B0604020202020204" pitchFamily="34" charset="0"/>
              </a:rPr>
              <a:t>écrivons</a:t>
            </a:r>
            <a:r>
              <a:rPr lang="fr-FR" b="1" dirty="0">
                <a:latin typeface="Arial" panose="020B0604020202020204" pitchFamily="34" charset="0"/>
                <a:cs typeface="Arial" panose="020B0604020202020204" pitchFamily="34" charset="0"/>
              </a:rPr>
              <a:t> son infinitif. </a:t>
            </a:r>
          </a:p>
          <a:p>
            <a:pPr>
              <a:lnSpc>
                <a:spcPct val="150000"/>
              </a:lnSpc>
            </a:pPr>
            <a:r>
              <a:rPr lang="fr-FR" b="1" u="sng" dirty="0">
                <a:latin typeface="Arial" panose="020B0604020202020204" pitchFamily="34" charset="0"/>
                <a:cs typeface="Arial" panose="020B0604020202020204" pitchFamily="34" charset="0"/>
              </a:rPr>
              <a:t>Récrivons</a:t>
            </a:r>
            <a:r>
              <a:rPr lang="fr-FR" b="1" dirty="0">
                <a:latin typeface="Arial" panose="020B0604020202020204" pitchFamily="34" charset="0"/>
                <a:cs typeface="Arial" panose="020B0604020202020204" pitchFamily="34" charset="0"/>
              </a:rPr>
              <a:t> la phrase en changeant de place le groupe qui peut l’être .</a:t>
            </a:r>
          </a:p>
          <a:p>
            <a:pPr>
              <a:lnSpc>
                <a:spcPct val="150000"/>
              </a:lnSpc>
            </a:pPr>
            <a:r>
              <a:rPr lang="fr-FR" i="1" dirty="0">
                <a:latin typeface="Arial" panose="020B0604020202020204" pitchFamily="34" charset="0"/>
                <a:cs typeface="Arial" panose="020B0604020202020204" pitchFamily="34" charset="0"/>
              </a:rPr>
              <a:t>De retour en classe, les élèves retracent leur itinéraire.</a:t>
            </a:r>
            <a:r>
              <a:rPr lang="fr-FR" dirty="0">
                <a:latin typeface="Arial" panose="020B0604020202020204" pitchFamily="34" charset="0"/>
                <a:cs typeface="Arial" panose="020B0604020202020204" pitchFamily="34" charset="0"/>
              </a:rPr>
              <a:t> </a:t>
            </a:r>
          </a:p>
          <a:p>
            <a:pPr>
              <a:lnSpc>
                <a:spcPct val="150000"/>
              </a:lnSpc>
            </a:pPr>
            <a:endParaRPr lang="fr-FR" sz="800"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 Dans le groupe verbal, </a:t>
            </a:r>
            <a:r>
              <a:rPr lang="fr-FR" b="1" u="sng" dirty="0">
                <a:latin typeface="Arial" panose="020B0604020202020204" pitchFamily="34" charset="0"/>
                <a:cs typeface="Arial" panose="020B0604020202020204" pitchFamily="34" charset="0"/>
              </a:rPr>
              <a:t>soulignons </a:t>
            </a:r>
            <a:r>
              <a:rPr lang="fr-FR" b="1" dirty="0">
                <a:latin typeface="Arial" panose="020B0604020202020204" pitchFamily="34" charset="0"/>
                <a:cs typeface="Arial" panose="020B0604020202020204" pitchFamily="34" charset="0"/>
              </a:rPr>
              <a:t>le groupe de mots que l’on ne peut ni supprimer, ni déplacer.</a:t>
            </a:r>
          </a:p>
          <a:p>
            <a:pPr>
              <a:lnSpc>
                <a:spcPct val="150000"/>
              </a:lnSpc>
            </a:pPr>
            <a:r>
              <a:rPr lang="fr-FR" b="1" dirty="0">
                <a:latin typeface="Arial" panose="020B0604020202020204" pitchFamily="34" charset="0"/>
                <a:cs typeface="Arial" panose="020B0604020202020204" pitchFamily="34" charset="0"/>
              </a:rPr>
              <a:t>Dans les quatre premières phrases, </a:t>
            </a:r>
            <a:r>
              <a:rPr lang="fr-FR" b="1" u="sng" dirty="0">
                <a:latin typeface="Arial" panose="020B0604020202020204" pitchFamily="34" charset="0"/>
                <a:cs typeface="Arial" panose="020B0604020202020204" pitchFamily="34" charset="0"/>
              </a:rPr>
              <a:t>remplaçons</a:t>
            </a:r>
            <a:r>
              <a:rPr lang="fr-FR" b="1" dirty="0">
                <a:latin typeface="Arial" panose="020B0604020202020204" pitchFamily="34" charset="0"/>
                <a:cs typeface="Arial" panose="020B0604020202020204" pitchFamily="34" charset="0"/>
              </a:rPr>
              <a:t> ce groupe par </a:t>
            </a:r>
            <a:r>
              <a:rPr lang="fr-FR" b="1" i="1" dirty="0">
                <a:latin typeface="Arial" panose="020B0604020202020204" pitchFamily="34" charset="0"/>
                <a:cs typeface="Arial" panose="020B0604020202020204" pitchFamily="34" charset="0"/>
              </a:rPr>
              <a:t>l’, la ou les.</a:t>
            </a:r>
          </a:p>
          <a:p>
            <a:pPr>
              <a:lnSpc>
                <a:spcPct val="150000"/>
              </a:lnSpc>
            </a:pPr>
            <a:r>
              <a:rPr lang="fr-FR" b="1" dirty="0">
                <a:latin typeface="Arial" panose="020B0604020202020204" pitchFamily="34" charset="0"/>
                <a:cs typeface="Arial" panose="020B0604020202020204" pitchFamily="34" charset="0"/>
              </a:rPr>
              <a:t>Ajoutons un complément circonstanciel dans la deuxième phrase.</a:t>
            </a:r>
          </a:p>
          <a:p>
            <a:pPr>
              <a:lnSpc>
                <a:spcPct val="150000"/>
              </a:lnSpc>
            </a:pPr>
            <a:r>
              <a:rPr lang="fr-FR" i="1" dirty="0">
                <a:latin typeface="Arial" panose="020B0604020202020204" pitchFamily="34" charset="0"/>
                <a:cs typeface="Arial" panose="020B0604020202020204" pitchFamily="34" charset="0"/>
              </a:rPr>
              <a:t>À gauche, les élèves observent le monument aux morts.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A droite de la mairie, je vois l’église.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fillette regarde toutes les rues partant du rondpoint.</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Derrière la maison de Pierre, le garçon emprunte la rue de la corderie.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Après la pluie, les enfants sont allés en récréation.</a:t>
            </a:r>
            <a:endParaRPr lang="fr-FR" dirty="0">
              <a:latin typeface="Arial" panose="020B0604020202020204" pitchFamily="34" charset="0"/>
              <a:cs typeface="Arial" panose="020B0604020202020204" pitchFamily="34" charset="0"/>
            </a:endParaRPr>
          </a:p>
          <a:p>
            <a:endParaRPr lang="fr-FR" dirty="0"/>
          </a:p>
          <a:p>
            <a:r>
              <a:rPr lang="fr-FR" b="1" dirty="0">
                <a:latin typeface="Arial" panose="020B0604020202020204" pitchFamily="34" charset="0"/>
                <a:cs typeface="Arial" panose="020B0604020202020204" pitchFamily="34" charset="0"/>
              </a:rPr>
              <a:t>*** Dans la phrase suivante, </a:t>
            </a:r>
            <a:r>
              <a:rPr lang="fr-FR" b="1" u="sng" dirty="0">
                <a:latin typeface="Arial" panose="020B0604020202020204" pitchFamily="34" charset="0"/>
                <a:cs typeface="Arial" panose="020B0604020202020204" pitchFamily="34" charset="0"/>
              </a:rPr>
              <a:t>soulignons </a:t>
            </a:r>
            <a:r>
              <a:rPr lang="fr-FR" b="1" dirty="0">
                <a:latin typeface="Arial" panose="020B0604020202020204" pitchFamily="34" charset="0"/>
                <a:cs typeface="Arial" panose="020B0604020202020204" pitchFamily="34" charset="0"/>
              </a:rPr>
              <a:t>les verbes :</a:t>
            </a:r>
          </a:p>
          <a:p>
            <a:endParaRPr lang="fr-FR" b="1" dirty="0">
              <a:latin typeface="Arial" panose="020B0604020202020204" pitchFamily="34" charset="0"/>
              <a:cs typeface="Arial" panose="020B0604020202020204" pitchFamily="34" charset="0"/>
            </a:endParaRPr>
          </a:p>
          <a:p>
            <a:r>
              <a:rPr lang="fr-FR" i="1" dirty="0">
                <a:latin typeface="Arial" panose="020B0604020202020204" pitchFamily="34" charset="0"/>
                <a:cs typeface="Arial" panose="020B0604020202020204" pitchFamily="34" charset="0"/>
              </a:rPr>
              <a:t>Alors, il est rentré dans la classe et il a tracé l’itinéraire sur le plan du village.</a:t>
            </a:r>
            <a:endParaRPr lang="fr-FR"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4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14888" y="221443"/>
            <a:ext cx="5279253" cy="25414"/>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983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just">
              <a:lnSpc>
                <a:spcPct val="150000"/>
              </a:lnSpc>
            </a:pPr>
            <a:r>
              <a:rPr lang="fr-FR" sz="2000" b="1" dirty="0">
                <a:latin typeface="Arial" panose="020B0604020202020204" pitchFamily="34" charset="0"/>
                <a:cs typeface="Arial" panose="020B0604020202020204" pitchFamily="34" charset="0"/>
              </a:rPr>
              <a:t>1) Dans les phrases suivantes,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 </a:t>
            </a:r>
            <a:r>
              <a:rPr lang="fr-FR" sz="2000" b="1" dirty="0">
                <a:solidFill>
                  <a:srgbClr val="0070C0"/>
                </a:solidFill>
                <a:latin typeface="Arial" panose="020B0604020202020204" pitchFamily="34" charset="0"/>
                <a:cs typeface="Arial" panose="020B0604020202020204" pitchFamily="34" charset="0"/>
              </a:rPr>
              <a:t>sujet </a:t>
            </a:r>
            <a:r>
              <a:rPr lang="fr-FR" sz="2000" b="1" dirty="0">
                <a:latin typeface="Arial" panose="020B0604020202020204" pitchFamily="34" charset="0"/>
                <a:cs typeface="Arial" panose="020B0604020202020204" pitchFamily="34" charset="0"/>
              </a:rPr>
              <a:t>en bleu, le </a:t>
            </a:r>
            <a:r>
              <a:rPr lang="fr-FR" sz="2000" b="1" dirty="0">
                <a:solidFill>
                  <a:srgbClr val="FFC000"/>
                </a:solidFill>
                <a:latin typeface="Arial" panose="020B0604020202020204" pitchFamily="34" charset="0"/>
                <a:cs typeface="Arial" panose="020B0604020202020204" pitchFamily="34" charset="0"/>
              </a:rPr>
              <a:t>groupe verbal </a:t>
            </a:r>
            <a:r>
              <a:rPr lang="fr-FR" sz="2000" b="1" dirty="0">
                <a:latin typeface="Arial" panose="020B0604020202020204" pitchFamily="34" charset="0"/>
                <a:cs typeface="Arial" panose="020B0604020202020204" pitchFamily="34" charset="0"/>
              </a:rPr>
              <a:t>en jaune et les </a:t>
            </a:r>
            <a:r>
              <a:rPr lang="fr-FR" sz="2000" b="1" dirty="0">
                <a:solidFill>
                  <a:srgbClr val="00B050"/>
                </a:solidFill>
                <a:latin typeface="Arial" panose="020B0604020202020204" pitchFamily="34" charset="0"/>
                <a:cs typeface="Arial" panose="020B0604020202020204" pitchFamily="34" charset="0"/>
              </a:rPr>
              <a:t>compléments circonstanciels </a:t>
            </a:r>
            <a:r>
              <a:rPr lang="fr-FR" sz="2000" b="1" dirty="0">
                <a:latin typeface="Arial" panose="020B0604020202020204" pitchFamily="34" charset="0"/>
                <a:cs typeface="Arial" panose="020B0604020202020204" pitchFamily="34" charset="0"/>
              </a:rPr>
              <a:t>en vert. S</a:t>
            </a:r>
            <a:r>
              <a:rPr lang="fr-FR" sz="2000" b="1" u="sng" dirty="0">
                <a:latin typeface="Arial" panose="020B0604020202020204" pitchFamily="34" charset="0"/>
                <a:cs typeface="Arial" panose="020B0604020202020204" pitchFamily="34" charset="0"/>
              </a:rPr>
              <a:t>ouligne</a:t>
            </a:r>
            <a:r>
              <a:rPr lang="fr-FR" sz="2000" b="1" dirty="0">
                <a:latin typeface="Arial" panose="020B0604020202020204" pitchFamily="34" charset="0"/>
                <a:cs typeface="Arial" panose="020B0604020202020204" pitchFamily="34" charset="0"/>
              </a:rPr>
              <a:t> le verbe dans le groupe verbal. </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si le sujet est un groupe nominal ou un pronom.</a:t>
            </a:r>
          </a:p>
          <a:p>
            <a:pPr>
              <a:lnSpc>
                <a:spcPct val="150000"/>
              </a:lnSpc>
            </a:pPr>
            <a:r>
              <a:rPr lang="fr-FR" sz="2000" i="1" dirty="0">
                <a:latin typeface="Arial" panose="020B0604020202020204" pitchFamily="34" charset="0"/>
                <a:cs typeface="Arial" panose="020B0604020202020204" pitchFamily="34" charset="0"/>
              </a:rPr>
              <a:t>Après la récréation, les élèves ont lu des livres.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Devant la classe, les parents attendent leurs enfants.</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Plusieurs parents restent dans leur voiture.</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À cinq heures, la sonnerie de l’école retentit.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Aussitôt, tout le monde range ses affaires.  </a:t>
            </a:r>
            <a:endParaRPr lang="fr-FR" sz="2000" dirty="0">
              <a:latin typeface="Arial" panose="020B0604020202020204" pitchFamily="34" charset="0"/>
              <a:cs typeface="Arial" panose="020B0604020202020204" pitchFamily="34" charset="0"/>
            </a:endParaRPr>
          </a:p>
          <a:p>
            <a:pPr>
              <a:lnSpc>
                <a:spcPct val="200000"/>
              </a:lnSpc>
            </a:pPr>
            <a:r>
              <a:rPr lang="fr-FR" sz="2000" i="1" dirty="0">
                <a:latin typeface="Arial" panose="020B0604020202020204" pitchFamily="34" charset="0"/>
                <a:cs typeface="Arial" panose="020B0604020202020204" pitchFamily="34" charset="0"/>
              </a:rPr>
              <a:t>Dans la magnifique baignoire de marbre blanc, l’eau est froide.  </a:t>
            </a:r>
            <a:endParaRPr lang="fr-FR" sz="20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r>
              <a:rPr lang="fr-FR" sz="2000" b="1" u="sng" dirty="0">
                <a:latin typeface="Arial" panose="020B0604020202020204" pitchFamily="34" charset="0"/>
                <a:cs typeface="Arial" panose="020B0604020202020204" pitchFamily="34" charset="0"/>
              </a:rPr>
              <a:t>Récris</a:t>
            </a:r>
            <a:r>
              <a:rPr lang="fr-FR" sz="2000" b="1" dirty="0">
                <a:latin typeface="Arial" panose="020B0604020202020204" pitchFamily="34" charset="0"/>
                <a:cs typeface="Arial" panose="020B0604020202020204" pitchFamily="34" charset="0"/>
              </a:rPr>
              <a:t> chaque phrase en déplaçant le complément circonstanciels.</a:t>
            </a:r>
          </a:p>
          <a:p>
            <a:pPr marL="342900" indent="-342900" algn="just">
              <a:lnSpc>
                <a:spcPct val="150000"/>
              </a:lnSpc>
              <a:buFont typeface="Arial" panose="020B0604020202020204" pitchFamily="34" charset="0"/>
              <a:buChar char="•"/>
            </a:pPr>
            <a:r>
              <a:rPr lang="fr-FR" sz="2000" b="1" dirty="0">
                <a:latin typeface="Arial" panose="020B0604020202020204" pitchFamily="34" charset="0"/>
                <a:cs typeface="Arial" panose="020B0604020202020204" pitchFamily="34" charset="0"/>
              </a:rPr>
              <a:t>***</a:t>
            </a: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la nature des compléments circonstanciels.</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85148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3  </a:t>
            </a:r>
            <a:r>
              <a:rPr lang="fr-FR" altLang="fr-FR" sz="1400" i="1" dirty="0">
                <a:solidFill>
                  <a:srgbClr val="000000"/>
                </a:solidFill>
                <a:latin typeface="Arial" panose="020B0604020202020204" pitchFamily="34" charset="0"/>
              </a:rPr>
              <a:t>Transposons le texte</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pPr>
              <a:lnSpc>
                <a:spcPct val="200000"/>
              </a:lnSpc>
            </a:pPr>
            <a:r>
              <a:rPr lang="fr-FR" sz="1600" dirty="0">
                <a:latin typeface="Arial" panose="020B0604020202020204" pitchFamily="34" charset="0"/>
                <a:cs typeface="Arial" panose="020B0604020202020204" pitchFamily="34" charset="0"/>
              </a:rPr>
              <a:t>Hier, </a:t>
            </a:r>
            <a:r>
              <a:rPr lang="fr-FR" sz="1600" strike="sngStrike" dirty="0">
                <a:latin typeface="Arial" panose="020B0604020202020204" pitchFamily="34" charset="0"/>
                <a:cs typeface="Arial" panose="020B0604020202020204" pitchFamily="34" charset="0"/>
              </a:rPr>
              <a:t>un garçon </a:t>
            </a:r>
            <a:r>
              <a:rPr lang="fr-FR" sz="1600" dirty="0">
                <a:latin typeface="Arial" panose="020B0604020202020204" pitchFamily="34" charset="0"/>
                <a:cs typeface="Arial" panose="020B0604020202020204" pitchFamily="34" charset="0"/>
              </a:rPr>
              <a:t>a fait une sortie dans le village. Il a emporté une feuille et un crayon. Il a quitté l’école et il a tourné à gauche.</a:t>
            </a:r>
          </a:p>
          <a:p>
            <a:pPr>
              <a:lnSpc>
                <a:spcPct val="150000"/>
              </a:lnSpc>
            </a:pP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des fillettes</a:t>
            </a:r>
          </a:p>
          <a:p>
            <a:pPr>
              <a:lnSpc>
                <a:spcPct val="150000"/>
              </a:lnSpc>
            </a:pPr>
            <a:r>
              <a:rPr lang="fr-FR" sz="1600" dirty="0">
                <a:latin typeface="Arial" panose="020B0604020202020204" pitchFamily="34" charset="0"/>
                <a:cs typeface="Arial" panose="020B0604020202020204" pitchFamily="34" charset="0"/>
              </a:rPr>
              <a:t>Sur la place du village, il a photographié la mairie. À gauche, il a observé le monument aux morts. Ensuite, il a regardé toutes les rues partant du rondpoint. Il a lu leur nom.  A droite de la mairie, il a vu l’église. </a:t>
            </a:r>
          </a:p>
          <a:p>
            <a:pPr>
              <a:lnSpc>
                <a:spcPct val="200000"/>
              </a:lnSpc>
            </a:pPr>
            <a:r>
              <a:rPr lang="fr-FR" sz="1600" dirty="0">
                <a:latin typeface="Arial" panose="020B0604020202020204" pitchFamily="34" charset="0"/>
                <a:cs typeface="Arial" panose="020B0604020202020204" pitchFamily="34" charset="0"/>
              </a:rPr>
              <a:t>Puis, il a pris la rue du Grand Chemin. Il est passé devant la salle des fêtes. Près de la boulangerie, il est resté un moment devant le magasin de la fleuriste pour dessiner sa vitrine. Il a poursuivi sa route jusqu’aux feux tricolores. Là, il a fait demi-tour et il est retourné vers l’école. </a:t>
            </a:r>
          </a:p>
          <a:p>
            <a:pPr>
              <a:lnSpc>
                <a:spcPct val="200000"/>
              </a:lnSpc>
            </a:pPr>
            <a:r>
              <a:rPr lang="fr-FR" sz="1600" dirty="0">
                <a:latin typeface="Arial" panose="020B0604020202020204" pitchFamily="34" charset="0"/>
                <a:cs typeface="Arial" panose="020B0604020202020204" pitchFamily="34" charset="0"/>
              </a:rPr>
              <a:t>Un peu plus loin, il a tourné à droite et il est arrivé devant le lavoir. A côté, il a vu la maison de Pierre. Puis, il a emprunté la rue de la corderie. Il a longé le groupe scolaire Louis Aragon. Enfin, il est revenu à son école près de la poste. A ce moment-là, il a commencé à pleuvoir. Pourtant, à son départ de l’école, il faisait beau. Alors, il est rentré dans la classe et il a tracé l’itinéraire sur le plan du village. Ensuite, comme il ne pleuvait plus, il est allé en récréation.</a:t>
            </a: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134293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S3</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3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pPr>
              <a:lnSpc>
                <a:spcPct val="200000"/>
              </a:lnSpc>
            </a:pPr>
            <a:r>
              <a:rPr lang="fr-FR" sz="1600" dirty="0">
                <a:latin typeface="Arial" panose="020B0604020202020204" pitchFamily="34" charset="0"/>
                <a:cs typeface="Arial" panose="020B0604020202020204" pitchFamily="34" charset="0"/>
              </a:rPr>
              <a:t> Hier, </a:t>
            </a:r>
            <a:r>
              <a:rPr lang="fr-FR" sz="1600" dirty="0">
                <a:solidFill>
                  <a:srgbClr val="FF0000"/>
                </a:solidFill>
                <a:latin typeface="Arial" panose="020B0604020202020204" pitchFamily="34" charset="0"/>
                <a:cs typeface="Arial" panose="020B0604020202020204" pitchFamily="34" charset="0"/>
              </a:rPr>
              <a:t>les fillettes on</a:t>
            </a:r>
            <a:r>
              <a:rPr lang="fr-FR" sz="1600" dirty="0">
                <a:latin typeface="Arial" panose="020B0604020202020204" pitchFamily="34" charset="0"/>
                <a:cs typeface="Arial" panose="020B0604020202020204" pitchFamily="34" charset="0"/>
              </a:rPr>
              <a:t>t fait une sortie dans le village.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emporté une feuille et un crayon.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quitté l’école et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tourné à gauche. Sur la place du village, </a:t>
            </a:r>
            <a:r>
              <a:rPr lang="fr-FR" sz="1600" dirty="0">
                <a:solidFill>
                  <a:srgbClr val="FF0000"/>
                </a:solidFill>
                <a:latin typeface="Arial" panose="020B0604020202020204" pitchFamily="34" charset="0"/>
                <a:cs typeface="Arial" panose="020B0604020202020204" pitchFamily="34" charset="0"/>
              </a:rPr>
              <a:t>elles ont</a:t>
            </a:r>
            <a:r>
              <a:rPr lang="fr-FR" sz="1600" dirty="0">
                <a:latin typeface="Arial" panose="020B0604020202020204" pitchFamily="34" charset="0"/>
                <a:cs typeface="Arial" panose="020B0604020202020204" pitchFamily="34" charset="0"/>
              </a:rPr>
              <a:t> photographié la mairie. À gauche,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observé le monument aux morts. Ensuite,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regardé toutes les rues partant du rondpoint.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lu leur nom.  A droite de la mairie,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vu l’église. </a:t>
            </a:r>
          </a:p>
          <a:p>
            <a:pPr>
              <a:lnSpc>
                <a:spcPct val="200000"/>
              </a:lnSpc>
            </a:pPr>
            <a:r>
              <a:rPr lang="fr-FR" sz="1600" dirty="0">
                <a:latin typeface="Arial" panose="020B0604020202020204" pitchFamily="34" charset="0"/>
                <a:cs typeface="Arial" panose="020B0604020202020204" pitchFamily="34" charset="0"/>
              </a:rPr>
              <a:t>Puis,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pris la rue du Grand Chemin. </a:t>
            </a:r>
            <a:r>
              <a:rPr lang="fr-FR" sz="1600" dirty="0">
                <a:solidFill>
                  <a:srgbClr val="FF0000"/>
                </a:solidFill>
                <a:latin typeface="Arial" panose="020B0604020202020204" pitchFamily="34" charset="0"/>
                <a:cs typeface="Arial" panose="020B0604020202020204" pitchFamily="34" charset="0"/>
              </a:rPr>
              <a:t>Elles</a:t>
            </a: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sont</a:t>
            </a:r>
            <a:r>
              <a:rPr lang="fr-FR" sz="1600" dirty="0">
                <a:latin typeface="Arial" panose="020B0604020202020204" pitchFamily="34" charset="0"/>
                <a:cs typeface="Arial" panose="020B0604020202020204" pitchFamily="34" charset="0"/>
              </a:rPr>
              <a:t> passé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devant la salle des fêtes. Près de la boulangerie, </a:t>
            </a:r>
            <a:r>
              <a:rPr lang="fr-FR" sz="1600" dirty="0">
                <a:solidFill>
                  <a:srgbClr val="FF0000"/>
                </a:solidFill>
                <a:latin typeface="Arial" panose="020B0604020202020204" pitchFamily="34" charset="0"/>
                <a:cs typeface="Arial" panose="020B0604020202020204" pitchFamily="34" charset="0"/>
              </a:rPr>
              <a:t>elles sont</a:t>
            </a:r>
            <a:r>
              <a:rPr lang="fr-FR" sz="1600" dirty="0">
                <a:latin typeface="Arial" panose="020B0604020202020204" pitchFamily="34" charset="0"/>
                <a:cs typeface="Arial" panose="020B0604020202020204" pitchFamily="34" charset="0"/>
              </a:rPr>
              <a:t> resté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un moment devant le magasin de la fleuriste pour dessiner sa vitrine.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poursuivi leur route jusqu’aux feux tricolores. Là,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fait demi-tour et </a:t>
            </a:r>
            <a:r>
              <a:rPr lang="fr-FR" sz="1600" dirty="0">
                <a:solidFill>
                  <a:srgbClr val="FF0000"/>
                </a:solidFill>
                <a:latin typeface="Arial" panose="020B0604020202020204" pitchFamily="34" charset="0"/>
                <a:cs typeface="Arial" panose="020B0604020202020204" pitchFamily="34" charset="0"/>
              </a:rPr>
              <a:t>elles sont </a:t>
            </a:r>
            <a:r>
              <a:rPr lang="fr-FR" sz="1600" dirty="0">
                <a:latin typeface="Arial" panose="020B0604020202020204" pitchFamily="34" charset="0"/>
                <a:cs typeface="Arial" panose="020B0604020202020204" pitchFamily="34" charset="0"/>
              </a:rPr>
              <a:t>retourné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vers l’école. </a:t>
            </a:r>
          </a:p>
          <a:p>
            <a:pPr>
              <a:lnSpc>
                <a:spcPct val="200000"/>
              </a:lnSpc>
            </a:pPr>
            <a:r>
              <a:rPr lang="fr-FR" sz="1600" dirty="0">
                <a:latin typeface="Arial" panose="020B0604020202020204" pitchFamily="34" charset="0"/>
                <a:cs typeface="Arial" panose="020B0604020202020204" pitchFamily="34" charset="0"/>
              </a:rPr>
              <a:t>Un peu plus loin,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tourné à droite et </a:t>
            </a:r>
            <a:r>
              <a:rPr lang="fr-FR" sz="1600" dirty="0">
                <a:solidFill>
                  <a:srgbClr val="FF0000"/>
                </a:solidFill>
                <a:latin typeface="Arial" panose="020B0604020202020204" pitchFamily="34" charset="0"/>
                <a:cs typeface="Arial" panose="020B0604020202020204" pitchFamily="34" charset="0"/>
              </a:rPr>
              <a:t>elles sont </a:t>
            </a:r>
            <a:r>
              <a:rPr lang="fr-FR" sz="1600" dirty="0">
                <a:latin typeface="Arial" panose="020B0604020202020204" pitchFamily="34" charset="0"/>
                <a:cs typeface="Arial" panose="020B0604020202020204" pitchFamily="34" charset="0"/>
              </a:rPr>
              <a:t>arrivé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devant le lavoir. A côté,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vu la maison de Pierre. Puis,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emprunté la rue de la Corderie.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longé le groupe scolaire Louis Aragon. Enfin, </a:t>
            </a:r>
            <a:r>
              <a:rPr lang="fr-FR" sz="1600" dirty="0">
                <a:solidFill>
                  <a:srgbClr val="FF0000"/>
                </a:solidFill>
                <a:latin typeface="Arial" panose="020B0604020202020204" pitchFamily="34" charset="0"/>
                <a:cs typeface="Arial" panose="020B0604020202020204" pitchFamily="34" charset="0"/>
              </a:rPr>
              <a:t>elles sont </a:t>
            </a:r>
            <a:r>
              <a:rPr lang="fr-FR" sz="1600" dirty="0">
                <a:latin typeface="Arial" panose="020B0604020202020204" pitchFamily="34" charset="0"/>
                <a:cs typeface="Arial" panose="020B0604020202020204" pitchFamily="34" charset="0"/>
              </a:rPr>
              <a:t>revenu</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à leur école près de la poste. A ce moment-là, il a commencé à pleuvoir. Pourtant, à </a:t>
            </a:r>
            <a:r>
              <a:rPr lang="fr-FR" sz="1600" dirty="0">
                <a:solidFill>
                  <a:srgbClr val="FF0000"/>
                </a:solidFill>
                <a:latin typeface="Arial" panose="020B0604020202020204" pitchFamily="34" charset="0"/>
                <a:cs typeface="Arial" panose="020B0604020202020204" pitchFamily="34" charset="0"/>
              </a:rPr>
              <a:t>leur</a:t>
            </a:r>
            <a:r>
              <a:rPr lang="fr-FR" sz="1600" dirty="0">
                <a:latin typeface="Arial" panose="020B0604020202020204" pitchFamily="34" charset="0"/>
                <a:cs typeface="Arial" panose="020B0604020202020204" pitchFamily="34" charset="0"/>
              </a:rPr>
              <a:t> départ de l’école, il faisait beau. Alors, </a:t>
            </a:r>
            <a:r>
              <a:rPr lang="fr-FR" sz="1600" dirty="0">
                <a:solidFill>
                  <a:srgbClr val="FF0000"/>
                </a:solidFill>
                <a:latin typeface="Arial" panose="020B0604020202020204" pitchFamily="34" charset="0"/>
                <a:cs typeface="Arial" panose="020B0604020202020204" pitchFamily="34" charset="0"/>
              </a:rPr>
              <a:t>elles sont </a:t>
            </a:r>
            <a:r>
              <a:rPr lang="fr-FR" sz="1600" dirty="0">
                <a:latin typeface="Arial" panose="020B0604020202020204" pitchFamily="34" charset="0"/>
                <a:cs typeface="Arial" panose="020B0604020202020204" pitchFamily="34" charset="0"/>
              </a:rPr>
              <a:t>rentré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dans la classe et </a:t>
            </a:r>
            <a:r>
              <a:rPr lang="fr-FR" sz="1600" dirty="0">
                <a:solidFill>
                  <a:srgbClr val="FF0000"/>
                </a:solidFill>
                <a:latin typeface="Arial" panose="020B0604020202020204" pitchFamily="34" charset="0"/>
                <a:cs typeface="Arial" panose="020B0604020202020204" pitchFamily="34" charset="0"/>
              </a:rPr>
              <a:t>elles ont </a:t>
            </a:r>
            <a:r>
              <a:rPr lang="fr-FR" sz="1600" dirty="0">
                <a:latin typeface="Arial" panose="020B0604020202020204" pitchFamily="34" charset="0"/>
                <a:cs typeface="Arial" panose="020B0604020202020204" pitchFamily="34" charset="0"/>
              </a:rPr>
              <a:t>tracé l’itinéraire sur le plan du village. Ensuite, comme il ne pleuvait plus, </a:t>
            </a:r>
            <a:r>
              <a:rPr lang="fr-FR" sz="1600" dirty="0">
                <a:solidFill>
                  <a:srgbClr val="FF0000"/>
                </a:solidFill>
                <a:latin typeface="Arial" panose="020B0604020202020204" pitchFamily="34" charset="0"/>
                <a:cs typeface="Arial" panose="020B0604020202020204" pitchFamily="34" charset="0"/>
              </a:rPr>
              <a:t>elles so</a:t>
            </a:r>
            <a:r>
              <a:rPr lang="fr-FR" sz="1600" dirty="0">
                <a:latin typeface="Arial" panose="020B0604020202020204" pitchFamily="34" charset="0"/>
                <a:cs typeface="Arial" panose="020B0604020202020204" pitchFamily="34" charset="0"/>
              </a:rPr>
              <a:t>nt allé</a:t>
            </a:r>
            <a:r>
              <a:rPr lang="fr-FR" sz="1600" dirty="0">
                <a:solidFill>
                  <a:srgbClr val="FF0000"/>
                </a:solidFill>
                <a:latin typeface="Arial" panose="020B0604020202020204" pitchFamily="34" charset="0"/>
                <a:cs typeface="Arial" panose="020B0604020202020204" pitchFamily="34" charset="0"/>
              </a:rPr>
              <a:t>es</a:t>
            </a:r>
            <a:r>
              <a:rPr lang="fr-FR" sz="1600" dirty="0">
                <a:latin typeface="Arial" panose="020B0604020202020204" pitchFamily="34" charset="0"/>
                <a:cs typeface="Arial" panose="020B0604020202020204" pitchFamily="34" charset="0"/>
              </a:rPr>
              <a:t> en récréation.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40851039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798</TotalTime>
  <Words>664</Words>
  <Application>Microsoft Macintosh PowerPoint</Application>
  <PresentationFormat>Grand écran</PresentationFormat>
  <Paragraphs>131</Paragraphs>
  <Slides>12</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Calibri Light</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88</cp:revision>
  <dcterms:created xsi:type="dcterms:W3CDTF">2017-07-06T09:04:06Z</dcterms:created>
  <dcterms:modified xsi:type="dcterms:W3CDTF">2018-08-29T14:00:25Z</dcterms:modified>
</cp:coreProperties>
</file>