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80" r:id="rId3"/>
    <p:sldId id="277" r:id="rId4"/>
    <p:sldId id="278" r:id="rId5"/>
    <p:sldId id="279" r:id="rId6"/>
    <p:sldId id="292" r:id="rId7"/>
    <p:sldId id="281" r:id="rId8"/>
    <p:sldId id="293" r:id="rId9"/>
    <p:sldId id="294" r:id="rId10"/>
    <p:sldId id="274" r:id="rId11"/>
    <p:sldId id="295" r:id="rId12"/>
    <p:sldId id="296" r:id="rId13"/>
    <p:sldId id="297" r:id="rId14"/>
    <p:sldId id="283" r:id="rId15"/>
    <p:sldId id="298" r:id="rId16"/>
    <p:sldId id="299" r:id="rId17"/>
    <p:sldId id="300" r:id="rId18"/>
    <p:sldId id="301" r:id="rId19"/>
  </p:sldIdLst>
  <p:sldSz cx="12192000" cy="6858000"/>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4544" autoAdjust="0"/>
    <p:restoredTop sz="86384"/>
  </p:normalViewPr>
  <p:slideViewPr>
    <p:cSldViewPr snapToGrid="0">
      <p:cViewPr varScale="1">
        <p:scale>
          <a:sx n="115" d="100"/>
          <a:sy n="115" d="100"/>
        </p:scale>
        <p:origin x="2008" y="1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06/09/2018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587782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06/09/2018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431684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06/09/2018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615023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06/09/2018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4044322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06/09/2018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17033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06/09/2018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001980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D7AC2339-19B4-442F-B7D5-99194F0331EA}" type="datetimeFigureOut">
              <a:rPr lang="fr-FR" smtClean="0"/>
              <a:pPr/>
              <a:t>06/09/2018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923872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D7AC2339-19B4-442F-B7D5-99194F0331EA}" type="datetimeFigureOut">
              <a:rPr lang="fr-FR" smtClean="0"/>
              <a:pPr/>
              <a:t>06/09/2018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284705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7AC2339-19B4-442F-B7D5-99194F0331EA}" type="datetimeFigureOut">
              <a:rPr lang="fr-FR" smtClean="0"/>
              <a:pPr/>
              <a:t>06/09/2018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2932735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06/09/2018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918612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06/09/2018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145317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AC2339-19B4-442F-B7D5-99194F0331EA}" type="datetimeFigureOut">
              <a:rPr lang="fr-FR" smtClean="0"/>
              <a:pPr/>
              <a:t>06/09/2018</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7E24E1-7ACA-4252-9612-B2B1CAF2BBBC}" type="slidenum">
              <a:rPr lang="fr-FR" smtClean="0"/>
              <a:pPr/>
              <a:t>‹N°›</a:t>
            </a:fld>
            <a:endParaRPr lang="fr-FR"/>
          </a:p>
        </p:txBody>
      </p:sp>
    </p:spTree>
    <p:extLst>
      <p:ext uri="{BB962C8B-B14F-4D97-AF65-F5344CB8AC3E}">
        <p14:creationId xmlns:p14="http://schemas.microsoft.com/office/powerpoint/2010/main" val="16615731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Explorons le texte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20729" y="608013"/>
            <a:ext cx="7462561" cy="6111449"/>
          </a:xfrm>
          <a:prstGeom prst="rect">
            <a:avLst/>
          </a:prstGeom>
          <a:noFill/>
          <a:ln w="25400" algn="ctr">
            <a:solidFill>
              <a:srgbClr val="7030A0"/>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b="1" dirty="0"/>
              <a:t>Enquête au château fort (1)</a:t>
            </a:r>
            <a:r>
              <a:rPr lang="fr-FR" dirty="0"/>
              <a:t> : </a:t>
            </a:r>
            <a:r>
              <a:rPr lang="fr-FR" b="1" dirty="0"/>
              <a:t>Un mystérieux visiteur</a:t>
            </a:r>
            <a:endParaRPr lang="fr-FR" dirty="0"/>
          </a:p>
          <a:p>
            <a:r>
              <a:rPr lang="fr-FR" dirty="0"/>
              <a:t> </a:t>
            </a:r>
          </a:p>
          <a:p>
            <a:r>
              <a:rPr lang="fr-FR" sz="1700" dirty="0">
                <a:latin typeface="Arial" panose="020B0604020202020204" pitchFamily="34" charset="0"/>
                <a:cs typeface="Arial" panose="020B0604020202020204" pitchFamily="34" charset="0"/>
              </a:rPr>
              <a:t>En cette année 1382, à 14 ans. Guillaume est, depuis deux ans, l’écuyer de Jean de Montfaucon, seigneur et ami de sa famille. </a:t>
            </a:r>
            <a:r>
              <a:rPr lang="fr-FR" sz="1700" u="sng" dirty="0">
                <a:latin typeface="Arial" panose="020B0604020202020204" pitchFamily="34" charset="0"/>
                <a:cs typeface="Arial" panose="020B0604020202020204" pitchFamily="34" charset="0"/>
              </a:rPr>
              <a:t>Il</a:t>
            </a:r>
            <a:r>
              <a:rPr lang="fr-FR" sz="1700" dirty="0">
                <a:latin typeface="Arial" panose="020B0604020202020204" pitchFamily="34" charset="0"/>
                <a:cs typeface="Arial" panose="020B0604020202020204" pitchFamily="34" charset="0"/>
              </a:rPr>
              <a:t> est calme, gentil. Il n’aime pas se bagarrer. Il a un seul ami : Pierre, un jeune garçon au service du copiste du château […]</a:t>
            </a:r>
          </a:p>
          <a:p>
            <a:r>
              <a:rPr lang="fr-FR" sz="1700" dirty="0">
                <a:latin typeface="Arial" panose="020B0604020202020204" pitchFamily="34" charset="0"/>
                <a:cs typeface="Arial" panose="020B0604020202020204" pitchFamily="34" charset="0"/>
              </a:rPr>
              <a:t>Après la leçon avec Rémi, son maitre d’armes, Guillaume cherche son ami Pierre. </a:t>
            </a:r>
            <a:r>
              <a:rPr lang="fr-FR" sz="1700" u="sng" dirty="0">
                <a:latin typeface="Arial" panose="020B0604020202020204" pitchFamily="34" charset="0"/>
                <a:cs typeface="Arial" panose="020B0604020202020204" pitchFamily="34" charset="0"/>
              </a:rPr>
              <a:t>Il</a:t>
            </a:r>
            <a:r>
              <a:rPr lang="fr-FR" sz="1700" dirty="0">
                <a:latin typeface="Arial" panose="020B0604020202020204" pitchFamily="34" charset="0"/>
                <a:cs typeface="Arial" panose="020B0604020202020204" pitchFamily="34" charset="0"/>
              </a:rPr>
              <a:t> voit </a:t>
            </a:r>
            <a:r>
              <a:rPr lang="fr-FR" sz="1700" u="sng" dirty="0">
                <a:latin typeface="Arial" panose="020B0604020202020204" pitchFamily="34" charset="0"/>
                <a:cs typeface="Arial" panose="020B0604020202020204" pitchFamily="34" charset="0"/>
              </a:rPr>
              <a:t>le jeune copiste</a:t>
            </a:r>
            <a:r>
              <a:rPr lang="fr-FR" sz="1700" dirty="0">
                <a:latin typeface="Arial" panose="020B0604020202020204" pitchFamily="34" charset="0"/>
                <a:cs typeface="Arial" panose="020B0604020202020204" pitchFamily="34" charset="0"/>
              </a:rPr>
              <a:t> au pied du donjon, alors il crie : Pierre ! Pour </a:t>
            </a:r>
            <a:r>
              <a:rPr lang="fr-FR" sz="1700" u="sng" dirty="0">
                <a:latin typeface="Arial" panose="020B0604020202020204" pitchFamily="34" charset="0"/>
                <a:cs typeface="Arial" panose="020B0604020202020204" pitchFamily="34" charset="0"/>
              </a:rPr>
              <a:t>le</a:t>
            </a:r>
            <a:r>
              <a:rPr lang="fr-FR" sz="1700" dirty="0">
                <a:latin typeface="Arial" panose="020B0604020202020204" pitchFamily="34" charset="0"/>
                <a:cs typeface="Arial" panose="020B0604020202020204" pitchFamily="34" charset="0"/>
              </a:rPr>
              <a:t> taquiner, </a:t>
            </a:r>
            <a:r>
              <a:rPr lang="fr-FR" sz="1700" u="sng" dirty="0">
                <a:latin typeface="Arial" panose="020B0604020202020204" pitchFamily="34" charset="0"/>
                <a:cs typeface="Arial" panose="020B0604020202020204" pitchFamily="34" charset="0"/>
              </a:rPr>
              <a:t>celui-ci</a:t>
            </a:r>
            <a:r>
              <a:rPr lang="fr-FR" sz="1700" dirty="0">
                <a:latin typeface="Arial" panose="020B0604020202020204" pitchFamily="34" charset="0"/>
                <a:cs typeface="Arial" panose="020B0604020202020204" pitchFamily="34" charset="0"/>
              </a:rPr>
              <a:t> monte en courant les escaliers du donjon. En riant, l'écuyer fonce à grandes enjambées derrière </a:t>
            </a:r>
            <a:r>
              <a:rPr lang="fr-FR" sz="1700" u="sng" dirty="0">
                <a:latin typeface="Arial" panose="020B0604020202020204" pitchFamily="34" charset="0"/>
                <a:cs typeface="Arial" panose="020B0604020202020204" pitchFamily="34" charset="0"/>
              </a:rPr>
              <a:t>lui</a:t>
            </a:r>
            <a:r>
              <a:rPr lang="fr-FR" sz="1700" dirty="0">
                <a:latin typeface="Arial" panose="020B0604020202020204" pitchFamily="34" charset="0"/>
                <a:cs typeface="Arial" panose="020B0604020202020204" pitchFamily="34" charset="0"/>
              </a:rPr>
              <a:t>. Mais, soudain, la haute silhouette d'Aymar, le cousin du seigneur barre le passage aux </a:t>
            </a:r>
            <a:r>
              <a:rPr lang="fr-FR" sz="1700" u="sng" dirty="0">
                <a:latin typeface="Arial" panose="020B0604020202020204" pitchFamily="34" charset="0"/>
                <a:cs typeface="Arial" panose="020B0604020202020204" pitchFamily="34" charset="0"/>
              </a:rPr>
              <a:t>deux enfants</a:t>
            </a:r>
            <a:r>
              <a:rPr lang="fr-FR" sz="1700" dirty="0">
                <a:latin typeface="Arial" panose="020B0604020202020204" pitchFamily="34" charset="0"/>
                <a:cs typeface="Arial" panose="020B0604020202020204" pitchFamily="34" charset="0"/>
              </a:rPr>
              <a:t>. Aymar est accompagné d'un très vieil homme avec une grande barbe et un vêtement très long.</a:t>
            </a:r>
          </a:p>
          <a:p>
            <a:pPr eaLnBrk="0" fontAlgn="base" hangingPunct="0"/>
            <a:r>
              <a:rPr lang="fr-FR" sz="1700" dirty="0">
                <a:latin typeface="Arial" panose="020B0604020202020204" pitchFamily="34" charset="0"/>
                <a:cs typeface="Arial" panose="020B0604020202020204" pitchFamily="34" charset="0"/>
              </a:rPr>
              <a:t>**- Allez, disparaissez </a:t>
            </a:r>
            <a:r>
              <a:rPr lang="fr-FR" sz="1700" u="sng" dirty="0">
                <a:latin typeface="Arial" panose="020B0604020202020204" pitchFamily="34" charset="0"/>
                <a:cs typeface="Arial" panose="020B0604020202020204" pitchFamily="34" charset="0"/>
              </a:rPr>
              <a:t>vous deux</a:t>
            </a:r>
            <a:r>
              <a:rPr lang="fr-FR" sz="1700" dirty="0">
                <a:latin typeface="Arial" panose="020B0604020202020204" pitchFamily="34" charset="0"/>
                <a:cs typeface="Arial" panose="020B0604020202020204" pitchFamily="34" charset="0"/>
              </a:rPr>
              <a:t>, hurle alors Aymar en colère. Vous n'avez rien à faire </a:t>
            </a:r>
            <a:r>
              <a:rPr lang="fr-FR" sz="1700" u="sng" dirty="0">
                <a:latin typeface="Arial" panose="020B0604020202020204" pitchFamily="34" charset="0"/>
                <a:cs typeface="Arial" panose="020B0604020202020204" pitchFamily="34" charset="0"/>
              </a:rPr>
              <a:t>ici</a:t>
            </a:r>
            <a:r>
              <a:rPr lang="fr-FR" sz="1700" dirty="0">
                <a:latin typeface="Arial" panose="020B0604020202020204" pitchFamily="34" charset="0"/>
                <a:cs typeface="Arial" panose="020B0604020202020204" pitchFamily="34" charset="0"/>
              </a:rPr>
              <a:t> !</a:t>
            </a:r>
          </a:p>
          <a:p>
            <a:r>
              <a:rPr lang="fr-FR" sz="1700" dirty="0">
                <a:latin typeface="Arial" panose="020B0604020202020204" pitchFamily="34" charset="0"/>
                <a:cs typeface="Arial" panose="020B0604020202020204" pitchFamily="34" charset="0"/>
              </a:rPr>
              <a:t>Les deux garçons partent à toutes jambes. Ils ont peur d'Aymar. Il a un air méchant et un regard cruel. Mais Rémi et Pierre sont curieux. </a:t>
            </a:r>
            <a:r>
              <a:rPr lang="fr-FR" sz="1700" u="sng" dirty="0">
                <a:latin typeface="Arial" panose="020B0604020202020204" pitchFamily="34" charset="0"/>
                <a:cs typeface="Arial" panose="020B0604020202020204" pitchFamily="34" charset="0"/>
              </a:rPr>
              <a:t>Ils</a:t>
            </a:r>
            <a:r>
              <a:rPr lang="fr-FR" sz="1700" dirty="0">
                <a:latin typeface="Arial" panose="020B0604020202020204" pitchFamily="34" charset="0"/>
                <a:cs typeface="Arial" panose="020B0604020202020204" pitchFamily="34" charset="0"/>
              </a:rPr>
              <a:t> restent donc cachés derrière une porte pour observer </a:t>
            </a:r>
            <a:r>
              <a:rPr lang="fr-FR" sz="1700" u="sng" dirty="0">
                <a:latin typeface="Arial" panose="020B0604020202020204" pitchFamily="34" charset="0"/>
                <a:cs typeface="Arial" panose="020B0604020202020204" pitchFamily="34" charset="0"/>
              </a:rPr>
              <a:t>l'étrange visiteur</a:t>
            </a:r>
            <a:r>
              <a:rPr lang="fr-FR" sz="1700" dirty="0">
                <a:latin typeface="Arial" panose="020B0604020202020204" pitchFamily="34" charset="0"/>
                <a:cs typeface="Arial" panose="020B0604020202020204" pitchFamily="34" charset="0"/>
              </a:rPr>
              <a:t>. </a:t>
            </a:r>
          </a:p>
          <a:p>
            <a:pPr eaLnBrk="0" fontAlgn="base" hangingPunct="0"/>
            <a:r>
              <a:rPr lang="fr-FR" sz="1700" dirty="0">
                <a:latin typeface="Arial" panose="020B0604020202020204" pitchFamily="34" charset="0"/>
                <a:cs typeface="Arial" panose="020B0604020202020204" pitchFamily="34" charset="0"/>
              </a:rPr>
              <a:t>Ensuite, ils marchent derrière les deux hommes, de loin, pour ne pas se faire remarquer. Aymar parle si bas qu'il est impossible d'entendre ses paroles. Tout à coup, </a:t>
            </a:r>
            <a:r>
              <a:rPr lang="fr-FR" sz="1700" u="sng" dirty="0">
                <a:latin typeface="Arial" panose="020B0604020202020204" pitchFamily="34" charset="0"/>
                <a:cs typeface="Arial" panose="020B0604020202020204" pitchFamily="34" charset="0"/>
              </a:rPr>
              <a:t>les deux hommes</a:t>
            </a:r>
            <a:r>
              <a:rPr lang="fr-FR" sz="1700" dirty="0">
                <a:latin typeface="Arial" panose="020B0604020202020204" pitchFamily="34" charset="0"/>
                <a:cs typeface="Arial" panose="020B0604020202020204" pitchFamily="34" charset="0"/>
              </a:rPr>
              <a:t> disparaissent dans l'obscurité. </a:t>
            </a:r>
          </a:p>
          <a:p>
            <a:r>
              <a:rPr lang="fr-FR" sz="1700" dirty="0">
                <a:latin typeface="Arial" panose="020B0604020202020204" pitchFamily="34" charset="0"/>
                <a:cs typeface="Arial" panose="020B0604020202020204" pitchFamily="34" charset="0"/>
              </a:rPr>
              <a:t> </a:t>
            </a:r>
          </a:p>
          <a:p>
            <a:r>
              <a:rPr lang="fr-FR" sz="1700" dirty="0">
                <a:latin typeface="Arial" panose="020B0604020202020204" pitchFamily="34" charset="0"/>
                <a:cs typeface="Arial" panose="020B0604020202020204" pitchFamily="34" charset="0"/>
              </a:rPr>
              <a:t>« Publié pour la première fois in </a:t>
            </a:r>
            <a:r>
              <a:rPr lang="fr-FR" sz="1700" i="1" dirty="0">
                <a:latin typeface="Arial" panose="020B0604020202020204" pitchFamily="34" charset="0"/>
                <a:cs typeface="Arial" panose="020B0604020202020204" pitchFamily="34" charset="0"/>
              </a:rPr>
              <a:t>JDI </a:t>
            </a:r>
            <a:r>
              <a:rPr lang="fr-FR" sz="1700" dirty="0">
                <a:latin typeface="Arial" panose="020B0604020202020204" pitchFamily="34" charset="0"/>
                <a:cs typeface="Arial" panose="020B0604020202020204" pitchFamily="34" charset="0"/>
              </a:rPr>
              <a:t>n° 10, juin 2008 ».</a:t>
            </a: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7" name="Text Box 5"/>
          <p:cNvSpPr txBox="1">
            <a:spLocks noChangeArrowheads="1"/>
          </p:cNvSpPr>
          <p:nvPr/>
        </p:nvSpPr>
        <p:spPr bwMode="auto">
          <a:xfrm>
            <a:off x="5530739" y="96727"/>
            <a:ext cx="6137519" cy="715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kumimoji="0" lang="fr-FR" altLang="fr-FR" sz="1800" b="0" i="0" u="sng" strike="noStrike" cap="none" normalizeH="0" baseline="0" dirty="0">
                <a:ln>
                  <a:noFill/>
                </a:ln>
                <a:solidFill>
                  <a:srgbClr val="7030A0"/>
                </a:solidFill>
                <a:effectLst/>
                <a:latin typeface="Arial" panose="020B0604020202020204" pitchFamily="34" charset="0"/>
              </a:rPr>
              <a:t>Semaine </a:t>
            </a:r>
            <a:r>
              <a:rPr lang="fr-FR" altLang="fr-FR" u="sng" dirty="0">
                <a:solidFill>
                  <a:srgbClr val="7030A0"/>
                </a:solidFill>
                <a:latin typeface="Arial" panose="020B0604020202020204" pitchFamily="34" charset="0"/>
              </a:rPr>
              <a:t>4</a:t>
            </a:r>
            <a:r>
              <a:rPr kumimoji="0" lang="fr-FR" altLang="fr-FR" sz="1800" b="0" i="0" u="sng" strike="noStrike" cap="none" normalizeH="0" baseline="0" dirty="0">
                <a:ln>
                  <a:noFill/>
                </a:ln>
                <a:solidFill>
                  <a:srgbClr val="7030A0"/>
                </a:solidFill>
                <a:effectLst/>
                <a:latin typeface="Arial" panose="020B0604020202020204" pitchFamily="34" charset="0"/>
              </a:rPr>
              <a:t> : </a:t>
            </a:r>
            <a:r>
              <a:rPr lang="fr-FR" b="1" dirty="0"/>
              <a:t>Un mystérieux visiteur</a:t>
            </a:r>
            <a:endParaRPr kumimoji="0" lang="fr-FR" altLang="fr-FR" sz="1800" b="0" i="0" u="none" strike="noStrike" cap="none" normalizeH="0" baseline="0" dirty="0">
              <a:ln>
                <a:noFill/>
              </a:ln>
              <a:effectLst/>
              <a:latin typeface="Arial" panose="020B0604020202020204" pitchFamily="34" charset="0"/>
            </a:endParaRPr>
          </a:p>
        </p:txBody>
      </p:sp>
      <p:sp>
        <p:nvSpPr>
          <p:cNvPr id="2" name="ZoneTexte 1"/>
          <p:cNvSpPr txBox="1"/>
          <p:nvPr/>
        </p:nvSpPr>
        <p:spPr>
          <a:xfrm>
            <a:off x="7683290" y="623888"/>
            <a:ext cx="4486507" cy="6792822"/>
          </a:xfrm>
          <a:prstGeom prst="rect">
            <a:avLst/>
          </a:prstGeom>
          <a:noFill/>
        </p:spPr>
        <p:txBody>
          <a:bodyPr wrap="square" numCol="1" rtlCol="0">
            <a:spAutoFit/>
          </a:bodyPr>
          <a:lstStyle/>
          <a:p>
            <a:pPr>
              <a:lnSpc>
                <a:spcPct val="150000"/>
              </a:lnSpc>
            </a:pPr>
            <a:r>
              <a:rPr lang="fr-FR" dirty="0">
                <a:latin typeface="Arial" panose="020B0604020202020204" pitchFamily="34" charset="0"/>
                <a:cs typeface="Arial" panose="020B0604020202020204" pitchFamily="34" charset="0"/>
              </a:rPr>
              <a:t>1.Quand se passe l’histoire ? </a:t>
            </a:r>
          </a:p>
          <a:p>
            <a:pPr>
              <a:lnSpc>
                <a:spcPct val="150000"/>
              </a:lnSpc>
            </a:pPr>
            <a:r>
              <a:rPr lang="fr-FR" dirty="0">
                <a:latin typeface="Arial" panose="020B0604020202020204" pitchFamily="34" charset="0"/>
                <a:cs typeface="Arial" panose="020B0604020202020204" pitchFamily="34" charset="0"/>
              </a:rPr>
              <a:t>2. Nommer les personnages dont on parle dans le texte. Qui sont-ils ? </a:t>
            </a:r>
          </a:p>
          <a:p>
            <a:pPr>
              <a:lnSpc>
                <a:spcPct val="150000"/>
              </a:lnSpc>
            </a:pPr>
            <a:r>
              <a:rPr lang="fr-FR" dirty="0">
                <a:latin typeface="Arial" panose="020B0604020202020204" pitchFamily="34" charset="0"/>
                <a:cs typeface="Arial" panose="020B0604020202020204" pitchFamily="34" charset="0"/>
              </a:rPr>
              <a:t>3.Quel âge a Guillaume ? Depuis combien de temps est-il écuyer ? </a:t>
            </a:r>
          </a:p>
          <a:p>
            <a:pPr>
              <a:lnSpc>
                <a:spcPct val="150000"/>
              </a:lnSpc>
            </a:pPr>
            <a:r>
              <a:rPr lang="fr-FR" dirty="0">
                <a:latin typeface="Arial" panose="020B0604020202020204" pitchFamily="34" charset="0"/>
                <a:cs typeface="Arial" panose="020B0604020202020204" pitchFamily="34" charset="0"/>
              </a:rPr>
              <a:t>4.Pourquoi Pierre et Guillaume décident-ils de redescendre du donjon ? </a:t>
            </a:r>
          </a:p>
          <a:p>
            <a:pPr>
              <a:lnSpc>
                <a:spcPct val="150000"/>
              </a:lnSpc>
            </a:pPr>
            <a:endParaRPr lang="fr-FR" dirty="0">
              <a:latin typeface="Arial" panose="020B0604020202020204" pitchFamily="34" charset="0"/>
              <a:cs typeface="Arial" panose="020B0604020202020204" pitchFamily="34" charset="0"/>
            </a:endParaRPr>
          </a:p>
          <a:p>
            <a:pPr>
              <a:lnSpc>
                <a:spcPct val="150000"/>
              </a:lnSpc>
            </a:pPr>
            <a:r>
              <a:rPr lang="fr-FR" b="1" dirty="0">
                <a:latin typeface="Arial" panose="020B0604020202020204" pitchFamily="34" charset="0"/>
                <a:cs typeface="Arial" panose="020B0604020202020204" pitchFamily="34" charset="0"/>
              </a:rPr>
              <a:t>Lexique :</a:t>
            </a:r>
          </a:p>
          <a:p>
            <a:pPr>
              <a:lnSpc>
                <a:spcPct val="150000"/>
              </a:lnSpc>
            </a:pPr>
            <a:r>
              <a:rPr lang="fr-FR" dirty="0">
                <a:latin typeface="Arial" panose="020B0604020202020204" pitchFamily="34" charset="0"/>
                <a:cs typeface="Arial" panose="020B0604020202020204" pitchFamily="34" charset="0"/>
              </a:rPr>
              <a:t>un écuyer, un copiste, un maitre d’armes, la silhouette, le donjon </a:t>
            </a:r>
          </a:p>
          <a:p>
            <a:pPr algn="just">
              <a:lnSpc>
                <a:spcPct val="200000"/>
              </a:lnSpc>
            </a:pPr>
            <a:endParaRPr lang="fr-FR" i="1" dirty="0">
              <a:latin typeface="Arial" panose="020B0604020202020204" pitchFamily="34" charset="0"/>
              <a:cs typeface="Arial" panose="020B0604020202020204" pitchFamily="34" charset="0"/>
            </a:endParaRPr>
          </a:p>
          <a:p>
            <a:pPr marL="342900" indent="-342900" algn="just">
              <a:lnSpc>
                <a:spcPct val="200000"/>
              </a:lnSpc>
              <a:buAutoNum type="arabicPeriod"/>
            </a:pPr>
            <a:endParaRPr lang="fr-FR" i="1" dirty="0">
              <a:latin typeface="Arial" panose="020B0604020202020204" pitchFamily="34" charset="0"/>
              <a:cs typeface="Arial" panose="020B0604020202020204" pitchFamily="34" charset="0"/>
            </a:endParaRPr>
          </a:p>
          <a:p>
            <a:pPr marL="342900" indent="-342900" algn="just">
              <a:lnSpc>
                <a:spcPct val="200000"/>
              </a:lnSpc>
              <a:buAutoNum type="arabicPeriod"/>
            </a:pPr>
            <a:endParaRPr lang="fr-FR" i="1" dirty="0">
              <a:latin typeface="Arial" panose="020B0604020202020204" pitchFamily="34" charset="0"/>
              <a:cs typeface="Arial" panose="020B0604020202020204" pitchFamily="34" charset="0"/>
            </a:endParaRPr>
          </a:p>
          <a:p>
            <a:pPr marL="342900" indent="-342900" algn="just">
              <a:lnSpc>
                <a:spcPct val="200000"/>
              </a:lnSpc>
              <a:buAutoNum type="arabicPeriod"/>
            </a:pPr>
            <a:endParaRPr lang="fr-FR"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22597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5322306"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Jours 2 et 3  </a:t>
            </a:r>
            <a:r>
              <a:rPr lang="fr-FR" altLang="fr-FR" sz="1400" i="1" dirty="0">
                <a:solidFill>
                  <a:srgbClr val="000000"/>
                </a:solidFill>
                <a:latin typeface="Arial" panose="020B0604020202020204" pitchFamily="34" charset="0"/>
              </a:rPr>
              <a:t>Je travaille seul</a:t>
            </a:r>
            <a:endParaRPr lang="fr-FR" altLang="fr-FR" dirty="0">
              <a:latin typeface="Arial" panose="020B0604020202020204" pitchFamily="34" charset="0"/>
            </a:endParaRPr>
          </a:p>
        </p:txBody>
      </p:sp>
      <p:sp>
        <p:nvSpPr>
          <p:cNvPr id="6" name="Text Box 4"/>
          <p:cNvSpPr txBox="1">
            <a:spLocks noChangeArrowheads="1"/>
          </p:cNvSpPr>
          <p:nvPr/>
        </p:nvSpPr>
        <p:spPr bwMode="auto">
          <a:xfrm>
            <a:off x="242933" y="669925"/>
            <a:ext cx="11541236" cy="5942748"/>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sz="1600" b="1" dirty="0">
                <a:latin typeface="Arial" panose="020B0604020202020204" pitchFamily="34" charset="0"/>
                <a:cs typeface="Arial" panose="020B0604020202020204" pitchFamily="34" charset="0"/>
              </a:rPr>
              <a:t>**1) </a:t>
            </a:r>
            <a:r>
              <a:rPr lang="fr-FR" sz="1600" b="1" u="sng" dirty="0">
                <a:latin typeface="Arial" panose="020B0604020202020204" pitchFamily="34" charset="0"/>
                <a:cs typeface="Arial" panose="020B0604020202020204" pitchFamily="34" charset="0"/>
              </a:rPr>
              <a:t>Recopie </a:t>
            </a:r>
            <a:r>
              <a:rPr lang="fr-FR" sz="1600" b="1" dirty="0">
                <a:latin typeface="Arial" panose="020B0604020202020204" pitchFamily="34" charset="0"/>
                <a:cs typeface="Arial" panose="020B0604020202020204" pitchFamily="34" charset="0"/>
              </a:rPr>
              <a:t>les phrases dont le verbe est conjugué au passé composé avec le verbe « </a:t>
            </a:r>
            <a:r>
              <a:rPr lang="fr-FR" sz="1600" b="1" i="1" dirty="0">
                <a:latin typeface="Arial" panose="020B0604020202020204" pitchFamily="34" charset="0"/>
                <a:cs typeface="Arial" panose="020B0604020202020204" pitchFamily="34" charset="0"/>
              </a:rPr>
              <a:t>être</a:t>
            </a:r>
            <a:r>
              <a:rPr lang="fr-FR" sz="1600" b="1" dirty="0">
                <a:latin typeface="Arial" panose="020B0604020202020204" pitchFamily="34" charset="0"/>
                <a:cs typeface="Arial" panose="020B0604020202020204" pitchFamily="34" charset="0"/>
              </a:rPr>
              <a:t> » :</a:t>
            </a:r>
            <a:endParaRPr lang="fr-FR" sz="1600" dirty="0">
              <a:latin typeface="Arial" panose="020B0604020202020204" pitchFamily="34" charset="0"/>
              <a:cs typeface="Arial" panose="020B0604020202020204" pitchFamily="34" charset="0"/>
            </a:endParaRPr>
          </a:p>
          <a:p>
            <a:pPr>
              <a:lnSpc>
                <a:spcPct val="150000"/>
              </a:lnSpc>
            </a:pPr>
            <a:r>
              <a:rPr lang="fr-FR" sz="1600" i="1" dirty="0">
                <a:latin typeface="Arial" panose="020B0604020202020204" pitchFamily="34" charset="0"/>
                <a:cs typeface="Arial" panose="020B0604020202020204" pitchFamily="34" charset="0"/>
              </a:rPr>
              <a:t>Vous êtes allés à la piscine.</a:t>
            </a:r>
            <a:endParaRPr lang="fr-FR" sz="1600" dirty="0">
              <a:latin typeface="Arial" panose="020B0604020202020204" pitchFamily="34" charset="0"/>
              <a:cs typeface="Arial" panose="020B0604020202020204" pitchFamily="34" charset="0"/>
            </a:endParaRPr>
          </a:p>
          <a:p>
            <a:pPr>
              <a:lnSpc>
                <a:spcPct val="150000"/>
              </a:lnSpc>
            </a:pPr>
            <a:r>
              <a:rPr lang="fr-FR" sz="1600" i="1" dirty="0">
                <a:latin typeface="Arial" panose="020B0604020202020204" pitchFamily="34" charset="0"/>
                <a:cs typeface="Arial" panose="020B0604020202020204" pitchFamily="34" charset="0"/>
              </a:rPr>
              <a:t>J’ai oublié mon gouter. </a:t>
            </a:r>
            <a:endParaRPr lang="fr-FR" sz="1600" dirty="0">
              <a:latin typeface="Arial" panose="020B0604020202020204" pitchFamily="34" charset="0"/>
              <a:cs typeface="Arial" panose="020B0604020202020204" pitchFamily="34" charset="0"/>
            </a:endParaRPr>
          </a:p>
          <a:p>
            <a:pPr>
              <a:lnSpc>
                <a:spcPct val="150000"/>
              </a:lnSpc>
            </a:pPr>
            <a:r>
              <a:rPr lang="fr-FR" sz="1600" i="1" dirty="0">
                <a:latin typeface="Arial" panose="020B0604020202020204" pitchFamily="34" charset="0"/>
                <a:cs typeface="Arial" panose="020B0604020202020204" pitchFamily="34" charset="0"/>
              </a:rPr>
              <a:t>Alex est tombé dans la cour.</a:t>
            </a:r>
            <a:endParaRPr lang="fr-FR" sz="1600" dirty="0">
              <a:latin typeface="Arial" panose="020B0604020202020204" pitchFamily="34" charset="0"/>
              <a:cs typeface="Arial" panose="020B0604020202020204" pitchFamily="34" charset="0"/>
            </a:endParaRPr>
          </a:p>
          <a:p>
            <a:pPr>
              <a:lnSpc>
                <a:spcPct val="150000"/>
              </a:lnSpc>
            </a:pPr>
            <a:r>
              <a:rPr lang="fr-FR" sz="1600" i="1" dirty="0">
                <a:latin typeface="Arial" panose="020B0604020202020204" pitchFamily="34" charset="0"/>
                <a:cs typeface="Arial" panose="020B0604020202020204" pitchFamily="34" charset="0"/>
              </a:rPr>
              <a:t>Mon petit frère a cassé son vélo.</a:t>
            </a:r>
            <a:endParaRPr lang="fr-FR" sz="1600" dirty="0">
              <a:latin typeface="Arial" panose="020B0604020202020204" pitchFamily="34" charset="0"/>
              <a:cs typeface="Arial" panose="020B0604020202020204" pitchFamily="34" charset="0"/>
            </a:endParaRPr>
          </a:p>
          <a:p>
            <a:pPr>
              <a:lnSpc>
                <a:spcPct val="150000"/>
              </a:lnSpc>
            </a:pPr>
            <a:r>
              <a:rPr lang="fr-FR" sz="1600" i="1" dirty="0">
                <a:latin typeface="Arial" panose="020B0604020202020204" pitchFamily="34" charset="0"/>
                <a:cs typeface="Arial" panose="020B0604020202020204" pitchFamily="34" charset="0"/>
              </a:rPr>
              <a:t>Je suis venue chez toi.</a:t>
            </a:r>
            <a:endParaRPr lang="fr-FR" sz="1600" dirty="0">
              <a:latin typeface="Arial" panose="020B0604020202020204" pitchFamily="34" charset="0"/>
              <a:cs typeface="Arial" panose="020B0604020202020204" pitchFamily="34" charset="0"/>
            </a:endParaRPr>
          </a:p>
          <a:p>
            <a:pPr>
              <a:lnSpc>
                <a:spcPct val="150000"/>
              </a:lnSpc>
            </a:pPr>
            <a:r>
              <a:rPr lang="fr-FR" sz="1600" i="1" dirty="0">
                <a:latin typeface="Arial" panose="020B0604020202020204" pitchFamily="34" charset="0"/>
                <a:cs typeface="Arial" panose="020B0604020202020204" pitchFamily="34" charset="0"/>
              </a:rPr>
              <a:t>Mes cousins sont repartis chez eux.</a:t>
            </a:r>
            <a:endParaRPr lang="fr-FR" sz="1600" dirty="0">
              <a:latin typeface="Arial" panose="020B0604020202020204" pitchFamily="34" charset="0"/>
              <a:cs typeface="Arial" panose="020B0604020202020204" pitchFamily="34" charset="0"/>
            </a:endParaRPr>
          </a:p>
          <a:p>
            <a:pPr>
              <a:lnSpc>
                <a:spcPct val="150000"/>
              </a:lnSpc>
            </a:pPr>
            <a:r>
              <a:rPr lang="fr-FR" sz="1600" dirty="0">
                <a:latin typeface="Arial" panose="020B0604020202020204" pitchFamily="34" charset="0"/>
                <a:cs typeface="Arial" panose="020B0604020202020204" pitchFamily="34" charset="0"/>
              </a:rPr>
              <a:t> </a:t>
            </a:r>
          </a:p>
          <a:p>
            <a:pPr>
              <a:lnSpc>
                <a:spcPct val="150000"/>
              </a:lnSpc>
            </a:pPr>
            <a:r>
              <a:rPr lang="fr-FR" sz="1600" b="1" dirty="0">
                <a:latin typeface="Arial" panose="020B0604020202020204" pitchFamily="34" charset="0"/>
                <a:cs typeface="Arial" panose="020B0604020202020204" pitchFamily="34" charset="0"/>
              </a:rPr>
              <a:t>**2) </a:t>
            </a:r>
            <a:r>
              <a:rPr lang="fr-FR" sz="1600" b="1" u="sng" dirty="0">
                <a:latin typeface="Arial" panose="020B0604020202020204" pitchFamily="34" charset="0"/>
                <a:cs typeface="Arial" panose="020B0604020202020204" pitchFamily="34" charset="0"/>
              </a:rPr>
              <a:t>Recopie</a:t>
            </a:r>
            <a:r>
              <a:rPr lang="fr-FR" sz="1600" b="1" dirty="0">
                <a:latin typeface="Arial" panose="020B0604020202020204" pitchFamily="34" charset="0"/>
                <a:cs typeface="Arial" panose="020B0604020202020204" pitchFamily="34" charset="0"/>
              </a:rPr>
              <a:t> chaque phrase en la complétant avec un groupe nominal qui convienne.</a:t>
            </a:r>
          </a:p>
          <a:p>
            <a:pPr>
              <a:lnSpc>
                <a:spcPct val="150000"/>
              </a:lnSpc>
            </a:pPr>
            <a:r>
              <a:rPr lang="x-none" sz="1600" i="1">
                <a:latin typeface="Arial" panose="020B0604020202020204" pitchFamily="34" charset="0"/>
                <a:cs typeface="Arial" panose="020B0604020202020204" pitchFamily="34" charset="0"/>
              </a:rPr>
              <a:t>..... sont allées à la piscine.</a:t>
            </a:r>
            <a:endParaRPr lang="fr-FR" sz="1600" dirty="0">
              <a:latin typeface="Arial" panose="020B0604020202020204" pitchFamily="34" charset="0"/>
              <a:cs typeface="Arial" panose="020B0604020202020204" pitchFamily="34" charset="0"/>
            </a:endParaRPr>
          </a:p>
          <a:p>
            <a:pPr>
              <a:lnSpc>
                <a:spcPct val="150000"/>
              </a:lnSpc>
            </a:pPr>
            <a:r>
              <a:rPr lang="x-none" sz="1600" i="1">
                <a:latin typeface="Arial" panose="020B0604020202020204" pitchFamily="34" charset="0"/>
                <a:cs typeface="Arial" panose="020B0604020202020204" pitchFamily="34" charset="0"/>
              </a:rPr>
              <a:t>..... est descendue de voiture.</a:t>
            </a:r>
            <a:endParaRPr lang="fr-FR" sz="1600" dirty="0">
              <a:latin typeface="Arial" panose="020B0604020202020204" pitchFamily="34" charset="0"/>
              <a:cs typeface="Arial" panose="020B0604020202020204" pitchFamily="34" charset="0"/>
            </a:endParaRPr>
          </a:p>
          <a:p>
            <a:pPr>
              <a:lnSpc>
                <a:spcPct val="150000"/>
              </a:lnSpc>
            </a:pPr>
            <a:r>
              <a:rPr lang="x-none" sz="1600" i="1">
                <a:latin typeface="Arial" panose="020B0604020202020204" pitchFamily="34" charset="0"/>
                <a:cs typeface="Arial" panose="020B0604020202020204" pitchFamily="34" charset="0"/>
              </a:rPr>
              <a:t>..... sont montés en haut de la tour Eiffel.</a:t>
            </a:r>
            <a:endParaRPr lang="fr-FR" sz="1600" dirty="0">
              <a:latin typeface="Arial" panose="020B0604020202020204" pitchFamily="34" charset="0"/>
              <a:cs typeface="Arial" panose="020B0604020202020204" pitchFamily="34" charset="0"/>
            </a:endParaRPr>
          </a:p>
          <a:p>
            <a:pPr>
              <a:lnSpc>
                <a:spcPct val="150000"/>
              </a:lnSpc>
            </a:pPr>
            <a:r>
              <a:rPr lang="fr-FR" sz="1600" i="1" dirty="0">
                <a:latin typeface="Arial" panose="020B0604020202020204" pitchFamily="34" charset="0"/>
                <a:cs typeface="Arial" panose="020B0604020202020204" pitchFamily="34" charset="0"/>
              </a:rPr>
              <a:t>.....sont devenus tristes.</a:t>
            </a:r>
            <a:endParaRPr lang="fr-FR" sz="1600" dirty="0">
              <a:latin typeface="Arial" panose="020B0604020202020204" pitchFamily="34" charset="0"/>
              <a:cs typeface="Arial" panose="020B0604020202020204" pitchFamily="34" charset="0"/>
            </a:endParaRPr>
          </a:p>
          <a:p>
            <a:pPr>
              <a:lnSpc>
                <a:spcPct val="150000"/>
              </a:lnSpc>
            </a:pPr>
            <a:r>
              <a:rPr lang="fr-FR" sz="1600" i="1" dirty="0">
                <a:latin typeface="Arial" panose="020B0604020202020204" pitchFamily="34" charset="0"/>
                <a:cs typeface="Arial" panose="020B0604020202020204" pitchFamily="34" charset="0"/>
              </a:rPr>
              <a:t>..... est resté seul.</a:t>
            </a:r>
            <a:endParaRPr lang="fr-FR" sz="1600" dirty="0">
              <a:latin typeface="Arial" panose="020B0604020202020204" pitchFamily="34" charset="0"/>
              <a:cs typeface="Arial" panose="020B0604020202020204" pitchFamily="34" charset="0"/>
            </a:endParaRPr>
          </a:p>
          <a:p>
            <a:pPr>
              <a:lnSpc>
                <a:spcPct val="150000"/>
              </a:lnSpc>
            </a:pPr>
            <a:r>
              <a:rPr lang="fr-FR" sz="1600" i="1" dirty="0">
                <a:latin typeface="Arial" panose="020B0604020202020204" pitchFamily="34" charset="0"/>
                <a:cs typeface="Arial" panose="020B0604020202020204" pitchFamily="34" charset="0"/>
              </a:rPr>
              <a:t>..... est tombée de vélo.</a:t>
            </a:r>
            <a:endParaRPr lang="fr-FR" sz="1600" dirty="0">
              <a:latin typeface="Arial" panose="020B0604020202020204" pitchFamily="34" charset="0"/>
              <a:cs typeface="Arial" panose="020B0604020202020204" pitchFamily="34" charset="0"/>
            </a:endParaRPr>
          </a:p>
          <a:p>
            <a:pPr>
              <a:lnSpc>
                <a:spcPct val="150000"/>
              </a:lnSpc>
            </a:pPr>
            <a:r>
              <a:rPr lang="fr-FR" sz="1600" i="1" dirty="0">
                <a:latin typeface="Arial" panose="020B0604020202020204" pitchFamily="34" charset="0"/>
                <a:cs typeface="Arial" panose="020B0604020202020204" pitchFamily="34" charset="0"/>
              </a:rPr>
              <a:t>….. sont retournées dans leur village natal.</a:t>
            </a:r>
            <a:endParaRPr lang="fr-FR" sz="1600" dirty="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322306"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630546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338138"/>
            <a:ext cx="5322306"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Jours 2 et 3  </a:t>
            </a:r>
            <a:r>
              <a:rPr lang="fr-FR" altLang="fr-FR" sz="1400" i="1" dirty="0">
                <a:solidFill>
                  <a:srgbClr val="000000"/>
                </a:solidFill>
                <a:latin typeface="Arial" panose="020B0604020202020204" pitchFamily="34" charset="0"/>
              </a:rPr>
              <a:t>Je travaille seul</a:t>
            </a:r>
            <a:endParaRPr lang="fr-FR" altLang="fr-FR" dirty="0">
              <a:latin typeface="Arial" panose="020B0604020202020204" pitchFamily="34" charset="0"/>
            </a:endParaRPr>
          </a:p>
        </p:txBody>
      </p:sp>
      <p:sp>
        <p:nvSpPr>
          <p:cNvPr id="6" name="Text Box 4"/>
          <p:cNvSpPr txBox="1">
            <a:spLocks noChangeArrowheads="1"/>
          </p:cNvSpPr>
          <p:nvPr/>
        </p:nvSpPr>
        <p:spPr bwMode="auto">
          <a:xfrm>
            <a:off x="231781" y="623888"/>
            <a:ext cx="11541236" cy="5942748"/>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sz="1600" b="1" dirty="0">
                <a:latin typeface="Arial" panose="020B0604020202020204" pitchFamily="34" charset="0"/>
                <a:cs typeface="Arial" panose="020B0604020202020204" pitchFamily="34" charset="0"/>
              </a:rPr>
              <a:t>**3) </a:t>
            </a:r>
            <a:r>
              <a:rPr lang="fr-FR" sz="1600" b="1" u="sng" dirty="0">
                <a:latin typeface="Arial" panose="020B0604020202020204" pitchFamily="34" charset="0"/>
                <a:cs typeface="Arial" panose="020B0604020202020204" pitchFamily="34" charset="0"/>
              </a:rPr>
              <a:t>Récris</a:t>
            </a:r>
            <a:r>
              <a:rPr lang="fr-FR" sz="1600" b="1" dirty="0">
                <a:latin typeface="Arial" panose="020B0604020202020204" pitchFamily="34" charset="0"/>
                <a:cs typeface="Arial" panose="020B0604020202020204" pitchFamily="34" charset="0"/>
              </a:rPr>
              <a:t> les phrases en complétant le participe passé avec </a:t>
            </a:r>
            <a:r>
              <a:rPr lang="fr-FR" sz="1600" b="1" i="1" dirty="0" err="1">
                <a:latin typeface="Arial" panose="020B0604020202020204" pitchFamily="34" charset="0"/>
                <a:cs typeface="Arial" panose="020B0604020202020204" pitchFamily="34" charset="0"/>
              </a:rPr>
              <a:t>é</a:t>
            </a:r>
            <a:r>
              <a:rPr lang="fr-FR" sz="1600" b="1" i="1" dirty="0">
                <a:latin typeface="Arial" panose="020B0604020202020204" pitchFamily="34" charset="0"/>
                <a:cs typeface="Arial" panose="020B0604020202020204" pitchFamily="34" charset="0"/>
              </a:rPr>
              <a:t>, </a:t>
            </a:r>
            <a:r>
              <a:rPr lang="fr-FR" sz="1600" b="1" i="1" dirty="0" err="1">
                <a:latin typeface="Arial" panose="020B0604020202020204" pitchFamily="34" charset="0"/>
                <a:cs typeface="Arial" panose="020B0604020202020204" pitchFamily="34" charset="0"/>
              </a:rPr>
              <a:t>ée</a:t>
            </a:r>
            <a:r>
              <a:rPr lang="fr-FR" sz="1600" b="1" i="1" dirty="0">
                <a:latin typeface="Arial" panose="020B0604020202020204" pitchFamily="34" charset="0"/>
                <a:cs typeface="Arial" panose="020B0604020202020204" pitchFamily="34" charset="0"/>
              </a:rPr>
              <a:t>, </a:t>
            </a:r>
            <a:r>
              <a:rPr lang="fr-FR" sz="1600" b="1" i="1" dirty="0" err="1">
                <a:latin typeface="Arial" panose="020B0604020202020204" pitchFamily="34" charset="0"/>
                <a:cs typeface="Arial" panose="020B0604020202020204" pitchFamily="34" charset="0"/>
              </a:rPr>
              <a:t>és</a:t>
            </a:r>
            <a:r>
              <a:rPr lang="fr-FR" sz="1600" b="1" i="1" dirty="0">
                <a:latin typeface="Arial" panose="020B0604020202020204" pitchFamily="34" charset="0"/>
                <a:cs typeface="Arial" panose="020B0604020202020204" pitchFamily="34" charset="0"/>
              </a:rPr>
              <a:t>, </a:t>
            </a:r>
            <a:r>
              <a:rPr lang="fr-FR" sz="1600" b="1" i="1" dirty="0" err="1">
                <a:latin typeface="Arial" panose="020B0604020202020204" pitchFamily="34" charset="0"/>
                <a:cs typeface="Arial" panose="020B0604020202020204" pitchFamily="34" charset="0"/>
              </a:rPr>
              <a:t>ées</a:t>
            </a:r>
            <a:r>
              <a:rPr lang="fr-FR" sz="1600" b="1" dirty="0">
                <a:latin typeface="Arial" panose="020B0604020202020204" pitchFamily="34" charset="0"/>
                <a:cs typeface="Arial" panose="020B0604020202020204" pitchFamily="34" charset="0"/>
              </a:rPr>
              <a:t>.</a:t>
            </a:r>
          </a:p>
          <a:p>
            <a:pPr>
              <a:lnSpc>
                <a:spcPct val="150000"/>
              </a:lnSpc>
            </a:pPr>
            <a:r>
              <a:rPr lang="fr-FR" sz="1600" i="1" dirty="0">
                <a:latin typeface="Arial" panose="020B0604020202020204" pitchFamily="34" charset="0"/>
                <a:cs typeface="Arial" panose="020B0604020202020204" pitchFamily="34" charset="0"/>
              </a:rPr>
              <a:t>Ils sont </a:t>
            </a:r>
            <a:r>
              <a:rPr lang="fr-FR" sz="1600" i="1" dirty="0" err="1">
                <a:latin typeface="Arial" panose="020B0604020202020204" pitchFamily="34" charset="0"/>
                <a:cs typeface="Arial" panose="020B0604020202020204" pitchFamily="34" charset="0"/>
              </a:rPr>
              <a:t>retourn</a:t>
            </a:r>
            <a:r>
              <a:rPr lang="fr-FR" sz="1600" i="1" dirty="0">
                <a:latin typeface="Arial" panose="020B0604020202020204" pitchFamily="34" charset="0"/>
                <a:cs typeface="Arial" panose="020B0604020202020204" pitchFamily="34" charset="0"/>
              </a:rPr>
              <a:t>... à l’école.</a:t>
            </a:r>
            <a:endParaRPr lang="fr-FR" sz="1600" dirty="0">
              <a:latin typeface="Arial" panose="020B0604020202020204" pitchFamily="34" charset="0"/>
              <a:cs typeface="Arial" panose="020B0604020202020204" pitchFamily="34" charset="0"/>
            </a:endParaRPr>
          </a:p>
          <a:p>
            <a:pPr>
              <a:lnSpc>
                <a:spcPct val="150000"/>
              </a:lnSpc>
            </a:pPr>
            <a:r>
              <a:rPr lang="fr-FR" sz="1600" i="1" cap="all" dirty="0" err="1">
                <a:latin typeface="Arial" panose="020B0604020202020204" pitchFamily="34" charset="0"/>
                <a:cs typeface="Arial" panose="020B0604020202020204" pitchFamily="34" charset="0"/>
              </a:rPr>
              <a:t>é</a:t>
            </a:r>
            <a:r>
              <a:rPr lang="fr-FR" sz="1600" i="1" dirty="0" err="1">
                <a:latin typeface="Arial" panose="020B0604020202020204" pitchFamily="34" charset="0"/>
                <a:cs typeface="Arial" panose="020B0604020202020204" pitchFamily="34" charset="0"/>
              </a:rPr>
              <a:t>ric</a:t>
            </a:r>
            <a:r>
              <a:rPr lang="fr-FR" sz="1600" i="1" dirty="0">
                <a:latin typeface="Arial" panose="020B0604020202020204" pitchFamily="34" charset="0"/>
                <a:cs typeface="Arial" panose="020B0604020202020204" pitchFamily="34" charset="0"/>
              </a:rPr>
              <a:t> est </a:t>
            </a:r>
            <a:r>
              <a:rPr lang="fr-FR" sz="1600" i="1" dirty="0" err="1">
                <a:latin typeface="Arial" panose="020B0604020202020204" pitchFamily="34" charset="0"/>
                <a:cs typeface="Arial" panose="020B0604020202020204" pitchFamily="34" charset="0"/>
              </a:rPr>
              <a:t>pass</a:t>
            </a:r>
            <a:r>
              <a:rPr lang="fr-FR" sz="1600" i="1" dirty="0">
                <a:latin typeface="Arial" panose="020B0604020202020204" pitchFamily="34" charset="0"/>
                <a:cs typeface="Arial" panose="020B0604020202020204" pitchFamily="34" charset="0"/>
              </a:rPr>
              <a:t>… devant nous sans nous voir.</a:t>
            </a:r>
            <a:endParaRPr lang="fr-FR" sz="1600" dirty="0">
              <a:latin typeface="Arial" panose="020B0604020202020204" pitchFamily="34" charset="0"/>
              <a:cs typeface="Arial" panose="020B0604020202020204" pitchFamily="34" charset="0"/>
            </a:endParaRPr>
          </a:p>
          <a:p>
            <a:pPr>
              <a:lnSpc>
                <a:spcPct val="150000"/>
              </a:lnSpc>
            </a:pPr>
            <a:r>
              <a:rPr lang="fr-FR" sz="1600" i="1" dirty="0">
                <a:latin typeface="Arial" panose="020B0604020202020204" pitchFamily="34" charset="0"/>
                <a:cs typeface="Arial" panose="020B0604020202020204" pitchFamily="34" charset="0"/>
              </a:rPr>
              <a:t>« Je suis all… en Italie » dit Anne.</a:t>
            </a:r>
            <a:endParaRPr lang="fr-FR" sz="1600" dirty="0">
              <a:latin typeface="Arial" panose="020B0604020202020204" pitchFamily="34" charset="0"/>
              <a:cs typeface="Arial" panose="020B0604020202020204" pitchFamily="34" charset="0"/>
            </a:endParaRPr>
          </a:p>
          <a:p>
            <a:pPr>
              <a:lnSpc>
                <a:spcPct val="150000"/>
              </a:lnSpc>
            </a:pPr>
            <a:r>
              <a:rPr lang="fr-FR" sz="1600" i="1" dirty="0">
                <a:latin typeface="Arial" panose="020B0604020202020204" pitchFamily="34" charset="0"/>
                <a:cs typeface="Arial" panose="020B0604020202020204" pitchFamily="34" charset="0"/>
              </a:rPr>
              <a:t>Tes deux cousines sont </a:t>
            </a:r>
            <a:r>
              <a:rPr lang="fr-FR" sz="1600" i="1" dirty="0" err="1">
                <a:latin typeface="Arial" panose="020B0604020202020204" pitchFamily="34" charset="0"/>
                <a:cs typeface="Arial" panose="020B0604020202020204" pitchFamily="34" charset="0"/>
              </a:rPr>
              <a:t>tomb</a:t>
            </a:r>
            <a:r>
              <a:rPr lang="fr-FR" sz="1600" i="1" dirty="0">
                <a:latin typeface="Arial" panose="020B0604020202020204" pitchFamily="34" charset="0"/>
                <a:cs typeface="Arial" panose="020B0604020202020204" pitchFamily="34" charset="0"/>
              </a:rPr>
              <a:t>... de vélo.</a:t>
            </a:r>
            <a:endParaRPr lang="fr-FR" sz="1600" dirty="0">
              <a:latin typeface="Arial" panose="020B0604020202020204" pitchFamily="34" charset="0"/>
              <a:cs typeface="Arial" panose="020B0604020202020204" pitchFamily="34" charset="0"/>
            </a:endParaRPr>
          </a:p>
          <a:p>
            <a:pPr>
              <a:lnSpc>
                <a:spcPct val="150000"/>
              </a:lnSpc>
            </a:pPr>
            <a:r>
              <a:rPr lang="fr-FR" sz="1600" i="1" dirty="0">
                <a:latin typeface="Arial" panose="020B0604020202020204" pitchFamily="34" charset="0"/>
                <a:cs typeface="Arial" panose="020B0604020202020204" pitchFamily="34" charset="0"/>
              </a:rPr>
              <a:t>Elle est mont… dans le train.</a:t>
            </a:r>
            <a:endParaRPr lang="fr-FR" sz="1600" dirty="0">
              <a:latin typeface="Arial" panose="020B0604020202020204" pitchFamily="34" charset="0"/>
              <a:cs typeface="Arial" panose="020B0604020202020204" pitchFamily="34" charset="0"/>
            </a:endParaRPr>
          </a:p>
          <a:p>
            <a:pPr>
              <a:lnSpc>
                <a:spcPct val="150000"/>
              </a:lnSpc>
            </a:pPr>
            <a:r>
              <a:rPr lang="fr-FR" sz="1600" b="1" i="1" dirty="0">
                <a:latin typeface="Arial" panose="020B0604020202020204" pitchFamily="34" charset="0"/>
                <a:cs typeface="Arial" panose="020B0604020202020204" pitchFamily="34" charset="0"/>
              </a:rPr>
              <a:t>« </a:t>
            </a:r>
            <a:r>
              <a:rPr lang="fr-FR" sz="1600" i="1" dirty="0">
                <a:latin typeface="Arial" panose="020B0604020202020204" pitchFamily="34" charset="0"/>
                <a:cs typeface="Arial" panose="020B0604020202020204" pitchFamily="34" charset="0"/>
              </a:rPr>
              <a:t>Nous sommes </a:t>
            </a:r>
            <a:r>
              <a:rPr lang="fr-FR" sz="1600" i="1" dirty="0" err="1">
                <a:latin typeface="Arial" panose="020B0604020202020204" pitchFamily="34" charset="0"/>
                <a:cs typeface="Arial" panose="020B0604020202020204" pitchFamily="34" charset="0"/>
              </a:rPr>
              <a:t>rentr</a:t>
            </a:r>
            <a:r>
              <a:rPr lang="fr-FR" sz="1600" i="1" dirty="0">
                <a:latin typeface="Arial" panose="020B0604020202020204" pitchFamily="34" charset="0"/>
                <a:cs typeface="Arial" panose="020B0604020202020204" pitchFamily="34" charset="0"/>
              </a:rPr>
              <a:t>... tard » disent Matthieu et Lucas.</a:t>
            </a:r>
            <a:endParaRPr lang="fr-FR" sz="1600" dirty="0">
              <a:latin typeface="Arial" panose="020B0604020202020204" pitchFamily="34" charset="0"/>
              <a:cs typeface="Arial" panose="020B0604020202020204" pitchFamily="34" charset="0"/>
            </a:endParaRPr>
          </a:p>
          <a:p>
            <a:pPr>
              <a:lnSpc>
                <a:spcPct val="150000"/>
              </a:lnSpc>
            </a:pPr>
            <a:r>
              <a:rPr lang="fr-FR" sz="1600" i="1" dirty="0">
                <a:latin typeface="Arial" panose="020B0604020202020204" pitchFamily="34" charset="0"/>
                <a:cs typeface="Arial" panose="020B0604020202020204" pitchFamily="34" charset="0"/>
              </a:rPr>
              <a:t>***« Où êtes-vous all….. ? demande Lisa à ses deux voisines.</a:t>
            </a:r>
            <a:endParaRPr lang="fr-FR" sz="1600" dirty="0">
              <a:latin typeface="Arial" panose="020B0604020202020204" pitchFamily="34" charset="0"/>
              <a:cs typeface="Arial" panose="020B0604020202020204" pitchFamily="34" charset="0"/>
            </a:endParaRPr>
          </a:p>
          <a:p>
            <a:pPr>
              <a:lnSpc>
                <a:spcPct val="150000"/>
              </a:lnSpc>
            </a:pPr>
            <a:r>
              <a:rPr lang="fr-FR" sz="1600" dirty="0">
                <a:latin typeface="Arial" panose="020B0604020202020204" pitchFamily="34" charset="0"/>
                <a:cs typeface="Arial" panose="020B0604020202020204" pitchFamily="34" charset="0"/>
              </a:rPr>
              <a:t> </a:t>
            </a:r>
          </a:p>
          <a:p>
            <a:pPr>
              <a:lnSpc>
                <a:spcPct val="150000"/>
              </a:lnSpc>
            </a:pPr>
            <a:r>
              <a:rPr lang="fr-FR" sz="1600" b="1" dirty="0">
                <a:latin typeface="Arial" panose="020B0604020202020204" pitchFamily="34" charset="0"/>
                <a:cs typeface="Arial" panose="020B0604020202020204" pitchFamily="34" charset="0"/>
              </a:rPr>
              <a:t>**4) </a:t>
            </a:r>
            <a:r>
              <a:rPr lang="fr-FR" sz="1600" b="1" u="sng" dirty="0">
                <a:latin typeface="Arial" panose="020B0604020202020204" pitchFamily="34" charset="0"/>
                <a:cs typeface="Arial" panose="020B0604020202020204" pitchFamily="34" charset="0"/>
              </a:rPr>
              <a:t>Recopie</a:t>
            </a:r>
            <a:r>
              <a:rPr lang="fr-FR" sz="1600" b="1" dirty="0">
                <a:latin typeface="Arial" panose="020B0604020202020204" pitchFamily="34" charset="0"/>
                <a:cs typeface="Arial" panose="020B0604020202020204" pitchFamily="34" charset="0"/>
              </a:rPr>
              <a:t> chaque phrase en la complétant avec un ou plusieurs prénoms.</a:t>
            </a:r>
          </a:p>
          <a:p>
            <a:pPr>
              <a:lnSpc>
                <a:spcPct val="150000"/>
              </a:lnSpc>
            </a:pPr>
            <a:r>
              <a:rPr lang="fr-FR" sz="1600" i="1" u="sng" dirty="0">
                <a:latin typeface="Arial" panose="020B0604020202020204" pitchFamily="34" charset="0"/>
                <a:cs typeface="Arial" panose="020B0604020202020204" pitchFamily="34" charset="0"/>
              </a:rPr>
              <a:t>Tu es rentrée ?</a:t>
            </a:r>
            <a:r>
              <a:rPr lang="fr-FR" sz="1600" i="1" dirty="0">
                <a:latin typeface="Arial" panose="020B0604020202020204" pitchFamily="34" charset="0"/>
                <a:cs typeface="Arial" panose="020B0604020202020204" pitchFamily="34" charset="0"/>
              </a:rPr>
              <a:t>demande maman à ………………..</a:t>
            </a:r>
            <a:endParaRPr lang="fr-FR" sz="1600" dirty="0">
              <a:latin typeface="Arial" panose="020B0604020202020204" pitchFamily="34" charset="0"/>
              <a:cs typeface="Arial" panose="020B0604020202020204" pitchFamily="34" charset="0"/>
            </a:endParaRPr>
          </a:p>
          <a:p>
            <a:pPr>
              <a:lnSpc>
                <a:spcPct val="150000"/>
              </a:lnSpc>
            </a:pPr>
            <a:r>
              <a:rPr lang="fr-FR" sz="1600" i="1" u="sng" dirty="0">
                <a:latin typeface="Arial" panose="020B0604020202020204" pitchFamily="34" charset="0"/>
                <a:cs typeface="Arial" panose="020B0604020202020204" pitchFamily="34" charset="0"/>
              </a:rPr>
              <a:t>Vous êtes passés à la pharmacie ?</a:t>
            </a:r>
            <a:r>
              <a:rPr lang="fr-FR" sz="1600" i="1" dirty="0">
                <a:latin typeface="Arial" panose="020B0604020202020204" pitchFamily="34" charset="0"/>
                <a:cs typeface="Arial" panose="020B0604020202020204" pitchFamily="34" charset="0"/>
              </a:rPr>
              <a:t> demande Papa à ……………………..</a:t>
            </a:r>
            <a:endParaRPr lang="fr-FR" sz="1600" dirty="0">
              <a:latin typeface="Arial" panose="020B0604020202020204" pitchFamily="34" charset="0"/>
              <a:cs typeface="Arial" panose="020B0604020202020204" pitchFamily="34" charset="0"/>
            </a:endParaRPr>
          </a:p>
          <a:p>
            <a:pPr>
              <a:lnSpc>
                <a:spcPct val="150000"/>
              </a:lnSpc>
            </a:pPr>
            <a:r>
              <a:rPr lang="fr-FR" sz="1600" i="1" u="sng" dirty="0">
                <a:latin typeface="Arial" panose="020B0604020202020204" pitchFamily="34" charset="0"/>
                <a:cs typeface="Arial" panose="020B0604020202020204" pitchFamily="34" charset="0"/>
              </a:rPr>
              <a:t>Je suis parvenu au sommet sans effort</a:t>
            </a:r>
            <a:r>
              <a:rPr lang="fr-FR" sz="1600" i="1" dirty="0">
                <a:latin typeface="Arial" panose="020B0604020202020204" pitchFamily="34" charset="0"/>
                <a:cs typeface="Arial" panose="020B0604020202020204" pitchFamily="34" charset="0"/>
              </a:rPr>
              <a:t>, raconte……………. à Matthieu.</a:t>
            </a:r>
            <a:endParaRPr lang="fr-FR" sz="1600" dirty="0">
              <a:latin typeface="Arial" panose="020B0604020202020204" pitchFamily="34" charset="0"/>
              <a:cs typeface="Arial" panose="020B0604020202020204" pitchFamily="34" charset="0"/>
            </a:endParaRPr>
          </a:p>
          <a:p>
            <a:pPr>
              <a:lnSpc>
                <a:spcPct val="150000"/>
              </a:lnSpc>
            </a:pPr>
            <a:r>
              <a:rPr lang="fr-FR" sz="1600" i="1" u="sng" dirty="0">
                <a:latin typeface="Arial" panose="020B0604020202020204" pitchFamily="34" charset="0"/>
                <a:cs typeface="Arial" panose="020B0604020202020204" pitchFamily="34" charset="0"/>
              </a:rPr>
              <a:t>Après ta chute, tu es remonté aussitôt sur ton vélo</a:t>
            </a:r>
            <a:r>
              <a:rPr lang="fr-FR" sz="1600" i="1" dirty="0">
                <a:latin typeface="Arial" panose="020B0604020202020204" pitchFamily="34" charset="0"/>
                <a:cs typeface="Arial" panose="020B0604020202020204" pitchFamily="34" charset="0"/>
              </a:rPr>
              <a:t> ? demande Alexis à ………………</a:t>
            </a:r>
            <a:endParaRPr lang="fr-FR" sz="1600" dirty="0">
              <a:latin typeface="Arial" panose="020B0604020202020204" pitchFamily="34" charset="0"/>
              <a:cs typeface="Arial" panose="020B0604020202020204" pitchFamily="34" charset="0"/>
            </a:endParaRPr>
          </a:p>
          <a:p>
            <a:pPr>
              <a:lnSpc>
                <a:spcPct val="150000"/>
              </a:lnSpc>
            </a:pPr>
            <a:r>
              <a:rPr lang="fr-FR" sz="1600" i="1" u="sng" dirty="0">
                <a:latin typeface="Arial" panose="020B0604020202020204" pitchFamily="34" charset="0"/>
                <a:cs typeface="Arial" panose="020B0604020202020204" pitchFamily="34" charset="0"/>
              </a:rPr>
              <a:t>Nous sommes allées à la bibliothèque</a:t>
            </a:r>
            <a:r>
              <a:rPr lang="fr-FR" sz="1600" i="1" dirty="0">
                <a:latin typeface="Arial" panose="020B0604020202020204" pitchFamily="34" charset="0"/>
                <a:cs typeface="Arial" panose="020B0604020202020204" pitchFamily="34" charset="0"/>
              </a:rPr>
              <a:t>, disent ……………………………...</a:t>
            </a:r>
            <a:endParaRPr lang="fr-FR" sz="1600" dirty="0">
              <a:latin typeface="Arial" panose="020B0604020202020204" pitchFamily="34" charset="0"/>
              <a:cs typeface="Arial" panose="020B0604020202020204" pitchFamily="34" charset="0"/>
            </a:endParaRPr>
          </a:p>
          <a:p>
            <a:pPr>
              <a:lnSpc>
                <a:spcPct val="150000"/>
              </a:lnSpc>
            </a:pPr>
            <a:r>
              <a:rPr lang="fr-FR" sz="1600" i="1" u="sng" dirty="0">
                <a:latin typeface="Arial" panose="020B0604020202020204" pitchFamily="34" charset="0"/>
                <a:cs typeface="Arial" panose="020B0604020202020204" pitchFamily="34" charset="0"/>
              </a:rPr>
              <a:t>Je suis sortie par la porte de derrière</a:t>
            </a:r>
            <a:r>
              <a:rPr lang="fr-FR" sz="1600" i="1" dirty="0">
                <a:latin typeface="Arial" panose="020B0604020202020204" pitchFamily="34" charset="0"/>
                <a:cs typeface="Arial" panose="020B0604020202020204" pitchFamily="34" charset="0"/>
              </a:rPr>
              <a:t>, dit ……………………. </a:t>
            </a:r>
            <a:endParaRPr lang="fr-FR" sz="1600" dirty="0">
              <a:latin typeface="Arial" panose="020B0604020202020204" pitchFamily="34" charset="0"/>
              <a:cs typeface="Arial" panose="020B0604020202020204" pitchFamily="34" charset="0"/>
            </a:endParaRPr>
          </a:p>
          <a:p>
            <a:pPr>
              <a:lnSpc>
                <a:spcPct val="150000"/>
              </a:lnSpc>
            </a:pPr>
            <a:r>
              <a:rPr lang="fr-FR" sz="1600" b="1" dirty="0">
                <a:latin typeface="Arial" panose="020B0604020202020204" pitchFamily="34" charset="0"/>
                <a:cs typeface="Arial" panose="020B0604020202020204" pitchFamily="34" charset="0"/>
              </a:rPr>
              <a:t>***Récris les parties de phrase soulignées à la forme négative.</a:t>
            </a:r>
          </a:p>
          <a:p>
            <a:pPr marL="342900" indent="-342900" algn="just">
              <a:lnSpc>
                <a:spcPct val="150000"/>
              </a:lnSpc>
              <a:buFont typeface="Arial" panose="020B0604020202020204" pitchFamily="34" charset="0"/>
              <a:buChar char="•"/>
            </a:pPr>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322306"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21930414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338138"/>
            <a:ext cx="5322306"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Jours 2 et 3  </a:t>
            </a:r>
            <a:r>
              <a:rPr lang="fr-FR" altLang="fr-FR" sz="1400" i="1" dirty="0">
                <a:solidFill>
                  <a:srgbClr val="000000"/>
                </a:solidFill>
                <a:latin typeface="Arial" panose="020B0604020202020204" pitchFamily="34" charset="0"/>
              </a:rPr>
              <a:t>Je travaille seul</a:t>
            </a:r>
            <a:endParaRPr lang="fr-FR" altLang="fr-FR" dirty="0">
              <a:latin typeface="Arial" panose="020B0604020202020204" pitchFamily="34" charset="0"/>
            </a:endParaRPr>
          </a:p>
        </p:txBody>
      </p:sp>
      <p:sp>
        <p:nvSpPr>
          <p:cNvPr id="6" name="Text Box 4"/>
          <p:cNvSpPr txBox="1">
            <a:spLocks noChangeArrowheads="1"/>
          </p:cNvSpPr>
          <p:nvPr/>
        </p:nvSpPr>
        <p:spPr bwMode="auto">
          <a:xfrm>
            <a:off x="231781" y="623888"/>
            <a:ext cx="11541236" cy="5942748"/>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b="1" dirty="0">
                <a:latin typeface="Arial" panose="020B0604020202020204" pitchFamily="34" charset="0"/>
                <a:cs typeface="Arial" panose="020B0604020202020204" pitchFamily="34" charset="0"/>
              </a:rPr>
              <a:t>**5) </a:t>
            </a:r>
            <a:r>
              <a:rPr lang="fr-FR" b="1" u="sng" dirty="0">
                <a:latin typeface="Arial" panose="020B0604020202020204" pitchFamily="34" charset="0"/>
                <a:cs typeface="Arial" panose="020B0604020202020204" pitchFamily="34" charset="0"/>
              </a:rPr>
              <a:t>Récris</a:t>
            </a:r>
            <a:r>
              <a:rPr lang="fr-FR" b="1" dirty="0">
                <a:latin typeface="Arial" panose="020B0604020202020204" pitchFamily="34" charset="0"/>
                <a:cs typeface="Arial" panose="020B0604020202020204" pitchFamily="34" charset="0"/>
              </a:rPr>
              <a:t> chaque phrase au passé composé avec les sujets indiqués :</a:t>
            </a:r>
          </a:p>
          <a:p>
            <a:pPr>
              <a:lnSpc>
                <a:spcPct val="150000"/>
              </a:lnSpc>
            </a:pPr>
            <a:r>
              <a:rPr lang="fr-FR" i="1" dirty="0"/>
              <a:t>Je suis rentré tard. → Elle, Ils</a:t>
            </a:r>
            <a:endParaRPr lang="fr-FR" dirty="0"/>
          </a:p>
          <a:p>
            <a:pPr>
              <a:lnSpc>
                <a:spcPct val="150000"/>
              </a:lnSpc>
            </a:pPr>
            <a:r>
              <a:rPr lang="fr-FR" i="1" dirty="0"/>
              <a:t>Il est resté debout pendant trois heures. → Ils, Elles</a:t>
            </a:r>
            <a:endParaRPr lang="fr-FR" dirty="0"/>
          </a:p>
          <a:p>
            <a:pPr>
              <a:lnSpc>
                <a:spcPct val="150000"/>
              </a:lnSpc>
            </a:pPr>
            <a:r>
              <a:rPr lang="fr-FR" i="1" dirty="0"/>
              <a:t>Ma sœur est allée prendre une douche. → Il, ils</a:t>
            </a:r>
            <a:endParaRPr lang="fr-FR" dirty="0"/>
          </a:p>
          <a:p>
            <a:pPr>
              <a:lnSpc>
                <a:spcPct val="150000"/>
              </a:lnSpc>
            </a:pPr>
            <a:r>
              <a:rPr lang="fr-FR" i="1" dirty="0"/>
              <a:t>Elles sont arrivées en retard. → Ils, Elle</a:t>
            </a:r>
            <a:endParaRPr lang="fr-FR" dirty="0"/>
          </a:p>
          <a:p>
            <a:pPr>
              <a:lnSpc>
                <a:spcPct val="150000"/>
              </a:lnSpc>
            </a:pPr>
            <a:r>
              <a:rPr lang="fr-FR" dirty="0"/>
              <a:t> </a:t>
            </a:r>
          </a:p>
          <a:p>
            <a:pPr>
              <a:lnSpc>
                <a:spcPct val="150000"/>
              </a:lnSpc>
            </a:pPr>
            <a:r>
              <a:rPr lang="fr-FR" b="1" dirty="0">
                <a:latin typeface="Arial" panose="020B0604020202020204" pitchFamily="34" charset="0"/>
                <a:cs typeface="Arial" panose="020B0604020202020204" pitchFamily="34" charset="0"/>
              </a:rPr>
              <a:t>**6) </a:t>
            </a:r>
            <a:r>
              <a:rPr lang="fr-FR" b="1" u="sng" dirty="0">
                <a:latin typeface="Arial" panose="020B0604020202020204" pitchFamily="34" charset="0"/>
                <a:cs typeface="Arial" panose="020B0604020202020204" pitchFamily="34" charset="0"/>
              </a:rPr>
              <a:t>Conjugue</a:t>
            </a:r>
            <a:r>
              <a:rPr lang="fr-FR" b="1" dirty="0">
                <a:latin typeface="Arial" panose="020B0604020202020204" pitchFamily="34" charset="0"/>
                <a:cs typeface="Arial" panose="020B0604020202020204" pitchFamily="34" charset="0"/>
              </a:rPr>
              <a:t> les verbes entre parenthèses au passé composé :</a:t>
            </a:r>
          </a:p>
          <a:p>
            <a:pPr>
              <a:lnSpc>
                <a:spcPct val="150000"/>
              </a:lnSpc>
            </a:pPr>
            <a:r>
              <a:rPr lang="fr-FR" i="1" dirty="0"/>
              <a:t>Ils (venir) à l’école.</a:t>
            </a:r>
            <a:endParaRPr lang="fr-FR" dirty="0"/>
          </a:p>
          <a:p>
            <a:pPr>
              <a:lnSpc>
                <a:spcPct val="150000"/>
              </a:lnSpc>
            </a:pPr>
            <a:r>
              <a:rPr lang="fr-FR" i="1" dirty="0"/>
              <a:t>Mon frère (rester) à la maison.</a:t>
            </a:r>
            <a:endParaRPr lang="fr-FR" dirty="0"/>
          </a:p>
          <a:p>
            <a:pPr>
              <a:lnSpc>
                <a:spcPct val="150000"/>
              </a:lnSpc>
            </a:pPr>
            <a:r>
              <a:rPr lang="fr-FR" i="1" dirty="0"/>
              <a:t>La maîtresse (revenir) ce matin.</a:t>
            </a:r>
            <a:endParaRPr lang="fr-FR" dirty="0"/>
          </a:p>
          <a:p>
            <a:pPr>
              <a:lnSpc>
                <a:spcPct val="150000"/>
              </a:lnSpc>
            </a:pPr>
            <a:r>
              <a:rPr lang="fr-FR" i="1" dirty="0"/>
              <a:t>Zoé (aller)  faire ses devoirs chez son amie.</a:t>
            </a:r>
            <a:endParaRPr lang="fr-FR" dirty="0"/>
          </a:p>
          <a:p>
            <a:pPr>
              <a:lnSpc>
                <a:spcPct val="150000"/>
              </a:lnSpc>
            </a:pPr>
            <a:r>
              <a:rPr lang="fr-FR" i="1" dirty="0"/>
              <a:t>Les alpinistes (parvenir) au sommet.</a:t>
            </a:r>
            <a:endParaRPr lang="fr-FR" dirty="0"/>
          </a:p>
          <a:p>
            <a:pPr>
              <a:lnSpc>
                <a:spcPct val="150000"/>
              </a:lnSpc>
            </a:pPr>
            <a:r>
              <a:rPr lang="fr-FR" i="1" dirty="0"/>
              <a:t>Les fleurs (devenir) très grandes.</a:t>
            </a:r>
            <a:endParaRPr lang="fr-FR" dirty="0"/>
          </a:p>
          <a:p>
            <a:pPr algn="just">
              <a:lnSpc>
                <a:spcPct val="150000"/>
              </a:lnSpc>
            </a:pPr>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322306"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2293949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338138"/>
            <a:ext cx="5322306"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Jours 2 et 3  </a:t>
            </a:r>
            <a:r>
              <a:rPr lang="fr-FR" altLang="fr-FR" sz="1400" i="1" dirty="0">
                <a:solidFill>
                  <a:srgbClr val="000000"/>
                </a:solidFill>
                <a:latin typeface="Arial" panose="020B0604020202020204" pitchFamily="34" charset="0"/>
              </a:rPr>
              <a:t>Je travaille seul</a:t>
            </a:r>
            <a:endParaRPr lang="fr-FR" altLang="fr-FR" dirty="0">
              <a:latin typeface="Arial" panose="020B0604020202020204" pitchFamily="34" charset="0"/>
            </a:endParaRPr>
          </a:p>
        </p:txBody>
      </p:sp>
      <p:sp>
        <p:nvSpPr>
          <p:cNvPr id="6" name="Text Box 4"/>
          <p:cNvSpPr txBox="1">
            <a:spLocks noChangeArrowheads="1"/>
          </p:cNvSpPr>
          <p:nvPr/>
        </p:nvSpPr>
        <p:spPr bwMode="auto">
          <a:xfrm>
            <a:off x="231781" y="623888"/>
            <a:ext cx="11541236" cy="5942748"/>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sz="2400" b="1" dirty="0">
                <a:latin typeface="Arial" panose="020B0604020202020204" pitchFamily="34" charset="0"/>
                <a:cs typeface="Arial" panose="020B0604020202020204" pitchFamily="34" charset="0"/>
              </a:rPr>
              <a:t>7) R</a:t>
            </a:r>
            <a:r>
              <a:rPr lang="fr-FR" sz="2400" b="1" u="sng" dirty="0">
                <a:latin typeface="Arial" panose="020B0604020202020204" pitchFamily="34" charset="0"/>
                <a:cs typeface="Arial" panose="020B0604020202020204" pitchFamily="34" charset="0"/>
              </a:rPr>
              <a:t>écris</a:t>
            </a:r>
            <a:r>
              <a:rPr lang="fr-FR" sz="2400" b="1" dirty="0">
                <a:latin typeface="Arial" panose="020B0604020202020204" pitchFamily="34" charset="0"/>
                <a:cs typeface="Arial" panose="020B0604020202020204" pitchFamily="34" charset="0"/>
              </a:rPr>
              <a:t> le texte au passé composé :</a:t>
            </a:r>
          </a:p>
          <a:p>
            <a:pPr>
              <a:lnSpc>
                <a:spcPct val="150000"/>
              </a:lnSpc>
            </a:pPr>
            <a:r>
              <a:rPr lang="fr-FR" sz="2400" i="1" dirty="0">
                <a:latin typeface="Arial" panose="020B0604020202020204" pitchFamily="34" charset="0"/>
                <a:cs typeface="Arial" panose="020B0604020202020204" pitchFamily="34" charset="0"/>
              </a:rPr>
              <a:t>**Monsieur Seguin a une nouvelle chèvre. Il attache Blanquette dans un pré avec une longue corde. Il vient la voir tous les jours. Malheureusement l’animal décide de s’enfuir. La chèvre casse sa corde et elle finit par s’échapper. Elle va dans la montagne. </a:t>
            </a:r>
          </a:p>
          <a:p>
            <a:pPr>
              <a:lnSpc>
                <a:spcPct val="150000"/>
              </a:lnSpc>
            </a:pPr>
            <a:r>
              <a:rPr lang="fr-FR" sz="2400" i="1" dirty="0">
                <a:latin typeface="Arial" panose="020B0604020202020204" pitchFamily="34" charset="0"/>
                <a:cs typeface="Arial" panose="020B0604020202020204" pitchFamily="34" charset="0"/>
              </a:rPr>
              <a:t>***Elle atteint presque le sommet. Là, elle joue, elle admire le paysage. Elle aperçoit  la maison de monsieur Seguin toute petite au loin. Le soir, le loup surgit et mange la chèvre imprudente.</a:t>
            </a:r>
            <a:endParaRPr lang="fr-FR" sz="2400" dirty="0">
              <a:latin typeface="Arial" panose="020B0604020202020204" pitchFamily="34" charset="0"/>
              <a:cs typeface="Arial" panose="020B0604020202020204" pitchFamily="34" charset="0"/>
            </a:endParaRPr>
          </a:p>
          <a:p>
            <a:pPr>
              <a:lnSpc>
                <a:spcPct val="150000"/>
              </a:lnSpc>
            </a:pPr>
            <a:endParaRPr lang="fr-FR" dirty="0"/>
          </a:p>
          <a:p>
            <a:pPr algn="just">
              <a:lnSpc>
                <a:spcPct val="150000"/>
              </a:lnSpc>
            </a:pPr>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322306"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16425075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101639"/>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574730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70C0"/>
                </a:solidFill>
                <a:latin typeface="Arial" panose="020B0604020202020204" pitchFamily="34" charset="0"/>
              </a:rPr>
              <a:t>Jours 3 </a:t>
            </a:r>
            <a:r>
              <a:rPr lang="fr-FR" altLang="fr-FR" sz="1400" dirty="0">
                <a:solidFill>
                  <a:srgbClr val="0070C0"/>
                </a:solidFill>
                <a:latin typeface="Arial" panose="020B0604020202020204" pitchFamily="34" charset="0"/>
              </a:rPr>
              <a:t>Activité sur la phrase et les groupes nominaux	 CE2</a:t>
            </a:r>
            <a:endParaRPr lang="fr-FR" altLang="fr-FR" dirty="0">
              <a:solidFill>
                <a:srgbClr val="0070C0"/>
              </a:solidFill>
              <a:latin typeface="Arial" panose="020B0604020202020204" pitchFamily="34" charset="0"/>
            </a:endParaRPr>
          </a:p>
        </p:txBody>
      </p:sp>
      <p:cxnSp>
        <p:nvCxnSpPr>
          <p:cNvPr id="1030" name="AutoShape 6"/>
          <p:cNvCxnSpPr>
            <a:cxnSpLocks noChangeShapeType="1"/>
          </p:cNvCxnSpPr>
          <p:nvPr/>
        </p:nvCxnSpPr>
        <p:spPr bwMode="auto">
          <a:xfrm flipV="1">
            <a:off x="808038" y="283335"/>
            <a:ext cx="5618520"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7" name="Text Box 4">
            <a:extLst>
              <a:ext uri="{FF2B5EF4-FFF2-40B4-BE49-F238E27FC236}">
                <a16:creationId xmlns:a16="http://schemas.microsoft.com/office/drawing/2014/main" id="{3FE5186F-89DA-714B-9592-BD2862956BCD}"/>
              </a:ext>
            </a:extLst>
          </p:cNvPr>
          <p:cNvSpPr txBox="1">
            <a:spLocks noChangeArrowheads="1"/>
          </p:cNvSpPr>
          <p:nvPr/>
        </p:nvSpPr>
        <p:spPr bwMode="auto">
          <a:xfrm>
            <a:off x="131521" y="696951"/>
            <a:ext cx="5856686" cy="6022511"/>
          </a:xfrm>
          <a:prstGeom prst="rect">
            <a:avLst/>
          </a:prstGeom>
          <a:noFill/>
          <a:ln w="25400" algn="ctr">
            <a:solidFill>
              <a:srgbClr val="7030A0"/>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sz="1600" b="1" dirty="0"/>
              <a:t>Enquête au château fort (1)</a:t>
            </a:r>
            <a:r>
              <a:rPr lang="fr-FR" sz="1600" dirty="0"/>
              <a:t> : </a:t>
            </a:r>
            <a:r>
              <a:rPr lang="fr-FR" sz="1600" b="1" dirty="0"/>
              <a:t>Un mystérieux visiteur</a:t>
            </a:r>
            <a:endParaRPr lang="fr-FR" sz="1600" dirty="0"/>
          </a:p>
          <a:p>
            <a:r>
              <a:rPr lang="fr-FR" sz="1600" dirty="0"/>
              <a:t> </a:t>
            </a:r>
          </a:p>
          <a:p>
            <a:r>
              <a:rPr lang="fr-FR" sz="1600" dirty="0">
                <a:latin typeface="Arial" panose="020B0604020202020204" pitchFamily="34" charset="0"/>
                <a:cs typeface="Arial" panose="020B0604020202020204" pitchFamily="34" charset="0"/>
              </a:rPr>
              <a:t>En cette année 1382, à 14 ans. Guillaume est, depuis deux ans, l’écuyer de Jean de Montfaucon, seigneur et ami de sa famille. Il est calme, gentil. Il n’aime pas se bagarrer. Il a un seul ami : Pierre, un jeune garçon au service du copiste du château […]</a:t>
            </a:r>
          </a:p>
          <a:p>
            <a:r>
              <a:rPr lang="fr-FR" sz="1600" dirty="0">
                <a:latin typeface="Arial" panose="020B0604020202020204" pitchFamily="34" charset="0"/>
                <a:cs typeface="Arial" panose="020B0604020202020204" pitchFamily="34" charset="0"/>
              </a:rPr>
              <a:t>Après la leçon avec Rémi, son maitre d’armes, Guillaume cherche son ami Pierre. Il voit le jeune copiste au pied du donjon, alors il crie : Pierre ! Pour le taquiner, celui-ci monte en courant les escaliers du donjon. En riant, l'écuyer fonce à grandes enjambées derrière lui. Mais, soudain, la haute silhouette d'Aymar, le cousin du seigneur barre le passage aux deux enfants. Aymar est accompagné d'un très vieil homme avec une grande barbe et un vêtement très long.</a:t>
            </a:r>
          </a:p>
          <a:p>
            <a:pPr eaLnBrk="0" fontAlgn="base" hangingPunct="0"/>
            <a:r>
              <a:rPr lang="fr-FR" sz="1600" dirty="0">
                <a:latin typeface="Arial" panose="020B0604020202020204" pitchFamily="34" charset="0"/>
                <a:cs typeface="Arial" panose="020B0604020202020204" pitchFamily="34" charset="0"/>
              </a:rPr>
              <a:t>**- Allez, disparaissez vous deux, hurle alors Aymar en colère. Vous n'avez rien à faire ici !</a:t>
            </a:r>
          </a:p>
          <a:p>
            <a:r>
              <a:rPr lang="fr-FR" sz="1600" dirty="0">
                <a:latin typeface="Arial" panose="020B0604020202020204" pitchFamily="34" charset="0"/>
                <a:cs typeface="Arial" panose="020B0604020202020204" pitchFamily="34" charset="0"/>
              </a:rPr>
              <a:t>Les deux garçons partent à toutes jambes. Ils ont peur d'Aymar. Il a un air méchant et un regard cruel. Mais Rémi et Pierre sont curieux. Ils restent donc cachés derrière une porte pour observer l'étrange visiteur. </a:t>
            </a:r>
          </a:p>
          <a:p>
            <a:pPr eaLnBrk="0" fontAlgn="base" hangingPunct="0"/>
            <a:r>
              <a:rPr lang="fr-FR" sz="1600" dirty="0">
                <a:latin typeface="Arial" panose="020B0604020202020204" pitchFamily="34" charset="0"/>
                <a:cs typeface="Arial" panose="020B0604020202020204" pitchFamily="34" charset="0"/>
              </a:rPr>
              <a:t>Ensuite, ils marchent derrière les deux hommes, de loin, pour ne pas se faire remarquer. Aymar parle si bas qu'il est impossible d'entendre ses paroles. Tout à coup, les deux hommes disparaissent dans l'obscurité. </a:t>
            </a:r>
          </a:p>
          <a:p>
            <a:r>
              <a:rPr lang="fr-FR" sz="1600" dirty="0">
                <a:latin typeface="Arial" panose="020B0604020202020204" pitchFamily="34" charset="0"/>
                <a:cs typeface="Arial" panose="020B0604020202020204" pitchFamily="34" charset="0"/>
              </a:rPr>
              <a:t> </a:t>
            </a:r>
          </a:p>
        </p:txBody>
      </p:sp>
      <p:sp>
        <p:nvSpPr>
          <p:cNvPr id="2" name="ZoneTexte 1">
            <a:extLst>
              <a:ext uri="{FF2B5EF4-FFF2-40B4-BE49-F238E27FC236}">
                <a16:creationId xmlns:a16="http://schemas.microsoft.com/office/drawing/2014/main" id="{6E548532-8DF4-944B-BB22-01D00598CBA5}"/>
              </a:ext>
            </a:extLst>
          </p:cNvPr>
          <p:cNvSpPr txBox="1"/>
          <p:nvPr/>
        </p:nvSpPr>
        <p:spPr>
          <a:xfrm>
            <a:off x="5988207" y="738188"/>
            <a:ext cx="6203793" cy="6278642"/>
          </a:xfrm>
          <a:prstGeom prst="rect">
            <a:avLst/>
          </a:prstGeom>
          <a:noFill/>
        </p:spPr>
        <p:txBody>
          <a:bodyPr wrap="square" rtlCol="0">
            <a:spAutoFit/>
          </a:bodyPr>
          <a:lstStyle/>
          <a:p>
            <a:r>
              <a:rPr lang="fr-FR" sz="1600" b="1" u="sng" dirty="0">
                <a:latin typeface="Arial" panose="020B0604020202020204" pitchFamily="34" charset="0"/>
                <a:cs typeface="Arial" panose="020B0604020202020204" pitchFamily="34" charset="0"/>
              </a:rPr>
              <a:t>Recopie</a:t>
            </a:r>
            <a:r>
              <a:rPr lang="fr-FR" sz="1600" b="1" dirty="0">
                <a:latin typeface="Arial" panose="020B0604020202020204" pitchFamily="34" charset="0"/>
                <a:cs typeface="Arial" panose="020B0604020202020204" pitchFamily="34" charset="0"/>
              </a:rPr>
              <a:t> la phrase négative. </a:t>
            </a:r>
            <a:r>
              <a:rPr lang="fr-FR" sz="1600" b="1" u="sng" dirty="0">
                <a:latin typeface="Arial" panose="020B0604020202020204" pitchFamily="34" charset="0"/>
                <a:cs typeface="Arial" panose="020B0604020202020204" pitchFamily="34" charset="0"/>
              </a:rPr>
              <a:t>Récris-la</a:t>
            </a:r>
            <a:r>
              <a:rPr lang="fr-FR" sz="1600" b="1" dirty="0">
                <a:latin typeface="Arial" panose="020B0604020202020204" pitchFamily="34" charset="0"/>
                <a:cs typeface="Arial" panose="020B0604020202020204" pitchFamily="34" charset="0"/>
              </a:rPr>
              <a:t> à la forme affirmative. </a:t>
            </a:r>
          </a:p>
          <a:p>
            <a:endParaRPr lang="fr-FR" sz="1600" b="1" dirty="0">
              <a:latin typeface="Arial" panose="020B0604020202020204" pitchFamily="34" charset="0"/>
              <a:cs typeface="Arial" panose="020B0604020202020204" pitchFamily="34" charset="0"/>
            </a:endParaRPr>
          </a:p>
          <a:p>
            <a:r>
              <a:rPr lang="fr-FR" sz="1600" dirty="0">
                <a:latin typeface="Arial" panose="020B0604020202020204" pitchFamily="34" charset="0"/>
                <a:cs typeface="Arial" panose="020B0604020202020204" pitchFamily="34" charset="0"/>
              </a:rPr>
              <a:t>_____________________________________________________</a:t>
            </a:r>
          </a:p>
          <a:p>
            <a:endParaRPr lang="fr-FR" sz="1600" dirty="0">
              <a:latin typeface="Arial" panose="020B0604020202020204" pitchFamily="34" charset="0"/>
              <a:cs typeface="Arial" panose="020B0604020202020204" pitchFamily="34" charset="0"/>
            </a:endParaRPr>
          </a:p>
          <a:p>
            <a:r>
              <a:rPr lang="fr-FR" sz="1600" dirty="0">
                <a:latin typeface="Arial" panose="020B0604020202020204" pitchFamily="34" charset="0"/>
                <a:cs typeface="Arial" panose="020B0604020202020204" pitchFamily="34" charset="0"/>
              </a:rPr>
              <a:t>____________________________________________________</a:t>
            </a:r>
          </a:p>
          <a:p>
            <a:endParaRPr lang="fr-FR" sz="1600" dirty="0">
              <a:latin typeface="Arial" panose="020B0604020202020204" pitchFamily="34" charset="0"/>
              <a:cs typeface="Arial" panose="020B0604020202020204" pitchFamily="34" charset="0"/>
            </a:endParaRPr>
          </a:p>
          <a:p>
            <a:r>
              <a:rPr lang="fr-FR" sz="1600" b="1" dirty="0">
                <a:latin typeface="Arial" panose="020B0604020202020204" pitchFamily="34" charset="0"/>
                <a:cs typeface="Arial" panose="020B0604020202020204" pitchFamily="34" charset="0"/>
              </a:rPr>
              <a:t>Dans chaque phrase, </a:t>
            </a:r>
            <a:r>
              <a:rPr lang="fr-FR" sz="1600" b="1" u="sng" dirty="0">
                <a:latin typeface="Arial" panose="020B0604020202020204" pitchFamily="34" charset="0"/>
                <a:cs typeface="Arial" panose="020B0604020202020204" pitchFamily="34" charset="0"/>
              </a:rPr>
              <a:t>entoure</a:t>
            </a:r>
            <a:r>
              <a:rPr lang="fr-FR" sz="1600" b="1" dirty="0">
                <a:latin typeface="Arial" panose="020B0604020202020204" pitchFamily="34" charset="0"/>
                <a:cs typeface="Arial" panose="020B0604020202020204" pitchFamily="34" charset="0"/>
              </a:rPr>
              <a:t> le sujet, </a:t>
            </a:r>
            <a:r>
              <a:rPr lang="fr-FR" sz="1600" b="1" u="sng" dirty="0">
                <a:latin typeface="Arial" panose="020B0604020202020204" pitchFamily="34" charset="0"/>
                <a:cs typeface="Arial" panose="020B0604020202020204" pitchFamily="34" charset="0"/>
              </a:rPr>
              <a:t>souligne</a:t>
            </a:r>
            <a:r>
              <a:rPr lang="fr-FR" sz="1600" b="1" dirty="0">
                <a:latin typeface="Arial" panose="020B0604020202020204" pitchFamily="34" charset="0"/>
                <a:cs typeface="Arial" panose="020B0604020202020204" pitchFamily="34" charset="0"/>
              </a:rPr>
              <a:t> le verbe et </a:t>
            </a:r>
            <a:r>
              <a:rPr lang="fr-FR" sz="1600" b="1" u="sng" dirty="0">
                <a:latin typeface="Arial" panose="020B0604020202020204" pitchFamily="34" charset="0"/>
                <a:cs typeface="Arial" panose="020B0604020202020204" pitchFamily="34" charset="0"/>
              </a:rPr>
              <a:t>donne </a:t>
            </a:r>
            <a:r>
              <a:rPr lang="fr-FR" sz="1600" b="1" dirty="0">
                <a:latin typeface="Arial" panose="020B0604020202020204" pitchFamily="34" charset="0"/>
                <a:cs typeface="Arial" panose="020B0604020202020204" pitchFamily="34" charset="0"/>
              </a:rPr>
              <a:t>son infinitif. Indique la nature des sujets.</a:t>
            </a:r>
          </a:p>
          <a:p>
            <a:pPr>
              <a:lnSpc>
                <a:spcPct val="200000"/>
              </a:lnSpc>
            </a:pPr>
            <a:r>
              <a:rPr lang="fr-FR" i="1" dirty="0">
                <a:latin typeface="Arial" panose="020B0604020202020204" pitchFamily="34" charset="0"/>
                <a:cs typeface="Arial" panose="020B0604020202020204" pitchFamily="34" charset="0"/>
              </a:rPr>
              <a:t>Ce matin, Guillaume cherche son ami Pierre.</a:t>
            </a:r>
            <a:endParaRPr lang="fr-FR" dirty="0">
              <a:latin typeface="Arial" panose="020B0604020202020204" pitchFamily="34" charset="0"/>
              <a:cs typeface="Arial" panose="020B0604020202020204" pitchFamily="34" charset="0"/>
            </a:endParaRPr>
          </a:p>
          <a:p>
            <a:pPr>
              <a:lnSpc>
                <a:spcPct val="200000"/>
              </a:lnSpc>
            </a:pPr>
            <a:r>
              <a:rPr lang="fr-FR" i="1" dirty="0">
                <a:latin typeface="Arial" panose="020B0604020202020204" pitchFamily="34" charset="0"/>
                <a:cs typeface="Arial" panose="020B0604020202020204" pitchFamily="34" charset="0"/>
              </a:rPr>
              <a:t>Dans l’escalier Aymar barre le passage aux enfants.</a:t>
            </a:r>
            <a:endParaRPr lang="fr-FR" dirty="0">
              <a:latin typeface="Arial" panose="020B0604020202020204" pitchFamily="34" charset="0"/>
              <a:cs typeface="Arial" panose="020B0604020202020204" pitchFamily="34" charset="0"/>
            </a:endParaRPr>
          </a:p>
          <a:p>
            <a:pPr>
              <a:lnSpc>
                <a:spcPct val="200000"/>
              </a:lnSpc>
            </a:pPr>
            <a:r>
              <a:rPr lang="fr-FR" i="1" dirty="0">
                <a:latin typeface="Arial" panose="020B0604020202020204" pitchFamily="34" charset="0"/>
                <a:cs typeface="Arial" panose="020B0604020202020204" pitchFamily="34" charset="0"/>
              </a:rPr>
              <a:t>En courant, il monte les escaliers du donjon.</a:t>
            </a:r>
            <a:endParaRPr lang="fr-FR" dirty="0">
              <a:latin typeface="Arial" panose="020B0604020202020204" pitchFamily="34" charset="0"/>
              <a:cs typeface="Arial" panose="020B0604020202020204" pitchFamily="34" charset="0"/>
            </a:endParaRPr>
          </a:p>
          <a:p>
            <a:pPr>
              <a:lnSpc>
                <a:spcPct val="200000"/>
              </a:lnSpc>
            </a:pPr>
            <a:r>
              <a:rPr lang="fr-FR" i="1" dirty="0">
                <a:latin typeface="Arial" panose="020B0604020202020204" pitchFamily="34" charset="0"/>
                <a:cs typeface="Arial" panose="020B0604020202020204" pitchFamily="34" charset="0"/>
              </a:rPr>
              <a:t>Un très vieil homme accompagne Aymar.</a:t>
            </a:r>
            <a:endParaRPr lang="fr-FR" dirty="0">
              <a:latin typeface="Arial" panose="020B0604020202020204" pitchFamily="34" charset="0"/>
              <a:cs typeface="Arial" panose="020B0604020202020204" pitchFamily="34" charset="0"/>
            </a:endParaRPr>
          </a:p>
          <a:p>
            <a:r>
              <a:rPr lang="fr-FR" sz="1600" i="1" dirty="0">
                <a:latin typeface="Arial" panose="020B0604020202020204" pitchFamily="34" charset="0"/>
                <a:cs typeface="Arial" panose="020B0604020202020204" pitchFamily="34" charset="0"/>
              </a:rPr>
              <a:t> </a:t>
            </a:r>
            <a:endParaRPr lang="fr-FR" sz="1600" dirty="0">
              <a:latin typeface="Arial" panose="020B0604020202020204" pitchFamily="34" charset="0"/>
              <a:cs typeface="Arial" panose="020B0604020202020204" pitchFamily="34" charset="0"/>
            </a:endParaRPr>
          </a:p>
          <a:p>
            <a:r>
              <a:rPr lang="fr-FR" sz="1600" b="1" u="sng" dirty="0">
                <a:latin typeface="Arial" panose="020B0604020202020204" pitchFamily="34" charset="0"/>
                <a:cs typeface="Arial" panose="020B0604020202020204" pitchFamily="34" charset="0"/>
              </a:rPr>
              <a:t>Redis</a:t>
            </a:r>
            <a:r>
              <a:rPr lang="fr-FR" sz="1600" b="1" dirty="0">
                <a:latin typeface="Arial" panose="020B0604020202020204" pitchFamily="34" charset="0"/>
                <a:cs typeface="Arial" panose="020B0604020202020204" pitchFamily="34" charset="0"/>
              </a:rPr>
              <a:t> les phrases en changeant les compléments circonstanciels de place.</a:t>
            </a:r>
          </a:p>
          <a:p>
            <a:endParaRPr lang="fr-FR" sz="1600" dirty="0">
              <a:latin typeface="Arial" panose="020B0604020202020204" pitchFamily="34" charset="0"/>
              <a:cs typeface="Arial" panose="020B0604020202020204" pitchFamily="34" charset="0"/>
            </a:endParaRPr>
          </a:p>
          <a:p>
            <a:r>
              <a:rPr lang="fr-FR" sz="1600" i="1" dirty="0">
                <a:latin typeface="Arial" panose="020B0604020202020204" pitchFamily="34" charset="0"/>
                <a:cs typeface="Arial" panose="020B0604020202020204" pitchFamily="34" charset="0"/>
              </a:rPr>
              <a:t> </a:t>
            </a:r>
            <a:endParaRPr lang="fr-FR" sz="1600" dirty="0">
              <a:latin typeface="Arial" panose="020B0604020202020204" pitchFamily="34" charset="0"/>
              <a:cs typeface="Arial" panose="020B0604020202020204" pitchFamily="34" charset="0"/>
            </a:endParaRPr>
          </a:p>
          <a:p>
            <a:r>
              <a:rPr lang="fr-FR" sz="1600" b="1" u="sng" dirty="0">
                <a:latin typeface="Arial" panose="020B0604020202020204" pitchFamily="34" charset="0"/>
                <a:cs typeface="Arial" panose="020B0604020202020204" pitchFamily="34" charset="0"/>
              </a:rPr>
              <a:t>Relève</a:t>
            </a:r>
            <a:r>
              <a:rPr lang="fr-FR" sz="1600" b="1" dirty="0">
                <a:latin typeface="Arial" panose="020B0604020202020204" pitchFamily="34" charset="0"/>
                <a:cs typeface="Arial" panose="020B0604020202020204" pitchFamily="34" charset="0"/>
              </a:rPr>
              <a:t> dans le texte des noms propres, des noms communs,  des groupes nominaux avec adjectif. </a:t>
            </a:r>
          </a:p>
          <a:p>
            <a:endParaRPr lang="fr-FR" dirty="0"/>
          </a:p>
        </p:txBody>
      </p:sp>
    </p:spTree>
    <p:extLst>
      <p:ext uri="{BB962C8B-B14F-4D97-AF65-F5344CB8AC3E}">
        <p14:creationId xmlns:p14="http://schemas.microsoft.com/office/powerpoint/2010/main" val="3865570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5322306"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 3  </a:t>
            </a:r>
            <a:r>
              <a:rPr lang="fr-FR" altLang="fr-FR" sz="1400" i="1" dirty="0">
                <a:solidFill>
                  <a:srgbClr val="000000"/>
                </a:solidFill>
                <a:latin typeface="Arial" panose="020B0604020202020204" pitchFamily="34" charset="0"/>
              </a:rPr>
              <a:t>Je travaille seul</a:t>
            </a:r>
            <a:endParaRPr lang="fr-FR" altLang="fr-FR" dirty="0">
              <a:latin typeface="Arial" panose="020B0604020202020204" pitchFamily="34" charset="0"/>
            </a:endParaRPr>
          </a:p>
        </p:txBody>
      </p:sp>
      <p:sp>
        <p:nvSpPr>
          <p:cNvPr id="6" name="Text Box 4"/>
          <p:cNvSpPr txBox="1">
            <a:spLocks noChangeArrowheads="1"/>
          </p:cNvSpPr>
          <p:nvPr/>
        </p:nvSpPr>
        <p:spPr bwMode="auto">
          <a:xfrm>
            <a:off x="359726" y="800100"/>
            <a:ext cx="11541236" cy="5942748"/>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sz="2000" dirty="0">
                <a:latin typeface="Arial" panose="020B0604020202020204" pitchFamily="34" charset="0"/>
                <a:cs typeface="Arial" panose="020B0604020202020204" pitchFamily="34" charset="0"/>
              </a:rPr>
              <a:t>*1) </a:t>
            </a:r>
            <a:r>
              <a:rPr lang="fr-FR" sz="2000" b="1" u="sng" dirty="0">
                <a:latin typeface="Arial" panose="020B0604020202020204" pitchFamily="34" charset="0"/>
                <a:cs typeface="Arial" panose="020B0604020202020204" pitchFamily="34" charset="0"/>
              </a:rPr>
              <a:t>Constitue</a:t>
            </a:r>
            <a:r>
              <a:rPr lang="fr-FR" sz="2000" b="1" dirty="0">
                <a:latin typeface="Arial" panose="020B0604020202020204" pitchFamily="34" charset="0"/>
                <a:cs typeface="Arial" panose="020B0604020202020204" pitchFamily="34" charset="0"/>
              </a:rPr>
              <a:t> une phrase avec les groupes de mots suivants.</a:t>
            </a:r>
          </a:p>
          <a:p>
            <a:pPr>
              <a:lnSpc>
                <a:spcPct val="150000"/>
              </a:lnSpc>
            </a:pPr>
            <a:r>
              <a:rPr lang="fr-FR" sz="2000" i="1" dirty="0">
                <a:solidFill>
                  <a:srgbClr val="7030A0"/>
                </a:solidFill>
                <a:latin typeface="Arial" panose="020B0604020202020204" pitchFamily="34" charset="0"/>
                <a:cs typeface="Arial" panose="020B0604020202020204" pitchFamily="34" charset="0"/>
              </a:rPr>
              <a:t>court - pour trouver - ce matin - à travers tout le château - Guillaume - son ami Pierre</a:t>
            </a:r>
          </a:p>
          <a:p>
            <a:pPr>
              <a:lnSpc>
                <a:spcPct val="150000"/>
              </a:lnSpc>
            </a:pPr>
            <a:endParaRPr lang="fr-FR" sz="2000" dirty="0">
              <a:solidFill>
                <a:srgbClr val="7030A0"/>
              </a:solidFill>
              <a:latin typeface="Arial" panose="020B0604020202020204" pitchFamily="34" charset="0"/>
              <a:cs typeface="Arial" panose="020B0604020202020204" pitchFamily="34" charset="0"/>
            </a:endParaRPr>
          </a:p>
          <a:p>
            <a:pPr>
              <a:lnSpc>
                <a:spcPct val="150000"/>
              </a:lnSpc>
            </a:pPr>
            <a:r>
              <a:rPr lang="fr-FR" sz="2000" b="1" dirty="0">
                <a:latin typeface="Arial" panose="020B0604020202020204" pitchFamily="34" charset="0"/>
                <a:cs typeface="Arial" panose="020B0604020202020204" pitchFamily="34" charset="0"/>
              </a:rPr>
              <a:t>*2) </a:t>
            </a:r>
            <a:r>
              <a:rPr lang="fr-FR" sz="2000" b="1" u="sng" dirty="0">
                <a:latin typeface="Arial" panose="020B0604020202020204" pitchFamily="34" charset="0"/>
                <a:cs typeface="Arial" panose="020B0604020202020204" pitchFamily="34" charset="0"/>
              </a:rPr>
              <a:t>Classe</a:t>
            </a:r>
            <a:r>
              <a:rPr lang="fr-FR" sz="2000" b="1" dirty="0">
                <a:latin typeface="Arial" panose="020B0604020202020204" pitchFamily="34" charset="0"/>
                <a:cs typeface="Arial" panose="020B0604020202020204" pitchFamily="34" charset="0"/>
              </a:rPr>
              <a:t> dans un tableau ces groupes nominaux suivant leur genre et leur nombre:</a:t>
            </a:r>
          </a:p>
          <a:p>
            <a:pPr>
              <a:lnSpc>
                <a:spcPct val="150000"/>
              </a:lnSpc>
            </a:pPr>
            <a:r>
              <a:rPr lang="fr-FR" sz="2000" i="1" dirty="0">
                <a:latin typeface="Arial" panose="020B0604020202020204" pitchFamily="34" charset="0"/>
                <a:cs typeface="Arial" panose="020B0604020202020204" pitchFamily="34" charset="0"/>
              </a:rPr>
              <a:t>l’écuyer – l’ami – sa famille - la leçon – un jeune garçon – les escaliers </a:t>
            </a:r>
          </a:p>
          <a:p>
            <a:pPr>
              <a:lnSpc>
                <a:spcPct val="150000"/>
              </a:lnSpc>
            </a:pPr>
            <a:endParaRPr lang="fr-FR" sz="2000" i="1" dirty="0">
              <a:latin typeface="Arial" panose="020B0604020202020204" pitchFamily="34" charset="0"/>
              <a:cs typeface="Arial" panose="020B0604020202020204" pitchFamily="34" charset="0"/>
            </a:endParaRPr>
          </a:p>
          <a:p>
            <a:pPr fontAlgn="t"/>
            <a:r>
              <a:rPr lang="fr-FR" b="1" dirty="0"/>
              <a:t> </a:t>
            </a:r>
            <a:endParaRPr lang="fr-FR" dirty="0"/>
          </a:p>
          <a:p>
            <a:pPr>
              <a:lnSpc>
                <a:spcPct val="150000"/>
              </a:lnSpc>
            </a:pPr>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322306"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23473840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4 </a:t>
            </a:r>
            <a:r>
              <a:rPr kumimoji="0" lang="fr-FR" altLang="fr-FR" sz="1400" b="0" i="1" u="none" strike="noStrike" cap="none" normalizeH="0" baseline="0" dirty="0">
                <a:ln>
                  <a:noFill/>
                </a:ln>
                <a:solidFill>
                  <a:srgbClr val="000000"/>
                </a:solidFill>
                <a:effectLst/>
                <a:latin typeface="Arial" panose="020B0604020202020204" pitchFamily="34" charset="0"/>
              </a:rPr>
              <a:t>Vocabulaire *</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419100" y="738188"/>
            <a:ext cx="11541236" cy="5732149"/>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b="1" dirty="0">
                <a:latin typeface="Arial" panose="020B0604020202020204" pitchFamily="34" charset="0"/>
                <a:cs typeface="Arial" panose="020B0604020202020204" pitchFamily="34" charset="0"/>
              </a:rPr>
              <a:t>*1) </a:t>
            </a:r>
            <a:r>
              <a:rPr lang="fr-FR" b="1" u="sng" dirty="0">
                <a:latin typeface="Arial" panose="020B0604020202020204" pitchFamily="34" charset="0"/>
                <a:cs typeface="Arial" panose="020B0604020202020204" pitchFamily="34" charset="0"/>
              </a:rPr>
              <a:t>Cherche</a:t>
            </a:r>
            <a:r>
              <a:rPr lang="fr-FR" b="1" dirty="0">
                <a:latin typeface="Arial" panose="020B0604020202020204" pitchFamily="34" charset="0"/>
                <a:cs typeface="Arial" panose="020B0604020202020204" pitchFamily="34" charset="0"/>
              </a:rPr>
              <a:t> le nom </a:t>
            </a:r>
            <a:r>
              <a:rPr lang="fr-FR" b="1" i="1" dirty="0">
                <a:latin typeface="Arial" panose="020B0604020202020204" pitchFamily="34" charset="0"/>
                <a:cs typeface="Arial" panose="020B0604020202020204" pitchFamily="34" charset="0"/>
              </a:rPr>
              <a:t>passage</a:t>
            </a:r>
            <a:r>
              <a:rPr lang="fr-FR" b="1" dirty="0">
                <a:latin typeface="Arial" panose="020B0604020202020204" pitchFamily="34" charset="0"/>
                <a:cs typeface="Arial" panose="020B0604020202020204" pitchFamily="34" charset="0"/>
              </a:rPr>
              <a:t> dans le dictionnaire et </a:t>
            </a:r>
            <a:r>
              <a:rPr lang="fr-FR" b="1" u="sng" dirty="0">
                <a:latin typeface="Arial" panose="020B0604020202020204" pitchFamily="34" charset="0"/>
                <a:cs typeface="Arial" panose="020B0604020202020204" pitchFamily="34" charset="0"/>
              </a:rPr>
              <a:t>relève</a:t>
            </a:r>
            <a:r>
              <a:rPr lang="fr-FR" b="1" dirty="0">
                <a:latin typeface="Arial" panose="020B0604020202020204" pitchFamily="34" charset="0"/>
                <a:cs typeface="Arial" panose="020B0604020202020204" pitchFamily="34" charset="0"/>
              </a:rPr>
              <a:t> le verbe à partir duquel il est formé. </a:t>
            </a:r>
          </a:p>
          <a:p>
            <a:pPr>
              <a:lnSpc>
                <a:spcPct val="150000"/>
              </a:lnSpc>
            </a:pPr>
            <a:r>
              <a:rPr lang="fr-FR" b="1" u="sng" dirty="0">
                <a:latin typeface="Arial" panose="020B0604020202020204" pitchFamily="34" charset="0"/>
                <a:cs typeface="Arial" panose="020B0604020202020204" pitchFamily="34" charset="0"/>
              </a:rPr>
              <a:t>Observe</a:t>
            </a:r>
            <a:r>
              <a:rPr lang="fr-FR" b="1" dirty="0">
                <a:latin typeface="Arial" panose="020B0604020202020204" pitchFamily="34" charset="0"/>
                <a:cs typeface="Arial" panose="020B0604020202020204" pitchFamily="34" charset="0"/>
              </a:rPr>
              <a:t> les mots suivants et </a:t>
            </a:r>
            <a:r>
              <a:rPr lang="fr-FR" b="1" u="sng" dirty="0">
                <a:latin typeface="Arial" panose="020B0604020202020204" pitchFamily="34" charset="0"/>
                <a:cs typeface="Arial" panose="020B0604020202020204" pitchFamily="34" charset="0"/>
              </a:rPr>
              <a:t>souligne</a:t>
            </a:r>
            <a:r>
              <a:rPr lang="fr-FR" b="1" dirty="0">
                <a:latin typeface="Arial" panose="020B0604020202020204" pitchFamily="34" charset="0"/>
                <a:cs typeface="Arial" panose="020B0604020202020204" pitchFamily="34" charset="0"/>
              </a:rPr>
              <a:t> le suffixe utilisé</a:t>
            </a:r>
            <a:r>
              <a:rPr lang="fr-FR" dirty="0">
                <a:latin typeface="Arial" panose="020B0604020202020204" pitchFamily="34" charset="0"/>
                <a:cs typeface="Arial" panose="020B0604020202020204" pitchFamily="34" charset="0"/>
              </a:rPr>
              <a:t> : </a:t>
            </a:r>
            <a:r>
              <a:rPr lang="fr-FR" i="1" dirty="0">
                <a:latin typeface="Arial" panose="020B0604020202020204" pitchFamily="34" charset="0"/>
                <a:cs typeface="Arial" panose="020B0604020202020204" pitchFamily="34" charset="0"/>
              </a:rPr>
              <a:t>lavage, repassage, grattage</a:t>
            </a:r>
            <a:r>
              <a:rPr lang="fr-FR" dirty="0">
                <a:latin typeface="Arial" panose="020B0604020202020204" pitchFamily="34" charset="0"/>
                <a:cs typeface="Arial" panose="020B0604020202020204" pitchFamily="34" charset="0"/>
              </a:rPr>
              <a:t>. </a:t>
            </a:r>
          </a:p>
          <a:p>
            <a:pPr>
              <a:lnSpc>
                <a:spcPct val="150000"/>
              </a:lnSpc>
            </a:pPr>
            <a:endParaRPr lang="fr-FR" dirty="0">
              <a:latin typeface="Arial" panose="020B0604020202020204" pitchFamily="34" charset="0"/>
              <a:cs typeface="Arial" panose="020B0604020202020204" pitchFamily="34" charset="0"/>
            </a:endParaRPr>
          </a:p>
          <a:p>
            <a:pPr>
              <a:lnSpc>
                <a:spcPct val="150000"/>
              </a:lnSpc>
            </a:pPr>
            <a:r>
              <a:rPr lang="fr-FR" b="1" dirty="0">
                <a:latin typeface="Arial" panose="020B0604020202020204" pitchFamily="34" charset="0"/>
                <a:cs typeface="Arial" panose="020B0604020202020204" pitchFamily="34" charset="0"/>
              </a:rPr>
              <a:t>*2) </a:t>
            </a:r>
            <a:r>
              <a:rPr lang="fr-FR" b="1" u="sng" dirty="0">
                <a:latin typeface="Arial" panose="020B0604020202020204" pitchFamily="34" charset="0"/>
                <a:cs typeface="Arial" panose="020B0604020202020204" pitchFamily="34" charset="0"/>
              </a:rPr>
              <a:t>Écris</a:t>
            </a:r>
            <a:r>
              <a:rPr lang="fr-FR" b="1" dirty="0">
                <a:latin typeface="Arial" panose="020B0604020202020204" pitchFamily="34" charset="0"/>
                <a:cs typeface="Arial" panose="020B0604020202020204" pitchFamily="34" charset="0"/>
              </a:rPr>
              <a:t> les noms dérivés des verbes suivants en employant le suffixe </a:t>
            </a:r>
            <a:r>
              <a:rPr lang="fr-FR" b="1" i="1" dirty="0">
                <a:latin typeface="Arial" panose="020B0604020202020204" pitchFamily="34" charset="0"/>
                <a:cs typeface="Arial" panose="020B0604020202020204" pitchFamily="34" charset="0"/>
              </a:rPr>
              <a:t>–</a:t>
            </a:r>
            <a:r>
              <a:rPr lang="fr-FR" b="1" i="1" dirty="0" err="1">
                <a:latin typeface="Arial" panose="020B0604020202020204" pitchFamily="34" charset="0"/>
                <a:cs typeface="Arial" panose="020B0604020202020204" pitchFamily="34" charset="0"/>
              </a:rPr>
              <a:t>age</a:t>
            </a:r>
            <a:r>
              <a:rPr lang="fr-FR" b="1" i="1" dirty="0">
                <a:latin typeface="Arial" panose="020B0604020202020204" pitchFamily="34" charset="0"/>
                <a:cs typeface="Arial" panose="020B0604020202020204" pitchFamily="34" charset="0"/>
              </a:rPr>
              <a:t> </a:t>
            </a:r>
            <a:r>
              <a:rPr lang="fr-FR" b="1" dirty="0">
                <a:latin typeface="Arial" panose="020B0604020202020204" pitchFamily="34" charset="0"/>
                <a:cs typeface="Arial" panose="020B0604020202020204" pitchFamily="34" charset="0"/>
              </a:rPr>
              <a:t>: </a:t>
            </a:r>
          </a:p>
          <a:p>
            <a:pPr>
              <a:lnSpc>
                <a:spcPct val="200000"/>
              </a:lnSpc>
            </a:pPr>
            <a:r>
              <a:rPr lang="fr-FR" i="1" dirty="0">
                <a:latin typeface="Arial" panose="020B0604020202020204" pitchFamily="34" charset="0"/>
                <a:cs typeface="Arial" panose="020B0604020202020204" pitchFamily="34" charset="0"/>
              </a:rPr>
              <a:t>Monter : ______________		découper : ______________, 		régler : ______________, </a:t>
            </a:r>
          </a:p>
          <a:p>
            <a:pPr>
              <a:lnSpc>
                <a:spcPct val="200000"/>
              </a:lnSpc>
            </a:pPr>
            <a:r>
              <a:rPr lang="fr-FR" i="1" dirty="0">
                <a:latin typeface="Arial" panose="020B0604020202020204" pitchFamily="34" charset="0"/>
                <a:cs typeface="Arial" panose="020B0604020202020204" pitchFamily="34" charset="0"/>
              </a:rPr>
              <a:t>décoller : ______________, 	déballer : ______________, 		maquiller : ______________.</a:t>
            </a:r>
          </a:p>
          <a:p>
            <a:pPr>
              <a:lnSpc>
                <a:spcPct val="150000"/>
              </a:lnSpc>
            </a:pPr>
            <a:endParaRPr lang="fr-FR" dirty="0">
              <a:latin typeface="Arial" panose="020B0604020202020204" pitchFamily="34" charset="0"/>
              <a:cs typeface="Arial" panose="020B0604020202020204" pitchFamily="34" charset="0"/>
            </a:endParaRPr>
          </a:p>
          <a:p>
            <a:pPr>
              <a:lnSpc>
                <a:spcPct val="150000"/>
              </a:lnSpc>
            </a:pPr>
            <a:r>
              <a:rPr lang="fr-FR" b="1" dirty="0">
                <a:latin typeface="Arial" panose="020B0604020202020204" pitchFamily="34" charset="0"/>
                <a:cs typeface="Arial" panose="020B0604020202020204" pitchFamily="34" charset="0"/>
              </a:rPr>
              <a:t>*3) </a:t>
            </a:r>
            <a:r>
              <a:rPr lang="fr-FR" b="1" u="sng" dirty="0">
                <a:latin typeface="Arial" panose="020B0604020202020204" pitchFamily="34" charset="0"/>
                <a:cs typeface="Arial" panose="020B0604020202020204" pitchFamily="34" charset="0"/>
              </a:rPr>
              <a:t>Écris</a:t>
            </a:r>
            <a:r>
              <a:rPr lang="fr-FR" b="1" dirty="0">
                <a:latin typeface="Arial" panose="020B0604020202020204" pitchFamily="34" charset="0"/>
                <a:cs typeface="Arial" panose="020B0604020202020204" pitchFamily="34" charset="0"/>
              </a:rPr>
              <a:t> une phrase avec un des mots trouvés.</a:t>
            </a:r>
          </a:p>
          <a:p>
            <a:pPr>
              <a:lnSpc>
                <a:spcPct val="150000"/>
              </a:lnSpc>
            </a:pPr>
            <a:endParaRPr lang="fr-FR" dirty="0">
              <a:latin typeface="Arial" panose="020B0604020202020204" pitchFamily="34" charset="0"/>
              <a:cs typeface="Arial" panose="020B0604020202020204" pitchFamily="34" charset="0"/>
            </a:endParaRPr>
          </a:p>
          <a:p>
            <a:pPr>
              <a:lnSpc>
                <a:spcPct val="150000"/>
              </a:lnSpc>
            </a:pPr>
            <a:r>
              <a:rPr lang="fr-FR" b="1" dirty="0">
                <a:latin typeface="Arial" panose="020B0604020202020204" pitchFamily="34" charset="0"/>
                <a:cs typeface="Arial" panose="020B0604020202020204" pitchFamily="34" charset="0"/>
              </a:rPr>
              <a:t>*4) Écris le verbe à partir duquel chaque nom est dérivé, son infinitif se termine par</a:t>
            </a:r>
            <a:r>
              <a:rPr lang="fr-FR" b="1" i="1" dirty="0">
                <a:latin typeface="Arial" panose="020B0604020202020204" pitchFamily="34" charset="0"/>
                <a:cs typeface="Arial" panose="020B0604020202020204" pitchFamily="34" charset="0"/>
              </a:rPr>
              <a:t> –er : </a:t>
            </a:r>
          </a:p>
          <a:p>
            <a:pPr>
              <a:lnSpc>
                <a:spcPct val="200000"/>
              </a:lnSpc>
            </a:pPr>
            <a:r>
              <a:rPr lang="fr-FR" i="1" dirty="0">
                <a:latin typeface="Arial" panose="020B0604020202020204" pitchFamily="34" charset="0"/>
                <a:cs typeface="Arial" panose="020B0604020202020204" pitchFamily="34" charset="0"/>
              </a:rPr>
              <a:t>Freinage : ______________, 	grattage : ______________, 	pédalage : ______________, </a:t>
            </a:r>
          </a:p>
          <a:p>
            <a:pPr>
              <a:lnSpc>
                <a:spcPct val="200000"/>
              </a:lnSpc>
            </a:pPr>
            <a:r>
              <a:rPr lang="fr-FR" i="1" dirty="0">
                <a:latin typeface="Arial" panose="020B0604020202020204" pitchFamily="34" charset="0"/>
                <a:cs typeface="Arial" panose="020B0604020202020204" pitchFamily="34" charset="0"/>
              </a:rPr>
              <a:t>tissage : ______________, 	pompage : ______________.</a:t>
            </a:r>
            <a:endParaRPr lang="fr-FR" dirty="0">
              <a:latin typeface="Arial" panose="020B0604020202020204" pitchFamily="34" charset="0"/>
              <a:cs typeface="Arial" panose="020B0604020202020204" pitchFamily="34" charset="0"/>
            </a:endParaRPr>
          </a:p>
          <a:p>
            <a:pPr>
              <a:lnSpc>
                <a:spcPct val="150000"/>
              </a:lnSpc>
            </a:pPr>
            <a:endParaRPr lang="fr-FR" sz="28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7981077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4 </a:t>
            </a:r>
            <a:r>
              <a:rPr kumimoji="0" lang="fr-FR" altLang="fr-FR" sz="1400" b="0" i="1" u="none" strike="noStrike" cap="none" normalizeH="0" baseline="0" dirty="0">
                <a:ln>
                  <a:noFill/>
                </a:ln>
                <a:solidFill>
                  <a:srgbClr val="000000"/>
                </a:solidFill>
                <a:effectLst/>
                <a:latin typeface="Arial" panose="020B0604020202020204" pitchFamily="34" charset="0"/>
              </a:rPr>
              <a:t>Vocabulaire **/***</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419100" y="660981"/>
            <a:ext cx="11541236" cy="5732149"/>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342900" indent="-342900">
              <a:lnSpc>
                <a:spcPct val="150000"/>
              </a:lnSpc>
              <a:buAutoNum type="arabicParenR"/>
            </a:pPr>
            <a:r>
              <a:rPr lang="fr-FR" b="1" u="sng" dirty="0">
                <a:latin typeface="Arial" panose="020B0604020202020204" pitchFamily="34" charset="0"/>
                <a:cs typeface="Arial" panose="020B0604020202020204" pitchFamily="34" charset="0"/>
              </a:rPr>
              <a:t>Cherche</a:t>
            </a:r>
            <a:r>
              <a:rPr lang="fr-FR" b="1" dirty="0">
                <a:latin typeface="Arial" panose="020B0604020202020204" pitchFamily="34" charset="0"/>
                <a:cs typeface="Arial" panose="020B0604020202020204" pitchFamily="34" charset="0"/>
              </a:rPr>
              <a:t> le nom </a:t>
            </a:r>
            <a:r>
              <a:rPr lang="fr-FR" b="1" i="1" dirty="0">
                <a:latin typeface="Arial" panose="020B0604020202020204" pitchFamily="34" charset="0"/>
                <a:cs typeface="Arial" panose="020B0604020202020204" pitchFamily="34" charset="0"/>
              </a:rPr>
              <a:t>obscurité </a:t>
            </a:r>
            <a:r>
              <a:rPr lang="fr-FR" b="1" dirty="0">
                <a:latin typeface="Arial" panose="020B0604020202020204" pitchFamily="34" charset="0"/>
                <a:cs typeface="Arial" panose="020B0604020202020204" pitchFamily="34" charset="0"/>
              </a:rPr>
              <a:t>dans le dictionnaire et </a:t>
            </a:r>
            <a:r>
              <a:rPr lang="fr-FR" b="1" u="sng" dirty="0">
                <a:latin typeface="Arial" panose="020B0604020202020204" pitchFamily="34" charset="0"/>
                <a:cs typeface="Arial" panose="020B0604020202020204" pitchFamily="34" charset="0"/>
              </a:rPr>
              <a:t>relève</a:t>
            </a:r>
            <a:r>
              <a:rPr lang="fr-FR" b="1" dirty="0">
                <a:latin typeface="Arial" panose="020B0604020202020204" pitchFamily="34" charset="0"/>
                <a:cs typeface="Arial" panose="020B0604020202020204" pitchFamily="34" charset="0"/>
              </a:rPr>
              <a:t> l’adjectif à partir duquel le nom est formé. </a:t>
            </a:r>
          </a:p>
          <a:p>
            <a:pPr>
              <a:lnSpc>
                <a:spcPct val="150000"/>
              </a:lnSpc>
            </a:pPr>
            <a:endParaRPr lang="fr-FR" sz="500" b="1" dirty="0">
              <a:latin typeface="Arial" panose="020B0604020202020204" pitchFamily="34" charset="0"/>
              <a:cs typeface="Arial" panose="020B0604020202020204" pitchFamily="34" charset="0"/>
            </a:endParaRPr>
          </a:p>
          <a:p>
            <a:pPr>
              <a:lnSpc>
                <a:spcPct val="150000"/>
              </a:lnSpc>
            </a:pPr>
            <a:r>
              <a:rPr lang="fr-FR" b="1" dirty="0">
                <a:latin typeface="Arial" panose="020B0604020202020204" pitchFamily="34" charset="0"/>
                <a:cs typeface="Arial" panose="020B0604020202020204" pitchFamily="34" charset="0"/>
              </a:rPr>
              <a:t>2) </a:t>
            </a:r>
            <a:r>
              <a:rPr lang="fr-FR" b="1" u="sng" dirty="0">
                <a:latin typeface="Arial" panose="020B0604020202020204" pitchFamily="34" charset="0"/>
                <a:cs typeface="Arial" panose="020B0604020202020204" pitchFamily="34" charset="0"/>
              </a:rPr>
              <a:t>Observe</a:t>
            </a:r>
            <a:r>
              <a:rPr lang="fr-FR" b="1" dirty="0">
                <a:latin typeface="Arial" panose="020B0604020202020204" pitchFamily="34" charset="0"/>
                <a:cs typeface="Arial" panose="020B0604020202020204" pitchFamily="34" charset="0"/>
              </a:rPr>
              <a:t> les noms féminins suivants et </a:t>
            </a:r>
            <a:r>
              <a:rPr lang="fr-FR" b="1" u="sng" dirty="0">
                <a:latin typeface="Arial" panose="020B0604020202020204" pitchFamily="34" charset="0"/>
                <a:cs typeface="Arial" panose="020B0604020202020204" pitchFamily="34" charset="0"/>
              </a:rPr>
              <a:t>souligne</a:t>
            </a:r>
            <a:r>
              <a:rPr lang="fr-FR" b="1" dirty="0">
                <a:latin typeface="Arial" panose="020B0604020202020204" pitchFamily="34" charset="0"/>
                <a:cs typeface="Arial" panose="020B0604020202020204" pitchFamily="34" charset="0"/>
              </a:rPr>
              <a:t> le suffixe utilisé</a:t>
            </a:r>
            <a:r>
              <a:rPr lang="fr-FR" dirty="0">
                <a:latin typeface="Arial" panose="020B0604020202020204" pitchFamily="34" charset="0"/>
                <a:cs typeface="Arial" panose="020B0604020202020204" pitchFamily="34" charset="0"/>
              </a:rPr>
              <a:t> : </a:t>
            </a:r>
          </a:p>
          <a:p>
            <a:pPr>
              <a:lnSpc>
                <a:spcPct val="150000"/>
              </a:lnSpc>
            </a:pPr>
            <a:r>
              <a:rPr lang="fr-FR" i="1" dirty="0">
                <a:latin typeface="Arial" panose="020B0604020202020204" pitchFamily="34" charset="0"/>
                <a:cs typeface="Arial" panose="020B0604020202020204" pitchFamily="34" charset="0"/>
              </a:rPr>
              <a:t>égalité ,</a:t>
            </a:r>
            <a:r>
              <a:rPr lang="fr-FR" dirty="0">
                <a:latin typeface="Arial" panose="020B0604020202020204" pitchFamily="34" charset="0"/>
                <a:cs typeface="Arial" panose="020B0604020202020204" pitchFamily="34" charset="0"/>
              </a:rPr>
              <a:t> </a:t>
            </a:r>
            <a:r>
              <a:rPr lang="fr-FR" i="1" dirty="0">
                <a:latin typeface="Arial" panose="020B0604020202020204" pitchFamily="34" charset="0"/>
                <a:cs typeface="Arial" panose="020B0604020202020204" pitchFamily="34" charset="0"/>
              </a:rPr>
              <a:t>activité, sonorité, obésité, ***infériorité, docilité, nullité.</a:t>
            </a:r>
          </a:p>
          <a:p>
            <a:pPr>
              <a:lnSpc>
                <a:spcPct val="150000"/>
              </a:lnSpc>
            </a:pPr>
            <a:endParaRPr lang="fr-FR" sz="500" i="1" dirty="0">
              <a:latin typeface="Arial" panose="020B0604020202020204" pitchFamily="34" charset="0"/>
              <a:cs typeface="Arial" panose="020B0604020202020204" pitchFamily="34" charset="0"/>
            </a:endParaRPr>
          </a:p>
          <a:p>
            <a:pPr>
              <a:lnSpc>
                <a:spcPct val="150000"/>
              </a:lnSpc>
            </a:pPr>
            <a:r>
              <a:rPr lang="fr-FR" b="1" dirty="0">
                <a:latin typeface="Arial" panose="020B0604020202020204" pitchFamily="34" charset="0"/>
                <a:cs typeface="Arial" panose="020B0604020202020204" pitchFamily="34" charset="0"/>
              </a:rPr>
              <a:t>3) </a:t>
            </a:r>
            <a:r>
              <a:rPr lang="fr-FR" b="1" u="sng" dirty="0">
                <a:latin typeface="Arial" panose="020B0604020202020204" pitchFamily="34" charset="0"/>
                <a:cs typeface="Arial" panose="020B0604020202020204" pitchFamily="34" charset="0"/>
              </a:rPr>
              <a:t>Écris</a:t>
            </a:r>
            <a:r>
              <a:rPr lang="fr-FR" b="1" dirty="0">
                <a:latin typeface="Arial" panose="020B0604020202020204" pitchFamily="34" charset="0"/>
                <a:cs typeface="Arial" panose="020B0604020202020204" pitchFamily="34" charset="0"/>
              </a:rPr>
              <a:t> les noms féminins dérivés des adjectifs suivants en employant le suffixe </a:t>
            </a:r>
            <a:r>
              <a:rPr lang="fr-FR" b="1" i="1" dirty="0">
                <a:latin typeface="Arial" panose="020B0604020202020204" pitchFamily="34" charset="0"/>
                <a:cs typeface="Arial" panose="020B0604020202020204" pitchFamily="34" charset="0"/>
              </a:rPr>
              <a:t>–</a:t>
            </a:r>
            <a:r>
              <a:rPr lang="fr-FR" b="1" i="1" dirty="0" err="1">
                <a:latin typeface="Arial" panose="020B0604020202020204" pitchFamily="34" charset="0"/>
                <a:cs typeface="Arial" panose="020B0604020202020204" pitchFamily="34" charset="0"/>
              </a:rPr>
              <a:t>ité</a:t>
            </a:r>
            <a:r>
              <a:rPr lang="fr-FR" b="1" i="1" dirty="0">
                <a:latin typeface="Arial" panose="020B0604020202020204" pitchFamily="34" charset="0"/>
                <a:cs typeface="Arial" panose="020B0604020202020204" pitchFamily="34" charset="0"/>
              </a:rPr>
              <a:t> </a:t>
            </a:r>
            <a:r>
              <a:rPr lang="fr-FR" b="1" dirty="0">
                <a:latin typeface="Arial" panose="020B0604020202020204" pitchFamily="34" charset="0"/>
                <a:cs typeface="Arial" panose="020B0604020202020204" pitchFamily="34" charset="0"/>
              </a:rPr>
              <a:t>: </a:t>
            </a:r>
          </a:p>
          <a:p>
            <a:pPr>
              <a:lnSpc>
                <a:spcPct val="200000"/>
              </a:lnSpc>
            </a:pPr>
            <a:r>
              <a:rPr lang="fr-FR" i="1" dirty="0">
                <a:latin typeface="Arial" panose="020B0604020202020204" pitchFamily="34" charset="0"/>
                <a:cs typeface="Arial" panose="020B0604020202020204" pitchFamily="34" charset="0"/>
              </a:rPr>
              <a:t>Brutal :____________, atroce:____________, avide:____________, </a:t>
            </a:r>
            <a:r>
              <a:rPr lang="fr-FR" i="1" dirty="0" err="1">
                <a:latin typeface="Arial" panose="020B0604020202020204" pitchFamily="34" charset="0"/>
                <a:cs typeface="Arial" panose="020B0604020202020204" pitchFamily="34" charset="0"/>
              </a:rPr>
              <a:t>célébre</a:t>
            </a:r>
            <a:r>
              <a:rPr lang="fr-FR" i="1" dirty="0">
                <a:latin typeface="Arial" panose="020B0604020202020204" pitchFamily="34" charset="0"/>
                <a:cs typeface="Arial" panose="020B0604020202020204" pitchFamily="34" charset="0"/>
              </a:rPr>
              <a:t>:____________, fragile:____________, gratuit:____________, tranquille:____________,  </a:t>
            </a:r>
          </a:p>
          <a:p>
            <a:pPr>
              <a:lnSpc>
                <a:spcPct val="200000"/>
              </a:lnSpc>
            </a:pPr>
            <a:r>
              <a:rPr lang="fr-FR" i="1" dirty="0">
                <a:latin typeface="Arial" panose="020B0604020202020204" pitchFamily="34" charset="0"/>
                <a:cs typeface="Arial" panose="020B0604020202020204" pitchFamily="34" charset="0"/>
              </a:rPr>
              <a:t>***disponible:____________, électrique:____________, éternel:____________, majeur:____________.</a:t>
            </a:r>
          </a:p>
          <a:p>
            <a:pPr>
              <a:lnSpc>
                <a:spcPct val="150000"/>
              </a:lnSpc>
            </a:pPr>
            <a:endParaRPr lang="fr-FR" sz="500" dirty="0">
              <a:latin typeface="Arial" panose="020B0604020202020204" pitchFamily="34" charset="0"/>
              <a:cs typeface="Arial" panose="020B0604020202020204" pitchFamily="34" charset="0"/>
            </a:endParaRPr>
          </a:p>
          <a:p>
            <a:pPr>
              <a:lnSpc>
                <a:spcPct val="150000"/>
              </a:lnSpc>
            </a:pPr>
            <a:r>
              <a:rPr lang="fr-FR" b="1" dirty="0">
                <a:latin typeface="Arial" panose="020B0604020202020204" pitchFamily="34" charset="0"/>
                <a:cs typeface="Arial" panose="020B0604020202020204" pitchFamily="34" charset="0"/>
              </a:rPr>
              <a:t>4) </a:t>
            </a:r>
            <a:r>
              <a:rPr lang="fr-FR" b="1" u="sng" dirty="0">
                <a:latin typeface="Arial" panose="020B0604020202020204" pitchFamily="34" charset="0"/>
                <a:cs typeface="Arial" panose="020B0604020202020204" pitchFamily="34" charset="0"/>
              </a:rPr>
              <a:t>Cherche</a:t>
            </a:r>
            <a:r>
              <a:rPr lang="fr-FR" b="1" dirty="0">
                <a:latin typeface="Arial" panose="020B0604020202020204" pitchFamily="34" charset="0"/>
                <a:cs typeface="Arial" panose="020B0604020202020204" pitchFamily="34" charset="0"/>
              </a:rPr>
              <a:t> dans le dictionnaire les mots de la liste précédente dont la signification n’est pas connue.</a:t>
            </a:r>
          </a:p>
          <a:p>
            <a:pPr>
              <a:lnSpc>
                <a:spcPct val="150000"/>
              </a:lnSpc>
            </a:pPr>
            <a:endParaRPr lang="fr-FR" sz="500" b="1" dirty="0">
              <a:latin typeface="Arial" panose="020B0604020202020204" pitchFamily="34" charset="0"/>
              <a:cs typeface="Arial" panose="020B0604020202020204" pitchFamily="34" charset="0"/>
            </a:endParaRPr>
          </a:p>
          <a:p>
            <a:pPr>
              <a:lnSpc>
                <a:spcPct val="150000"/>
              </a:lnSpc>
            </a:pPr>
            <a:r>
              <a:rPr lang="fr-FR" b="1" dirty="0">
                <a:latin typeface="Arial" panose="020B0604020202020204" pitchFamily="34" charset="0"/>
                <a:cs typeface="Arial" panose="020B0604020202020204" pitchFamily="34" charset="0"/>
              </a:rPr>
              <a:t>5) </a:t>
            </a:r>
            <a:r>
              <a:rPr lang="fr-FR" b="1" u="sng" dirty="0">
                <a:latin typeface="Arial" panose="020B0604020202020204" pitchFamily="34" charset="0"/>
                <a:cs typeface="Arial" panose="020B0604020202020204" pitchFamily="34" charset="0"/>
              </a:rPr>
              <a:t>Écris </a:t>
            </a:r>
            <a:r>
              <a:rPr lang="fr-FR" b="1" dirty="0">
                <a:latin typeface="Arial" panose="020B0604020202020204" pitchFamily="34" charset="0"/>
                <a:cs typeface="Arial" panose="020B0604020202020204" pitchFamily="34" charset="0"/>
              </a:rPr>
              <a:t>l’adjectif à partir duquel chaque nom féminin est dérivé</a:t>
            </a:r>
            <a:r>
              <a:rPr lang="fr-FR" b="1" i="1" dirty="0">
                <a:latin typeface="Arial" panose="020B0604020202020204" pitchFamily="34" charset="0"/>
                <a:cs typeface="Arial" panose="020B0604020202020204" pitchFamily="34" charset="0"/>
              </a:rPr>
              <a:t>: </a:t>
            </a:r>
          </a:p>
          <a:p>
            <a:pPr>
              <a:lnSpc>
                <a:spcPct val="200000"/>
              </a:lnSpc>
            </a:pPr>
            <a:r>
              <a:rPr lang="fr-FR" i="1" dirty="0">
                <a:latin typeface="Arial" panose="020B0604020202020204" pitchFamily="34" charset="0"/>
                <a:cs typeface="Arial" panose="020B0604020202020204" pitchFamily="34" charset="0"/>
              </a:rPr>
              <a:t>diversité:____________, extrémité:____________, infirmité:____________, fidélité:____________, visibilité:____________, ***amabilité:____________, commodité:____________, culpabilité:____________, curiosité:____________, surdité:____________.</a:t>
            </a:r>
            <a:endParaRPr lang="fr-FR" dirty="0">
              <a:latin typeface="Arial" panose="020B0604020202020204" pitchFamily="34" charset="0"/>
              <a:cs typeface="Arial" panose="020B0604020202020204" pitchFamily="34" charset="0"/>
            </a:endParaRPr>
          </a:p>
          <a:p>
            <a:pPr>
              <a:lnSpc>
                <a:spcPct val="150000"/>
              </a:lnSpc>
            </a:pPr>
            <a:endParaRPr lang="fr-FR" sz="28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6107360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394281"/>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4 </a:t>
            </a:r>
            <a:r>
              <a:rPr lang="fr-FR" altLang="fr-FR" sz="1400" i="1" dirty="0">
                <a:solidFill>
                  <a:srgbClr val="000000"/>
                </a:solidFill>
                <a:latin typeface="Arial" panose="020B0604020202020204" pitchFamily="34" charset="0"/>
              </a:rPr>
              <a:t>production écrite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419099" y="660981"/>
            <a:ext cx="11679973" cy="5732149"/>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b="1" dirty="0">
                <a:latin typeface="Arial" panose="020B0604020202020204" pitchFamily="34" charset="0"/>
                <a:cs typeface="Arial" panose="020B0604020202020204" pitchFamily="34" charset="0"/>
              </a:rPr>
              <a:t>*/**Écris à l’imparfait sur la structure du texte  de la semaine, le portrait d’un enfant (garçon ou fille) :</a:t>
            </a:r>
          </a:p>
          <a:p>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En cette année 2000, à 8 ans. ……. était, depuis trois ans, à l’école élémentaire. Il ………….....</a:t>
            </a:r>
            <a:endParaRPr lang="fr-FR" dirty="0">
              <a:latin typeface="Arial" panose="020B0604020202020204" pitchFamily="34" charset="0"/>
              <a:cs typeface="Arial" panose="020B0604020202020204" pitchFamily="34" charset="0"/>
            </a:endParaRPr>
          </a:p>
          <a:p>
            <a:endParaRPr lang="fr-FR" dirty="0">
              <a:latin typeface="Arial" panose="020B0604020202020204" pitchFamily="34" charset="0"/>
              <a:cs typeface="Arial" panose="020B0604020202020204" pitchFamily="34" charset="0"/>
            </a:endParaRPr>
          </a:p>
          <a:p>
            <a:r>
              <a:rPr lang="fr-FR" dirty="0">
                <a:latin typeface="Arial" panose="020B0604020202020204" pitchFamily="34" charset="0"/>
                <a:cs typeface="Arial" panose="020B0604020202020204" pitchFamily="34" charset="0"/>
              </a:rPr>
              <a:t>Utilise les verbes </a:t>
            </a:r>
            <a:r>
              <a:rPr lang="fr-FR" i="1" dirty="0">
                <a:latin typeface="Arial" panose="020B0604020202020204" pitchFamily="34" charset="0"/>
                <a:cs typeface="Arial" panose="020B0604020202020204" pitchFamily="34" charset="0"/>
              </a:rPr>
              <a:t>être, avoir, aimer</a:t>
            </a:r>
            <a:r>
              <a:rPr lang="fr-FR" dirty="0">
                <a:latin typeface="Arial" panose="020B0604020202020204" pitchFamily="34" charset="0"/>
                <a:cs typeface="Arial" panose="020B0604020202020204" pitchFamily="34" charset="0"/>
              </a:rPr>
              <a:t>. </a:t>
            </a:r>
          </a:p>
          <a:p>
            <a:endParaRPr lang="fr-FR" dirty="0">
              <a:latin typeface="Arial" panose="020B0604020202020204" pitchFamily="34" charset="0"/>
              <a:cs typeface="Arial" panose="020B0604020202020204" pitchFamily="34" charset="0"/>
            </a:endParaRPr>
          </a:p>
          <a:p>
            <a:r>
              <a:rPr lang="fr-FR" dirty="0">
                <a:latin typeface="Arial" panose="020B0604020202020204" pitchFamily="34" charset="0"/>
                <a:cs typeface="Arial" panose="020B0604020202020204" pitchFamily="34" charset="0"/>
              </a:rPr>
              <a:t>Je fais attention à : </a:t>
            </a:r>
          </a:p>
          <a:p>
            <a:pPr marL="285750" indent="-285750">
              <a:buFontTx/>
              <a:buChar char="-"/>
            </a:pPr>
            <a:r>
              <a:rPr lang="fr-FR" dirty="0">
                <a:latin typeface="Arial" panose="020B0604020202020204" pitchFamily="34" charset="0"/>
                <a:cs typeface="Arial" panose="020B0604020202020204" pitchFamily="34" charset="0"/>
              </a:rPr>
              <a:t>la ponctuation</a:t>
            </a:r>
          </a:p>
          <a:p>
            <a:pPr marL="285750" indent="-285750">
              <a:buFontTx/>
              <a:buChar char="-"/>
            </a:pPr>
            <a:r>
              <a:rPr lang="fr-FR" dirty="0">
                <a:latin typeface="Arial" panose="020B0604020202020204" pitchFamily="34" charset="0"/>
                <a:cs typeface="Arial" panose="020B0604020202020204" pitchFamily="34" charset="0"/>
              </a:rPr>
              <a:t>la conjugaison des verbes à l’imparfait.</a:t>
            </a:r>
          </a:p>
          <a:p>
            <a:r>
              <a:rPr lang="fr-FR" dirty="0">
                <a:latin typeface="Arial" panose="020B0604020202020204" pitchFamily="34" charset="0"/>
                <a:cs typeface="Arial" panose="020B0604020202020204" pitchFamily="34" charset="0"/>
              </a:rPr>
              <a:t> </a:t>
            </a:r>
          </a:p>
          <a:p>
            <a:endParaRPr lang="fr-FR" dirty="0">
              <a:latin typeface="Arial" panose="020B0604020202020204" pitchFamily="34" charset="0"/>
              <a:cs typeface="Arial" panose="020B0604020202020204" pitchFamily="34" charset="0"/>
            </a:endParaRPr>
          </a:p>
          <a:p>
            <a:r>
              <a:rPr lang="fr-FR" b="1" dirty="0">
                <a:latin typeface="Arial" panose="020B0604020202020204" pitchFamily="34" charset="0"/>
                <a:cs typeface="Arial" panose="020B0604020202020204" pitchFamily="34" charset="0"/>
              </a:rPr>
              <a:t>*** Écris au passé simple une rencontre étrange sur la structure du texte  de la semaine :</a:t>
            </a:r>
          </a:p>
          <a:p>
            <a:endParaRPr lang="fr-FR" b="1" dirty="0">
              <a:latin typeface="Arial" panose="020B0604020202020204" pitchFamily="34" charset="0"/>
              <a:cs typeface="Arial" panose="020B0604020202020204" pitchFamily="34" charset="0"/>
            </a:endParaRPr>
          </a:p>
          <a:p>
            <a:r>
              <a:rPr lang="fr-FR" dirty="0">
                <a:latin typeface="Arial" panose="020B0604020202020204" pitchFamily="34" charset="0"/>
                <a:cs typeface="Arial" panose="020B0604020202020204" pitchFamily="34" charset="0"/>
              </a:rPr>
              <a:t>En rentrant de l’école, ……… chercha son ami (e) ………………. .  </a:t>
            </a:r>
          </a:p>
          <a:p>
            <a:endParaRPr lang="fr-FR" dirty="0">
              <a:latin typeface="Arial" panose="020B0604020202020204" pitchFamily="34" charset="0"/>
              <a:cs typeface="Arial" panose="020B0604020202020204" pitchFamily="34" charset="0"/>
            </a:endParaRPr>
          </a:p>
          <a:p>
            <a:r>
              <a:rPr lang="fr-FR" dirty="0">
                <a:latin typeface="Arial" panose="020B0604020202020204" pitchFamily="34" charset="0"/>
                <a:cs typeface="Arial" panose="020B0604020202020204" pitchFamily="34" charset="0"/>
              </a:rPr>
              <a:t>Utilise les verbes </a:t>
            </a:r>
            <a:r>
              <a:rPr lang="fr-FR" i="1" dirty="0">
                <a:latin typeface="Arial" panose="020B0604020202020204" pitchFamily="34" charset="0"/>
                <a:cs typeface="Arial" panose="020B0604020202020204" pitchFamily="34" charset="0"/>
              </a:rPr>
              <a:t>voir, foncer, barrer le passage …….</a:t>
            </a:r>
            <a:r>
              <a:rPr lang="fr-FR" dirty="0">
                <a:latin typeface="Arial" panose="020B0604020202020204" pitchFamily="34" charset="0"/>
                <a:cs typeface="Arial" panose="020B0604020202020204" pitchFamily="34" charset="0"/>
              </a:rPr>
              <a:t>. </a:t>
            </a:r>
          </a:p>
          <a:p>
            <a:endParaRPr lang="fr-FR" dirty="0">
              <a:latin typeface="Arial" panose="020B0604020202020204" pitchFamily="34" charset="0"/>
              <a:cs typeface="Arial" panose="020B0604020202020204" pitchFamily="34" charset="0"/>
            </a:endParaRPr>
          </a:p>
          <a:p>
            <a:r>
              <a:rPr lang="fr-FR" dirty="0">
                <a:latin typeface="Arial" panose="020B0604020202020204" pitchFamily="34" charset="0"/>
                <a:cs typeface="Arial" panose="020B0604020202020204" pitchFamily="34" charset="0"/>
              </a:rPr>
              <a:t>Je fais attention à : </a:t>
            </a:r>
          </a:p>
          <a:p>
            <a:pPr marL="285750" indent="-285750">
              <a:buFontTx/>
              <a:buChar char="-"/>
            </a:pPr>
            <a:r>
              <a:rPr lang="fr-FR" dirty="0">
                <a:latin typeface="Arial" panose="020B0604020202020204" pitchFamily="34" charset="0"/>
                <a:cs typeface="Arial" panose="020B0604020202020204" pitchFamily="34" charset="0"/>
              </a:rPr>
              <a:t>la ponctuation</a:t>
            </a:r>
          </a:p>
          <a:p>
            <a:pPr marL="285750" indent="-285750">
              <a:buFontTx/>
              <a:buChar char="-"/>
            </a:pPr>
            <a:r>
              <a:rPr lang="fr-FR" dirty="0">
                <a:latin typeface="Arial" panose="020B0604020202020204" pitchFamily="34" charset="0"/>
                <a:cs typeface="Arial" panose="020B0604020202020204" pitchFamily="34" charset="0"/>
              </a:rPr>
              <a:t>la conjugaison des verbes au passé simple</a:t>
            </a:r>
          </a:p>
          <a:p>
            <a:pPr>
              <a:lnSpc>
                <a:spcPct val="150000"/>
              </a:lnSpc>
            </a:pPr>
            <a:endParaRPr lang="fr-FR" sz="28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7686688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Explorons le texte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23888"/>
            <a:ext cx="11695782" cy="5982974"/>
          </a:xfrm>
          <a:prstGeom prst="rect">
            <a:avLst/>
          </a:prstGeom>
          <a:noFill/>
          <a:ln w="25400" algn="ctr">
            <a:no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sz="2000" b="1" dirty="0"/>
              <a:t>Enquête au château fort (1)</a:t>
            </a:r>
            <a:r>
              <a:rPr lang="fr-FR" sz="2000" dirty="0"/>
              <a:t> : </a:t>
            </a:r>
            <a:r>
              <a:rPr lang="fr-FR" sz="2000" b="1" dirty="0"/>
              <a:t>Un mystérieux visiteur</a:t>
            </a:r>
            <a:endParaRPr lang="fr-FR" sz="2000" dirty="0"/>
          </a:p>
          <a:p>
            <a:r>
              <a:rPr lang="fr-FR" sz="2000" dirty="0"/>
              <a:t> </a:t>
            </a:r>
          </a:p>
          <a:p>
            <a:r>
              <a:rPr lang="fr-FR" sz="2000" dirty="0">
                <a:latin typeface="Arial" panose="020B0604020202020204" pitchFamily="34" charset="0"/>
                <a:cs typeface="Arial" panose="020B0604020202020204" pitchFamily="34" charset="0"/>
              </a:rPr>
              <a:t>En cette année 1382, à 14 ans. Guillaume est, depuis deux ans, l’écuyer de Jean de Montfaucon, seigneur et ami de sa famille. </a:t>
            </a:r>
            <a:r>
              <a:rPr lang="fr-FR" sz="2000" u="sng" dirty="0">
                <a:latin typeface="Arial" panose="020B0604020202020204" pitchFamily="34" charset="0"/>
                <a:cs typeface="Arial" panose="020B0604020202020204" pitchFamily="34" charset="0"/>
              </a:rPr>
              <a:t>Il</a:t>
            </a:r>
            <a:r>
              <a:rPr lang="fr-FR" sz="2000" dirty="0">
                <a:latin typeface="Arial" panose="020B0604020202020204" pitchFamily="34" charset="0"/>
                <a:cs typeface="Arial" panose="020B0604020202020204" pitchFamily="34" charset="0"/>
              </a:rPr>
              <a:t> est calme, gentil. Il n’aime pas se bagarrer. Il a un seul ami : Pierre, un jeune garçon au service du copiste du château […]</a:t>
            </a:r>
          </a:p>
          <a:p>
            <a:r>
              <a:rPr lang="fr-FR" sz="2000" dirty="0">
                <a:latin typeface="Arial" panose="020B0604020202020204" pitchFamily="34" charset="0"/>
                <a:cs typeface="Arial" panose="020B0604020202020204" pitchFamily="34" charset="0"/>
              </a:rPr>
              <a:t>Après la leçon avec Rémi, son maitre d’armes, Guillaume cherche son ami Pierre. </a:t>
            </a:r>
            <a:r>
              <a:rPr lang="fr-FR" sz="2000" u="sng" dirty="0">
                <a:latin typeface="Arial" panose="020B0604020202020204" pitchFamily="34" charset="0"/>
                <a:cs typeface="Arial" panose="020B0604020202020204" pitchFamily="34" charset="0"/>
              </a:rPr>
              <a:t>Il</a:t>
            </a:r>
            <a:r>
              <a:rPr lang="fr-FR" sz="2000" dirty="0">
                <a:latin typeface="Arial" panose="020B0604020202020204" pitchFamily="34" charset="0"/>
                <a:cs typeface="Arial" panose="020B0604020202020204" pitchFamily="34" charset="0"/>
              </a:rPr>
              <a:t> voit </a:t>
            </a:r>
            <a:r>
              <a:rPr lang="fr-FR" sz="2000" u="sng" dirty="0">
                <a:latin typeface="Arial" panose="020B0604020202020204" pitchFamily="34" charset="0"/>
                <a:cs typeface="Arial" panose="020B0604020202020204" pitchFamily="34" charset="0"/>
              </a:rPr>
              <a:t>le jeune copiste</a:t>
            </a:r>
            <a:r>
              <a:rPr lang="fr-FR" sz="2000" dirty="0">
                <a:latin typeface="Arial" panose="020B0604020202020204" pitchFamily="34" charset="0"/>
                <a:cs typeface="Arial" panose="020B0604020202020204" pitchFamily="34" charset="0"/>
              </a:rPr>
              <a:t> au pied du donjon, alors il crie : Pierre ! Pour </a:t>
            </a:r>
            <a:r>
              <a:rPr lang="fr-FR" sz="2000" u="sng" dirty="0">
                <a:latin typeface="Arial" panose="020B0604020202020204" pitchFamily="34" charset="0"/>
                <a:cs typeface="Arial" panose="020B0604020202020204" pitchFamily="34" charset="0"/>
              </a:rPr>
              <a:t>le</a:t>
            </a:r>
            <a:r>
              <a:rPr lang="fr-FR" sz="2000" dirty="0">
                <a:latin typeface="Arial" panose="020B0604020202020204" pitchFamily="34" charset="0"/>
                <a:cs typeface="Arial" panose="020B0604020202020204" pitchFamily="34" charset="0"/>
              </a:rPr>
              <a:t> taquiner, </a:t>
            </a:r>
            <a:r>
              <a:rPr lang="fr-FR" sz="2000" u="sng" dirty="0">
                <a:latin typeface="Arial" panose="020B0604020202020204" pitchFamily="34" charset="0"/>
                <a:cs typeface="Arial" panose="020B0604020202020204" pitchFamily="34" charset="0"/>
              </a:rPr>
              <a:t>celui-ci</a:t>
            </a:r>
            <a:r>
              <a:rPr lang="fr-FR" sz="2000" dirty="0">
                <a:latin typeface="Arial" panose="020B0604020202020204" pitchFamily="34" charset="0"/>
                <a:cs typeface="Arial" panose="020B0604020202020204" pitchFamily="34" charset="0"/>
              </a:rPr>
              <a:t> monte en courant les escaliers du donjon. En riant, l'écuyer fonce à grandes enjambées derrière </a:t>
            </a:r>
            <a:r>
              <a:rPr lang="fr-FR" sz="2000" u="sng" dirty="0">
                <a:latin typeface="Arial" panose="020B0604020202020204" pitchFamily="34" charset="0"/>
                <a:cs typeface="Arial" panose="020B0604020202020204" pitchFamily="34" charset="0"/>
              </a:rPr>
              <a:t>lui</a:t>
            </a:r>
            <a:r>
              <a:rPr lang="fr-FR" sz="2000" dirty="0">
                <a:latin typeface="Arial" panose="020B0604020202020204" pitchFamily="34" charset="0"/>
                <a:cs typeface="Arial" panose="020B0604020202020204" pitchFamily="34" charset="0"/>
              </a:rPr>
              <a:t>. Mais, soudain, la haute silhouette d'Aymar, le cousin du seigneur barre le passage aux </a:t>
            </a:r>
            <a:r>
              <a:rPr lang="fr-FR" sz="2000" u="sng" dirty="0">
                <a:latin typeface="Arial" panose="020B0604020202020204" pitchFamily="34" charset="0"/>
                <a:cs typeface="Arial" panose="020B0604020202020204" pitchFamily="34" charset="0"/>
              </a:rPr>
              <a:t>deux enfants</a:t>
            </a:r>
            <a:r>
              <a:rPr lang="fr-FR" sz="2000" dirty="0">
                <a:latin typeface="Arial" panose="020B0604020202020204" pitchFamily="34" charset="0"/>
                <a:cs typeface="Arial" panose="020B0604020202020204" pitchFamily="34" charset="0"/>
              </a:rPr>
              <a:t>. Aymar est accompagné d'un très vieil homme avec une grande barbe et un vêtement très long.</a:t>
            </a:r>
          </a:p>
          <a:p>
            <a:pPr eaLnBrk="0" fontAlgn="base" hangingPunct="0"/>
            <a:r>
              <a:rPr lang="fr-FR" sz="2000" dirty="0">
                <a:latin typeface="Arial" panose="020B0604020202020204" pitchFamily="34" charset="0"/>
                <a:cs typeface="Arial" panose="020B0604020202020204" pitchFamily="34" charset="0"/>
              </a:rPr>
              <a:t>**- Allez, disparaissez </a:t>
            </a:r>
            <a:r>
              <a:rPr lang="fr-FR" sz="2000" u="sng" dirty="0">
                <a:latin typeface="Arial" panose="020B0604020202020204" pitchFamily="34" charset="0"/>
                <a:cs typeface="Arial" panose="020B0604020202020204" pitchFamily="34" charset="0"/>
              </a:rPr>
              <a:t>vous deux</a:t>
            </a:r>
            <a:r>
              <a:rPr lang="fr-FR" sz="2000" dirty="0">
                <a:latin typeface="Arial" panose="020B0604020202020204" pitchFamily="34" charset="0"/>
                <a:cs typeface="Arial" panose="020B0604020202020204" pitchFamily="34" charset="0"/>
              </a:rPr>
              <a:t>, hurle alors Aymar en colère. Vous n'avez rien à faire </a:t>
            </a:r>
            <a:r>
              <a:rPr lang="fr-FR" sz="2000" u="sng" dirty="0">
                <a:latin typeface="Arial" panose="020B0604020202020204" pitchFamily="34" charset="0"/>
                <a:cs typeface="Arial" panose="020B0604020202020204" pitchFamily="34" charset="0"/>
              </a:rPr>
              <a:t>ici</a:t>
            </a:r>
            <a:r>
              <a:rPr lang="fr-FR" sz="2000" dirty="0">
                <a:latin typeface="Arial" panose="020B0604020202020204" pitchFamily="34" charset="0"/>
                <a:cs typeface="Arial" panose="020B0604020202020204" pitchFamily="34" charset="0"/>
              </a:rPr>
              <a:t> !</a:t>
            </a:r>
          </a:p>
          <a:p>
            <a:r>
              <a:rPr lang="fr-FR" sz="2000" dirty="0">
                <a:latin typeface="Arial" panose="020B0604020202020204" pitchFamily="34" charset="0"/>
                <a:cs typeface="Arial" panose="020B0604020202020204" pitchFamily="34" charset="0"/>
              </a:rPr>
              <a:t>Les deux garçons partent à toutes jambes. Ils ont peur d'Aymar. Il a un air méchant et un regard cruel. Mais Rémi et Pierre sont curieux. </a:t>
            </a:r>
            <a:r>
              <a:rPr lang="fr-FR" sz="2000" u="sng" dirty="0">
                <a:latin typeface="Arial" panose="020B0604020202020204" pitchFamily="34" charset="0"/>
                <a:cs typeface="Arial" panose="020B0604020202020204" pitchFamily="34" charset="0"/>
              </a:rPr>
              <a:t>Ils</a:t>
            </a:r>
            <a:r>
              <a:rPr lang="fr-FR" sz="2000" dirty="0">
                <a:latin typeface="Arial" panose="020B0604020202020204" pitchFamily="34" charset="0"/>
                <a:cs typeface="Arial" panose="020B0604020202020204" pitchFamily="34" charset="0"/>
              </a:rPr>
              <a:t> restent donc cachés derrière une porte pour observer </a:t>
            </a:r>
            <a:r>
              <a:rPr lang="fr-FR" sz="2000" u="sng" dirty="0">
                <a:latin typeface="Arial" panose="020B0604020202020204" pitchFamily="34" charset="0"/>
                <a:cs typeface="Arial" panose="020B0604020202020204" pitchFamily="34" charset="0"/>
              </a:rPr>
              <a:t>l'étrange visiteur</a:t>
            </a:r>
            <a:r>
              <a:rPr lang="fr-FR" sz="2000" dirty="0">
                <a:latin typeface="Arial" panose="020B0604020202020204" pitchFamily="34" charset="0"/>
                <a:cs typeface="Arial" panose="020B0604020202020204" pitchFamily="34" charset="0"/>
              </a:rPr>
              <a:t>. </a:t>
            </a:r>
          </a:p>
          <a:p>
            <a:pPr eaLnBrk="0" fontAlgn="base" hangingPunct="0"/>
            <a:r>
              <a:rPr lang="fr-FR" sz="2000" dirty="0">
                <a:latin typeface="Arial" panose="020B0604020202020204" pitchFamily="34" charset="0"/>
                <a:cs typeface="Arial" panose="020B0604020202020204" pitchFamily="34" charset="0"/>
              </a:rPr>
              <a:t>Ensuite, ils marchent derrière les deux hommes, de loin, pour ne pas se faire remarquer. Aymar parle si bas qu'il est impossible d'entendre ses paroles. Tout à coup, </a:t>
            </a:r>
            <a:r>
              <a:rPr lang="fr-FR" sz="2000" u="sng" dirty="0">
                <a:latin typeface="Arial" panose="020B0604020202020204" pitchFamily="34" charset="0"/>
                <a:cs typeface="Arial" panose="020B0604020202020204" pitchFamily="34" charset="0"/>
              </a:rPr>
              <a:t>les deux hommes</a:t>
            </a:r>
            <a:r>
              <a:rPr lang="fr-FR" sz="2000" dirty="0">
                <a:latin typeface="Arial" panose="020B0604020202020204" pitchFamily="34" charset="0"/>
                <a:cs typeface="Arial" panose="020B0604020202020204" pitchFamily="34" charset="0"/>
              </a:rPr>
              <a:t> disparaissent dans l'obscurité. </a:t>
            </a:r>
          </a:p>
          <a:p>
            <a:r>
              <a:rPr lang="fr-FR" sz="2000" dirty="0">
                <a:latin typeface="Arial" panose="020B0604020202020204" pitchFamily="34" charset="0"/>
                <a:cs typeface="Arial" panose="020B0604020202020204" pitchFamily="34" charset="0"/>
              </a:rPr>
              <a:t> </a:t>
            </a:r>
          </a:p>
          <a:p>
            <a:r>
              <a:rPr lang="fr-FR" sz="2000" dirty="0">
                <a:latin typeface="Arial" panose="020B0604020202020204" pitchFamily="34" charset="0"/>
                <a:cs typeface="Arial" panose="020B0604020202020204" pitchFamily="34" charset="0"/>
              </a:rPr>
              <a:t>« Publié pour la première fois in </a:t>
            </a:r>
            <a:r>
              <a:rPr lang="fr-FR" sz="2000" i="1" dirty="0">
                <a:latin typeface="Arial" panose="020B0604020202020204" pitchFamily="34" charset="0"/>
                <a:cs typeface="Arial" panose="020B0604020202020204" pitchFamily="34" charset="0"/>
              </a:rPr>
              <a:t>JDI </a:t>
            </a:r>
            <a:r>
              <a:rPr lang="fr-FR" sz="2000" dirty="0">
                <a:latin typeface="Arial" panose="020B0604020202020204" pitchFamily="34" charset="0"/>
                <a:cs typeface="Arial" panose="020B0604020202020204" pitchFamily="34" charset="0"/>
              </a:rPr>
              <a:t>n° 10, juin 2008 ».</a:t>
            </a:r>
          </a:p>
          <a:p>
            <a:pPr algn="r"/>
            <a:endParaRPr lang="fr-FR" sz="19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1083736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325593"/>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transposons le texte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54084" y="623888"/>
            <a:ext cx="11937916" cy="593693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200000"/>
              </a:lnSpc>
            </a:pPr>
            <a:r>
              <a:rPr lang="fr-FR" sz="1400" b="1" dirty="0">
                <a:latin typeface="Arial" panose="020B0604020202020204" pitchFamily="34" charset="0"/>
                <a:cs typeface="Arial" panose="020B0604020202020204" pitchFamily="34" charset="0"/>
              </a:rPr>
              <a:t> </a:t>
            </a:r>
            <a:r>
              <a:rPr lang="fr-FR" sz="1600" b="1" dirty="0"/>
              <a:t>Enquête au château fort (1)</a:t>
            </a:r>
            <a:r>
              <a:rPr lang="fr-FR" sz="1600" dirty="0"/>
              <a:t> : </a:t>
            </a:r>
            <a:r>
              <a:rPr lang="fr-FR" sz="1600" b="1" dirty="0"/>
              <a:t>Un mystérieux visiteur</a:t>
            </a:r>
            <a:endParaRPr lang="fr-FR" sz="1600" dirty="0"/>
          </a:p>
          <a:p>
            <a:pPr>
              <a:lnSpc>
                <a:spcPct val="200000"/>
              </a:lnSpc>
            </a:pPr>
            <a:r>
              <a:rPr lang="fr-FR" sz="1600" dirty="0"/>
              <a:t> </a:t>
            </a:r>
            <a:r>
              <a:rPr lang="fr-FR" sz="1600" dirty="0">
                <a:latin typeface="Arial" panose="020B0604020202020204" pitchFamily="34" charset="0"/>
                <a:cs typeface="Arial" panose="020B0604020202020204" pitchFamily="34" charset="0"/>
              </a:rPr>
              <a:t>En cette année 1382, à 14 ans. Guillaume </a:t>
            </a:r>
            <a:r>
              <a:rPr lang="fr-FR" sz="1600" strike="sngStrike" dirty="0">
                <a:latin typeface="Arial" panose="020B0604020202020204" pitchFamily="34" charset="0"/>
                <a:cs typeface="Arial" panose="020B0604020202020204" pitchFamily="34" charset="0"/>
              </a:rPr>
              <a:t>est</a:t>
            </a:r>
            <a:r>
              <a:rPr lang="fr-FR" sz="1600" dirty="0">
                <a:latin typeface="Arial" panose="020B0604020202020204" pitchFamily="34" charset="0"/>
                <a:cs typeface="Arial" panose="020B0604020202020204" pitchFamily="34" charset="0"/>
              </a:rPr>
              <a:t>, depuis deux ans, l’écuyer de Jean de Montfaucon, seigneur et ami de sa famille. Il</a:t>
            </a:r>
          </a:p>
          <a:p>
            <a:pPr>
              <a:lnSpc>
                <a:spcPct val="150000"/>
              </a:lnSpc>
            </a:pPr>
            <a:r>
              <a:rPr lang="fr-FR" sz="1600" dirty="0">
                <a:latin typeface="Arial" panose="020B0604020202020204" pitchFamily="34" charset="0"/>
                <a:cs typeface="Arial" panose="020B0604020202020204" pitchFamily="34" charset="0"/>
              </a:rPr>
              <a:t>				</a:t>
            </a:r>
            <a:r>
              <a:rPr lang="fr-FR" sz="1600" dirty="0">
                <a:solidFill>
                  <a:srgbClr val="FF0000"/>
                </a:solidFill>
                <a:latin typeface="Arial" panose="020B0604020202020204" pitchFamily="34" charset="0"/>
                <a:cs typeface="Arial" panose="020B0604020202020204" pitchFamily="34" charset="0"/>
              </a:rPr>
              <a:t>    était</a:t>
            </a:r>
          </a:p>
          <a:p>
            <a:pPr>
              <a:lnSpc>
                <a:spcPct val="150000"/>
              </a:lnSpc>
            </a:pPr>
            <a:r>
              <a:rPr lang="fr-FR" sz="1600" dirty="0">
                <a:latin typeface="Arial" panose="020B0604020202020204" pitchFamily="34" charset="0"/>
                <a:cs typeface="Arial" panose="020B0604020202020204" pitchFamily="34" charset="0"/>
              </a:rPr>
              <a:t>est calme, gentil. Il n’aime pas se bagarrer. Il a un seul ami : Pierre, un jeune garçon au service du copiste du château […]</a:t>
            </a:r>
          </a:p>
          <a:p>
            <a:pPr>
              <a:lnSpc>
                <a:spcPct val="200000"/>
              </a:lnSpc>
            </a:pPr>
            <a:r>
              <a:rPr lang="fr-FR" sz="1600" dirty="0">
                <a:solidFill>
                  <a:srgbClr val="FF0000"/>
                </a:solidFill>
                <a:latin typeface="Arial" panose="020B0604020202020204" pitchFamily="34" charset="0"/>
                <a:cs typeface="Arial" panose="020B0604020202020204" pitchFamily="34" charset="0"/>
              </a:rPr>
              <a:t>***</a:t>
            </a:r>
            <a:r>
              <a:rPr lang="fr-FR" sz="1600" dirty="0">
                <a:latin typeface="Arial" panose="020B0604020202020204" pitchFamily="34" charset="0"/>
                <a:cs typeface="Arial" panose="020B0604020202020204" pitchFamily="34" charset="0"/>
              </a:rPr>
              <a:t>Après la leçon avec Rémi, son maitre d’armes, Guillaume </a:t>
            </a:r>
            <a:r>
              <a:rPr lang="fr-FR" sz="1600" strike="sngStrike" dirty="0">
                <a:latin typeface="Arial" panose="020B0604020202020204" pitchFamily="34" charset="0"/>
                <a:cs typeface="Arial" panose="020B0604020202020204" pitchFamily="34" charset="0"/>
              </a:rPr>
              <a:t>cherche</a:t>
            </a:r>
            <a:r>
              <a:rPr lang="fr-FR" sz="1600" dirty="0">
                <a:latin typeface="Arial" panose="020B0604020202020204" pitchFamily="34" charset="0"/>
                <a:cs typeface="Arial" panose="020B0604020202020204" pitchFamily="34" charset="0"/>
              </a:rPr>
              <a:t> son ami Pierre. Il voit le jeune copiste au pied du donjon, alors</a:t>
            </a:r>
          </a:p>
          <a:p>
            <a:pPr>
              <a:lnSpc>
                <a:spcPct val="150000"/>
              </a:lnSpc>
            </a:pPr>
            <a:r>
              <a:rPr lang="fr-FR" sz="1600" dirty="0">
                <a:latin typeface="Arial" panose="020B0604020202020204" pitchFamily="34" charset="0"/>
                <a:cs typeface="Arial" panose="020B0604020202020204" pitchFamily="34" charset="0"/>
              </a:rPr>
              <a:t> 						</a:t>
            </a:r>
            <a:r>
              <a:rPr lang="fr-FR" sz="1600" dirty="0">
                <a:solidFill>
                  <a:srgbClr val="FF0000"/>
                </a:solidFill>
                <a:latin typeface="Arial" panose="020B0604020202020204" pitchFamily="34" charset="0"/>
                <a:cs typeface="Arial" panose="020B0604020202020204" pitchFamily="34" charset="0"/>
              </a:rPr>
              <a:t>chercha</a:t>
            </a:r>
          </a:p>
          <a:p>
            <a:pPr>
              <a:lnSpc>
                <a:spcPct val="150000"/>
              </a:lnSpc>
            </a:pPr>
            <a:r>
              <a:rPr lang="fr-FR" sz="1600" dirty="0">
                <a:latin typeface="Arial" panose="020B0604020202020204" pitchFamily="34" charset="0"/>
                <a:cs typeface="Arial" panose="020B0604020202020204" pitchFamily="34" charset="0"/>
              </a:rPr>
              <a:t> il crie : Pierre ! Pour le taquiner, celui-ci monte en courant les escaliers du donjon. En riant, l'écuyer fonce à grandes enjambées derrière lui. Mais, soudain, la haute silhouette d'Aymar, le cousin du seigneur barre le passage aux deux enfants. Aymar est accompagné d'un très vieil homme avec une grande barbe et un vêtement très long.</a:t>
            </a:r>
          </a:p>
          <a:p>
            <a:pPr eaLnBrk="0" fontAlgn="base" hangingPunct="0">
              <a:lnSpc>
                <a:spcPct val="200000"/>
              </a:lnSpc>
            </a:pPr>
            <a:r>
              <a:rPr lang="fr-FR" sz="1600" dirty="0">
                <a:latin typeface="Arial" panose="020B0604020202020204" pitchFamily="34" charset="0"/>
                <a:cs typeface="Arial" panose="020B0604020202020204" pitchFamily="34" charset="0"/>
              </a:rPr>
              <a:t>- Allez, disparaissez vous deux, hurle alors Aymar en colère. Vous n'avez rien à faire ici !</a:t>
            </a:r>
          </a:p>
          <a:p>
            <a:pPr>
              <a:lnSpc>
                <a:spcPct val="200000"/>
              </a:lnSpc>
            </a:pPr>
            <a:r>
              <a:rPr lang="fr-FR" sz="1600" dirty="0">
                <a:latin typeface="Arial" panose="020B0604020202020204" pitchFamily="34" charset="0"/>
                <a:cs typeface="Arial" panose="020B0604020202020204" pitchFamily="34" charset="0"/>
              </a:rPr>
              <a:t>Les deux garçons partent à toutes jambes. Ils ont peur d'Aymar. Il a un air méchant et un regard cruel. Mais Rémi et Pierre sont curieux. Ils restent donc cachés derrière une porte pour observer l'étrange visiteur. </a:t>
            </a:r>
          </a:p>
          <a:p>
            <a:pPr eaLnBrk="0" fontAlgn="base" hangingPunct="0">
              <a:lnSpc>
                <a:spcPct val="200000"/>
              </a:lnSpc>
            </a:pPr>
            <a:r>
              <a:rPr lang="fr-FR" sz="1600" dirty="0">
                <a:latin typeface="Arial" panose="020B0604020202020204" pitchFamily="34" charset="0"/>
                <a:cs typeface="Arial" panose="020B0604020202020204" pitchFamily="34" charset="0"/>
              </a:rPr>
              <a:t>Ensuite, ils marchent derrière les deux hommes, de loin, pour ne pas se faire remarquer. Aymar parle si bas qu'il est impossible d'entendre ses paroles. Tout à coup, les deux hommes disparaissent dans l'obscurité. </a:t>
            </a:r>
          </a:p>
          <a:p>
            <a:pPr>
              <a:lnSpc>
                <a:spcPct val="200000"/>
              </a:lnSpc>
            </a:pPr>
            <a:r>
              <a:rPr lang="fr-FR" sz="1600" dirty="0">
                <a:latin typeface="Arial" panose="020B0604020202020204" pitchFamily="34" charset="0"/>
                <a:cs typeface="Arial" panose="020B0604020202020204" pitchFamily="34" charset="0"/>
              </a:rPr>
              <a:t> </a:t>
            </a:r>
          </a:p>
        </p:txBody>
      </p:sp>
      <p:cxnSp>
        <p:nvCxnSpPr>
          <p:cNvPr id="1030" name="AutoShape 6"/>
          <p:cNvCxnSpPr>
            <a:cxnSpLocks noChangeShapeType="1"/>
          </p:cNvCxnSpPr>
          <p:nvPr/>
        </p:nvCxnSpPr>
        <p:spPr bwMode="auto">
          <a:xfrm>
            <a:off x="808038" y="261938"/>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2066920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transposons le texte - correction</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2" y="669925"/>
            <a:ext cx="11755779" cy="593693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200000"/>
              </a:lnSpc>
            </a:pPr>
            <a:r>
              <a:rPr lang="fr-FR" sz="1600" dirty="0">
                <a:latin typeface="Arial" panose="020B0604020202020204" pitchFamily="34" charset="0"/>
                <a:cs typeface="Arial" panose="020B0604020202020204" pitchFamily="34" charset="0"/>
              </a:rPr>
              <a:t>En cette année 1382, à 14 ans. Guillaume </a:t>
            </a:r>
            <a:r>
              <a:rPr lang="fr-FR" sz="1600" dirty="0">
                <a:solidFill>
                  <a:srgbClr val="FF0000"/>
                </a:solidFill>
                <a:latin typeface="Arial" panose="020B0604020202020204" pitchFamily="34" charset="0"/>
                <a:cs typeface="Arial" panose="020B0604020202020204" pitchFamily="34" charset="0"/>
              </a:rPr>
              <a:t>était</a:t>
            </a:r>
            <a:r>
              <a:rPr lang="fr-FR" sz="1600" dirty="0">
                <a:latin typeface="Arial" panose="020B0604020202020204" pitchFamily="34" charset="0"/>
                <a:cs typeface="Arial" panose="020B0604020202020204" pitchFamily="34" charset="0"/>
              </a:rPr>
              <a:t>, depuis deux ans, l’écuyer de Jean de Montfaucon, seigneur et ami de sa famille. Il </a:t>
            </a:r>
            <a:r>
              <a:rPr lang="fr-FR" sz="1600" dirty="0">
                <a:solidFill>
                  <a:srgbClr val="FF0000"/>
                </a:solidFill>
                <a:latin typeface="Arial" panose="020B0604020202020204" pitchFamily="34" charset="0"/>
                <a:cs typeface="Arial" panose="020B0604020202020204" pitchFamily="34" charset="0"/>
              </a:rPr>
              <a:t>était</a:t>
            </a:r>
            <a:r>
              <a:rPr lang="fr-FR" sz="1600" dirty="0">
                <a:latin typeface="Arial" panose="020B0604020202020204" pitchFamily="34" charset="0"/>
                <a:cs typeface="Arial" panose="020B0604020202020204" pitchFamily="34" charset="0"/>
              </a:rPr>
              <a:t> calme, gentil. Il n’aim</a:t>
            </a:r>
            <a:r>
              <a:rPr lang="fr-FR" sz="1600" dirty="0">
                <a:solidFill>
                  <a:srgbClr val="FF0000"/>
                </a:solidFill>
                <a:latin typeface="Arial" panose="020B0604020202020204" pitchFamily="34" charset="0"/>
                <a:cs typeface="Arial" panose="020B0604020202020204" pitchFamily="34" charset="0"/>
              </a:rPr>
              <a:t>ait</a:t>
            </a:r>
            <a:r>
              <a:rPr lang="fr-FR" sz="1600" dirty="0">
                <a:latin typeface="Arial" panose="020B0604020202020204" pitchFamily="34" charset="0"/>
                <a:cs typeface="Arial" panose="020B0604020202020204" pitchFamily="34" charset="0"/>
              </a:rPr>
              <a:t> pas se bagarrer. Il a</a:t>
            </a:r>
            <a:r>
              <a:rPr lang="fr-FR" sz="1600" dirty="0">
                <a:solidFill>
                  <a:srgbClr val="FF0000"/>
                </a:solidFill>
                <a:latin typeface="Arial" panose="020B0604020202020204" pitchFamily="34" charset="0"/>
                <a:cs typeface="Arial" panose="020B0604020202020204" pitchFamily="34" charset="0"/>
              </a:rPr>
              <a:t>vait </a:t>
            </a:r>
            <a:r>
              <a:rPr lang="fr-FR" sz="1600" dirty="0">
                <a:latin typeface="Arial" panose="020B0604020202020204" pitchFamily="34" charset="0"/>
                <a:cs typeface="Arial" panose="020B0604020202020204" pitchFamily="34" charset="0"/>
              </a:rPr>
              <a:t>un seul ami : Pierre, un jeune garçon au service du copiste du château […]</a:t>
            </a:r>
          </a:p>
          <a:p>
            <a:pPr>
              <a:lnSpc>
                <a:spcPct val="200000"/>
              </a:lnSpc>
            </a:pPr>
            <a:r>
              <a:rPr lang="fr-FR" sz="1600" dirty="0">
                <a:latin typeface="Arial" panose="020B0604020202020204" pitchFamily="34" charset="0"/>
                <a:cs typeface="Arial" panose="020B0604020202020204" pitchFamily="34" charset="0"/>
              </a:rPr>
              <a:t>***Après la leçon avec Rémi, son maitre d’armes, Guillaume cherch</a:t>
            </a:r>
            <a:r>
              <a:rPr lang="fr-FR" sz="1600" dirty="0">
                <a:solidFill>
                  <a:srgbClr val="FF0000"/>
                </a:solidFill>
                <a:latin typeface="Arial" panose="020B0604020202020204" pitchFamily="34" charset="0"/>
                <a:cs typeface="Arial" panose="020B0604020202020204" pitchFamily="34" charset="0"/>
              </a:rPr>
              <a:t>a</a:t>
            </a:r>
            <a:r>
              <a:rPr lang="fr-FR" sz="1600" dirty="0">
                <a:latin typeface="Arial" panose="020B0604020202020204" pitchFamily="34" charset="0"/>
                <a:cs typeface="Arial" panose="020B0604020202020204" pitchFamily="34" charset="0"/>
              </a:rPr>
              <a:t> son ami Pierre. Il v</a:t>
            </a:r>
            <a:r>
              <a:rPr lang="fr-FR" sz="1600" dirty="0">
                <a:solidFill>
                  <a:srgbClr val="FF0000"/>
                </a:solidFill>
                <a:latin typeface="Arial" panose="020B0604020202020204" pitchFamily="34" charset="0"/>
                <a:cs typeface="Arial" panose="020B0604020202020204" pitchFamily="34" charset="0"/>
              </a:rPr>
              <a:t>it</a:t>
            </a:r>
            <a:r>
              <a:rPr lang="fr-FR" sz="1600" dirty="0">
                <a:latin typeface="Arial" panose="020B0604020202020204" pitchFamily="34" charset="0"/>
                <a:cs typeface="Arial" panose="020B0604020202020204" pitchFamily="34" charset="0"/>
              </a:rPr>
              <a:t> le jeune copiste au pied du donjon,  alors il cri</a:t>
            </a:r>
            <a:r>
              <a:rPr lang="fr-FR" sz="1600" dirty="0">
                <a:solidFill>
                  <a:srgbClr val="FF0000"/>
                </a:solidFill>
                <a:latin typeface="Arial" panose="020B0604020202020204" pitchFamily="34" charset="0"/>
                <a:cs typeface="Arial" panose="020B0604020202020204" pitchFamily="34" charset="0"/>
              </a:rPr>
              <a:t>a</a:t>
            </a:r>
            <a:r>
              <a:rPr lang="fr-FR" sz="1600" dirty="0">
                <a:latin typeface="Arial" panose="020B0604020202020204" pitchFamily="34" charset="0"/>
                <a:cs typeface="Arial" panose="020B0604020202020204" pitchFamily="34" charset="0"/>
              </a:rPr>
              <a:t> : Pierre ! Pour le taquiner, celui-ci mont</a:t>
            </a:r>
            <a:r>
              <a:rPr lang="fr-FR" sz="1600" dirty="0">
                <a:solidFill>
                  <a:srgbClr val="FF0000"/>
                </a:solidFill>
                <a:latin typeface="Arial" panose="020B0604020202020204" pitchFamily="34" charset="0"/>
                <a:cs typeface="Arial" panose="020B0604020202020204" pitchFamily="34" charset="0"/>
              </a:rPr>
              <a:t>a</a:t>
            </a:r>
            <a:r>
              <a:rPr lang="fr-FR" sz="1600" dirty="0">
                <a:latin typeface="Arial" panose="020B0604020202020204" pitchFamily="34" charset="0"/>
                <a:cs typeface="Arial" panose="020B0604020202020204" pitchFamily="34" charset="0"/>
              </a:rPr>
              <a:t> en courant les escaliers du donjon. En riant, l'écuyer fon</a:t>
            </a:r>
            <a:r>
              <a:rPr lang="fr-FR" sz="1600" dirty="0">
                <a:solidFill>
                  <a:srgbClr val="FF0000"/>
                </a:solidFill>
                <a:latin typeface="Arial" panose="020B0604020202020204" pitchFamily="34" charset="0"/>
                <a:cs typeface="Arial" panose="020B0604020202020204" pitchFamily="34" charset="0"/>
              </a:rPr>
              <a:t>ça</a:t>
            </a:r>
            <a:r>
              <a:rPr lang="fr-FR" sz="1600" dirty="0">
                <a:latin typeface="Arial" panose="020B0604020202020204" pitchFamily="34" charset="0"/>
                <a:cs typeface="Arial" panose="020B0604020202020204" pitchFamily="34" charset="0"/>
              </a:rPr>
              <a:t> à grandes enjambées derrière lui. Mais, soudain, la haute silhouette d'Aymar, le cousin du seigneur barr</a:t>
            </a:r>
            <a:r>
              <a:rPr lang="fr-FR" sz="1600" dirty="0">
                <a:solidFill>
                  <a:srgbClr val="FF0000"/>
                </a:solidFill>
                <a:latin typeface="Arial" panose="020B0604020202020204" pitchFamily="34" charset="0"/>
                <a:cs typeface="Arial" panose="020B0604020202020204" pitchFamily="34" charset="0"/>
              </a:rPr>
              <a:t>a</a:t>
            </a:r>
            <a:r>
              <a:rPr lang="fr-FR" sz="1600" dirty="0">
                <a:latin typeface="Arial" panose="020B0604020202020204" pitchFamily="34" charset="0"/>
                <a:cs typeface="Arial" panose="020B0604020202020204" pitchFamily="34" charset="0"/>
              </a:rPr>
              <a:t> le passage aux deux enfants. Aymar </a:t>
            </a:r>
            <a:r>
              <a:rPr lang="fr-FR" sz="1600" dirty="0">
                <a:solidFill>
                  <a:srgbClr val="FF0000"/>
                </a:solidFill>
                <a:latin typeface="Arial" panose="020B0604020202020204" pitchFamily="34" charset="0"/>
                <a:cs typeface="Arial" panose="020B0604020202020204" pitchFamily="34" charset="0"/>
              </a:rPr>
              <a:t>était </a:t>
            </a:r>
            <a:r>
              <a:rPr lang="fr-FR" sz="1600" dirty="0">
                <a:latin typeface="Arial" panose="020B0604020202020204" pitchFamily="34" charset="0"/>
                <a:cs typeface="Arial" panose="020B0604020202020204" pitchFamily="34" charset="0"/>
              </a:rPr>
              <a:t>accompagné d'un très vieil homme avec une grande barbe et un vêtement très long.</a:t>
            </a:r>
          </a:p>
          <a:p>
            <a:pPr eaLnBrk="0" fontAlgn="base" hangingPunct="0">
              <a:lnSpc>
                <a:spcPct val="200000"/>
              </a:lnSpc>
            </a:pPr>
            <a:r>
              <a:rPr lang="fr-FR" sz="1600" dirty="0">
                <a:latin typeface="Arial" panose="020B0604020202020204" pitchFamily="34" charset="0"/>
                <a:cs typeface="Arial" panose="020B0604020202020204" pitchFamily="34" charset="0"/>
              </a:rPr>
              <a:t>- Allez, disparaissez vous deux, hurl</a:t>
            </a:r>
            <a:r>
              <a:rPr lang="fr-FR" sz="1600" dirty="0">
                <a:solidFill>
                  <a:srgbClr val="FF0000"/>
                </a:solidFill>
                <a:latin typeface="Arial" panose="020B0604020202020204" pitchFamily="34" charset="0"/>
                <a:cs typeface="Arial" panose="020B0604020202020204" pitchFamily="34" charset="0"/>
              </a:rPr>
              <a:t>a</a:t>
            </a:r>
            <a:r>
              <a:rPr lang="fr-FR" sz="1600" dirty="0">
                <a:latin typeface="Arial" panose="020B0604020202020204" pitchFamily="34" charset="0"/>
                <a:cs typeface="Arial" panose="020B0604020202020204" pitchFamily="34" charset="0"/>
              </a:rPr>
              <a:t> alors Aymar en colère. Vous n'avez rien à faire ici !</a:t>
            </a:r>
          </a:p>
          <a:p>
            <a:pPr>
              <a:lnSpc>
                <a:spcPct val="200000"/>
              </a:lnSpc>
            </a:pPr>
            <a:r>
              <a:rPr lang="fr-FR" sz="1600" dirty="0">
                <a:latin typeface="Arial" panose="020B0604020202020204" pitchFamily="34" charset="0"/>
                <a:cs typeface="Arial" panose="020B0604020202020204" pitchFamily="34" charset="0"/>
              </a:rPr>
              <a:t>Les deux garçons part</a:t>
            </a:r>
            <a:r>
              <a:rPr lang="fr-FR" sz="1600" dirty="0">
                <a:solidFill>
                  <a:srgbClr val="FF0000"/>
                </a:solidFill>
                <a:latin typeface="Arial" panose="020B0604020202020204" pitchFamily="34" charset="0"/>
                <a:cs typeface="Arial" panose="020B0604020202020204" pitchFamily="34" charset="0"/>
              </a:rPr>
              <a:t>irent</a:t>
            </a:r>
            <a:r>
              <a:rPr lang="fr-FR" sz="1600" dirty="0">
                <a:latin typeface="Arial" panose="020B0604020202020204" pitchFamily="34" charset="0"/>
                <a:cs typeface="Arial" panose="020B0604020202020204" pitchFamily="34" charset="0"/>
              </a:rPr>
              <a:t> à toutes jambes. Ils </a:t>
            </a:r>
            <a:r>
              <a:rPr lang="fr-FR" sz="1600" dirty="0">
                <a:solidFill>
                  <a:srgbClr val="FF0000"/>
                </a:solidFill>
                <a:latin typeface="Arial" panose="020B0604020202020204" pitchFamily="34" charset="0"/>
                <a:cs typeface="Arial" panose="020B0604020202020204" pitchFamily="34" charset="0"/>
              </a:rPr>
              <a:t>avaient</a:t>
            </a:r>
            <a:r>
              <a:rPr lang="fr-FR" sz="1600" dirty="0">
                <a:latin typeface="Arial" panose="020B0604020202020204" pitchFamily="34" charset="0"/>
                <a:cs typeface="Arial" panose="020B0604020202020204" pitchFamily="34" charset="0"/>
              </a:rPr>
              <a:t> peur d'Aymar. Il </a:t>
            </a:r>
            <a:r>
              <a:rPr lang="fr-FR" sz="1600" dirty="0">
                <a:solidFill>
                  <a:srgbClr val="FF0000"/>
                </a:solidFill>
                <a:latin typeface="Arial" panose="020B0604020202020204" pitchFamily="34" charset="0"/>
                <a:cs typeface="Arial" panose="020B0604020202020204" pitchFamily="34" charset="0"/>
              </a:rPr>
              <a:t>avait</a:t>
            </a:r>
            <a:r>
              <a:rPr lang="fr-FR" sz="1600" dirty="0">
                <a:latin typeface="Arial" panose="020B0604020202020204" pitchFamily="34" charset="0"/>
                <a:cs typeface="Arial" panose="020B0604020202020204" pitchFamily="34" charset="0"/>
              </a:rPr>
              <a:t> un air méchant et un regard cruel. Mais Rémi et Pierre </a:t>
            </a:r>
            <a:r>
              <a:rPr lang="fr-FR" sz="1600" dirty="0">
                <a:solidFill>
                  <a:srgbClr val="FF0000"/>
                </a:solidFill>
                <a:latin typeface="Arial" panose="020B0604020202020204" pitchFamily="34" charset="0"/>
                <a:cs typeface="Arial" panose="020B0604020202020204" pitchFamily="34" charset="0"/>
              </a:rPr>
              <a:t>étaient </a:t>
            </a:r>
            <a:r>
              <a:rPr lang="fr-FR" sz="1600" dirty="0">
                <a:latin typeface="Arial" panose="020B0604020202020204" pitchFamily="34" charset="0"/>
                <a:cs typeface="Arial" panose="020B0604020202020204" pitchFamily="34" charset="0"/>
              </a:rPr>
              <a:t>curieux. Ils rest</a:t>
            </a:r>
            <a:r>
              <a:rPr lang="fr-FR" sz="1600" dirty="0">
                <a:solidFill>
                  <a:srgbClr val="FF0000"/>
                </a:solidFill>
                <a:latin typeface="Arial" panose="020B0604020202020204" pitchFamily="34" charset="0"/>
                <a:cs typeface="Arial" panose="020B0604020202020204" pitchFamily="34" charset="0"/>
              </a:rPr>
              <a:t>èrent</a:t>
            </a:r>
            <a:r>
              <a:rPr lang="fr-FR" sz="1600" dirty="0">
                <a:latin typeface="Arial" panose="020B0604020202020204" pitchFamily="34" charset="0"/>
                <a:cs typeface="Arial" panose="020B0604020202020204" pitchFamily="34" charset="0"/>
              </a:rPr>
              <a:t> donc cachés derrière une porte pour observer l'étrange visiteur. </a:t>
            </a:r>
          </a:p>
          <a:p>
            <a:pPr eaLnBrk="0" fontAlgn="base" hangingPunct="0">
              <a:lnSpc>
                <a:spcPct val="200000"/>
              </a:lnSpc>
            </a:pPr>
            <a:r>
              <a:rPr lang="fr-FR" sz="1600" dirty="0">
                <a:latin typeface="Arial" panose="020B0604020202020204" pitchFamily="34" charset="0"/>
                <a:cs typeface="Arial" panose="020B0604020202020204" pitchFamily="34" charset="0"/>
              </a:rPr>
              <a:t>Ensuite, ils march</a:t>
            </a:r>
            <a:r>
              <a:rPr lang="fr-FR" sz="1600" dirty="0">
                <a:solidFill>
                  <a:srgbClr val="FF0000"/>
                </a:solidFill>
                <a:latin typeface="Arial" panose="020B0604020202020204" pitchFamily="34" charset="0"/>
                <a:cs typeface="Arial" panose="020B0604020202020204" pitchFamily="34" charset="0"/>
              </a:rPr>
              <a:t>èrent</a:t>
            </a:r>
            <a:r>
              <a:rPr lang="fr-FR" sz="1600" dirty="0">
                <a:latin typeface="Arial" panose="020B0604020202020204" pitchFamily="34" charset="0"/>
                <a:cs typeface="Arial" panose="020B0604020202020204" pitchFamily="34" charset="0"/>
              </a:rPr>
              <a:t> derrière les deux hommes, de loin, pour ne pas se faire remarquer. Aymar parl</a:t>
            </a:r>
            <a:r>
              <a:rPr lang="fr-FR" sz="1600" dirty="0">
                <a:solidFill>
                  <a:srgbClr val="FF0000"/>
                </a:solidFill>
                <a:latin typeface="Arial" panose="020B0604020202020204" pitchFamily="34" charset="0"/>
                <a:cs typeface="Arial" panose="020B0604020202020204" pitchFamily="34" charset="0"/>
              </a:rPr>
              <a:t>ait</a:t>
            </a:r>
            <a:r>
              <a:rPr lang="fr-FR" sz="1600" dirty="0">
                <a:latin typeface="Arial" panose="020B0604020202020204" pitchFamily="34" charset="0"/>
                <a:cs typeface="Arial" panose="020B0604020202020204" pitchFamily="34" charset="0"/>
              </a:rPr>
              <a:t> si bas qu'il était impossible d'entendre ses paroles. Tout à coup, les deux hommes dispar</a:t>
            </a:r>
            <a:r>
              <a:rPr lang="fr-FR" sz="1600" dirty="0">
                <a:solidFill>
                  <a:srgbClr val="FF0000"/>
                </a:solidFill>
                <a:latin typeface="Arial" panose="020B0604020202020204" pitchFamily="34" charset="0"/>
                <a:cs typeface="Arial" panose="020B0604020202020204" pitchFamily="34" charset="0"/>
              </a:rPr>
              <a:t>urent</a:t>
            </a:r>
            <a:r>
              <a:rPr lang="fr-FR" sz="1600" dirty="0">
                <a:latin typeface="Arial" panose="020B0604020202020204" pitchFamily="34" charset="0"/>
                <a:cs typeface="Arial" panose="020B0604020202020204" pitchFamily="34" charset="0"/>
              </a:rPr>
              <a:t> dans l'obscurité. </a:t>
            </a: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3649958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Je m’exerce seul : CE2/CM1</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98689" y="669925"/>
            <a:ext cx="11666570" cy="5732149"/>
          </a:xfrm>
          <a:prstGeom prst="rect">
            <a:avLst/>
          </a:prstGeom>
          <a:noFill/>
          <a:ln w="25400" algn="ctr">
            <a:solidFill>
              <a:schemeClr val="accent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sz="2000" b="1" u="sng" dirty="0">
                <a:latin typeface="Arial" panose="020B0604020202020204" pitchFamily="34" charset="0"/>
                <a:cs typeface="Arial" panose="020B0604020202020204" pitchFamily="34" charset="0"/>
              </a:rPr>
              <a:t>Transpose</a:t>
            </a:r>
            <a:r>
              <a:rPr lang="fr-FR" sz="2000" b="1" dirty="0">
                <a:latin typeface="Arial" panose="020B0604020202020204" pitchFamily="34" charset="0"/>
                <a:cs typeface="Arial" panose="020B0604020202020204" pitchFamily="34" charset="0"/>
              </a:rPr>
              <a:t> au passé composé. </a:t>
            </a:r>
            <a:r>
              <a:rPr lang="fr-FR" sz="2000" dirty="0">
                <a:latin typeface="Arial" panose="020B0604020202020204" pitchFamily="34" charset="0"/>
                <a:cs typeface="Arial" panose="020B0604020202020204" pitchFamily="34" charset="0"/>
              </a:rPr>
              <a:t> </a:t>
            </a:r>
          </a:p>
          <a:p>
            <a:pPr>
              <a:lnSpc>
                <a:spcPct val="150000"/>
              </a:lnSpc>
            </a:pPr>
            <a:r>
              <a:rPr lang="fr-FR" sz="2000" dirty="0">
                <a:latin typeface="Arial" panose="020B0604020202020204" pitchFamily="34" charset="0"/>
                <a:cs typeface="Arial" panose="020B0604020202020204" pitchFamily="34" charset="0"/>
              </a:rPr>
              <a:t>*Après la leçon avec son maitre d’armes, Guillaume cherche son ami Pierre. </a:t>
            </a:r>
          </a:p>
          <a:p>
            <a:pPr>
              <a:lnSpc>
                <a:spcPct val="150000"/>
              </a:lnSpc>
            </a:pPr>
            <a:r>
              <a:rPr lang="fr-FR" sz="2000" dirty="0">
                <a:latin typeface="Arial" panose="020B0604020202020204" pitchFamily="34" charset="0"/>
                <a:cs typeface="Arial" panose="020B0604020202020204" pitchFamily="34" charset="0"/>
              </a:rPr>
              <a:t>Il voit le jeune copiste au pied du donjon, alors  il crie : Pierre ! </a:t>
            </a:r>
          </a:p>
          <a:p>
            <a:pPr>
              <a:lnSpc>
                <a:spcPct val="150000"/>
              </a:lnSpc>
            </a:pPr>
            <a:r>
              <a:rPr lang="fr-FR" sz="2000" dirty="0">
                <a:latin typeface="Arial" panose="020B0604020202020204" pitchFamily="34" charset="0"/>
                <a:cs typeface="Arial" panose="020B0604020202020204" pitchFamily="34" charset="0"/>
              </a:rPr>
              <a:t>Pour le taquiner, celui-ci monte en courant les escaliers du donjon. </a:t>
            </a:r>
          </a:p>
          <a:p>
            <a:pPr>
              <a:lnSpc>
                <a:spcPct val="150000"/>
              </a:lnSpc>
            </a:pPr>
            <a:r>
              <a:rPr lang="fr-FR" sz="2000" dirty="0">
                <a:latin typeface="Arial" panose="020B0604020202020204" pitchFamily="34" charset="0"/>
                <a:cs typeface="Arial" panose="020B0604020202020204" pitchFamily="34" charset="0"/>
              </a:rPr>
              <a:t>En riant, l'écuyer fonce à grandes enjambées derrière lui. </a:t>
            </a:r>
          </a:p>
          <a:p>
            <a:pPr>
              <a:lnSpc>
                <a:spcPct val="150000"/>
              </a:lnSpc>
            </a:pPr>
            <a:r>
              <a:rPr lang="fr-FR" sz="2000" dirty="0">
                <a:latin typeface="Arial" panose="020B0604020202020204" pitchFamily="34" charset="0"/>
                <a:cs typeface="Arial" panose="020B0604020202020204" pitchFamily="34" charset="0"/>
              </a:rPr>
              <a:t>Mais, soudain, la haute silhouette d'Aymar, le cousin du seigneur barre le passage aux deux enfants.</a:t>
            </a:r>
          </a:p>
          <a:p>
            <a:pPr>
              <a:lnSpc>
                <a:spcPct val="150000"/>
              </a:lnSpc>
            </a:pPr>
            <a:r>
              <a:rPr lang="fr-FR" sz="2000" dirty="0">
                <a:latin typeface="Arial" panose="020B0604020202020204" pitchFamily="34" charset="0"/>
                <a:cs typeface="Arial" panose="020B0604020202020204" pitchFamily="34" charset="0"/>
              </a:rPr>
              <a:t>**Aymar </a:t>
            </a:r>
            <a:r>
              <a:rPr lang="fr-FR" sz="2000" u="sng" dirty="0">
                <a:latin typeface="Arial" panose="020B0604020202020204" pitchFamily="34" charset="0"/>
                <a:cs typeface="Arial" panose="020B0604020202020204" pitchFamily="34" charset="0"/>
              </a:rPr>
              <a:t>est </a:t>
            </a:r>
            <a:r>
              <a:rPr lang="fr-FR" sz="2000" dirty="0">
                <a:latin typeface="Arial" panose="020B0604020202020204" pitchFamily="34" charset="0"/>
                <a:cs typeface="Arial" panose="020B0604020202020204" pitchFamily="34" charset="0"/>
              </a:rPr>
              <a:t>accompagné d’un très vieil homme avec une grande barbe et un vêtement très long.</a:t>
            </a:r>
          </a:p>
          <a:p>
            <a:pPr eaLnBrk="0" fontAlgn="base" hangingPunct="0">
              <a:lnSpc>
                <a:spcPct val="150000"/>
              </a:lnSpc>
            </a:pPr>
            <a:r>
              <a:rPr lang="fr-FR" sz="2000" dirty="0">
                <a:latin typeface="Arial" panose="020B0604020202020204" pitchFamily="34" charset="0"/>
                <a:cs typeface="Arial" panose="020B0604020202020204" pitchFamily="34" charset="0"/>
              </a:rPr>
              <a:t>- Allez, disparaissez vous deux, hurle alors Aymar en colère. Vous n'avez rien à faire ici !</a:t>
            </a:r>
          </a:p>
          <a:p>
            <a:pPr>
              <a:lnSpc>
                <a:spcPct val="150000"/>
              </a:lnSpc>
            </a:pPr>
            <a:r>
              <a:rPr lang="fr-FR" sz="2000" dirty="0">
                <a:latin typeface="Arial" panose="020B0604020202020204" pitchFamily="34" charset="0"/>
                <a:cs typeface="Arial" panose="020B0604020202020204" pitchFamily="34" charset="0"/>
              </a:rPr>
              <a:t>Les deux garçons partent à toutes jambes. Ils </a:t>
            </a:r>
            <a:r>
              <a:rPr lang="fr-FR" sz="2000" u="sng" dirty="0">
                <a:latin typeface="Arial" panose="020B0604020202020204" pitchFamily="34" charset="0"/>
                <a:cs typeface="Arial" panose="020B0604020202020204" pitchFamily="34" charset="0"/>
              </a:rPr>
              <a:t>ont</a:t>
            </a:r>
            <a:r>
              <a:rPr lang="fr-FR" sz="2000" dirty="0">
                <a:latin typeface="Arial" panose="020B0604020202020204" pitchFamily="34" charset="0"/>
                <a:cs typeface="Arial" panose="020B0604020202020204" pitchFamily="34" charset="0"/>
              </a:rPr>
              <a:t> peur d'Aymar. Il </a:t>
            </a:r>
            <a:r>
              <a:rPr lang="fr-FR" sz="2000" u="sng" dirty="0">
                <a:latin typeface="Arial" panose="020B0604020202020204" pitchFamily="34" charset="0"/>
                <a:cs typeface="Arial" panose="020B0604020202020204" pitchFamily="34" charset="0"/>
              </a:rPr>
              <a:t>a</a:t>
            </a:r>
            <a:r>
              <a:rPr lang="fr-FR" sz="2000" dirty="0">
                <a:latin typeface="Arial" panose="020B0604020202020204" pitchFamily="34" charset="0"/>
                <a:cs typeface="Arial" panose="020B0604020202020204" pitchFamily="34" charset="0"/>
              </a:rPr>
              <a:t> un air méchant et un regard cruel. </a:t>
            </a:r>
          </a:p>
          <a:p>
            <a:pPr>
              <a:lnSpc>
                <a:spcPct val="150000"/>
              </a:lnSpc>
            </a:pPr>
            <a:r>
              <a:rPr lang="fr-FR" sz="2000" dirty="0">
                <a:latin typeface="Arial" panose="020B0604020202020204" pitchFamily="34" charset="0"/>
                <a:cs typeface="Arial" panose="020B0604020202020204" pitchFamily="34" charset="0"/>
              </a:rPr>
              <a:t>Mais Rémi et Pierre </a:t>
            </a:r>
            <a:r>
              <a:rPr lang="fr-FR" sz="2000" u="sng" dirty="0">
                <a:latin typeface="Arial" panose="020B0604020202020204" pitchFamily="34" charset="0"/>
                <a:cs typeface="Arial" panose="020B0604020202020204" pitchFamily="34" charset="0"/>
              </a:rPr>
              <a:t>sont</a:t>
            </a:r>
            <a:r>
              <a:rPr lang="fr-FR" sz="2000" dirty="0">
                <a:latin typeface="Arial" panose="020B0604020202020204" pitchFamily="34" charset="0"/>
                <a:cs typeface="Arial" panose="020B0604020202020204" pitchFamily="34" charset="0"/>
              </a:rPr>
              <a:t> curieux. Ils restent donc cachés derrière une porte pour observer l'étrange visiteur. </a:t>
            </a:r>
          </a:p>
          <a:p>
            <a:r>
              <a:rPr lang="fr-FR" dirty="0"/>
              <a:t> </a:t>
            </a: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7337861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Je m’exerce seul : CM2</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98689" y="669925"/>
            <a:ext cx="11666570" cy="5732149"/>
          </a:xfrm>
          <a:prstGeom prst="rect">
            <a:avLst/>
          </a:prstGeom>
          <a:noFill/>
          <a:ln w="25400" algn="ctr">
            <a:solidFill>
              <a:schemeClr val="accent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sz="2800" b="1" u="sng" dirty="0">
                <a:latin typeface="Arial" panose="020B0604020202020204" pitchFamily="34" charset="0"/>
                <a:cs typeface="Arial" panose="020B0604020202020204" pitchFamily="34" charset="0"/>
              </a:rPr>
              <a:t>Transpose</a:t>
            </a:r>
            <a:r>
              <a:rPr lang="fr-FR" sz="2800" b="1" dirty="0">
                <a:latin typeface="Arial" panose="020B0604020202020204" pitchFamily="34" charset="0"/>
                <a:cs typeface="Arial" panose="020B0604020202020204" pitchFamily="34" charset="0"/>
              </a:rPr>
              <a:t> au passé simple.</a:t>
            </a:r>
          </a:p>
          <a:p>
            <a:pPr>
              <a:lnSpc>
                <a:spcPct val="150000"/>
              </a:lnSpc>
            </a:pPr>
            <a:r>
              <a:rPr lang="fr-FR" sz="2000" dirty="0">
                <a:latin typeface="Arial" panose="020B0604020202020204" pitchFamily="34" charset="0"/>
                <a:cs typeface="Arial" panose="020B0604020202020204" pitchFamily="34" charset="0"/>
              </a:rPr>
              <a:t> </a:t>
            </a:r>
          </a:p>
          <a:p>
            <a:pPr>
              <a:lnSpc>
                <a:spcPct val="200000"/>
              </a:lnSpc>
            </a:pPr>
            <a:r>
              <a:rPr lang="fr-FR" sz="2800" dirty="0">
                <a:latin typeface="Arial" panose="020B0604020202020204" pitchFamily="34" charset="0"/>
                <a:cs typeface="Arial" panose="020B0604020202020204" pitchFamily="34" charset="0"/>
              </a:rPr>
              <a:t>Dans le parc, Julien cherche son copain Abdel. Il le voit. Il crie : Tu viens jouer avec moi ?  Alors Julien et Abdel montent sur le toboggan.  </a:t>
            </a:r>
          </a:p>
          <a:p>
            <a:r>
              <a:rPr lang="fr-FR" dirty="0"/>
              <a:t> </a:t>
            </a: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7245565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7" y="403225"/>
            <a:ext cx="9049641"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gn="ctr" eaLnBrk="0" fontAlgn="base" hangingPunct="0">
              <a:spcBef>
                <a:spcPct val="0"/>
              </a:spcBef>
              <a:spcAft>
                <a:spcPct val="0"/>
              </a:spcAft>
            </a:pPr>
            <a:r>
              <a:rPr kumimoji="0" lang="fr-FR" altLang="fr-FR" sz="1400" b="1" i="0" u="none" strike="noStrike" cap="none" normalizeH="0" baseline="0" dirty="0">
                <a:ln>
                  <a:noFill/>
                </a:ln>
                <a:solidFill>
                  <a:srgbClr val="000000"/>
                </a:solidFill>
                <a:effectLst/>
                <a:latin typeface="Arial" panose="020B0604020202020204" pitchFamily="34" charset="0"/>
              </a:rPr>
              <a:t>Jour 2 </a:t>
            </a:r>
            <a:r>
              <a:rPr lang="fr-FR" sz="1400" dirty="0">
                <a:latin typeface="Arial" panose="020B0604020202020204" pitchFamily="34" charset="0"/>
                <a:cs typeface="Arial" panose="020B0604020202020204" pitchFamily="34" charset="0"/>
              </a:rPr>
              <a:t>structuration du passé composé des verbes conjugués au passé composé avec l’auxiliaire « </a:t>
            </a:r>
            <a:r>
              <a:rPr lang="fr-FR" sz="1400" i="1" dirty="0">
                <a:latin typeface="Arial" panose="020B0604020202020204" pitchFamily="34" charset="0"/>
                <a:cs typeface="Arial" panose="020B0604020202020204" pitchFamily="34" charset="0"/>
              </a:rPr>
              <a:t>être »</a:t>
            </a:r>
            <a:endParaRPr lang="fr-FR" sz="1400" dirty="0">
              <a:latin typeface="Arial" panose="020B060402020202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6" name="ZoneTexte 5">
            <a:extLst>
              <a:ext uri="{FF2B5EF4-FFF2-40B4-BE49-F238E27FC236}">
                <a16:creationId xmlns:a16="http://schemas.microsoft.com/office/drawing/2014/main" id="{54E6790B-3795-6E43-95E2-7680E216B42F}"/>
              </a:ext>
            </a:extLst>
          </p:cNvPr>
          <p:cNvSpPr txBox="1"/>
          <p:nvPr/>
        </p:nvSpPr>
        <p:spPr>
          <a:xfrm>
            <a:off x="345688" y="903249"/>
            <a:ext cx="11530361" cy="11172289"/>
          </a:xfrm>
          <a:prstGeom prst="rect">
            <a:avLst/>
          </a:prstGeom>
          <a:noFill/>
        </p:spPr>
        <p:txBody>
          <a:bodyPr wrap="square" numCol="2" rtlCol="0">
            <a:spAutoFit/>
          </a:bodyPr>
          <a:lstStyle/>
          <a:p>
            <a:r>
              <a:rPr lang="fr-FR" i="1" dirty="0"/>
              <a:t>Tu (garçon) es retourné chez toi le soir. </a:t>
            </a:r>
            <a:endParaRPr lang="fr-FR" dirty="0"/>
          </a:p>
          <a:p>
            <a:r>
              <a:rPr lang="fr-FR" i="1" dirty="0"/>
              <a:t>Tu (fille) es retournée chez toi le soir. </a:t>
            </a:r>
            <a:endParaRPr lang="fr-FR" dirty="0"/>
          </a:p>
          <a:p>
            <a:r>
              <a:rPr lang="fr-FR" i="1" dirty="0"/>
              <a:t>Tu (garçon) es resté dans le camp.</a:t>
            </a:r>
            <a:endParaRPr lang="fr-FR" dirty="0"/>
          </a:p>
          <a:p>
            <a:r>
              <a:rPr lang="fr-FR" i="1" dirty="0"/>
              <a:t>Tu (fille) es restée dans le camp. </a:t>
            </a:r>
            <a:endParaRPr lang="fr-FR" dirty="0"/>
          </a:p>
          <a:p>
            <a:r>
              <a:rPr lang="fr-FR" i="1" dirty="0"/>
              <a:t>Vous (garçons et filles) êtes retournés chez toi le soir. </a:t>
            </a:r>
            <a:endParaRPr lang="fr-FR" dirty="0"/>
          </a:p>
          <a:p>
            <a:r>
              <a:rPr lang="fr-FR" i="1" dirty="0"/>
              <a:t>Vous (filles) êtes retournées chez toi le soir. </a:t>
            </a:r>
            <a:endParaRPr lang="fr-FR" dirty="0"/>
          </a:p>
          <a:p>
            <a:r>
              <a:rPr lang="fr-FR" i="1" dirty="0"/>
              <a:t>Vous (garçons et filles) êtes restés dans le camp.</a:t>
            </a:r>
            <a:endParaRPr lang="fr-FR" dirty="0"/>
          </a:p>
          <a:p>
            <a:r>
              <a:rPr lang="fr-FR" i="1" dirty="0"/>
              <a:t>Vous (filles) êtes restées dans le camp. </a:t>
            </a:r>
            <a:endParaRPr lang="fr-FR" dirty="0"/>
          </a:p>
          <a:p>
            <a:r>
              <a:rPr lang="fr-FR" i="1" dirty="0"/>
              <a:t>Tous les marins sont passés par-dessus bord. </a:t>
            </a:r>
            <a:endParaRPr lang="fr-FR" dirty="0"/>
          </a:p>
          <a:p>
            <a:r>
              <a:rPr lang="fr-FR" i="1" dirty="0"/>
              <a:t>Ils sont tombés dans une eau glaciale. </a:t>
            </a:r>
            <a:endParaRPr lang="fr-FR" dirty="0"/>
          </a:p>
          <a:p>
            <a:r>
              <a:rPr lang="fr-FR" i="1" dirty="0"/>
              <a:t>Le calme est revenu.</a:t>
            </a:r>
            <a:endParaRPr lang="fr-FR" dirty="0"/>
          </a:p>
          <a:p>
            <a:r>
              <a:rPr lang="fr-FR" i="1" dirty="0"/>
              <a:t>Ils sont passés devant la salle des fêtes. </a:t>
            </a:r>
            <a:endParaRPr lang="fr-FR" dirty="0"/>
          </a:p>
          <a:p>
            <a:r>
              <a:rPr lang="fr-FR" i="1" dirty="0"/>
              <a:t>Elle est passée devant la salle des fêtes. </a:t>
            </a:r>
            <a:endParaRPr lang="fr-FR" dirty="0"/>
          </a:p>
          <a:p>
            <a:r>
              <a:rPr lang="fr-FR" i="1" dirty="0"/>
              <a:t>Ils sont restés un moment devant le magasin de la fleuriste.</a:t>
            </a:r>
            <a:endParaRPr lang="fr-FR" dirty="0"/>
          </a:p>
          <a:p>
            <a:r>
              <a:rPr lang="fr-FR" i="1" dirty="0"/>
              <a:t>Elle est restée un moment devant le magasin de la fleuriste.</a:t>
            </a:r>
            <a:endParaRPr lang="fr-FR" dirty="0"/>
          </a:p>
          <a:p>
            <a:r>
              <a:rPr lang="fr-FR" i="1" dirty="0"/>
              <a:t>Ils sont retournés vers l’école.</a:t>
            </a:r>
            <a:endParaRPr lang="fr-FR" dirty="0"/>
          </a:p>
          <a:p>
            <a:r>
              <a:rPr lang="fr-FR" i="1" dirty="0"/>
              <a:t>Elle est retournée vers l’école.</a:t>
            </a:r>
            <a:endParaRPr lang="fr-FR" dirty="0"/>
          </a:p>
          <a:p>
            <a:r>
              <a:rPr lang="fr-FR" i="1" dirty="0"/>
              <a:t>Ils sont arrivés devant le lavoir. </a:t>
            </a:r>
            <a:endParaRPr lang="fr-FR" dirty="0"/>
          </a:p>
          <a:p>
            <a:r>
              <a:rPr lang="fr-FR" i="1" dirty="0"/>
              <a:t>Elle est arrivée devant le lavoir. </a:t>
            </a:r>
          </a:p>
          <a:p>
            <a:endParaRPr lang="fr-FR" i="1" dirty="0"/>
          </a:p>
          <a:p>
            <a:endParaRPr lang="fr-FR" i="1" dirty="0"/>
          </a:p>
          <a:p>
            <a:endParaRPr lang="fr-FR" i="1" dirty="0"/>
          </a:p>
          <a:p>
            <a:endParaRPr lang="fr-FR" i="1" dirty="0"/>
          </a:p>
          <a:p>
            <a:endParaRPr lang="fr-FR" i="1" dirty="0"/>
          </a:p>
          <a:p>
            <a:endParaRPr lang="fr-FR" i="1" dirty="0"/>
          </a:p>
          <a:p>
            <a:endParaRPr lang="fr-FR" i="1" dirty="0"/>
          </a:p>
          <a:p>
            <a:endParaRPr lang="fr-FR" i="1" dirty="0"/>
          </a:p>
          <a:p>
            <a:endParaRPr lang="fr-FR" i="1" dirty="0"/>
          </a:p>
          <a:p>
            <a:endParaRPr lang="fr-FR" i="1" dirty="0"/>
          </a:p>
          <a:p>
            <a:endParaRPr lang="fr-FR" i="1" dirty="0"/>
          </a:p>
          <a:p>
            <a:endParaRPr lang="fr-FR" i="1" dirty="0"/>
          </a:p>
          <a:p>
            <a:endParaRPr lang="fr-FR" i="1" dirty="0"/>
          </a:p>
          <a:p>
            <a:endParaRPr lang="fr-FR" i="1" dirty="0"/>
          </a:p>
          <a:p>
            <a:endParaRPr lang="fr-FR" i="1" dirty="0"/>
          </a:p>
          <a:p>
            <a:endParaRPr lang="fr-FR" i="1" dirty="0"/>
          </a:p>
          <a:p>
            <a:endParaRPr lang="fr-FR" i="1" dirty="0"/>
          </a:p>
          <a:p>
            <a:endParaRPr lang="fr-FR" i="1" dirty="0"/>
          </a:p>
          <a:p>
            <a:endParaRPr lang="fr-FR" i="1" dirty="0"/>
          </a:p>
          <a:p>
            <a:endParaRPr lang="fr-FR" i="1" dirty="0"/>
          </a:p>
          <a:p>
            <a:endParaRPr lang="fr-FR" dirty="0"/>
          </a:p>
          <a:p>
            <a:r>
              <a:rPr lang="fr-FR" i="1" dirty="0"/>
              <a:t>Ils sont revenus à notre école. </a:t>
            </a:r>
            <a:endParaRPr lang="fr-FR" dirty="0"/>
          </a:p>
          <a:p>
            <a:r>
              <a:rPr lang="fr-FR" i="1" dirty="0"/>
              <a:t>Elle est  revenue à son école. </a:t>
            </a:r>
            <a:endParaRPr lang="fr-FR" dirty="0"/>
          </a:p>
          <a:p>
            <a:r>
              <a:rPr lang="fr-FR" i="1" dirty="0"/>
              <a:t>Ils sont rentrés. </a:t>
            </a:r>
            <a:endParaRPr lang="fr-FR" dirty="0"/>
          </a:p>
          <a:p>
            <a:r>
              <a:rPr lang="fr-FR" i="1" dirty="0"/>
              <a:t>Elle est rentrée. </a:t>
            </a:r>
            <a:endParaRPr lang="fr-FR" dirty="0"/>
          </a:p>
          <a:p>
            <a:r>
              <a:rPr lang="fr-FR" i="1" dirty="0"/>
              <a:t>Ils sont allés en récréation.</a:t>
            </a:r>
            <a:endParaRPr lang="fr-FR" dirty="0"/>
          </a:p>
          <a:p>
            <a:r>
              <a:rPr lang="fr-FR" i="1" dirty="0"/>
              <a:t>Elle est allée en récréation.</a:t>
            </a:r>
            <a:endParaRPr lang="fr-FR" dirty="0"/>
          </a:p>
          <a:p>
            <a:r>
              <a:rPr lang="fr-FR" i="1" dirty="0"/>
              <a:t>  Il est passé devant la salle des fêtes. </a:t>
            </a:r>
            <a:endParaRPr lang="fr-FR" dirty="0"/>
          </a:p>
          <a:p>
            <a:r>
              <a:rPr lang="fr-FR" i="1" dirty="0"/>
              <a:t>Il est resté un moment devant le magasin de la fleuriste.</a:t>
            </a:r>
            <a:endParaRPr lang="fr-FR" dirty="0"/>
          </a:p>
          <a:p>
            <a:r>
              <a:rPr lang="fr-FR" i="1" dirty="0"/>
              <a:t>Il est retourné vers l’école.</a:t>
            </a:r>
            <a:endParaRPr lang="fr-FR" dirty="0"/>
          </a:p>
          <a:p>
            <a:r>
              <a:rPr lang="fr-FR" i="1" dirty="0"/>
              <a:t>Il est arrivé devant le lavoir. </a:t>
            </a:r>
            <a:endParaRPr lang="fr-FR" dirty="0"/>
          </a:p>
          <a:p>
            <a:r>
              <a:rPr lang="fr-FR" i="1" dirty="0"/>
              <a:t>Il est  revenu à son école. </a:t>
            </a:r>
            <a:endParaRPr lang="fr-FR" dirty="0"/>
          </a:p>
          <a:p>
            <a:r>
              <a:rPr lang="fr-FR" i="1" dirty="0"/>
              <a:t>Il est rentré. </a:t>
            </a:r>
            <a:endParaRPr lang="fr-FR" dirty="0"/>
          </a:p>
          <a:p>
            <a:r>
              <a:rPr lang="fr-FR" i="1" dirty="0"/>
              <a:t>Il est allé en récréation.</a:t>
            </a:r>
            <a:endParaRPr lang="fr-FR" dirty="0"/>
          </a:p>
          <a:p>
            <a:r>
              <a:rPr lang="fr-FR" i="1" dirty="0"/>
              <a:t>Elles sont passées devant la salle des fêtes. </a:t>
            </a:r>
            <a:endParaRPr lang="fr-FR" dirty="0"/>
          </a:p>
          <a:p>
            <a:r>
              <a:rPr lang="fr-FR" i="1" dirty="0"/>
              <a:t>Elles sont restées un moment devant le magasin de la fleuriste.</a:t>
            </a:r>
            <a:endParaRPr lang="fr-FR" dirty="0"/>
          </a:p>
          <a:p>
            <a:r>
              <a:rPr lang="fr-FR" i="1" dirty="0"/>
              <a:t>Elles sont retournées vers l’école.</a:t>
            </a:r>
            <a:endParaRPr lang="fr-FR" dirty="0"/>
          </a:p>
          <a:p>
            <a:r>
              <a:rPr lang="fr-FR" i="1" dirty="0"/>
              <a:t>Elles sont arrivées devant le lavoir. </a:t>
            </a:r>
            <a:endParaRPr lang="fr-FR" dirty="0"/>
          </a:p>
          <a:p>
            <a:r>
              <a:rPr lang="fr-FR" i="1" dirty="0"/>
              <a:t>Elles sont revenues à notre école. </a:t>
            </a:r>
            <a:endParaRPr lang="fr-FR" dirty="0"/>
          </a:p>
          <a:p>
            <a:r>
              <a:rPr lang="fr-FR" i="1" dirty="0"/>
              <a:t>Elles sont rentrées. </a:t>
            </a:r>
            <a:endParaRPr lang="fr-FR" dirty="0"/>
          </a:p>
          <a:p>
            <a:r>
              <a:rPr lang="fr-FR" i="1" dirty="0"/>
              <a:t>Elles sont allées en récréation.</a:t>
            </a:r>
            <a:endParaRPr lang="fr-FR" dirty="0"/>
          </a:p>
          <a:p>
            <a:endParaRPr lang="fr-FR" dirty="0"/>
          </a:p>
        </p:txBody>
      </p:sp>
    </p:spTree>
    <p:extLst>
      <p:ext uri="{BB962C8B-B14F-4D97-AF65-F5344CB8AC3E}">
        <p14:creationId xmlns:p14="http://schemas.microsoft.com/office/powerpoint/2010/main" val="1738915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7" y="403225"/>
            <a:ext cx="9049641"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gn="ctr" eaLnBrk="0" fontAlgn="base" hangingPunct="0">
              <a:spcBef>
                <a:spcPct val="0"/>
              </a:spcBef>
              <a:spcAft>
                <a:spcPct val="0"/>
              </a:spcAft>
            </a:pPr>
            <a:r>
              <a:rPr kumimoji="0" lang="fr-FR" altLang="fr-FR" sz="1400" b="1" i="0" u="none" strike="noStrike" cap="none" normalizeH="0" baseline="0" dirty="0">
                <a:ln>
                  <a:noFill/>
                </a:ln>
                <a:solidFill>
                  <a:srgbClr val="000000"/>
                </a:solidFill>
                <a:effectLst/>
                <a:latin typeface="Arial" panose="020B0604020202020204" pitchFamily="34" charset="0"/>
              </a:rPr>
              <a:t>Jour 2 </a:t>
            </a:r>
            <a:r>
              <a:rPr lang="fr-FR" sz="1400" dirty="0">
                <a:latin typeface="Arial" panose="020B0604020202020204" pitchFamily="34" charset="0"/>
                <a:cs typeface="Arial" panose="020B0604020202020204" pitchFamily="34" charset="0"/>
              </a:rPr>
              <a:t>structuration du passé composé des verbes conjugués au passé composé avec l’auxiliaire « </a:t>
            </a:r>
            <a:r>
              <a:rPr lang="fr-FR" sz="1400" i="1" dirty="0">
                <a:latin typeface="Arial" panose="020B0604020202020204" pitchFamily="34" charset="0"/>
                <a:cs typeface="Arial" panose="020B0604020202020204" pitchFamily="34" charset="0"/>
              </a:rPr>
              <a:t>être »</a:t>
            </a:r>
            <a:endParaRPr lang="fr-FR" sz="1400" dirty="0">
              <a:latin typeface="Arial" panose="020B060402020202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graphicFrame>
        <p:nvGraphicFramePr>
          <p:cNvPr id="2" name="Tableau 1">
            <a:extLst>
              <a:ext uri="{FF2B5EF4-FFF2-40B4-BE49-F238E27FC236}">
                <a16:creationId xmlns:a16="http://schemas.microsoft.com/office/drawing/2014/main" id="{BE7E1C58-2495-D040-8EDE-8AA8BE99142A}"/>
              </a:ext>
            </a:extLst>
          </p:cNvPr>
          <p:cNvGraphicFramePr>
            <a:graphicFrameLocks noGrp="1"/>
          </p:cNvGraphicFramePr>
          <p:nvPr>
            <p:extLst>
              <p:ext uri="{D42A27DB-BD31-4B8C-83A1-F6EECF244321}">
                <p14:modId xmlns:p14="http://schemas.microsoft.com/office/powerpoint/2010/main" val="122189044"/>
              </p:ext>
            </p:extLst>
          </p:nvPr>
        </p:nvGraphicFramePr>
        <p:xfrm>
          <a:off x="256478" y="1087915"/>
          <a:ext cx="5720576" cy="5379720"/>
        </p:xfrm>
        <a:graphic>
          <a:graphicData uri="http://schemas.openxmlformats.org/drawingml/2006/table">
            <a:tbl>
              <a:tblPr firstRow="1" firstCol="1" bandRow="1">
                <a:tableStyleId>{5C22544A-7EE6-4342-B048-85BDC9FD1C3A}</a:tableStyleId>
              </a:tblPr>
              <a:tblGrid>
                <a:gridCol w="5720576">
                  <a:extLst>
                    <a:ext uri="{9D8B030D-6E8A-4147-A177-3AD203B41FA5}">
                      <a16:colId xmlns:a16="http://schemas.microsoft.com/office/drawing/2014/main" val="1029361057"/>
                    </a:ext>
                  </a:extLst>
                </a:gridCol>
              </a:tblGrid>
              <a:tr h="0">
                <a:tc>
                  <a:txBody>
                    <a:bodyPr/>
                    <a:lstStyle/>
                    <a:p>
                      <a:pPr algn="ctr">
                        <a:spcAft>
                          <a:spcPts val="0"/>
                        </a:spcAft>
                      </a:pPr>
                      <a:r>
                        <a:rPr lang="fr-FR" sz="2000" dirty="0">
                          <a:solidFill>
                            <a:schemeClr val="tx1"/>
                          </a:solidFill>
                          <a:effectLst/>
                          <a:latin typeface="Arial" panose="020B0604020202020204" pitchFamily="34" charset="0"/>
                          <a:cs typeface="Arial" panose="020B0604020202020204" pitchFamily="34" charset="0"/>
                        </a:rPr>
                        <a:t>rentrer</a:t>
                      </a:r>
                    </a:p>
                    <a:p>
                      <a:pPr>
                        <a:spcAft>
                          <a:spcPts val="0"/>
                        </a:spcAft>
                      </a:pPr>
                      <a:r>
                        <a:rPr lang="fr-FR" sz="2000" dirty="0">
                          <a:solidFill>
                            <a:schemeClr val="tx1"/>
                          </a:solidFill>
                          <a:effectLst/>
                          <a:latin typeface="Arial" panose="020B0604020202020204" pitchFamily="34" charset="0"/>
                          <a:cs typeface="Arial" panose="020B0604020202020204" pitchFamily="34" charset="0"/>
                        </a:rPr>
                        <a:t> </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Léo est rentré.</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Léa…………………</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Léo et Jules ……………………..</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Léa et Lisa …………………………..</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 « Je …………………………….. » dit Léo</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 Tu …………………… » dit Léo à Léa. </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 Nous …………………. » disent Léo et Tom</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 Nous …………………. » disent Léa et Lisa</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 « Vous …………………. » dit Léo à Tom et Jules</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 Vous …………………. » dit Léo à Léa et Lisa</a:t>
                      </a:r>
                    </a:p>
                    <a:p>
                      <a:pPr>
                        <a:spcAft>
                          <a:spcPts val="0"/>
                        </a:spcAft>
                      </a:pPr>
                      <a:r>
                        <a:rPr lang="fr-FR" sz="1300" dirty="0">
                          <a:solidFill>
                            <a:schemeClr val="tx1"/>
                          </a:solidFill>
                          <a:effectLst/>
                          <a:latin typeface="Arial" panose="020B0604020202020204" pitchFamily="34" charset="0"/>
                          <a:cs typeface="Arial" panose="020B0604020202020204" pitchFamily="34" charset="0"/>
                        </a:rPr>
                        <a:t> </a:t>
                      </a:r>
                      <a:endParaRPr lang="fr-FR" sz="13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extLst>
                  <a:ext uri="{0D108BD9-81ED-4DB2-BD59-A6C34878D82A}">
                    <a16:rowId xmlns:a16="http://schemas.microsoft.com/office/drawing/2014/main" val="2655284017"/>
                  </a:ext>
                </a:extLst>
              </a:tr>
            </a:tbl>
          </a:graphicData>
        </a:graphic>
      </p:graphicFrame>
      <p:graphicFrame>
        <p:nvGraphicFramePr>
          <p:cNvPr id="7" name="Tableau 6">
            <a:extLst>
              <a:ext uri="{FF2B5EF4-FFF2-40B4-BE49-F238E27FC236}">
                <a16:creationId xmlns:a16="http://schemas.microsoft.com/office/drawing/2014/main" id="{2BD713AF-3ECC-2C46-8F2F-2632C16298A4}"/>
              </a:ext>
            </a:extLst>
          </p:cNvPr>
          <p:cNvGraphicFramePr>
            <a:graphicFrameLocks noGrp="1"/>
          </p:cNvGraphicFramePr>
          <p:nvPr>
            <p:extLst>
              <p:ext uri="{D42A27DB-BD31-4B8C-83A1-F6EECF244321}">
                <p14:modId xmlns:p14="http://schemas.microsoft.com/office/powerpoint/2010/main" val="3258750745"/>
              </p:ext>
            </p:extLst>
          </p:nvPr>
        </p:nvGraphicFramePr>
        <p:xfrm>
          <a:off x="6118303" y="1087915"/>
          <a:ext cx="5720576" cy="5379720"/>
        </p:xfrm>
        <a:graphic>
          <a:graphicData uri="http://schemas.openxmlformats.org/drawingml/2006/table">
            <a:tbl>
              <a:tblPr firstRow="1" firstCol="1" bandRow="1">
                <a:tableStyleId>{5C22544A-7EE6-4342-B048-85BDC9FD1C3A}</a:tableStyleId>
              </a:tblPr>
              <a:tblGrid>
                <a:gridCol w="5720576">
                  <a:extLst>
                    <a:ext uri="{9D8B030D-6E8A-4147-A177-3AD203B41FA5}">
                      <a16:colId xmlns:a16="http://schemas.microsoft.com/office/drawing/2014/main" val="1029361057"/>
                    </a:ext>
                  </a:extLst>
                </a:gridCol>
              </a:tblGrid>
              <a:tr h="0">
                <a:tc>
                  <a:txBody>
                    <a:bodyPr/>
                    <a:lstStyle/>
                    <a:p>
                      <a:pPr algn="ctr">
                        <a:spcAft>
                          <a:spcPts val="0"/>
                        </a:spcAft>
                      </a:pPr>
                      <a:r>
                        <a:rPr lang="fr-FR" sz="2000" dirty="0">
                          <a:solidFill>
                            <a:schemeClr val="tx1"/>
                          </a:solidFill>
                          <a:effectLst/>
                          <a:latin typeface="Arial" panose="020B0604020202020204" pitchFamily="34" charset="0"/>
                          <a:cs typeface="Arial" panose="020B0604020202020204" pitchFamily="34" charset="0"/>
                        </a:rPr>
                        <a:t>venir</a:t>
                      </a:r>
                    </a:p>
                    <a:p>
                      <a:pPr>
                        <a:spcAft>
                          <a:spcPts val="0"/>
                        </a:spcAft>
                      </a:pPr>
                      <a:r>
                        <a:rPr lang="fr-FR" sz="2000" dirty="0">
                          <a:solidFill>
                            <a:schemeClr val="tx1"/>
                          </a:solidFill>
                          <a:effectLst/>
                          <a:latin typeface="Arial" panose="020B0604020202020204" pitchFamily="34" charset="0"/>
                          <a:cs typeface="Arial" panose="020B0604020202020204" pitchFamily="34" charset="0"/>
                        </a:rPr>
                        <a:t> </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Léo est venu.</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Léa…………………</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Léo et Jules ……………………..</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Léa et Lisa …………………………..</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 « Je …………………………….. » dit Léo</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 Tu …………………… » dit Léo à Léa. </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 Nous …………………. » disent Léo et Tom</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 Nous …………………. » disent Léa et Lisa</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 « Vous …………………. » dit Léo à Tom et Jules</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 Vous …………………. » dit Léo à Léa et Lisa</a:t>
                      </a:r>
                    </a:p>
                    <a:p>
                      <a:pPr>
                        <a:spcAft>
                          <a:spcPts val="0"/>
                        </a:spcAft>
                      </a:pPr>
                      <a:r>
                        <a:rPr lang="fr-FR" sz="1300" dirty="0">
                          <a:solidFill>
                            <a:schemeClr val="tx1"/>
                          </a:solidFill>
                          <a:effectLst/>
                          <a:latin typeface="Arial" panose="020B0604020202020204" pitchFamily="34" charset="0"/>
                          <a:cs typeface="Arial" panose="020B0604020202020204" pitchFamily="34" charset="0"/>
                        </a:rPr>
                        <a:t> </a:t>
                      </a:r>
                      <a:endParaRPr lang="fr-FR" sz="13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extLst>
                  <a:ext uri="{0D108BD9-81ED-4DB2-BD59-A6C34878D82A}">
                    <a16:rowId xmlns:a16="http://schemas.microsoft.com/office/drawing/2014/main" val="2655284017"/>
                  </a:ext>
                </a:extLst>
              </a:tr>
            </a:tbl>
          </a:graphicData>
        </a:graphic>
      </p:graphicFrame>
    </p:spTree>
    <p:extLst>
      <p:ext uri="{BB962C8B-B14F-4D97-AF65-F5344CB8AC3E}">
        <p14:creationId xmlns:p14="http://schemas.microsoft.com/office/powerpoint/2010/main" val="3241791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S4</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7" y="403225"/>
            <a:ext cx="9049641"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gn="ctr" eaLnBrk="0" fontAlgn="base" hangingPunct="0">
              <a:spcBef>
                <a:spcPct val="0"/>
              </a:spcBef>
              <a:spcAft>
                <a:spcPct val="0"/>
              </a:spcAft>
            </a:pPr>
            <a:r>
              <a:rPr kumimoji="0" lang="fr-FR" altLang="fr-FR" sz="1400" b="1" i="0" u="none" strike="noStrike" cap="none" normalizeH="0" baseline="0" dirty="0">
                <a:ln>
                  <a:noFill/>
                </a:ln>
                <a:solidFill>
                  <a:srgbClr val="000000"/>
                </a:solidFill>
                <a:effectLst/>
                <a:latin typeface="Arial" panose="020B0604020202020204" pitchFamily="34" charset="0"/>
              </a:rPr>
              <a:t>Jour 2 </a:t>
            </a:r>
            <a:r>
              <a:rPr lang="fr-FR" sz="1400" dirty="0">
                <a:latin typeface="Arial" panose="020B0604020202020204" pitchFamily="34" charset="0"/>
                <a:cs typeface="Arial" panose="020B0604020202020204" pitchFamily="34" charset="0"/>
              </a:rPr>
              <a:t>structuration du passé composé des verbes conjugués au passé composé avec l’auxiliaire « </a:t>
            </a:r>
            <a:r>
              <a:rPr lang="fr-FR" sz="1400" i="1" dirty="0">
                <a:latin typeface="Arial" panose="020B0604020202020204" pitchFamily="34" charset="0"/>
                <a:cs typeface="Arial" panose="020B0604020202020204" pitchFamily="34" charset="0"/>
              </a:rPr>
              <a:t>être »</a:t>
            </a:r>
            <a:endParaRPr lang="fr-FR" sz="1400" dirty="0">
              <a:latin typeface="Arial" panose="020B060402020202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graphicFrame>
        <p:nvGraphicFramePr>
          <p:cNvPr id="2" name="Tableau 1">
            <a:extLst>
              <a:ext uri="{FF2B5EF4-FFF2-40B4-BE49-F238E27FC236}">
                <a16:creationId xmlns:a16="http://schemas.microsoft.com/office/drawing/2014/main" id="{BE7E1C58-2495-D040-8EDE-8AA8BE99142A}"/>
              </a:ext>
            </a:extLst>
          </p:cNvPr>
          <p:cNvGraphicFramePr>
            <a:graphicFrameLocks noGrp="1"/>
          </p:cNvGraphicFramePr>
          <p:nvPr>
            <p:extLst>
              <p:ext uri="{D42A27DB-BD31-4B8C-83A1-F6EECF244321}">
                <p14:modId xmlns:p14="http://schemas.microsoft.com/office/powerpoint/2010/main" val="3298604791"/>
              </p:ext>
            </p:extLst>
          </p:nvPr>
        </p:nvGraphicFramePr>
        <p:xfrm>
          <a:off x="256478" y="1087915"/>
          <a:ext cx="5720576" cy="5379720"/>
        </p:xfrm>
        <a:graphic>
          <a:graphicData uri="http://schemas.openxmlformats.org/drawingml/2006/table">
            <a:tbl>
              <a:tblPr firstRow="1" firstCol="1" bandRow="1">
                <a:tableStyleId>{5C22544A-7EE6-4342-B048-85BDC9FD1C3A}</a:tableStyleId>
              </a:tblPr>
              <a:tblGrid>
                <a:gridCol w="5720576">
                  <a:extLst>
                    <a:ext uri="{9D8B030D-6E8A-4147-A177-3AD203B41FA5}">
                      <a16:colId xmlns:a16="http://schemas.microsoft.com/office/drawing/2014/main" val="1029361057"/>
                    </a:ext>
                  </a:extLst>
                </a:gridCol>
              </a:tblGrid>
              <a:tr h="0">
                <a:tc>
                  <a:txBody>
                    <a:bodyPr/>
                    <a:lstStyle/>
                    <a:p>
                      <a:pPr algn="ctr">
                        <a:spcAft>
                          <a:spcPts val="0"/>
                        </a:spcAft>
                      </a:pPr>
                      <a:r>
                        <a:rPr lang="fr-FR" sz="2000" dirty="0">
                          <a:solidFill>
                            <a:schemeClr val="tx1"/>
                          </a:solidFill>
                          <a:effectLst/>
                          <a:latin typeface="Arial" panose="020B0604020202020204" pitchFamily="34" charset="0"/>
                          <a:cs typeface="Arial" panose="020B0604020202020204" pitchFamily="34" charset="0"/>
                        </a:rPr>
                        <a:t>aller</a:t>
                      </a:r>
                    </a:p>
                    <a:p>
                      <a:pPr>
                        <a:spcAft>
                          <a:spcPts val="0"/>
                        </a:spcAft>
                      </a:pPr>
                      <a:r>
                        <a:rPr lang="fr-FR" sz="2000" dirty="0">
                          <a:solidFill>
                            <a:schemeClr val="tx1"/>
                          </a:solidFill>
                          <a:effectLst/>
                          <a:latin typeface="Arial" panose="020B0604020202020204" pitchFamily="34" charset="0"/>
                          <a:cs typeface="Arial" panose="020B0604020202020204" pitchFamily="34" charset="0"/>
                        </a:rPr>
                        <a:t> </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Léo est allé.</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Léa…………………</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Léo et Jules ……………………..</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Léa et Lisa …………………………..</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 « Je …………………………….. » dit Léo</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 Tu …………………… » dit Léo à Léa. </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 Nous …………………. » disent Léo et Tom</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 Nous …………………. » disent Léa et Lisa</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 « Vous …………………. » dit Léo à Tom et Jules</a:t>
                      </a:r>
                    </a:p>
                    <a:p>
                      <a:pPr>
                        <a:lnSpc>
                          <a:spcPct val="150000"/>
                        </a:lnSpc>
                        <a:spcAft>
                          <a:spcPts val="0"/>
                        </a:spcAft>
                      </a:pPr>
                      <a:r>
                        <a:rPr lang="fr-FR" sz="2000" b="0" dirty="0">
                          <a:solidFill>
                            <a:schemeClr val="tx1"/>
                          </a:solidFill>
                          <a:effectLst/>
                          <a:latin typeface="Arial" panose="020B0604020202020204" pitchFamily="34" charset="0"/>
                          <a:cs typeface="Arial" panose="020B0604020202020204" pitchFamily="34" charset="0"/>
                        </a:rPr>
                        <a:t>« Vous …………………. » dit Léo à Léa et Lisa</a:t>
                      </a:r>
                    </a:p>
                    <a:p>
                      <a:pPr>
                        <a:spcAft>
                          <a:spcPts val="0"/>
                        </a:spcAft>
                      </a:pPr>
                      <a:r>
                        <a:rPr lang="fr-FR" sz="1300" dirty="0">
                          <a:solidFill>
                            <a:schemeClr val="tx1"/>
                          </a:solidFill>
                          <a:effectLst/>
                          <a:latin typeface="Arial" panose="020B0604020202020204" pitchFamily="34" charset="0"/>
                          <a:cs typeface="Arial" panose="020B0604020202020204" pitchFamily="34" charset="0"/>
                        </a:rPr>
                        <a:t> </a:t>
                      </a:r>
                      <a:endParaRPr lang="fr-FR" sz="13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extLst>
                  <a:ext uri="{0D108BD9-81ED-4DB2-BD59-A6C34878D82A}">
                    <a16:rowId xmlns:a16="http://schemas.microsoft.com/office/drawing/2014/main" val="2655284017"/>
                  </a:ext>
                </a:extLst>
              </a:tr>
            </a:tbl>
          </a:graphicData>
        </a:graphic>
      </p:graphicFrame>
      <p:sp>
        <p:nvSpPr>
          <p:cNvPr id="3" name="ZoneTexte 2">
            <a:extLst>
              <a:ext uri="{FF2B5EF4-FFF2-40B4-BE49-F238E27FC236}">
                <a16:creationId xmlns:a16="http://schemas.microsoft.com/office/drawing/2014/main" id="{81E3210D-8A5E-8F46-884F-874BA90A3B40}"/>
              </a:ext>
            </a:extLst>
          </p:cNvPr>
          <p:cNvSpPr txBox="1"/>
          <p:nvPr/>
        </p:nvSpPr>
        <p:spPr>
          <a:xfrm>
            <a:off x="6166624" y="1087915"/>
            <a:ext cx="5824654" cy="2954655"/>
          </a:xfrm>
          <a:prstGeom prst="rect">
            <a:avLst/>
          </a:prstGeom>
          <a:noFill/>
        </p:spPr>
        <p:txBody>
          <a:bodyPr wrap="square" rtlCol="0">
            <a:spAutoFit/>
          </a:bodyPr>
          <a:lstStyle/>
          <a:p>
            <a:r>
              <a:rPr lang="fr-FR" sz="2000" b="1" dirty="0">
                <a:latin typeface="Arial" panose="020B0604020202020204" pitchFamily="34" charset="0"/>
                <a:cs typeface="Arial" panose="020B0604020202020204" pitchFamily="34" charset="0"/>
              </a:rPr>
              <a:t>Dans les phrases suivantes, explique les accords :</a:t>
            </a:r>
          </a:p>
          <a:p>
            <a:endParaRPr lang="fr-FR" sz="2000" b="1" dirty="0">
              <a:latin typeface="Arial" panose="020B0604020202020204" pitchFamily="34" charset="0"/>
              <a:cs typeface="Arial" panose="020B0604020202020204" pitchFamily="34" charset="0"/>
            </a:endParaRPr>
          </a:p>
          <a:p>
            <a:pPr>
              <a:lnSpc>
                <a:spcPct val="150000"/>
              </a:lnSpc>
            </a:pPr>
            <a:r>
              <a:rPr lang="fr-FR" sz="2000" i="1" dirty="0">
                <a:latin typeface="Arial" panose="020B0604020202020204" pitchFamily="34" charset="0"/>
                <a:cs typeface="Arial" panose="020B0604020202020204" pitchFamily="34" charset="0"/>
              </a:rPr>
              <a:t>Je suis entrée dans la classe.</a:t>
            </a:r>
            <a:endParaRPr lang="fr-FR" sz="2000" dirty="0">
              <a:latin typeface="Arial" panose="020B0604020202020204" pitchFamily="34" charset="0"/>
              <a:cs typeface="Arial" panose="020B0604020202020204" pitchFamily="34" charset="0"/>
            </a:endParaRPr>
          </a:p>
          <a:p>
            <a:pPr>
              <a:lnSpc>
                <a:spcPct val="150000"/>
              </a:lnSpc>
            </a:pPr>
            <a:r>
              <a:rPr lang="fr-FR" sz="2000" i="1" dirty="0">
                <a:latin typeface="Arial" panose="020B0604020202020204" pitchFamily="34" charset="0"/>
                <a:cs typeface="Arial" panose="020B0604020202020204" pitchFamily="34" charset="0"/>
              </a:rPr>
              <a:t>Nous sommes parties en vacances.</a:t>
            </a:r>
            <a:endParaRPr lang="fr-FR" sz="2000" dirty="0">
              <a:latin typeface="Arial" panose="020B0604020202020204" pitchFamily="34" charset="0"/>
              <a:cs typeface="Arial" panose="020B0604020202020204" pitchFamily="34" charset="0"/>
            </a:endParaRPr>
          </a:p>
          <a:p>
            <a:pPr>
              <a:lnSpc>
                <a:spcPct val="150000"/>
              </a:lnSpc>
            </a:pPr>
            <a:r>
              <a:rPr lang="fr-FR" sz="2000" i="1" dirty="0">
                <a:latin typeface="Arial" panose="020B0604020202020204" pitchFamily="34" charset="0"/>
                <a:cs typeface="Arial" panose="020B0604020202020204" pitchFamily="34" charset="0"/>
              </a:rPr>
              <a:t>Vous êtes venus chez moi.</a:t>
            </a:r>
            <a:endParaRPr lang="fr-FR" sz="2000" dirty="0">
              <a:latin typeface="Arial" panose="020B0604020202020204" pitchFamily="34" charset="0"/>
              <a:cs typeface="Arial" panose="020B0604020202020204" pitchFamily="34" charset="0"/>
            </a:endParaRPr>
          </a:p>
          <a:p>
            <a:endParaRPr lang="fr-FR" dirty="0"/>
          </a:p>
          <a:p>
            <a:endParaRPr lang="fr-FR" dirty="0"/>
          </a:p>
        </p:txBody>
      </p:sp>
    </p:spTree>
    <p:extLst>
      <p:ext uri="{BB962C8B-B14F-4D97-AF65-F5344CB8AC3E}">
        <p14:creationId xmlns:p14="http://schemas.microsoft.com/office/powerpoint/2010/main" val="162653812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847</TotalTime>
  <Words>793</Words>
  <Application>Microsoft Macintosh PowerPoint</Application>
  <PresentationFormat>Grand écran</PresentationFormat>
  <Paragraphs>324</Paragraphs>
  <Slides>18</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18</vt:i4>
      </vt:variant>
    </vt:vector>
  </HeadingPairs>
  <TitlesOfParts>
    <vt:vector size="22" baseType="lpstr">
      <vt:lpstr>Arial</vt:lpstr>
      <vt:lpstr>Calibri</vt:lpstr>
      <vt:lpstr>Calibri Light</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Hewlett-Packard</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Christelle</dc:creator>
  <cp:lastModifiedBy>stephanie supervie</cp:lastModifiedBy>
  <cp:revision>89</cp:revision>
  <dcterms:created xsi:type="dcterms:W3CDTF">2017-07-06T09:04:06Z</dcterms:created>
  <dcterms:modified xsi:type="dcterms:W3CDTF">2018-09-06T16:22:49Z</dcterms:modified>
</cp:coreProperties>
</file>