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80" r:id="rId3"/>
    <p:sldId id="277" r:id="rId4"/>
    <p:sldId id="278" r:id="rId5"/>
    <p:sldId id="279" r:id="rId6"/>
    <p:sldId id="281" r:id="rId7"/>
    <p:sldId id="274" r:id="rId8"/>
    <p:sldId id="283" r:id="rId9"/>
    <p:sldId id="287" r:id="rId10"/>
    <p:sldId id="288" r:id="rId11"/>
    <p:sldId id="289" r:id="rId12"/>
    <p:sldId id="290" r:id="rId13"/>
    <p:sldId id="291" r:id="rId14"/>
  </p:sldIdLst>
  <p:sldSz cx="12192000" cy="6858000"/>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544" autoAdjust="0"/>
    <p:restoredTop sz="86384"/>
  </p:normalViewPr>
  <p:slideViewPr>
    <p:cSldViewPr snapToGrid="0">
      <p:cViewPr varScale="1">
        <p:scale>
          <a:sx n="115" d="100"/>
          <a:sy n="115" d="100"/>
        </p:scale>
        <p:origin x="2008" y="1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587782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431684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615023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4044322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17033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001980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923872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284705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2932735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3918612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D7AC2339-19B4-442F-B7D5-99194F0331EA}" type="datetimeFigureOut">
              <a:rPr lang="fr-FR" smtClean="0"/>
              <a:pPr/>
              <a:t>29/08/2018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07E24E1-7ACA-4252-9612-B2B1CAF2BBBC}" type="slidenum">
              <a:rPr lang="fr-FR" smtClean="0"/>
              <a:pPr/>
              <a:t>‹N°›</a:t>
            </a:fld>
            <a:endParaRPr lang="fr-FR"/>
          </a:p>
        </p:txBody>
      </p:sp>
    </p:spTree>
    <p:extLst>
      <p:ext uri="{BB962C8B-B14F-4D97-AF65-F5344CB8AC3E}">
        <p14:creationId xmlns:p14="http://schemas.microsoft.com/office/powerpoint/2010/main" val="1145317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AC2339-19B4-442F-B7D5-99194F0331EA}" type="datetimeFigureOut">
              <a:rPr lang="fr-FR" smtClean="0"/>
              <a:pPr/>
              <a:t>29/08/2018</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7E24E1-7ACA-4252-9612-B2B1CAF2BBBC}" type="slidenum">
              <a:rPr lang="fr-FR" smtClean="0"/>
              <a:pPr/>
              <a:t>‹N°›</a:t>
            </a:fld>
            <a:endParaRPr lang="fr-FR"/>
          </a:p>
        </p:txBody>
      </p:sp>
    </p:spTree>
    <p:extLst>
      <p:ext uri="{BB962C8B-B14F-4D97-AF65-F5344CB8AC3E}">
        <p14:creationId xmlns:p14="http://schemas.microsoft.com/office/powerpoint/2010/main" val="16615731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S2</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Explorons le texte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20729" y="608013"/>
            <a:ext cx="7462561" cy="6111449"/>
          </a:xfrm>
          <a:prstGeom prst="rect">
            <a:avLst/>
          </a:prstGeom>
          <a:noFill/>
          <a:ln w="25400" algn="ctr">
            <a:solidFill>
              <a:srgbClr val="7030A0"/>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b="1" dirty="0">
                <a:latin typeface="Arial" panose="020B0604020202020204" pitchFamily="34" charset="0"/>
                <a:cs typeface="Arial" panose="020B0604020202020204" pitchFamily="34" charset="0"/>
              </a:rPr>
              <a:t>Une sortie dans le village</a:t>
            </a:r>
            <a:endParaRPr lang="fr-FR" dirty="0">
              <a:latin typeface="Arial" panose="020B0604020202020204" pitchFamily="34" charset="0"/>
              <a:cs typeface="Arial" panose="020B0604020202020204" pitchFamily="34" charset="0"/>
            </a:endParaRPr>
          </a:p>
          <a:p>
            <a:r>
              <a:rPr lang="fr-FR" dirty="0">
                <a:latin typeface="Arial" panose="020B0604020202020204" pitchFamily="34" charset="0"/>
                <a:cs typeface="Arial" panose="020B0604020202020204" pitchFamily="34" charset="0"/>
              </a:rPr>
              <a:t> </a:t>
            </a:r>
          </a:p>
          <a:p>
            <a:r>
              <a:rPr lang="fr-FR" dirty="0">
                <a:latin typeface="Arial" panose="020B0604020202020204" pitchFamily="34" charset="0"/>
                <a:cs typeface="Arial" panose="020B0604020202020204" pitchFamily="34" charset="0"/>
              </a:rPr>
              <a:t>Hier, les élèves ont fait une sortie dans le village. Ils ont emporté une feuille et un crayon. Ils ont quitté l’école et ils ont tourné à gauche. Sur la place du village, ils ont photographié la mairie. À gauche, ils ont observé le monument aux morts. Ensuite, ils ont regardé toutes les rues partant du rondpoint. ** Ils ont lu leur nom.  A droite de la mairie, ils ont vu l’église. </a:t>
            </a:r>
          </a:p>
          <a:p>
            <a:r>
              <a:rPr lang="fr-FR" dirty="0">
                <a:latin typeface="Arial" panose="020B0604020202020204" pitchFamily="34" charset="0"/>
                <a:cs typeface="Arial" panose="020B0604020202020204" pitchFamily="34" charset="0"/>
              </a:rPr>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 </a:t>
            </a:r>
          </a:p>
          <a:p>
            <a:r>
              <a:rPr lang="fr-FR" dirty="0">
                <a:latin typeface="Arial" panose="020B0604020202020204" pitchFamily="34" charset="0"/>
                <a:cs typeface="Arial" panose="020B0604020202020204" pitchFamily="34" charset="0"/>
              </a:rPr>
              <a:t>Un peu plus loin, ils ont tourné à droite et ils sont arrivés devant le lavoir. A côté, ils ont vu la maison de Pierre. Puis, ils ont emprunté la rue de la Corderie. Ils ont longé le groupe scolaire Louis Aragon. Enfin, ils sont revenus à leur école près de la poste. A ce moment-là, il a commencé à pleuvoir. Pourtant, à leur départ de l’école, il faisait beau. Alors, ils sont rentrés dans la classe et ils ont tracé l’itinéraire sur le plan du village. Ensuite, comme il ne pleuvait plus, ils sont allés en récréation. </a:t>
            </a: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5"/>
          <p:cNvSpPr txBox="1">
            <a:spLocks noChangeArrowheads="1"/>
          </p:cNvSpPr>
          <p:nvPr/>
        </p:nvSpPr>
        <p:spPr bwMode="auto">
          <a:xfrm>
            <a:off x="5530739" y="96727"/>
            <a:ext cx="6137519" cy="715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800" b="0" i="0" u="sng" strike="noStrike" cap="none" normalizeH="0" baseline="0" dirty="0">
                <a:ln>
                  <a:noFill/>
                </a:ln>
                <a:solidFill>
                  <a:srgbClr val="7030A0"/>
                </a:solidFill>
                <a:effectLst/>
                <a:latin typeface="Arial" panose="020B0604020202020204" pitchFamily="34" charset="0"/>
              </a:rPr>
              <a:t>Semaine </a:t>
            </a:r>
            <a:r>
              <a:rPr lang="fr-FR" altLang="fr-FR" u="sng" dirty="0">
                <a:solidFill>
                  <a:srgbClr val="7030A0"/>
                </a:solidFill>
                <a:latin typeface="Arial" panose="020B0604020202020204" pitchFamily="34" charset="0"/>
              </a:rPr>
              <a:t>2</a:t>
            </a:r>
            <a:r>
              <a:rPr kumimoji="0" lang="fr-FR" altLang="fr-FR" sz="1800" b="0" i="0" u="sng" strike="noStrike" cap="none" normalizeH="0" baseline="0" dirty="0">
                <a:ln>
                  <a:noFill/>
                </a:ln>
                <a:solidFill>
                  <a:srgbClr val="7030A0"/>
                </a:solidFill>
                <a:effectLst/>
                <a:latin typeface="Arial" panose="020B0604020202020204" pitchFamily="34" charset="0"/>
              </a:rPr>
              <a:t> : </a:t>
            </a:r>
            <a:r>
              <a:rPr kumimoji="0" lang="fr-FR" altLang="fr-FR" sz="1800" b="0" i="0" u="sng" strike="noStrike" cap="none" normalizeH="0" baseline="0" dirty="0">
                <a:ln>
                  <a:noFill/>
                </a:ln>
                <a:effectLst/>
                <a:latin typeface="Arial" panose="020B0604020202020204" pitchFamily="34" charset="0"/>
              </a:rPr>
              <a:t>Une sortie dans le village</a:t>
            </a:r>
            <a:endParaRPr kumimoji="0" lang="fr-FR" altLang="fr-FR" sz="1800" b="0" i="0" u="none" strike="noStrike" cap="none" normalizeH="0" baseline="0" dirty="0">
              <a:ln>
                <a:noFill/>
              </a:ln>
              <a:effectLst/>
              <a:latin typeface="Arial" panose="020B0604020202020204" pitchFamily="34" charset="0"/>
            </a:endParaRPr>
          </a:p>
        </p:txBody>
      </p:sp>
      <p:sp>
        <p:nvSpPr>
          <p:cNvPr id="2" name="ZoneTexte 1"/>
          <p:cNvSpPr txBox="1"/>
          <p:nvPr/>
        </p:nvSpPr>
        <p:spPr>
          <a:xfrm>
            <a:off x="7683290" y="623888"/>
            <a:ext cx="4486507" cy="4438331"/>
          </a:xfrm>
          <a:prstGeom prst="rect">
            <a:avLst/>
          </a:prstGeom>
          <a:noFill/>
        </p:spPr>
        <p:txBody>
          <a:bodyPr wrap="square" rtlCol="0">
            <a:spAutoFit/>
          </a:bodyPr>
          <a:lstStyle/>
          <a:p>
            <a:pPr marL="342900" indent="-342900" algn="just">
              <a:lnSpc>
                <a:spcPct val="200000"/>
              </a:lnSpc>
              <a:buAutoNum type="arabicPeriod"/>
            </a:pPr>
            <a:r>
              <a:rPr lang="fr-FR" dirty="0">
                <a:latin typeface="Arial" panose="020B0604020202020204" pitchFamily="34" charset="0"/>
                <a:cs typeface="Arial" panose="020B0604020202020204" pitchFamily="34" charset="0"/>
              </a:rPr>
              <a:t>Retrace le déroulement de la sortie.</a:t>
            </a:r>
          </a:p>
          <a:p>
            <a:pPr marL="342900" indent="-342900" algn="just">
              <a:lnSpc>
                <a:spcPct val="200000"/>
              </a:lnSpc>
              <a:buAutoNum type="arabicPeriod"/>
            </a:pPr>
            <a:endParaRPr lang="fr-FR" dirty="0">
              <a:latin typeface="Arial" panose="020B0604020202020204" pitchFamily="34" charset="0"/>
              <a:cs typeface="Arial" panose="020B0604020202020204" pitchFamily="34" charset="0"/>
            </a:endParaRPr>
          </a:p>
          <a:p>
            <a:pPr algn="just">
              <a:lnSpc>
                <a:spcPct val="200000"/>
              </a:lnSpc>
            </a:pPr>
            <a:r>
              <a:rPr lang="fr-FR" b="1" dirty="0">
                <a:latin typeface="Arial" panose="020B0604020202020204" pitchFamily="34" charset="0"/>
                <a:cs typeface="Arial" panose="020B0604020202020204" pitchFamily="34" charset="0"/>
              </a:rPr>
              <a:t>Lexique :</a:t>
            </a:r>
          </a:p>
          <a:p>
            <a:pPr algn="just">
              <a:lnSpc>
                <a:spcPct val="200000"/>
              </a:lnSpc>
            </a:pPr>
            <a:r>
              <a:rPr lang="fr-FR" dirty="0">
                <a:latin typeface="Arial" panose="020B0604020202020204" pitchFamily="34" charset="0"/>
                <a:cs typeface="Arial" panose="020B0604020202020204" pitchFamily="34" charset="0"/>
              </a:rPr>
              <a:t>** emprunter</a:t>
            </a:r>
          </a:p>
          <a:p>
            <a:pPr marL="342900" indent="-342900" algn="just">
              <a:lnSpc>
                <a:spcPct val="200000"/>
              </a:lnSpc>
              <a:buAutoNum type="arabicPeriod"/>
            </a:pPr>
            <a:endParaRPr lang="fr-FR" i="1" dirty="0">
              <a:latin typeface="Arial" panose="020B0604020202020204" pitchFamily="34" charset="0"/>
              <a:cs typeface="Arial" panose="020B0604020202020204" pitchFamily="34" charset="0"/>
            </a:endParaRPr>
          </a:p>
          <a:p>
            <a:pPr marL="342900" indent="-342900" algn="just">
              <a:lnSpc>
                <a:spcPct val="200000"/>
              </a:lnSpc>
              <a:buAutoNum type="arabicPeriod"/>
            </a:pPr>
            <a:endParaRPr lang="fr-FR" i="1" dirty="0">
              <a:latin typeface="Arial" panose="020B0604020202020204" pitchFamily="34" charset="0"/>
              <a:cs typeface="Arial" panose="020B0604020202020204" pitchFamily="34" charset="0"/>
            </a:endParaRPr>
          </a:p>
          <a:p>
            <a:pPr marL="342900" indent="-342900" algn="just">
              <a:lnSpc>
                <a:spcPct val="200000"/>
              </a:lnSpc>
              <a:buAutoNum type="arabicPeriod"/>
            </a:pPr>
            <a:endParaRPr lang="fr-FR" i="1" dirty="0">
              <a:latin typeface="Arial" panose="020B0604020202020204" pitchFamily="34" charset="0"/>
              <a:cs typeface="Arial" panose="020B0604020202020204" pitchFamily="34" charset="0"/>
            </a:endParaRPr>
          </a:p>
          <a:p>
            <a:pPr marL="342900" indent="-342900" algn="just">
              <a:lnSpc>
                <a:spcPct val="200000"/>
              </a:lnSpc>
              <a:buAutoNum type="arabicPeriod"/>
            </a:pPr>
            <a:endParaRPr lang="fr-FR"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2597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120999"/>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S2</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74730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B050"/>
                </a:solidFill>
                <a:latin typeface="Arial" panose="020B0604020202020204" pitchFamily="34" charset="0"/>
              </a:rPr>
              <a:t>Jours 3 et 4  </a:t>
            </a:r>
            <a:r>
              <a:rPr lang="fr-FR" altLang="fr-FR" sz="1400" dirty="0">
                <a:solidFill>
                  <a:srgbClr val="00B050"/>
                </a:solidFill>
                <a:latin typeface="Arial" panose="020B0604020202020204" pitchFamily="34" charset="0"/>
              </a:rPr>
              <a:t>CM </a:t>
            </a:r>
            <a:r>
              <a:rPr lang="fr-FR" altLang="fr-FR" sz="1400" i="1" dirty="0">
                <a:solidFill>
                  <a:srgbClr val="00B050"/>
                </a:solidFill>
                <a:latin typeface="Arial" panose="020B0604020202020204" pitchFamily="34" charset="0"/>
              </a:rPr>
              <a:t>Structuration  : le complément du nom </a:t>
            </a:r>
            <a:endParaRPr lang="fr-FR" altLang="fr-FR" dirty="0">
              <a:solidFill>
                <a:srgbClr val="00B050"/>
              </a:solidFill>
              <a:latin typeface="Arial" panose="020B0604020202020204" pitchFamily="34" charset="0"/>
            </a:endParaRPr>
          </a:p>
        </p:txBody>
      </p:sp>
      <p:cxnSp>
        <p:nvCxnSpPr>
          <p:cNvPr id="1030" name="AutoShape 6"/>
          <p:cNvCxnSpPr>
            <a:cxnSpLocks noChangeShapeType="1"/>
          </p:cNvCxnSpPr>
          <p:nvPr/>
        </p:nvCxnSpPr>
        <p:spPr bwMode="auto">
          <a:xfrm flipV="1">
            <a:off x="808038" y="283335"/>
            <a:ext cx="5618520"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2" name="ZoneTexte 1">
            <a:extLst>
              <a:ext uri="{FF2B5EF4-FFF2-40B4-BE49-F238E27FC236}">
                <a16:creationId xmlns:a16="http://schemas.microsoft.com/office/drawing/2014/main" id="{EC3BF406-4A93-C04A-AE79-F517022367BF}"/>
              </a:ext>
            </a:extLst>
          </p:cNvPr>
          <p:cNvSpPr txBox="1"/>
          <p:nvPr/>
        </p:nvSpPr>
        <p:spPr>
          <a:xfrm>
            <a:off x="419100" y="713523"/>
            <a:ext cx="11198687" cy="5575372"/>
          </a:xfrm>
          <a:prstGeom prst="rect">
            <a:avLst/>
          </a:prstGeom>
          <a:noFill/>
        </p:spPr>
        <p:txBody>
          <a:bodyPr wrap="square" rtlCol="0">
            <a:spAutoFit/>
          </a:bodyPr>
          <a:lstStyle/>
          <a:p>
            <a:pPr>
              <a:lnSpc>
                <a:spcPct val="150000"/>
              </a:lnSpc>
            </a:pPr>
            <a:r>
              <a:rPr lang="fr-FR" sz="2000" b="1" dirty="0">
                <a:latin typeface="Arial" panose="020B0604020202020204" pitchFamily="34" charset="0"/>
                <a:cs typeface="Arial" panose="020B0604020202020204" pitchFamily="34" charset="0"/>
              </a:rPr>
              <a:t>• </a:t>
            </a:r>
            <a:r>
              <a:rPr lang="fr-FR" sz="2000" b="1" u="sng" dirty="0">
                <a:latin typeface="Arial" panose="020B0604020202020204" pitchFamily="34" charset="0"/>
                <a:cs typeface="Arial" panose="020B0604020202020204" pitchFamily="34" charset="0"/>
              </a:rPr>
              <a:t>Soulignons</a:t>
            </a:r>
            <a:r>
              <a:rPr lang="fr-FR" sz="2000" b="1" dirty="0">
                <a:latin typeface="Arial" panose="020B0604020202020204" pitchFamily="34" charset="0"/>
                <a:cs typeface="Arial" panose="020B0604020202020204" pitchFamily="34" charset="0"/>
              </a:rPr>
              <a:t> le complément du nom et </a:t>
            </a:r>
            <a:r>
              <a:rPr lang="fr-FR" sz="2000" b="1" u="sng" dirty="0">
                <a:latin typeface="Arial" panose="020B0604020202020204" pitchFamily="34" charset="0"/>
                <a:cs typeface="Arial" panose="020B0604020202020204" pitchFamily="34" charset="0"/>
              </a:rPr>
              <a:t>entourons</a:t>
            </a:r>
            <a:r>
              <a:rPr lang="fr-FR" sz="2000" b="1" dirty="0">
                <a:latin typeface="Arial" panose="020B0604020202020204" pitchFamily="34" charset="0"/>
                <a:cs typeface="Arial" panose="020B0604020202020204" pitchFamily="34" charset="0"/>
              </a:rPr>
              <a:t> la préposition.</a:t>
            </a:r>
          </a:p>
          <a:p>
            <a:pPr>
              <a:lnSpc>
                <a:spcPct val="150000"/>
              </a:lnSpc>
            </a:pP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une bouteille d’eau – un pot de moutarde – un sac à main – le vernis à ongles – un régime sans sel – un appartement avec balcon – un voyage par le train – le rayon des fruits – une soupe aux légumes – une glace au chocolat – un transport sur route – un jouet pour bébé – un jouet en bois  </a:t>
            </a:r>
          </a:p>
          <a:p>
            <a:pPr>
              <a:lnSpc>
                <a:spcPct val="150000"/>
              </a:lnSpc>
            </a:pPr>
            <a:endParaRPr lang="fr-FR" sz="2000" dirty="0">
              <a:latin typeface="Arial" panose="020B0604020202020204" pitchFamily="34" charset="0"/>
              <a:cs typeface="Arial" panose="020B0604020202020204" pitchFamily="34" charset="0"/>
            </a:endParaRPr>
          </a:p>
          <a:p>
            <a:pPr>
              <a:lnSpc>
                <a:spcPct val="150000"/>
              </a:lnSpc>
            </a:pPr>
            <a:r>
              <a:rPr lang="fr-FR" sz="2000" b="1" u="sng" dirty="0">
                <a:latin typeface="Arial" panose="020B0604020202020204" pitchFamily="34" charset="0"/>
                <a:cs typeface="Arial" panose="020B0604020202020204" pitchFamily="34" charset="0"/>
              </a:rPr>
              <a:t>Redire</a:t>
            </a:r>
            <a:r>
              <a:rPr lang="fr-FR" sz="2000" b="1" dirty="0">
                <a:latin typeface="Arial" panose="020B0604020202020204" pitchFamily="34" charset="0"/>
                <a:cs typeface="Arial" panose="020B0604020202020204" pitchFamily="34" charset="0"/>
              </a:rPr>
              <a:t> chaque groupe nominal en changeant le complément du nom. </a:t>
            </a:r>
          </a:p>
          <a:p>
            <a:pPr>
              <a:lnSpc>
                <a:spcPct val="150000"/>
              </a:lnSpc>
            </a:pPr>
            <a:r>
              <a:rPr lang="fr-FR" sz="2000" i="1" dirty="0">
                <a:latin typeface="Arial" panose="020B0604020202020204" pitchFamily="34" charset="0"/>
                <a:cs typeface="Arial" panose="020B0604020202020204" pitchFamily="34" charset="0"/>
              </a:rPr>
              <a:t>une bouteille de vin </a:t>
            </a:r>
            <a:r>
              <a:rPr lang="fr-FR" sz="2000" i="1" dirty="0">
                <a:latin typeface="Arial" panose="020B0604020202020204" pitchFamily="34" charset="0"/>
                <a:cs typeface="Arial" panose="020B0604020202020204" pitchFamily="34" charset="0"/>
                <a:sym typeface="Wingdings" pitchFamily="2" charset="2"/>
              </a:rPr>
              <a:t> </a:t>
            </a:r>
            <a:r>
              <a:rPr lang="fr-FR" sz="2000" i="1" dirty="0">
                <a:latin typeface="Arial" panose="020B0604020202020204" pitchFamily="34" charset="0"/>
                <a:cs typeface="Arial" panose="020B0604020202020204" pitchFamily="34" charset="0"/>
              </a:rPr>
              <a:t> une bouteille avec du vin</a:t>
            </a:r>
          </a:p>
          <a:p>
            <a:pPr>
              <a:lnSpc>
                <a:spcPct val="150000"/>
              </a:lnSpc>
            </a:pPr>
            <a:endParaRPr lang="fr-FR" sz="2000" dirty="0">
              <a:latin typeface="Arial" panose="020B0604020202020204" pitchFamily="34" charset="0"/>
              <a:cs typeface="Arial" panose="020B0604020202020204" pitchFamily="34" charset="0"/>
            </a:endParaRPr>
          </a:p>
          <a:p>
            <a:pPr>
              <a:lnSpc>
                <a:spcPct val="150000"/>
              </a:lnSpc>
            </a:pPr>
            <a:r>
              <a:rPr lang="fr-FR" sz="2000" b="1" u="sng" dirty="0">
                <a:latin typeface="Arial" panose="020B0604020202020204" pitchFamily="34" charset="0"/>
                <a:cs typeface="Arial" panose="020B0604020202020204" pitchFamily="34" charset="0"/>
              </a:rPr>
              <a:t>Remplaçons</a:t>
            </a:r>
            <a:r>
              <a:rPr lang="fr-FR" sz="2000" b="1" dirty="0">
                <a:latin typeface="Arial" panose="020B0604020202020204" pitchFamily="34" charset="0"/>
                <a:cs typeface="Arial" panose="020B0604020202020204" pitchFamily="34" charset="0"/>
              </a:rPr>
              <a:t> l’adjectif par un  complément du nom et vice versa : </a:t>
            </a:r>
          </a:p>
          <a:p>
            <a:pPr>
              <a:lnSpc>
                <a:spcPct val="150000"/>
              </a:lnSpc>
            </a:pPr>
            <a:r>
              <a:rPr lang="fr-FR" sz="2000" i="1" dirty="0">
                <a:latin typeface="Arial" panose="020B0604020202020204" pitchFamily="34" charset="0"/>
                <a:cs typeface="Arial" panose="020B0604020202020204" pitchFamily="34" charset="0"/>
              </a:rPr>
              <a:t>un animal nocturne </a:t>
            </a:r>
            <a:r>
              <a:rPr lang="fr-FR" sz="2000" i="1" dirty="0">
                <a:latin typeface="Arial" panose="020B0604020202020204" pitchFamily="34" charset="0"/>
                <a:cs typeface="Arial" panose="020B0604020202020204" pitchFamily="34" charset="0"/>
                <a:sym typeface="Wingdings" pitchFamily="2" charset="2"/>
              </a:rPr>
              <a:t> ___________________</a:t>
            </a:r>
            <a:r>
              <a:rPr lang="fr-FR" sz="2000" i="1" dirty="0">
                <a:latin typeface="Arial" panose="020B0604020202020204" pitchFamily="34" charset="0"/>
                <a:cs typeface="Arial" panose="020B0604020202020204" pitchFamily="34" charset="0"/>
              </a:rPr>
              <a:t>un monument parisien </a:t>
            </a:r>
            <a:r>
              <a:rPr lang="fr-FR" sz="2000" i="1" dirty="0">
                <a:latin typeface="Arial" panose="020B0604020202020204" pitchFamily="34" charset="0"/>
                <a:cs typeface="Arial" panose="020B0604020202020204" pitchFamily="34" charset="0"/>
                <a:sym typeface="Wingdings" pitchFamily="2" charset="2"/>
              </a:rPr>
              <a:t> ____________________</a:t>
            </a:r>
            <a:r>
              <a:rPr lang="fr-FR" sz="2000" i="1" dirty="0">
                <a:latin typeface="Arial" panose="020B0604020202020204" pitchFamily="34" charset="0"/>
                <a:cs typeface="Arial" panose="020B0604020202020204" pitchFamily="34" charset="0"/>
              </a:rPr>
              <a:t> </a:t>
            </a:r>
          </a:p>
          <a:p>
            <a:pPr>
              <a:lnSpc>
                <a:spcPct val="150000"/>
              </a:lnSpc>
            </a:pPr>
            <a:r>
              <a:rPr lang="fr-FR" sz="2000" i="1" dirty="0">
                <a:latin typeface="Arial" panose="020B0604020202020204" pitchFamily="34" charset="0"/>
                <a:cs typeface="Arial" panose="020B0604020202020204" pitchFamily="34" charset="0"/>
              </a:rPr>
              <a:t>la récréation du matin </a:t>
            </a:r>
            <a:r>
              <a:rPr lang="fr-FR" sz="2000" i="1" dirty="0">
                <a:latin typeface="Arial" panose="020B0604020202020204" pitchFamily="34" charset="0"/>
                <a:cs typeface="Arial" panose="020B0604020202020204" pitchFamily="34" charset="0"/>
                <a:sym typeface="Wingdings" pitchFamily="2" charset="2"/>
              </a:rPr>
              <a:t> __________________ </a:t>
            </a:r>
            <a:r>
              <a:rPr lang="fr-FR" sz="2000" i="1" dirty="0">
                <a:latin typeface="Arial" panose="020B0604020202020204" pitchFamily="34" charset="0"/>
                <a:cs typeface="Arial" panose="020B0604020202020204" pitchFamily="34" charset="0"/>
              </a:rPr>
              <a:t>un homme à la retraite</a:t>
            </a:r>
            <a:r>
              <a:rPr lang="fr-FR" sz="2000" i="1" dirty="0">
                <a:latin typeface="Arial" panose="020B0604020202020204" pitchFamily="34" charset="0"/>
                <a:cs typeface="Arial" panose="020B0604020202020204" pitchFamily="34" charset="0"/>
                <a:sym typeface="Wingdings" pitchFamily="2" charset="2"/>
              </a:rPr>
              <a:t>  __________________</a:t>
            </a:r>
            <a:endParaRPr lang="fr-F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51485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120999"/>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S2</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74730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B050"/>
                </a:solidFill>
                <a:latin typeface="Arial" panose="020B0604020202020204" pitchFamily="34" charset="0"/>
              </a:rPr>
              <a:t>Jours 3 et 4  </a:t>
            </a:r>
            <a:r>
              <a:rPr lang="fr-FR" altLang="fr-FR" sz="1400" dirty="0">
                <a:solidFill>
                  <a:srgbClr val="00B050"/>
                </a:solidFill>
                <a:latin typeface="Arial" panose="020B0604020202020204" pitchFamily="34" charset="0"/>
              </a:rPr>
              <a:t>CM </a:t>
            </a:r>
            <a:r>
              <a:rPr lang="fr-FR" altLang="fr-FR" sz="1400" i="1" dirty="0">
                <a:solidFill>
                  <a:srgbClr val="00B050"/>
                </a:solidFill>
                <a:latin typeface="Arial" panose="020B0604020202020204" pitchFamily="34" charset="0"/>
              </a:rPr>
              <a:t>Je travaille seul</a:t>
            </a:r>
            <a:endParaRPr lang="fr-FR" altLang="fr-FR" dirty="0">
              <a:solidFill>
                <a:srgbClr val="00B050"/>
              </a:solidFill>
              <a:latin typeface="Arial" panose="020B0604020202020204" pitchFamily="34" charset="0"/>
            </a:endParaRPr>
          </a:p>
        </p:txBody>
      </p:sp>
      <p:cxnSp>
        <p:nvCxnSpPr>
          <p:cNvPr id="1030" name="AutoShape 6"/>
          <p:cNvCxnSpPr>
            <a:cxnSpLocks noChangeShapeType="1"/>
          </p:cNvCxnSpPr>
          <p:nvPr/>
        </p:nvCxnSpPr>
        <p:spPr bwMode="auto">
          <a:xfrm flipV="1">
            <a:off x="808038" y="283335"/>
            <a:ext cx="5618520"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3" name="ZoneTexte 2">
            <a:extLst>
              <a:ext uri="{FF2B5EF4-FFF2-40B4-BE49-F238E27FC236}">
                <a16:creationId xmlns:a16="http://schemas.microsoft.com/office/drawing/2014/main" id="{AE22E940-127B-B540-A33B-0D76F9418863}"/>
              </a:ext>
            </a:extLst>
          </p:cNvPr>
          <p:cNvSpPr txBox="1"/>
          <p:nvPr/>
        </p:nvSpPr>
        <p:spPr>
          <a:xfrm>
            <a:off x="289932" y="903249"/>
            <a:ext cx="11374244" cy="5909310"/>
          </a:xfrm>
          <a:prstGeom prst="rect">
            <a:avLst/>
          </a:prstGeom>
          <a:noFill/>
        </p:spPr>
        <p:txBody>
          <a:bodyPr wrap="square" rtlCol="0">
            <a:spAutoFit/>
          </a:bodyPr>
          <a:lstStyle/>
          <a:p>
            <a:pPr>
              <a:lnSpc>
                <a:spcPct val="150000"/>
              </a:lnSpc>
            </a:pPr>
            <a:r>
              <a:rPr lang="fr-FR" sz="2000" b="1" dirty="0">
                <a:latin typeface="Arial" panose="020B0604020202020204" pitchFamily="34" charset="0"/>
                <a:cs typeface="Arial" panose="020B0604020202020204" pitchFamily="34" charset="0"/>
              </a:rPr>
              <a:t>1. Parmi les GN, </a:t>
            </a:r>
            <a:r>
              <a:rPr lang="fr-FR" sz="2000" b="1" u="sng" dirty="0">
                <a:latin typeface="Arial" panose="020B0604020202020204" pitchFamily="34" charset="0"/>
                <a:cs typeface="Arial" panose="020B0604020202020204" pitchFamily="34" charset="0"/>
              </a:rPr>
              <a:t>souligne</a:t>
            </a:r>
            <a:r>
              <a:rPr lang="fr-FR" sz="2000" b="1" dirty="0">
                <a:latin typeface="Arial" panose="020B0604020202020204" pitchFamily="34" charset="0"/>
                <a:cs typeface="Arial" panose="020B0604020202020204" pitchFamily="34" charset="0"/>
              </a:rPr>
              <a:t> seulement ceux qui contiennent un complément du nom :</a:t>
            </a:r>
          </a:p>
          <a:p>
            <a:pPr>
              <a:lnSpc>
                <a:spcPct val="150000"/>
              </a:lnSpc>
            </a:pPr>
            <a:r>
              <a:rPr lang="fr-FR" sz="2000" i="1" dirty="0">
                <a:latin typeface="Arial" panose="020B0604020202020204" pitchFamily="34" charset="0"/>
                <a:cs typeface="Arial" panose="020B0604020202020204" pitchFamily="34" charset="0"/>
              </a:rPr>
              <a:t>une pomme mûre – une cuillère à café – une course de voitures- ma console de jeux – des hautes montagnes - un printemps tardif – une maison avec jardin - les patins à roulettes</a:t>
            </a:r>
            <a:endParaRPr lang="fr-FR" sz="2000" dirty="0">
              <a:latin typeface="Arial" panose="020B0604020202020204" pitchFamily="34" charset="0"/>
              <a:cs typeface="Arial" panose="020B0604020202020204" pitchFamily="34" charset="0"/>
            </a:endParaRPr>
          </a:p>
          <a:p>
            <a:pPr>
              <a:lnSpc>
                <a:spcPct val="150000"/>
              </a:lnSpc>
            </a:pPr>
            <a:r>
              <a:rPr lang="fr-FR" sz="2000" dirty="0">
                <a:latin typeface="Arial" panose="020B0604020202020204" pitchFamily="34" charset="0"/>
                <a:cs typeface="Arial" panose="020B0604020202020204" pitchFamily="34" charset="0"/>
              </a:rPr>
              <a:t> </a:t>
            </a:r>
          </a:p>
          <a:p>
            <a:pPr>
              <a:lnSpc>
                <a:spcPct val="150000"/>
              </a:lnSpc>
            </a:pPr>
            <a:r>
              <a:rPr lang="fr-FR" sz="2000" b="1" dirty="0">
                <a:latin typeface="Arial" panose="020B0604020202020204" pitchFamily="34" charset="0"/>
                <a:cs typeface="Arial" panose="020B0604020202020204" pitchFamily="34" charset="0"/>
              </a:rPr>
              <a:t>2. Dans les GN suivants, </a:t>
            </a:r>
            <a:r>
              <a:rPr lang="fr-FR" sz="2000" b="1" u="sng" dirty="0">
                <a:latin typeface="Arial" panose="020B0604020202020204" pitchFamily="34" charset="0"/>
                <a:cs typeface="Arial" panose="020B0604020202020204" pitchFamily="34" charset="0"/>
              </a:rPr>
              <a:t>entoure</a:t>
            </a:r>
            <a:r>
              <a:rPr lang="fr-FR" sz="2000" b="1" dirty="0">
                <a:latin typeface="Arial" panose="020B0604020202020204" pitchFamily="34" charset="0"/>
                <a:cs typeface="Arial" panose="020B0604020202020204" pitchFamily="34" charset="0"/>
              </a:rPr>
              <a:t> le nom principal et </a:t>
            </a:r>
            <a:r>
              <a:rPr lang="fr-FR" sz="2000" b="1" u="sng" dirty="0">
                <a:latin typeface="Arial" panose="020B0604020202020204" pitchFamily="34" charset="0"/>
                <a:cs typeface="Arial" panose="020B0604020202020204" pitchFamily="34" charset="0"/>
              </a:rPr>
              <a:t>souligne</a:t>
            </a:r>
            <a:r>
              <a:rPr lang="fr-FR" sz="2000" b="1" dirty="0">
                <a:latin typeface="Arial" panose="020B0604020202020204" pitchFamily="34" charset="0"/>
                <a:cs typeface="Arial" panose="020B0604020202020204" pitchFamily="34" charset="0"/>
              </a:rPr>
              <a:t> le complément du nom :</a:t>
            </a:r>
          </a:p>
          <a:p>
            <a:pPr>
              <a:lnSpc>
                <a:spcPct val="150000"/>
              </a:lnSpc>
            </a:pPr>
            <a:r>
              <a:rPr lang="fr-FR" sz="2000" i="1" dirty="0">
                <a:latin typeface="Arial" panose="020B0604020202020204" pitchFamily="34" charset="0"/>
                <a:cs typeface="Arial" panose="020B0604020202020204" pitchFamily="34" charset="0"/>
              </a:rPr>
              <a:t>une planche à roulettes - une voiture de course -  les animaux du zoo - l’école du quartier – une promenade en montagne  - le canapé du salon – le maire de la commune – la lettre pour le Père Noël</a:t>
            </a:r>
            <a:endParaRPr lang="fr-FR" sz="2000" dirty="0">
              <a:latin typeface="Arial" panose="020B0604020202020204" pitchFamily="34" charset="0"/>
              <a:cs typeface="Arial" panose="020B0604020202020204" pitchFamily="34" charset="0"/>
            </a:endParaRPr>
          </a:p>
          <a:p>
            <a:pPr>
              <a:lnSpc>
                <a:spcPct val="150000"/>
              </a:lnSpc>
            </a:pPr>
            <a:r>
              <a:rPr lang="fr-FR" sz="2000" dirty="0">
                <a:latin typeface="Arial" panose="020B0604020202020204" pitchFamily="34" charset="0"/>
                <a:cs typeface="Arial" panose="020B0604020202020204" pitchFamily="34" charset="0"/>
              </a:rPr>
              <a:t> </a:t>
            </a:r>
          </a:p>
          <a:p>
            <a:pPr>
              <a:lnSpc>
                <a:spcPct val="150000"/>
              </a:lnSpc>
            </a:pPr>
            <a:r>
              <a:rPr lang="fr-FR" sz="2000" b="1" dirty="0">
                <a:latin typeface="Arial" panose="020B0604020202020204" pitchFamily="34" charset="0"/>
                <a:cs typeface="Arial" panose="020B0604020202020204" pitchFamily="34" charset="0"/>
              </a:rPr>
              <a:t>3. Dans chaque GN, </a:t>
            </a:r>
            <a:r>
              <a:rPr lang="fr-FR" sz="2000" b="1" u="sng" dirty="0">
                <a:latin typeface="Arial" panose="020B0604020202020204" pitchFamily="34" charset="0"/>
                <a:cs typeface="Arial" panose="020B0604020202020204" pitchFamily="34" charset="0"/>
              </a:rPr>
              <a:t>entoure</a:t>
            </a:r>
            <a:r>
              <a:rPr lang="fr-FR" sz="2000" b="1" dirty="0">
                <a:latin typeface="Arial" panose="020B0604020202020204" pitchFamily="34" charset="0"/>
                <a:cs typeface="Arial" panose="020B0604020202020204" pitchFamily="34" charset="0"/>
              </a:rPr>
              <a:t> le nom principal et </a:t>
            </a:r>
            <a:r>
              <a:rPr lang="fr-FR" sz="2000" b="1" u="sng" dirty="0">
                <a:latin typeface="Arial" panose="020B0604020202020204" pitchFamily="34" charset="0"/>
                <a:cs typeface="Arial" panose="020B0604020202020204" pitchFamily="34" charset="0"/>
              </a:rPr>
              <a:t>souligne</a:t>
            </a:r>
            <a:r>
              <a:rPr lang="fr-FR" sz="2000" b="1" dirty="0">
                <a:latin typeface="Arial" panose="020B0604020202020204" pitchFamily="34" charset="0"/>
                <a:cs typeface="Arial" panose="020B0604020202020204" pitchFamily="34" charset="0"/>
              </a:rPr>
              <a:t> le complément du nom.</a:t>
            </a:r>
          </a:p>
          <a:p>
            <a:pPr>
              <a:lnSpc>
                <a:spcPct val="150000"/>
              </a:lnSpc>
            </a:pPr>
            <a:r>
              <a:rPr lang="fr-FR" sz="2000" i="1" dirty="0">
                <a:latin typeface="Arial" panose="020B0604020202020204" pitchFamily="34" charset="0"/>
                <a:cs typeface="Arial" panose="020B0604020202020204" pitchFamily="34" charset="0"/>
              </a:rPr>
              <a:t>la fenêtre du salon - une maison en paille - mon cahier de sciences - un verre à bière- une histoire sans parole – la cabane du jardinier– la sœur de Natacha  - la boîte à idées – une vie de chien</a:t>
            </a:r>
            <a:endParaRPr lang="fr-FR" sz="2000" dirty="0">
              <a:latin typeface="Arial" panose="020B060402020202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360233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37306"/>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S2</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74730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B050"/>
                </a:solidFill>
                <a:latin typeface="Arial" panose="020B0604020202020204" pitchFamily="34" charset="0"/>
              </a:rPr>
              <a:t>Jours 3 et 4  </a:t>
            </a:r>
            <a:r>
              <a:rPr lang="fr-FR" altLang="fr-FR" sz="1400" dirty="0">
                <a:solidFill>
                  <a:srgbClr val="00B050"/>
                </a:solidFill>
                <a:latin typeface="Arial" panose="020B0604020202020204" pitchFamily="34" charset="0"/>
              </a:rPr>
              <a:t>CM </a:t>
            </a:r>
            <a:r>
              <a:rPr lang="fr-FR" altLang="fr-FR" sz="1400" i="1" dirty="0">
                <a:solidFill>
                  <a:srgbClr val="00B050"/>
                </a:solidFill>
                <a:latin typeface="Arial" panose="020B0604020202020204" pitchFamily="34" charset="0"/>
              </a:rPr>
              <a:t>Je travaille seul</a:t>
            </a:r>
            <a:endParaRPr lang="fr-FR" altLang="fr-FR" dirty="0">
              <a:solidFill>
                <a:srgbClr val="00B050"/>
              </a:solidFill>
              <a:latin typeface="Arial" panose="020B0604020202020204" pitchFamily="34" charset="0"/>
            </a:endParaRPr>
          </a:p>
        </p:txBody>
      </p:sp>
      <p:cxnSp>
        <p:nvCxnSpPr>
          <p:cNvPr id="1030" name="AutoShape 6"/>
          <p:cNvCxnSpPr>
            <a:cxnSpLocks noChangeShapeType="1"/>
          </p:cNvCxnSpPr>
          <p:nvPr/>
        </p:nvCxnSpPr>
        <p:spPr bwMode="auto">
          <a:xfrm flipV="1">
            <a:off x="808038" y="283335"/>
            <a:ext cx="5618520"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3" name="ZoneTexte 2">
            <a:extLst>
              <a:ext uri="{FF2B5EF4-FFF2-40B4-BE49-F238E27FC236}">
                <a16:creationId xmlns:a16="http://schemas.microsoft.com/office/drawing/2014/main" id="{AE22E940-127B-B540-A33B-0D76F9418863}"/>
              </a:ext>
            </a:extLst>
          </p:cNvPr>
          <p:cNvSpPr txBox="1"/>
          <p:nvPr/>
        </p:nvSpPr>
        <p:spPr>
          <a:xfrm>
            <a:off x="30164" y="632618"/>
            <a:ext cx="12161836" cy="6786473"/>
          </a:xfrm>
          <a:prstGeom prst="rect">
            <a:avLst/>
          </a:prstGeom>
          <a:noFill/>
        </p:spPr>
        <p:txBody>
          <a:bodyPr wrap="square" rtlCol="0">
            <a:spAutoFit/>
          </a:bodyPr>
          <a:lstStyle/>
          <a:p>
            <a:pPr>
              <a:lnSpc>
                <a:spcPct val="150000"/>
              </a:lnSpc>
            </a:pPr>
            <a:r>
              <a:rPr lang="fr-FR" sz="2000" b="1" dirty="0">
                <a:latin typeface="Arial" panose="020B0604020202020204" pitchFamily="34" charset="0"/>
                <a:cs typeface="Arial" panose="020B0604020202020204" pitchFamily="34" charset="0"/>
              </a:rPr>
              <a:t>4. </a:t>
            </a:r>
            <a:r>
              <a:rPr lang="fr-FR" sz="2000" b="1" u="sng" dirty="0">
                <a:latin typeface="Arial" panose="020B0604020202020204" pitchFamily="34" charset="0"/>
                <a:cs typeface="Arial" panose="020B0604020202020204" pitchFamily="34" charset="0"/>
              </a:rPr>
              <a:t>Complète </a:t>
            </a:r>
            <a:r>
              <a:rPr lang="fr-FR" sz="2000" b="1" dirty="0">
                <a:latin typeface="Arial" panose="020B0604020202020204" pitchFamily="34" charset="0"/>
                <a:cs typeface="Arial" panose="020B0604020202020204" pitchFamily="34" charset="0"/>
              </a:rPr>
              <a:t>les noms suivants avec un complément de nom (introduit par  </a:t>
            </a:r>
            <a:r>
              <a:rPr lang="fr-FR" sz="2000" b="1" i="1" dirty="0">
                <a:latin typeface="Arial" panose="020B0604020202020204" pitchFamily="34" charset="0"/>
                <a:cs typeface="Arial" panose="020B0604020202020204" pitchFamily="34" charset="0"/>
              </a:rPr>
              <a:t>à, d’</a:t>
            </a:r>
            <a:r>
              <a:rPr lang="fr-FR" sz="2000" b="1" dirty="0">
                <a:latin typeface="Arial" panose="020B0604020202020204" pitchFamily="34" charset="0"/>
                <a:cs typeface="Arial" panose="020B0604020202020204" pitchFamily="34" charset="0"/>
              </a:rPr>
              <a:t> ou </a:t>
            </a:r>
            <a:r>
              <a:rPr lang="fr-FR" sz="2000" b="1" i="1" dirty="0">
                <a:latin typeface="Arial" panose="020B0604020202020204" pitchFamily="34" charset="0"/>
                <a:cs typeface="Arial" panose="020B0604020202020204" pitchFamily="34" charset="0"/>
              </a:rPr>
              <a:t>de</a:t>
            </a:r>
            <a:r>
              <a:rPr lang="fr-FR" sz="2000" b="1" dirty="0">
                <a:latin typeface="Arial" panose="020B0604020202020204" pitchFamily="34" charset="0"/>
                <a:cs typeface="Arial" panose="020B0604020202020204" pitchFamily="34" charset="0"/>
              </a:rPr>
              <a:t>) :</a:t>
            </a:r>
          </a:p>
          <a:p>
            <a:pPr>
              <a:lnSpc>
                <a:spcPct val="150000"/>
              </a:lnSpc>
            </a:pPr>
            <a:r>
              <a:rPr lang="fr-FR" sz="2000" i="1" dirty="0">
                <a:latin typeface="Arial" panose="020B0604020202020204" pitchFamily="34" charset="0"/>
                <a:cs typeface="Arial" panose="020B0604020202020204" pitchFamily="34" charset="0"/>
              </a:rPr>
              <a:t>un sac ................................ – un directeur .................................... - une glace ....................................</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le bout ................................ – un bol ....................................... - un chapeau .......................................</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une bande ........................... – le sommet .............................. – le pilote..............................................</a:t>
            </a:r>
            <a:endParaRPr lang="fr-FR" sz="2000" dirty="0">
              <a:latin typeface="Arial" panose="020B0604020202020204" pitchFamily="34" charset="0"/>
              <a:cs typeface="Arial" panose="020B0604020202020204" pitchFamily="34" charset="0"/>
            </a:endParaRPr>
          </a:p>
          <a:p>
            <a:pPr>
              <a:lnSpc>
                <a:spcPct val="150000"/>
              </a:lnSpc>
            </a:pPr>
            <a:r>
              <a:rPr lang="fr-FR" sz="2000" dirty="0">
                <a:latin typeface="Arial" panose="020B0604020202020204" pitchFamily="34" charset="0"/>
                <a:cs typeface="Arial" panose="020B0604020202020204" pitchFamily="34" charset="0"/>
              </a:rPr>
              <a:t> </a:t>
            </a:r>
          </a:p>
          <a:p>
            <a:pPr>
              <a:lnSpc>
                <a:spcPct val="150000"/>
              </a:lnSpc>
            </a:pPr>
            <a:r>
              <a:rPr lang="fr-FR" sz="2000" b="1" dirty="0">
                <a:latin typeface="Arial" panose="020B0604020202020204" pitchFamily="34" charset="0"/>
                <a:cs typeface="Arial" panose="020B0604020202020204" pitchFamily="34" charset="0"/>
              </a:rPr>
              <a:t>5. </a:t>
            </a:r>
            <a:r>
              <a:rPr lang="fr-FR" sz="2000" b="1" u="sng" cap="all" dirty="0">
                <a:latin typeface="Arial" panose="020B0604020202020204" pitchFamily="34" charset="0"/>
                <a:cs typeface="Arial" panose="020B0604020202020204" pitchFamily="34" charset="0"/>
              </a:rPr>
              <a:t>é</a:t>
            </a:r>
            <a:r>
              <a:rPr lang="fr-FR" sz="2000" b="1" u="sng" dirty="0">
                <a:latin typeface="Arial" panose="020B0604020202020204" pitchFamily="34" charset="0"/>
                <a:cs typeface="Arial" panose="020B0604020202020204" pitchFamily="34" charset="0"/>
              </a:rPr>
              <a:t>cris </a:t>
            </a:r>
            <a:r>
              <a:rPr lang="fr-FR" sz="2000" b="1" dirty="0">
                <a:latin typeface="Arial" panose="020B0604020202020204" pitchFamily="34" charset="0"/>
                <a:cs typeface="Arial" panose="020B0604020202020204" pitchFamily="34" charset="0"/>
              </a:rPr>
              <a:t>des noms qui pourraient être complétés par ces compléments :</a:t>
            </a:r>
          </a:p>
          <a:p>
            <a:pPr>
              <a:lnSpc>
                <a:spcPct val="150000"/>
              </a:lnSpc>
            </a:pPr>
            <a:r>
              <a:rPr lang="fr-FR" sz="2000" i="1" dirty="0">
                <a:latin typeface="Arial" panose="020B0604020202020204" pitchFamily="34" charset="0"/>
                <a:cs typeface="Arial" panose="020B0604020202020204" pitchFamily="34" charset="0"/>
              </a:rPr>
              <a:t>...................aux pommes  - ....................... à dents - ...................... du roi - .................de gâteau</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..................de fruits - .................. sans chauffeur- ................. sans ascenseur - ....................en plastique </a:t>
            </a:r>
            <a:endParaRPr lang="fr-FR" sz="2000" dirty="0">
              <a:latin typeface="Arial" panose="020B0604020202020204" pitchFamily="34" charset="0"/>
              <a:cs typeface="Arial" panose="020B0604020202020204" pitchFamily="34" charset="0"/>
            </a:endParaRPr>
          </a:p>
          <a:p>
            <a:pPr>
              <a:lnSpc>
                <a:spcPct val="150000"/>
              </a:lnSpc>
            </a:pPr>
            <a:r>
              <a:rPr lang="fr-FR" sz="2000" dirty="0">
                <a:latin typeface="Arial" panose="020B0604020202020204" pitchFamily="34" charset="0"/>
                <a:cs typeface="Arial" panose="020B0604020202020204" pitchFamily="34" charset="0"/>
              </a:rPr>
              <a:t> </a:t>
            </a:r>
          </a:p>
          <a:p>
            <a:pPr>
              <a:lnSpc>
                <a:spcPct val="150000"/>
              </a:lnSpc>
            </a:pPr>
            <a:r>
              <a:rPr lang="fr-FR" sz="2000" b="1" dirty="0">
                <a:latin typeface="Arial" panose="020B0604020202020204" pitchFamily="34" charset="0"/>
                <a:cs typeface="Arial" panose="020B0604020202020204" pitchFamily="34" charset="0"/>
              </a:rPr>
              <a:t>6. </a:t>
            </a:r>
            <a:r>
              <a:rPr lang="fr-FR" sz="2000" b="1" u="sng" dirty="0">
                <a:latin typeface="Arial" panose="020B0604020202020204" pitchFamily="34" charset="0"/>
                <a:cs typeface="Arial" panose="020B0604020202020204" pitchFamily="34" charset="0"/>
              </a:rPr>
              <a:t>Récris</a:t>
            </a:r>
            <a:r>
              <a:rPr lang="fr-FR" sz="2000" b="1" dirty="0">
                <a:latin typeface="Arial" panose="020B0604020202020204" pitchFamily="34" charset="0"/>
                <a:cs typeface="Arial" panose="020B0604020202020204" pitchFamily="34" charset="0"/>
              </a:rPr>
              <a:t> chaque GN en remplaçant le complément du nom souligné par un adjectif et inversement.</a:t>
            </a:r>
          </a:p>
          <a:p>
            <a:pPr>
              <a:lnSpc>
                <a:spcPct val="150000"/>
              </a:lnSpc>
            </a:pPr>
            <a:r>
              <a:rPr lang="fr-FR" sz="2000" i="1" dirty="0">
                <a:latin typeface="Arial" panose="020B0604020202020204" pitchFamily="34" charset="0"/>
                <a:cs typeface="Arial" panose="020B0604020202020204" pitchFamily="34" charset="0"/>
              </a:rPr>
              <a:t>ce musée </a:t>
            </a:r>
            <a:r>
              <a:rPr lang="fr-FR" sz="2000" i="1" u="sng" dirty="0">
                <a:latin typeface="Arial" panose="020B0604020202020204" pitchFamily="34" charset="0"/>
                <a:cs typeface="Arial" panose="020B0604020202020204" pitchFamily="34" charset="0"/>
              </a:rPr>
              <a:t>de Paris</a:t>
            </a:r>
            <a:r>
              <a:rPr lang="fr-FR" sz="2000" i="1" dirty="0">
                <a:latin typeface="Arial" panose="020B0604020202020204" pitchFamily="34" charset="0"/>
                <a:cs typeface="Arial" panose="020B0604020202020204" pitchFamily="34" charset="0"/>
              </a:rPr>
              <a:t> - une couverture </a:t>
            </a:r>
            <a:r>
              <a:rPr lang="fr-FR" sz="2000" i="1" u="sng" dirty="0">
                <a:latin typeface="Arial" panose="020B0604020202020204" pitchFamily="34" charset="0"/>
                <a:cs typeface="Arial" panose="020B0604020202020204" pitchFamily="34" charset="0"/>
              </a:rPr>
              <a:t>à fleurs</a:t>
            </a:r>
            <a:r>
              <a:rPr lang="fr-FR" sz="2000" i="1" dirty="0">
                <a:latin typeface="Arial" panose="020B0604020202020204" pitchFamily="34" charset="0"/>
                <a:cs typeface="Arial" panose="020B0604020202020204" pitchFamily="34" charset="0"/>
              </a:rPr>
              <a:t> –  le transport </a:t>
            </a:r>
            <a:r>
              <a:rPr lang="fr-FR" sz="2000" i="1" u="sng" dirty="0">
                <a:latin typeface="Arial" panose="020B0604020202020204" pitchFamily="34" charset="0"/>
                <a:cs typeface="Arial" panose="020B0604020202020204" pitchFamily="34" charset="0"/>
              </a:rPr>
              <a:t>par avion</a:t>
            </a:r>
            <a:r>
              <a:rPr lang="fr-FR" sz="2000" i="1" dirty="0">
                <a:latin typeface="Arial" panose="020B0604020202020204" pitchFamily="34" charset="0"/>
                <a:cs typeface="Arial" panose="020B0604020202020204" pitchFamily="34" charset="0"/>
              </a:rPr>
              <a:t> - des galettes </a:t>
            </a:r>
            <a:r>
              <a:rPr lang="fr-FR" sz="2000" i="1" u="sng" dirty="0">
                <a:latin typeface="Arial" panose="020B0604020202020204" pitchFamily="34" charset="0"/>
                <a:cs typeface="Arial" panose="020B0604020202020204" pitchFamily="34" charset="0"/>
              </a:rPr>
              <a:t>de Bretagne </a:t>
            </a:r>
            <a:r>
              <a:rPr lang="fr-FR" sz="2000" i="1" dirty="0">
                <a:latin typeface="Arial" panose="020B0604020202020204" pitchFamily="34" charset="0"/>
                <a:cs typeface="Arial" panose="020B0604020202020204" pitchFamily="34" charset="0"/>
              </a:rPr>
              <a:t>– un mammifère </a:t>
            </a:r>
            <a:r>
              <a:rPr lang="fr-FR" sz="2000" i="1" u="sng" dirty="0">
                <a:latin typeface="Arial" panose="020B0604020202020204" pitchFamily="34" charset="0"/>
                <a:cs typeface="Arial" panose="020B0604020202020204" pitchFamily="34" charset="0"/>
              </a:rPr>
              <a:t>de mer</a:t>
            </a:r>
            <a:r>
              <a:rPr lang="fr-FR" sz="2000" i="1" dirty="0">
                <a:latin typeface="Arial" panose="020B0604020202020204" pitchFamily="34" charset="0"/>
                <a:cs typeface="Arial" panose="020B0604020202020204" pitchFamily="34" charset="0"/>
              </a:rPr>
              <a:t> –  un poulet </a:t>
            </a:r>
            <a:r>
              <a:rPr lang="fr-FR" sz="2000" i="1" u="sng" dirty="0">
                <a:latin typeface="Arial" panose="020B0604020202020204" pitchFamily="34" charset="0"/>
                <a:cs typeface="Arial" panose="020B0604020202020204" pitchFamily="34" charset="0"/>
              </a:rPr>
              <a:t>fermier</a:t>
            </a:r>
            <a:r>
              <a:rPr lang="fr-FR" sz="2000" i="1" dirty="0">
                <a:latin typeface="Arial" panose="020B0604020202020204" pitchFamily="34" charset="0"/>
                <a:cs typeface="Arial" panose="020B0604020202020204" pitchFamily="34" charset="0"/>
              </a:rPr>
              <a:t> –une plage </a:t>
            </a:r>
            <a:r>
              <a:rPr lang="fr-FR" sz="2000" i="1" u="sng" dirty="0">
                <a:latin typeface="Arial" panose="020B0604020202020204" pitchFamily="34" charset="0"/>
                <a:cs typeface="Arial" panose="020B0604020202020204" pitchFamily="34" charset="0"/>
              </a:rPr>
              <a:t>sableuse</a:t>
            </a:r>
            <a:r>
              <a:rPr lang="fr-FR" sz="2000" i="1" dirty="0">
                <a:latin typeface="Arial" panose="020B0604020202020204" pitchFamily="34" charset="0"/>
                <a:cs typeface="Arial" panose="020B0604020202020204" pitchFamily="34" charset="0"/>
              </a:rPr>
              <a:t> -  un fleuve </a:t>
            </a:r>
            <a:r>
              <a:rPr lang="fr-FR" sz="2000" i="1" u="sng" dirty="0">
                <a:latin typeface="Arial" panose="020B0604020202020204" pitchFamily="34" charset="0"/>
                <a:cs typeface="Arial" panose="020B0604020202020204" pitchFamily="34" charset="0"/>
              </a:rPr>
              <a:t>allemand</a:t>
            </a:r>
            <a:r>
              <a:rPr lang="fr-FR" sz="2000" i="1" dirty="0">
                <a:latin typeface="Arial" panose="020B0604020202020204" pitchFamily="34" charset="0"/>
                <a:cs typeface="Arial" panose="020B0604020202020204" pitchFamily="34" charset="0"/>
              </a:rPr>
              <a:t> - la côte </a:t>
            </a:r>
            <a:r>
              <a:rPr lang="fr-FR" sz="2000" i="1" u="sng" dirty="0">
                <a:latin typeface="Arial" panose="020B0604020202020204" pitchFamily="34" charset="0"/>
                <a:cs typeface="Arial" panose="020B0604020202020204" pitchFamily="34" charset="0"/>
              </a:rPr>
              <a:t>méditerranéenne</a:t>
            </a:r>
            <a:r>
              <a:rPr lang="fr-FR" sz="2000" i="1" dirty="0">
                <a:latin typeface="Arial" panose="020B0604020202020204" pitchFamily="34" charset="0"/>
                <a:cs typeface="Arial" panose="020B0604020202020204" pitchFamily="34" charset="0"/>
              </a:rPr>
              <a:t> – un transport</a:t>
            </a:r>
            <a:r>
              <a:rPr lang="fr-FR" sz="2000" i="1" u="sng" dirty="0">
                <a:latin typeface="Arial" panose="020B0604020202020204" pitchFamily="34" charset="0"/>
                <a:cs typeface="Arial" panose="020B0604020202020204" pitchFamily="34" charset="0"/>
              </a:rPr>
              <a:t> routier </a:t>
            </a:r>
            <a:r>
              <a:rPr lang="fr-FR" sz="2000" i="1" dirty="0">
                <a:latin typeface="Arial" panose="020B0604020202020204" pitchFamily="34" charset="0"/>
                <a:cs typeface="Arial" panose="020B0604020202020204" pitchFamily="34" charset="0"/>
              </a:rPr>
              <a:t>– </a:t>
            </a:r>
            <a:endParaRPr lang="fr-FR" sz="2000" dirty="0">
              <a:latin typeface="Arial" panose="020B0604020202020204" pitchFamily="34" charset="0"/>
              <a:cs typeface="Arial" panose="020B0604020202020204" pitchFamily="34" charset="0"/>
            </a:endParaRPr>
          </a:p>
          <a:p>
            <a:pPr>
              <a:lnSpc>
                <a:spcPct val="150000"/>
              </a:lnSpc>
            </a:pPr>
            <a:r>
              <a:rPr lang="fr-FR" dirty="0"/>
              <a:t> </a:t>
            </a:r>
          </a:p>
          <a:p>
            <a:endParaRPr lang="fr-FR" dirty="0"/>
          </a:p>
        </p:txBody>
      </p:sp>
    </p:spTree>
    <p:extLst>
      <p:ext uri="{BB962C8B-B14F-4D97-AF65-F5344CB8AC3E}">
        <p14:creationId xmlns:p14="http://schemas.microsoft.com/office/powerpoint/2010/main" val="40040188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37306"/>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S2</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74730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B050"/>
                </a:solidFill>
                <a:latin typeface="Arial" panose="020B0604020202020204" pitchFamily="34" charset="0"/>
              </a:rPr>
              <a:t>Jours 3 et 4  </a:t>
            </a:r>
            <a:r>
              <a:rPr lang="fr-FR" altLang="fr-FR" sz="1400" dirty="0">
                <a:solidFill>
                  <a:srgbClr val="00B050"/>
                </a:solidFill>
                <a:latin typeface="Arial" panose="020B0604020202020204" pitchFamily="34" charset="0"/>
              </a:rPr>
              <a:t>CM </a:t>
            </a:r>
            <a:r>
              <a:rPr lang="fr-FR" altLang="fr-FR" sz="1400" i="1" dirty="0">
                <a:solidFill>
                  <a:srgbClr val="00B050"/>
                </a:solidFill>
                <a:latin typeface="Arial" panose="020B0604020202020204" pitchFamily="34" charset="0"/>
              </a:rPr>
              <a:t>Je travaille seul</a:t>
            </a:r>
            <a:endParaRPr lang="fr-FR" altLang="fr-FR" dirty="0">
              <a:solidFill>
                <a:srgbClr val="00B050"/>
              </a:solidFill>
              <a:latin typeface="Arial" panose="020B0604020202020204" pitchFamily="34" charset="0"/>
            </a:endParaRPr>
          </a:p>
        </p:txBody>
      </p:sp>
      <p:cxnSp>
        <p:nvCxnSpPr>
          <p:cNvPr id="1030" name="AutoShape 6"/>
          <p:cNvCxnSpPr>
            <a:cxnSpLocks noChangeShapeType="1"/>
          </p:cNvCxnSpPr>
          <p:nvPr/>
        </p:nvCxnSpPr>
        <p:spPr bwMode="auto">
          <a:xfrm flipV="1">
            <a:off x="808038" y="283335"/>
            <a:ext cx="5618520"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3" name="ZoneTexte 2">
            <a:extLst>
              <a:ext uri="{FF2B5EF4-FFF2-40B4-BE49-F238E27FC236}">
                <a16:creationId xmlns:a16="http://schemas.microsoft.com/office/drawing/2014/main" id="{AE22E940-127B-B540-A33B-0D76F9418863}"/>
              </a:ext>
            </a:extLst>
          </p:cNvPr>
          <p:cNvSpPr txBox="1"/>
          <p:nvPr/>
        </p:nvSpPr>
        <p:spPr>
          <a:xfrm>
            <a:off x="30164" y="816735"/>
            <a:ext cx="12161836" cy="4939814"/>
          </a:xfrm>
          <a:prstGeom prst="rect">
            <a:avLst/>
          </a:prstGeom>
          <a:noFill/>
        </p:spPr>
        <p:txBody>
          <a:bodyPr wrap="square" rtlCol="0">
            <a:spAutoFit/>
          </a:bodyPr>
          <a:lstStyle/>
          <a:p>
            <a:pPr>
              <a:lnSpc>
                <a:spcPct val="150000"/>
              </a:lnSpc>
            </a:pPr>
            <a:r>
              <a:rPr lang="fr-FR" sz="2000" b="1" dirty="0">
                <a:latin typeface="Arial" panose="020B0604020202020204" pitchFamily="34" charset="0"/>
                <a:cs typeface="Arial" panose="020B0604020202020204" pitchFamily="34" charset="0"/>
              </a:rPr>
              <a:t>7. </a:t>
            </a:r>
            <a:r>
              <a:rPr lang="fr-FR" sz="2000" b="1" u="sng" dirty="0">
                <a:latin typeface="Arial" panose="020B0604020202020204" pitchFamily="34" charset="0"/>
                <a:cs typeface="Arial" panose="020B0604020202020204" pitchFamily="34" charset="0"/>
              </a:rPr>
              <a:t>Complète</a:t>
            </a:r>
            <a:r>
              <a:rPr lang="fr-FR" sz="2000" b="1" dirty="0">
                <a:latin typeface="Arial" panose="020B0604020202020204" pitchFamily="34" charset="0"/>
                <a:cs typeface="Arial" panose="020B0604020202020204" pitchFamily="34" charset="0"/>
              </a:rPr>
              <a:t> ces noms par un complément du nom et </a:t>
            </a:r>
            <a:r>
              <a:rPr lang="fr-FR" sz="2000" b="1" u="sng" dirty="0">
                <a:latin typeface="Arial" panose="020B0604020202020204" pitchFamily="34" charset="0"/>
                <a:cs typeface="Arial" panose="020B0604020202020204" pitchFamily="34" charset="0"/>
              </a:rPr>
              <a:t>récris</a:t>
            </a:r>
            <a:r>
              <a:rPr lang="fr-FR" sz="2000" b="1" dirty="0">
                <a:latin typeface="Arial" panose="020B0604020202020204" pitchFamily="34" charset="0"/>
                <a:cs typeface="Arial" panose="020B0604020202020204" pitchFamily="34" charset="0"/>
              </a:rPr>
              <a:t> les GN ainsi formés.</a:t>
            </a:r>
          </a:p>
          <a:p>
            <a:pPr>
              <a:lnSpc>
                <a:spcPct val="150000"/>
              </a:lnSpc>
            </a:pPr>
            <a:r>
              <a:rPr lang="fr-FR" sz="2000" i="1" dirty="0">
                <a:latin typeface="Arial" panose="020B0604020202020204" pitchFamily="34" charset="0"/>
                <a:cs typeface="Arial" panose="020B0604020202020204" pitchFamily="34" charset="0"/>
              </a:rPr>
              <a:t>des gants ...... – un souffle ...... – un bonbon ...... – un trousseau ...... – un collier ...... – un magasin ..... .</a:t>
            </a:r>
            <a:endParaRPr lang="fr-FR" sz="2000" dirty="0">
              <a:latin typeface="Arial" panose="020B0604020202020204" pitchFamily="34" charset="0"/>
              <a:cs typeface="Arial" panose="020B0604020202020204" pitchFamily="34" charset="0"/>
            </a:endParaRPr>
          </a:p>
          <a:p>
            <a:pPr>
              <a:lnSpc>
                <a:spcPct val="150000"/>
              </a:lnSpc>
            </a:pPr>
            <a:r>
              <a:rPr lang="fr-FR" sz="2000" dirty="0">
                <a:latin typeface="Arial" panose="020B0604020202020204" pitchFamily="34" charset="0"/>
                <a:cs typeface="Arial" panose="020B0604020202020204" pitchFamily="34" charset="0"/>
              </a:rPr>
              <a:t> </a:t>
            </a:r>
          </a:p>
          <a:p>
            <a:pPr>
              <a:lnSpc>
                <a:spcPct val="150000"/>
              </a:lnSpc>
            </a:pPr>
            <a:r>
              <a:rPr lang="fr-FR" sz="2000" b="1" dirty="0">
                <a:latin typeface="Arial" panose="020B0604020202020204" pitchFamily="34" charset="0"/>
                <a:cs typeface="Arial" panose="020B0604020202020204" pitchFamily="34" charset="0"/>
              </a:rPr>
              <a:t>8. </a:t>
            </a:r>
            <a:r>
              <a:rPr lang="fr-FR" sz="2000" b="1" u="sng" dirty="0">
                <a:latin typeface="Arial" panose="020B0604020202020204" pitchFamily="34" charset="0"/>
                <a:cs typeface="Arial" panose="020B0604020202020204" pitchFamily="34" charset="0"/>
              </a:rPr>
              <a:t>Complète</a:t>
            </a:r>
            <a:r>
              <a:rPr lang="fr-FR" sz="2000" b="1" dirty="0">
                <a:latin typeface="Arial" panose="020B0604020202020204" pitchFamily="34" charset="0"/>
                <a:cs typeface="Arial" panose="020B0604020202020204" pitchFamily="34" charset="0"/>
              </a:rPr>
              <a:t> les noms par un adjectif (A) (devant ou derrière le nom principal) ou un complément du nom (CN) ou les deux, selon la consigne :</a:t>
            </a:r>
          </a:p>
          <a:p>
            <a:pPr>
              <a:lnSpc>
                <a:spcPct val="150000"/>
              </a:lnSpc>
            </a:pPr>
            <a:r>
              <a:rPr lang="fr-FR" sz="2000" i="1" dirty="0">
                <a:latin typeface="Arial" panose="020B0604020202020204" pitchFamily="34" charset="0"/>
                <a:cs typeface="Arial" panose="020B0604020202020204" pitchFamily="34" charset="0"/>
              </a:rPr>
              <a:t>un manteau + A → .............................................. ; mon vélo + A + A → ...................................................</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une pince+ CN → ............................................ ; un livre+ CN → ..........................................................</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un camion + A + A →........................................... ; le tigre + A + CN → ..................................................</a:t>
            </a:r>
            <a:endParaRPr lang="fr-FR" sz="2000" dirty="0">
              <a:latin typeface="Arial" panose="020B0604020202020204" pitchFamily="34" charset="0"/>
              <a:cs typeface="Arial" panose="020B0604020202020204" pitchFamily="34" charset="0"/>
            </a:endParaRPr>
          </a:p>
          <a:p>
            <a:pPr>
              <a:lnSpc>
                <a:spcPct val="150000"/>
              </a:lnSpc>
            </a:pPr>
            <a:r>
              <a:rPr lang="fr-FR" sz="2000" i="1" dirty="0">
                <a:latin typeface="Arial" panose="020B0604020202020204" pitchFamily="34" charset="0"/>
                <a:cs typeface="Arial" panose="020B0604020202020204" pitchFamily="34" charset="0"/>
              </a:rPr>
              <a:t>la bibliothèque + CN → ....................................... ; le château  + A + CN → ..................................................</a:t>
            </a:r>
            <a:endParaRPr lang="fr-FR" sz="2000" dirty="0">
              <a:latin typeface="Arial" panose="020B0604020202020204" pitchFamily="34" charset="0"/>
              <a:cs typeface="Arial" panose="020B0604020202020204" pitchFamily="34" charset="0"/>
            </a:endParaRPr>
          </a:p>
          <a:p>
            <a:pPr>
              <a:lnSpc>
                <a:spcPct val="150000"/>
              </a:lnSpc>
            </a:pPr>
            <a:r>
              <a:rPr lang="fr-FR" dirty="0"/>
              <a:t> </a:t>
            </a:r>
          </a:p>
          <a:p>
            <a:endParaRPr lang="fr-FR" dirty="0"/>
          </a:p>
        </p:txBody>
      </p:sp>
    </p:spTree>
    <p:extLst>
      <p:ext uri="{BB962C8B-B14F-4D97-AF65-F5344CB8AC3E}">
        <p14:creationId xmlns:p14="http://schemas.microsoft.com/office/powerpoint/2010/main" val="3592374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S2</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Explorons le texte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23888"/>
            <a:ext cx="11695782" cy="5982974"/>
          </a:xfrm>
          <a:prstGeom prst="rect">
            <a:avLst/>
          </a:prstGeom>
          <a:noFill/>
          <a:ln w="25400" algn="ctr">
            <a:no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sz="2000" b="1" dirty="0">
                <a:latin typeface="Arial" panose="020B0604020202020204" pitchFamily="34" charset="0"/>
                <a:cs typeface="Arial" panose="020B0604020202020204" pitchFamily="34" charset="0"/>
              </a:rPr>
              <a:t>Une sortie dans le village</a:t>
            </a:r>
            <a:endParaRPr lang="fr-FR" sz="2000" dirty="0">
              <a:latin typeface="Arial" panose="020B0604020202020204" pitchFamily="34" charset="0"/>
              <a:cs typeface="Arial" panose="020B0604020202020204" pitchFamily="34" charset="0"/>
            </a:endParaRPr>
          </a:p>
          <a:p>
            <a:r>
              <a:rPr lang="fr-FR" sz="2000" dirty="0">
                <a:latin typeface="Arial" panose="020B0604020202020204" pitchFamily="34" charset="0"/>
                <a:cs typeface="Arial" panose="020B0604020202020204" pitchFamily="34" charset="0"/>
              </a:rPr>
              <a:t> </a:t>
            </a:r>
          </a:p>
          <a:p>
            <a:r>
              <a:rPr lang="fr-FR" sz="2000" dirty="0">
                <a:latin typeface="Arial" panose="020B0604020202020204" pitchFamily="34" charset="0"/>
                <a:cs typeface="Arial" panose="020B0604020202020204" pitchFamily="34" charset="0"/>
              </a:rPr>
              <a:t>Hier, les élèves ont fait une sortie dans le village. Ils ont emporté une feuille et un crayon. Ils ont quitté l’école et ils ont tourné à gauche. Sur la place du village, ils ont photographié la mairie. À gauche, ils ont observé le monument aux morts. Ensuite, ils ont regardé toutes les rues partant du rondpoint. **Ils ont lu leur nom.  A droite de la mairie, ils ont vu l’église. </a:t>
            </a:r>
          </a:p>
          <a:p>
            <a:r>
              <a:rPr lang="fr-FR" sz="2000" dirty="0">
                <a:latin typeface="Arial" panose="020B0604020202020204" pitchFamily="34" charset="0"/>
                <a:cs typeface="Arial" panose="020B0604020202020204" pitchFamily="34" charset="0"/>
              </a:rPr>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 </a:t>
            </a:r>
          </a:p>
          <a:p>
            <a:r>
              <a:rPr lang="fr-FR" sz="2000" dirty="0">
                <a:latin typeface="Arial" panose="020B0604020202020204" pitchFamily="34" charset="0"/>
                <a:cs typeface="Arial" panose="020B0604020202020204" pitchFamily="34" charset="0"/>
              </a:rPr>
              <a:t>Un peu plus loin, ils ont tourné à droite et ils sont arrivés devant le lavoir. A côté, ils ont vu la maison de Pierre. Puis, ils ont emprunté la rue de la Corderie. Ils ont longé le groupe scolaire Louis Aragon. Enfin, ils sont revenus à leur école près de la poste. A ce moment-là, il a commencé à pleuvoir. Pourtant, à leur départ de l’école, il faisait beau. Alors, ils sont rentrés dans la classe et ils ont tracé l’itinéraire sur le plan du village. Ensuite, comme il ne pleuvait plus, ils sont allés en récréation. </a:t>
            </a:r>
          </a:p>
          <a:p>
            <a:pPr algn="r"/>
            <a:endParaRPr lang="fr-FR" sz="19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1083736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S2</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325593"/>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transposons le texte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54084" y="623888"/>
            <a:ext cx="1154123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200000"/>
              </a:lnSpc>
            </a:pPr>
            <a:r>
              <a:rPr lang="fr-FR" sz="1400" b="1" dirty="0">
                <a:latin typeface="Arial" panose="020B0604020202020204" pitchFamily="34" charset="0"/>
                <a:cs typeface="Arial" panose="020B0604020202020204" pitchFamily="34" charset="0"/>
              </a:rPr>
              <a:t> </a:t>
            </a:r>
            <a:r>
              <a:rPr lang="fr-FR" sz="1600" b="1" dirty="0">
                <a:latin typeface="Arial" panose="020B0604020202020204" pitchFamily="34" charset="0"/>
                <a:cs typeface="Arial" panose="020B0604020202020204" pitchFamily="34" charset="0"/>
              </a:rPr>
              <a:t>Une sortie dans le village</a:t>
            </a:r>
            <a:endParaRPr lang="fr-FR" sz="1600" dirty="0">
              <a:latin typeface="Arial" panose="020B0604020202020204" pitchFamily="34" charset="0"/>
              <a:cs typeface="Arial" panose="020B0604020202020204" pitchFamily="34" charset="0"/>
            </a:endParaRPr>
          </a:p>
          <a:p>
            <a:pPr>
              <a:lnSpc>
                <a:spcPct val="150000"/>
              </a:lnSpc>
            </a:pPr>
            <a:r>
              <a:rPr lang="fr-FR" sz="1600" dirty="0">
                <a:latin typeface="Arial" panose="020B0604020202020204" pitchFamily="34" charset="0"/>
                <a:cs typeface="Arial" panose="020B0604020202020204" pitchFamily="34" charset="0"/>
              </a:rPr>
              <a:t> Hier, </a:t>
            </a:r>
            <a:r>
              <a:rPr lang="fr-FR" sz="1600" strike="sngStrike" dirty="0">
                <a:latin typeface="Arial" panose="020B0604020202020204" pitchFamily="34" charset="0"/>
                <a:cs typeface="Arial" panose="020B0604020202020204" pitchFamily="34" charset="0"/>
              </a:rPr>
              <a:t>les élèves </a:t>
            </a:r>
            <a:r>
              <a:rPr lang="fr-FR" sz="1600" dirty="0">
                <a:latin typeface="Arial" panose="020B0604020202020204" pitchFamily="34" charset="0"/>
                <a:cs typeface="Arial" panose="020B0604020202020204" pitchFamily="34" charset="0"/>
              </a:rPr>
              <a:t>ont fait une sortie dans le village. Ils ont emporté une feuille et un crayon. Ils ont quitté l’école et ils ont tourné</a:t>
            </a:r>
          </a:p>
          <a:p>
            <a:pPr>
              <a:lnSpc>
                <a:spcPct val="150000"/>
              </a:lnSpc>
            </a:pPr>
            <a:r>
              <a:rPr lang="fr-FR" sz="1600" dirty="0">
                <a:latin typeface="Arial" panose="020B0604020202020204" pitchFamily="34" charset="0"/>
                <a:cs typeface="Arial" panose="020B0604020202020204" pitchFamily="34" charset="0"/>
              </a:rPr>
              <a:t>         </a:t>
            </a:r>
            <a:r>
              <a:rPr lang="fr-FR" sz="1600" dirty="0">
                <a:solidFill>
                  <a:srgbClr val="FF0000"/>
                </a:solidFill>
                <a:latin typeface="Arial" panose="020B0604020202020204" pitchFamily="34" charset="0"/>
                <a:cs typeface="Arial" panose="020B0604020202020204" pitchFamily="34" charset="0"/>
              </a:rPr>
              <a:t>une fillette</a:t>
            </a:r>
          </a:p>
          <a:p>
            <a:pPr>
              <a:lnSpc>
                <a:spcPct val="200000"/>
              </a:lnSpc>
            </a:pPr>
            <a:r>
              <a:rPr lang="fr-FR" sz="1600" dirty="0">
                <a:latin typeface="Arial" panose="020B0604020202020204" pitchFamily="34" charset="0"/>
                <a:cs typeface="Arial" panose="020B0604020202020204" pitchFamily="34" charset="0"/>
              </a:rPr>
              <a:t>à gauche. Sur la place du village, ils ont photographié la mairie. À gauche, ils ont observé le monument aux morts. Ensuite, ils ont regardé toutes les rues partant du rondpoint. **Ils ont lu leur nom.  A droite de la mairie, ils ont vu l’église. </a:t>
            </a:r>
          </a:p>
          <a:p>
            <a:pPr>
              <a:lnSpc>
                <a:spcPct val="200000"/>
              </a:lnSpc>
            </a:pPr>
            <a:r>
              <a:rPr lang="fr-FR" sz="1600" dirty="0">
                <a:latin typeface="Arial" panose="020B0604020202020204" pitchFamily="34" charset="0"/>
                <a:cs typeface="Arial" panose="020B0604020202020204" pitchFamily="34" charset="0"/>
              </a:rPr>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 </a:t>
            </a:r>
          </a:p>
          <a:p>
            <a:pPr>
              <a:lnSpc>
                <a:spcPct val="200000"/>
              </a:lnSpc>
            </a:pPr>
            <a:r>
              <a:rPr lang="fr-FR" sz="1600" dirty="0">
                <a:latin typeface="Arial" panose="020B0604020202020204" pitchFamily="34" charset="0"/>
                <a:cs typeface="Arial" panose="020B0604020202020204" pitchFamily="34" charset="0"/>
              </a:rPr>
              <a:t>Un peu plus loin, ils ont tourné à droite et ils sont arrivés devant le lavoir. A côté, ils ont vu la maison de Pierre. Puis, ils ont emprunté la rue de la Corderie. Ils ont longé le groupe scolaire Louis Aragon. Enfin, ils sont revenus à leur école près de la poste. A ce moment-là, il a commencé à pleuvoir. Pourtant, à leur départ de l’école, il faisait beau. Alors, ils sont rentrés dans la classe et ils ont tracé l’itinéraire sur le plan du village. Ensuite, comme il ne pleuvait plus, ils sont allés en récréation</a:t>
            </a:r>
            <a:r>
              <a:rPr lang="fr-FR" sz="1600" dirty="0"/>
              <a:t>. </a:t>
            </a:r>
          </a:p>
        </p:txBody>
      </p:sp>
      <p:cxnSp>
        <p:nvCxnSpPr>
          <p:cNvPr id="1030" name="AutoShape 6"/>
          <p:cNvCxnSpPr>
            <a:cxnSpLocks noChangeShapeType="1"/>
          </p:cNvCxnSpPr>
          <p:nvPr/>
        </p:nvCxnSpPr>
        <p:spPr bwMode="auto">
          <a:xfrm>
            <a:off x="808038" y="261938"/>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2066920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S2</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transposons le texte - correction</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42933" y="669925"/>
            <a:ext cx="11541236" cy="5936937"/>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200000"/>
              </a:lnSpc>
            </a:pPr>
            <a:r>
              <a:rPr lang="fr-FR" sz="1600" b="1" dirty="0"/>
              <a:t>Une sortie dans le village</a:t>
            </a:r>
            <a:endParaRPr lang="fr-FR" sz="1600" dirty="0"/>
          </a:p>
          <a:p>
            <a:pPr>
              <a:lnSpc>
                <a:spcPct val="200000"/>
              </a:lnSpc>
            </a:pPr>
            <a:r>
              <a:rPr lang="fr-FR" sz="1600" dirty="0"/>
              <a:t>Hier, </a:t>
            </a:r>
            <a:r>
              <a:rPr lang="fr-FR" sz="1600" dirty="0">
                <a:solidFill>
                  <a:srgbClr val="FF0000"/>
                </a:solidFill>
              </a:rPr>
              <a:t>une fillette a</a:t>
            </a:r>
            <a:r>
              <a:rPr lang="fr-FR" sz="1600" dirty="0"/>
              <a:t> fait une sortie dans le village. </a:t>
            </a:r>
            <a:r>
              <a:rPr lang="fr-FR" sz="1600" dirty="0">
                <a:solidFill>
                  <a:srgbClr val="FF0000"/>
                </a:solidFill>
              </a:rPr>
              <a:t>Elle</a:t>
            </a:r>
            <a:r>
              <a:rPr lang="fr-FR" sz="1600" dirty="0"/>
              <a:t> </a:t>
            </a:r>
            <a:r>
              <a:rPr lang="fr-FR" sz="1600" dirty="0">
                <a:solidFill>
                  <a:srgbClr val="FF0000"/>
                </a:solidFill>
              </a:rPr>
              <a:t>a</a:t>
            </a:r>
            <a:r>
              <a:rPr lang="fr-FR" sz="1600" dirty="0"/>
              <a:t> emporté une feuille et un crayon. </a:t>
            </a:r>
            <a:r>
              <a:rPr lang="fr-FR" sz="1600" dirty="0">
                <a:solidFill>
                  <a:srgbClr val="FF0000"/>
                </a:solidFill>
              </a:rPr>
              <a:t>Elle a</a:t>
            </a:r>
            <a:r>
              <a:rPr lang="fr-FR" sz="1600" dirty="0"/>
              <a:t> quitté l’école et elle a tourné à gauche. Sur la place du village, </a:t>
            </a:r>
            <a:r>
              <a:rPr lang="fr-FR" sz="1600" dirty="0">
                <a:solidFill>
                  <a:srgbClr val="FF0000"/>
                </a:solidFill>
              </a:rPr>
              <a:t>elle a</a:t>
            </a:r>
            <a:r>
              <a:rPr lang="fr-FR" sz="1600" dirty="0"/>
              <a:t> photographié la mairie. À gauche, </a:t>
            </a:r>
            <a:r>
              <a:rPr lang="fr-FR" sz="1600" dirty="0">
                <a:solidFill>
                  <a:srgbClr val="FF0000"/>
                </a:solidFill>
              </a:rPr>
              <a:t>elle a</a:t>
            </a:r>
            <a:r>
              <a:rPr lang="fr-FR" sz="1600" dirty="0"/>
              <a:t> observé le monument aux morts. Ensuite, </a:t>
            </a:r>
            <a:r>
              <a:rPr lang="fr-FR" sz="1600" dirty="0">
                <a:solidFill>
                  <a:srgbClr val="FF0000"/>
                </a:solidFill>
              </a:rPr>
              <a:t>elle a</a:t>
            </a:r>
            <a:r>
              <a:rPr lang="fr-FR" sz="1600" dirty="0"/>
              <a:t> regardé toutes les rues partant du rondpoint. **</a:t>
            </a:r>
            <a:r>
              <a:rPr lang="fr-FR" sz="1600" dirty="0">
                <a:solidFill>
                  <a:srgbClr val="FF0000"/>
                </a:solidFill>
              </a:rPr>
              <a:t>Elle a</a:t>
            </a:r>
            <a:r>
              <a:rPr lang="fr-FR" sz="1600" dirty="0"/>
              <a:t> lu leur nom.  A droite de la mairie, </a:t>
            </a:r>
            <a:r>
              <a:rPr lang="fr-FR" sz="1600" dirty="0">
                <a:solidFill>
                  <a:srgbClr val="FF0000"/>
                </a:solidFill>
              </a:rPr>
              <a:t>elle a</a:t>
            </a:r>
            <a:r>
              <a:rPr lang="fr-FR" sz="1600" dirty="0"/>
              <a:t> vu l’église. </a:t>
            </a:r>
          </a:p>
          <a:p>
            <a:pPr>
              <a:lnSpc>
                <a:spcPct val="200000"/>
              </a:lnSpc>
            </a:pPr>
            <a:r>
              <a:rPr lang="fr-FR" sz="1600" dirty="0"/>
              <a:t>Puis, </a:t>
            </a:r>
            <a:r>
              <a:rPr lang="fr-FR" sz="1600" dirty="0">
                <a:solidFill>
                  <a:srgbClr val="FF0000"/>
                </a:solidFill>
              </a:rPr>
              <a:t>elle a</a:t>
            </a:r>
            <a:r>
              <a:rPr lang="fr-FR" sz="1600" dirty="0"/>
              <a:t> pris la rue du Grand Chemin. </a:t>
            </a:r>
            <a:r>
              <a:rPr lang="fr-FR" sz="1600" dirty="0">
                <a:solidFill>
                  <a:srgbClr val="FF0000"/>
                </a:solidFill>
              </a:rPr>
              <a:t>Elle est </a:t>
            </a:r>
            <a:r>
              <a:rPr lang="fr-FR" sz="1600" dirty="0"/>
              <a:t>pass</a:t>
            </a:r>
            <a:r>
              <a:rPr lang="fr-FR" sz="1600" dirty="0">
                <a:solidFill>
                  <a:srgbClr val="FF0000"/>
                </a:solidFill>
              </a:rPr>
              <a:t>ée</a:t>
            </a:r>
            <a:r>
              <a:rPr lang="fr-FR" sz="1600" dirty="0"/>
              <a:t> devant la salle des fêtes. Près de la boulangerie, </a:t>
            </a:r>
            <a:r>
              <a:rPr lang="fr-FR" sz="1600" dirty="0">
                <a:solidFill>
                  <a:srgbClr val="FF0000"/>
                </a:solidFill>
              </a:rPr>
              <a:t>elle es</a:t>
            </a:r>
            <a:r>
              <a:rPr lang="fr-FR" sz="1600" dirty="0"/>
              <a:t>t rest</a:t>
            </a:r>
            <a:r>
              <a:rPr lang="fr-FR" sz="1600" dirty="0">
                <a:solidFill>
                  <a:srgbClr val="FF0000"/>
                </a:solidFill>
              </a:rPr>
              <a:t>ée </a:t>
            </a:r>
            <a:r>
              <a:rPr lang="fr-FR" sz="1600" dirty="0"/>
              <a:t>un moment devant le magasin de la fleuriste pour dessiner sa vitrine. </a:t>
            </a:r>
            <a:r>
              <a:rPr lang="fr-FR" sz="1600" dirty="0">
                <a:solidFill>
                  <a:srgbClr val="FF0000"/>
                </a:solidFill>
              </a:rPr>
              <a:t>Elle a</a:t>
            </a:r>
            <a:r>
              <a:rPr lang="fr-FR" sz="1600" dirty="0"/>
              <a:t> poursuivi </a:t>
            </a:r>
            <a:r>
              <a:rPr lang="fr-FR" sz="1600" dirty="0">
                <a:solidFill>
                  <a:srgbClr val="FF0000"/>
                </a:solidFill>
              </a:rPr>
              <a:t>sa</a:t>
            </a:r>
            <a:r>
              <a:rPr lang="fr-FR" sz="1600" dirty="0"/>
              <a:t> route jusqu’aux feux tricolores. Là, </a:t>
            </a:r>
            <a:r>
              <a:rPr lang="fr-FR" sz="1600" dirty="0">
                <a:solidFill>
                  <a:srgbClr val="FF0000"/>
                </a:solidFill>
              </a:rPr>
              <a:t>elle a</a:t>
            </a:r>
            <a:r>
              <a:rPr lang="fr-FR" sz="1600" dirty="0"/>
              <a:t> fait demi-tour et </a:t>
            </a:r>
            <a:r>
              <a:rPr lang="fr-FR" sz="1600" dirty="0">
                <a:solidFill>
                  <a:srgbClr val="FF0000"/>
                </a:solidFill>
              </a:rPr>
              <a:t>elle est </a:t>
            </a:r>
            <a:r>
              <a:rPr lang="fr-FR" sz="1600" dirty="0"/>
              <a:t>retourn</a:t>
            </a:r>
            <a:r>
              <a:rPr lang="fr-FR" sz="1600" dirty="0">
                <a:solidFill>
                  <a:srgbClr val="FF0000"/>
                </a:solidFill>
              </a:rPr>
              <a:t>ée</a:t>
            </a:r>
            <a:r>
              <a:rPr lang="fr-FR" sz="1600" dirty="0"/>
              <a:t> vers l’école. </a:t>
            </a:r>
          </a:p>
          <a:p>
            <a:pPr>
              <a:lnSpc>
                <a:spcPct val="200000"/>
              </a:lnSpc>
            </a:pPr>
            <a:r>
              <a:rPr lang="fr-FR" sz="1600" dirty="0"/>
              <a:t>Un peu plus loin, </a:t>
            </a:r>
            <a:r>
              <a:rPr lang="fr-FR" sz="1600" dirty="0">
                <a:solidFill>
                  <a:srgbClr val="FF0000"/>
                </a:solidFill>
              </a:rPr>
              <a:t>elle a</a:t>
            </a:r>
            <a:r>
              <a:rPr lang="fr-FR" sz="1600" dirty="0"/>
              <a:t> tourné à droite et </a:t>
            </a:r>
            <a:r>
              <a:rPr lang="fr-FR" sz="1600" dirty="0">
                <a:solidFill>
                  <a:srgbClr val="FF0000"/>
                </a:solidFill>
              </a:rPr>
              <a:t>elle est </a:t>
            </a:r>
            <a:r>
              <a:rPr lang="fr-FR" sz="1600" dirty="0"/>
              <a:t>arriv</a:t>
            </a:r>
            <a:r>
              <a:rPr lang="fr-FR" sz="1600" dirty="0">
                <a:solidFill>
                  <a:srgbClr val="FF0000"/>
                </a:solidFill>
              </a:rPr>
              <a:t>ée</a:t>
            </a:r>
            <a:r>
              <a:rPr lang="fr-FR" sz="1600" dirty="0"/>
              <a:t> devant le lavoir. A côté, </a:t>
            </a:r>
            <a:r>
              <a:rPr lang="fr-FR" sz="1600" dirty="0">
                <a:solidFill>
                  <a:srgbClr val="FF0000"/>
                </a:solidFill>
              </a:rPr>
              <a:t>elle a</a:t>
            </a:r>
            <a:r>
              <a:rPr lang="fr-FR" sz="1600" dirty="0"/>
              <a:t> vu la maison de Pierre. Puis, </a:t>
            </a:r>
            <a:r>
              <a:rPr lang="fr-FR" sz="1600" dirty="0">
                <a:solidFill>
                  <a:srgbClr val="FF0000"/>
                </a:solidFill>
              </a:rPr>
              <a:t>elle a</a:t>
            </a:r>
            <a:r>
              <a:rPr lang="fr-FR" sz="1600" dirty="0"/>
              <a:t> emprunté la rue de la corderie. </a:t>
            </a:r>
            <a:r>
              <a:rPr lang="fr-FR" sz="1600" dirty="0">
                <a:solidFill>
                  <a:srgbClr val="FF0000"/>
                </a:solidFill>
              </a:rPr>
              <a:t>Elle a</a:t>
            </a:r>
            <a:r>
              <a:rPr lang="fr-FR" sz="1600" dirty="0"/>
              <a:t> longé le groupe scolaire Louis Aragon. Enfin, </a:t>
            </a:r>
            <a:r>
              <a:rPr lang="fr-FR" sz="1600" dirty="0">
                <a:solidFill>
                  <a:srgbClr val="FF0000"/>
                </a:solidFill>
              </a:rPr>
              <a:t>elle est </a:t>
            </a:r>
            <a:r>
              <a:rPr lang="fr-FR" sz="1600" dirty="0"/>
              <a:t>revenu</a:t>
            </a:r>
            <a:r>
              <a:rPr lang="fr-FR" sz="1600" dirty="0">
                <a:solidFill>
                  <a:srgbClr val="FF0000"/>
                </a:solidFill>
              </a:rPr>
              <a:t>e</a:t>
            </a:r>
            <a:r>
              <a:rPr lang="fr-FR" sz="1600" dirty="0"/>
              <a:t> à son école près de la poste. A ce moment-là, il a commencé à pleuvoir. Pourtant, à </a:t>
            </a:r>
            <a:r>
              <a:rPr lang="fr-FR" sz="1600" dirty="0">
                <a:solidFill>
                  <a:srgbClr val="FF0000"/>
                </a:solidFill>
              </a:rPr>
              <a:t>son</a:t>
            </a:r>
            <a:r>
              <a:rPr lang="fr-FR" sz="1600" dirty="0"/>
              <a:t> départ de l’école, il faisait beau. Alors, </a:t>
            </a:r>
            <a:r>
              <a:rPr lang="fr-FR" sz="1600" dirty="0">
                <a:solidFill>
                  <a:srgbClr val="FF0000"/>
                </a:solidFill>
              </a:rPr>
              <a:t>elle est </a:t>
            </a:r>
            <a:r>
              <a:rPr lang="fr-FR" sz="1600" dirty="0"/>
              <a:t>rentr</a:t>
            </a:r>
            <a:r>
              <a:rPr lang="fr-FR" sz="1600" dirty="0">
                <a:solidFill>
                  <a:srgbClr val="FF0000"/>
                </a:solidFill>
              </a:rPr>
              <a:t>ée</a:t>
            </a:r>
            <a:r>
              <a:rPr lang="fr-FR" sz="1600" dirty="0"/>
              <a:t> dans la classe et </a:t>
            </a:r>
            <a:r>
              <a:rPr lang="fr-FR" sz="1600" dirty="0">
                <a:solidFill>
                  <a:srgbClr val="FF0000"/>
                </a:solidFill>
              </a:rPr>
              <a:t>elle a</a:t>
            </a:r>
            <a:r>
              <a:rPr lang="fr-FR" sz="1600" dirty="0"/>
              <a:t> tracé l’itinéraire sur le plan du village. Ensuite, comme il ne pleuvait plus, </a:t>
            </a:r>
            <a:r>
              <a:rPr lang="fr-FR" sz="1600" dirty="0">
                <a:solidFill>
                  <a:srgbClr val="FF0000"/>
                </a:solidFill>
              </a:rPr>
              <a:t>elle est </a:t>
            </a:r>
            <a:r>
              <a:rPr lang="fr-FR" sz="1600" dirty="0"/>
              <a:t>all</a:t>
            </a:r>
            <a:r>
              <a:rPr lang="fr-FR" sz="1600" dirty="0">
                <a:solidFill>
                  <a:srgbClr val="FF0000"/>
                </a:solidFill>
              </a:rPr>
              <a:t>ée</a:t>
            </a:r>
            <a:r>
              <a:rPr lang="fr-FR" sz="1600" dirty="0"/>
              <a:t> en récréation.</a:t>
            </a: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364995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S2</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3549650"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1 </a:t>
            </a:r>
            <a:r>
              <a:rPr kumimoji="0" lang="fr-FR" altLang="fr-FR" sz="1400" b="0" i="1" u="none" strike="noStrike" cap="none" normalizeH="0" baseline="0" dirty="0">
                <a:ln>
                  <a:noFill/>
                </a:ln>
                <a:solidFill>
                  <a:srgbClr val="000000"/>
                </a:solidFill>
                <a:effectLst/>
                <a:latin typeface="Arial" panose="020B0604020202020204" pitchFamily="34" charset="0"/>
              </a:rPr>
              <a:t>Je m’exerce seul</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298689" y="669925"/>
            <a:ext cx="11541236" cy="5732149"/>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nSpc>
                <a:spcPct val="250000"/>
              </a:lnSpc>
            </a:pPr>
            <a:r>
              <a:rPr lang="fr-FR" sz="2400" b="1" u="sng" dirty="0">
                <a:latin typeface="Arial" panose="020B0604020202020204" pitchFamily="34" charset="0"/>
                <a:cs typeface="Arial" panose="020B0604020202020204" pitchFamily="34" charset="0"/>
              </a:rPr>
              <a:t>Transpose </a:t>
            </a:r>
            <a:r>
              <a:rPr lang="fr-FR" sz="2400" b="1" dirty="0">
                <a:latin typeface="Arial" panose="020B0604020202020204" pitchFamily="34" charset="0"/>
                <a:cs typeface="Arial" panose="020B0604020202020204" pitchFamily="34" charset="0"/>
              </a:rPr>
              <a:t>au passé composé.</a:t>
            </a:r>
          </a:p>
          <a:p>
            <a:pPr>
              <a:lnSpc>
                <a:spcPct val="150000"/>
              </a:lnSpc>
            </a:pPr>
            <a:r>
              <a:rPr lang="fr-FR" sz="2800" i="1" dirty="0">
                <a:latin typeface="Arial" panose="020B0604020202020204" pitchFamily="34" charset="0"/>
                <a:cs typeface="Arial" panose="020B0604020202020204" pitchFamily="34" charset="0"/>
              </a:rPr>
              <a:t>Au retour, les élèves dessinent l’itinéraire. Ils indiquent l’école, la mairie et  le magasin de la fleuriste. Ils font un dessin du monument aux morts et du lavoir. </a:t>
            </a:r>
          </a:p>
          <a:p>
            <a:pPr>
              <a:lnSpc>
                <a:spcPct val="150000"/>
              </a:lnSpc>
            </a:pPr>
            <a:r>
              <a:rPr lang="fr-FR" sz="2800" i="1" dirty="0">
                <a:latin typeface="Arial" panose="020B0604020202020204" pitchFamily="34" charset="0"/>
                <a:cs typeface="Arial" panose="020B0604020202020204" pitchFamily="34" charset="0"/>
              </a:rPr>
              <a:t>**Ils vont ensuite en récréation. </a:t>
            </a:r>
          </a:p>
          <a:p>
            <a:pPr>
              <a:lnSpc>
                <a:spcPct val="150000"/>
              </a:lnSpc>
            </a:pPr>
            <a:r>
              <a:rPr lang="fr-FR" sz="2800" i="1" dirty="0">
                <a:latin typeface="Arial" panose="020B0604020202020204" pitchFamily="34" charset="0"/>
                <a:cs typeface="Arial" panose="020B0604020202020204" pitchFamily="34" charset="0"/>
              </a:rPr>
              <a:t>***Un quart d’heure plus tard, ils rentrent en classe. </a:t>
            </a:r>
            <a:endParaRPr lang="fr-FR" sz="28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733786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S2</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7" y="403225"/>
            <a:ext cx="5470099"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400" b="1" i="0" u="none" strike="noStrike" cap="none" normalizeH="0" baseline="0" dirty="0">
                <a:ln>
                  <a:noFill/>
                </a:ln>
                <a:solidFill>
                  <a:srgbClr val="000000"/>
                </a:solidFill>
                <a:effectLst/>
                <a:latin typeface="Arial" panose="020B0604020202020204" pitchFamily="34" charset="0"/>
              </a:rPr>
              <a:t>Jour 2 </a:t>
            </a:r>
            <a:r>
              <a:rPr kumimoji="0" lang="fr-FR" altLang="fr-FR" sz="1400" b="0" i="1" u="none" strike="noStrike" cap="none" normalizeH="0" baseline="0" dirty="0">
                <a:ln>
                  <a:noFill/>
                </a:ln>
                <a:solidFill>
                  <a:srgbClr val="000000"/>
                </a:solidFill>
                <a:effectLst/>
                <a:latin typeface="Arial" panose="020B0604020202020204" pitchFamily="34" charset="0"/>
              </a:rPr>
              <a:t>Travail sur les groupes nominaux et les classes de mots</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cxnSp>
        <p:nvCxnSpPr>
          <p:cNvPr id="1030" name="AutoShape 6"/>
          <p:cNvCxnSpPr>
            <a:cxnSpLocks noChangeShapeType="1"/>
          </p:cNvCxnSpPr>
          <p:nvPr/>
        </p:nvCxnSpPr>
        <p:spPr bwMode="auto">
          <a:xfrm>
            <a:off x="808038" y="341313"/>
            <a:ext cx="4343400" cy="15875"/>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7" name="Text Box 5"/>
          <p:cNvSpPr txBox="1">
            <a:spLocks noChangeArrowheads="1"/>
          </p:cNvSpPr>
          <p:nvPr/>
        </p:nvSpPr>
        <p:spPr bwMode="auto">
          <a:xfrm>
            <a:off x="5530739" y="96727"/>
            <a:ext cx="6137519" cy="715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1800" b="0" i="0" u="sng" strike="noStrike" cap="none" normalizeH="0" baseline="0" dirty="0">
                <a:ln>
                  <a:noFill/>
                </a:ln>
                <a:solidFill>
                  <a:srgbClr val="7030A0"/>
                </a:solidFill>
                <a:effectLst/>
                <a:latin typeface="Arial" panose="020B0604020202020204" pitchFamily="34" charset="0"/>
              </a:rPr>
              <a:t>Semaine </a:t>
            </a:r>
            <a:r>
              <a:rPr lang="fr-FR" altLang="fr-FR" u="sng" dirty="0">
                <a:solidFill>
                  <a:srgbClr val="7030A0"/>
                </a:solidFill>
                <a:latin typeface="Arial" panose="020B0604020202020204" pitchFamily="34" charset="0"/>
              </a:rPr>
              <a:t>2</a:t>
            </a:r>
            <a:r>
              <a:rPr kumimoji="0" lang="fr-FR" altLang="fr-FR" sz="1800" b="0" i="0" u="sng" strike="noStrike" cap="none" normalizeH="0" baseline="0" dirty="0">
                <a:ln>
                  <a:noFill/>
                </a:ln>
                <a:solidFill>
                  <a:srgbClr val="7030A0"/>
                </a:solidFill>
                <a:effectLst/>
                <a:latin typeface="Arial" panose="020B0604020202020204" pitchFamily="34" charset="0"/>
              </a:rPr>
              <a:t> : </a:t>
            </a:r>
            <a:r>
              <a:rPr lang="fr-FR" altLang="fr-FR" u="sng" dirty="0">
                <a:solidFill>
                  <a:srgbClr val="000000"/>
                </a:solidFill>
                <a:latin typeface="Arial" panose="020B0604020202020204" pitchFamily="34" charset="0"/>
              </a:rPr>
              <a:t>Une sortie dans le village</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2" name="ZoneTexte 1"/>
          <p:cNvSpPr txBox="1"/>
          <p:nvPr/>
        </p:nvSpPr>
        <p:spPr>
          <a:xfrm>
            <a:off x="5530739" y="738188"/>
            <a:ext cx="6467973" cy="6186309"/>
          </a:xfrm>
          <a:prstGeom prst="rect">
            <a:avLst/>
          </a:prstGeom>
          <a:noFill/>
        </p:spPr>
        <p:txBody>
          <a:bodyPr wrap="square" rtlCol="0">
            <a:spAutoFit/>
          </a:bodyPr>
          <a:lstStyle/>
          <a:p>
            <a:pPr algn="just"/>
            <a:r>
              <a:rPr lang="fr-FR" dirty="0">
                <a:latin typeface="Arial" panose="020B0604020202020204" pitchFamily="34" charset="0"/>
                <a:cs typeface="Arial" panose="020B0604020202020204" pitchFamily="34" charset="0"/>
              </a:rPr>
              <a:t>Relevons dans le texte, les noms propres et des groupes nominaux avec des déterminants différents, avec ou sans adjectif.  Soulignons le nom principal.</a:t>
            </a: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endParaRPr lang="fr-FR" dirty="0">
              <a:latin typeface="Arial" panose="020B0604020202020204" pitchFamily="34" charset="0"/>
              <a:cs typeface="Arial" panose="020B0604020202020204" pitchFamily="34" charset="0"/>
            </a:endParaRPr>
          </a:p>
          <a:p>
            <a:pPr algn="just"/>
            <a:r>
              <a:rPr lang="fr-FR" dirty="0">
                <a:latin typeface="Arial" panose="020B0604020202020204" pitchFamily="34" charset="0"/>
                <a:cs typeface="Arial" panose="020B0604020202020204" pitchFamily="34" charset="0"/>
              </a:rPr>
              <a:t>*** Relevons les verbes du texte à l’infinitif.</a:t>
            </a:r>
            <a:endParaRPr lang="fr-FR" dirty="0"/>
          </a:p>
          <a:p>
            <a:pPr marL="342900" indent="-342900" algn="just">
              <a:buFont typeface="Arial" panose="020B0604020202020204" pitchFamily="34" charset="0"/>
              <a:buChar char="•"/>
            </a:pPr>
            <a:endParaRPr lang="fr-FR" dirty="0">
              <a:latin typeface="Arial" panose="020B0604020202020204" pitchFamily="34" charset="0"/>
              <a:cs typeface="Arial" panose="020B0604020202020204" pitchFamily="34" charset="0"/>
            </a:endParaRPr>
          </a:p>
        </p:txBody>
      </p:sp>
      <p:sp>
        <p:nvSpPr>
          <p:cNvPr id="8" name="Text Box 4">
            <a:extLst>
              <a:ext uri="{FF2B5EF4-FFF2-40B4-BE49-F238E27FC236}">
                <a16:creationId xmlns:a16="http://schemas.microsoft.com/office/drawing/2014/main" id="{17A9EC34-1FF0-0945-8B2F-B5157DE8DCD4}"/>
              </a:ext>
            </a:extLst>
          </p:cNvPr>
          <p:cNvSpPr txBox="1">
            <a:spLocks noChangeArrowheads="1"/>
          </p:cNvSpPr>
          <p:nvPr/>
        </p:nvSpPr>
        <p:spPr bwMode="auto">
          <a:xfrm>
            <a:off x="220730" y="738188"/>
            <a:ext cx="5138185" cy="5981274"/>
          </a:xfrm>
          <a:prstGeom prst="rect">
            <a:avLst/>
          </a:prstGeom>
          <a:noFill/>
          <a:ln w="25400" algn="ctr">
            <a:solidFill>
              <a:srgbClr val="7030A0"/>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sz="1600" b="1" dirty="0">
                <a:latin typeface="Arial" panose="020B0604020202020204" pitchFamily="34" charset="0"/>
                <a:cs typeface="Arial" panose="020B0604020202020204" pitchFamily="34" charset="0"/>
              </a:rPr>
              <a:t>Une sortie dans le village</a:t>
            </a:r>
            <a:endParaRPr lang="fr-FR" sz="1600" dirty="0">
              <a:latin typeface="Arial" panose="020B0604020202020204" pitchFamily="34" charset="0"/>
              <a:cs typeface="Arial" panose="020B0604020202020204" pitchFamily="34" charset="0"/>
            </a:endParaRPr>
          </a:p>
          <a:p>
            <a:r>
              <a:rPr lang="fr-FR" sz="1600" dirty="0">
                <a:latin typeface="Arial" panose="020B0604020202020204" pitchFamily="34" charset="0"/>
                <a:cs typeface="Arial" panose="020B0604020202020204" pitchFamily="34" charset="0"/>
              </a:rPr>
              <a:t> </a:t>
            </a:r>
          </a:p>
          <a:p>
            <a:r>
              <a:rPr lang="fr-FR" sz="1600" dirty="0">
                <a:latin typeface="Arial" panose="020B0604020202020204" pitchFamily="34" charset="0"/>
                <a:cs typeface="Arial" panose="020B0604020202020204" pitchFamily="34" charset="0"/>
              </a:rPr>
              <a:t>Hier, les élèves ont fait une sortie dans le village. Ils ont emporté une feuille et un crayon. Ils ont quitté l’école et ils ont tourné à gauche. Sur la place du village, ils ont photographié la mairie. À gauche, ils ont observé le monument aux morts. Ensuite, ils ont regardé toutes les rues partant du rondpoint. Ils ont lu leur nom.  A droite de la mairie, ils ont vu l’église. </a:t>
            </a:r>
          </a:p>
          <a:p>
            <a:r>
              <a:rPr lang="fr-FR" sz="1600" dirty="0">
                <a:latin typeface="Arial" panose="020B0604020202020204" pitchFamily="34" charset="0"/>
                <a:cs typeface="Arial" panose="020B0604020202020204" pitchFamily="34" charset="0"/>
              </a:rPr>
              <a:t>Puis, ils ont pris la rue du Grand Chemin. Ils sont passés devant la salle des fêtes. Près de la boulangerie, ils sont restés un moment devant le magasin de la fleuriste pour dessiner sa vitrine. Ils ont poursuivi leur route jusqu’aux feux tricolores. Là, ils ont fait demi-tour et ils sont retournés vers l’école. </a:t>
            </a:r>
          </a:p>
          <a:p>
            <a:r>
              <a:rPr lang="fr-FR" sz="1600" dirty="0">
                <a:latin typeface="Arial" panose="020B0604020202020204" pitchFamily="34" charset="0"/>
                <a:cs typeface="Arial" panose="020B0604020202020204" pitchFamily="34" charset="0"/>
              </a:rPr>
              <a:t>Un peu plus loin, ils ont tourné à droite et ils sont arrivés devant le lavoir. A côté, ils ont vu la maison de Pierre. Puis, ils ont emprunté la rue de la Corderie. Ils ont longé le groupe scolaire Louis Aragon. Enfin, ils sont revenus à leur école près de la poste. A ce moment-là, il a commencé à pleuvoir. Pourtant, à leur départ de l’école, il faisait beau. Alors, ils sont rentrés dans la classe et ils ont tracé l’itinéraire sur le plan du village. Ensuite, comme il ne pleuvait plus, ils sont allés en récréation. </a:t>
            </a:r>
          </a:p>
        </p:txBody>
      </p:sp>
      <p:graphicFrame>
        <p:nvGraphicFramePr>
          <p:cNvPr id="3" name="Tableau 2">
            <a:extLst>
              <a:ext uri="{FF2B5EF4-FFF2-40B4-BE49-F238E27FC236}">
                <a16:creationId xmlns:a16="http://schemas.microsoft.com/office/drawing/2014/main" id="{3BD29339-DBAA-7E4E-B0C1-D9349234C75C}"/>
              </a:ext>
            </a:extLst>
          </p:cNvPr>
          <p:cNvGraphicFramePr>
            <a:graphicFrameLocks noGrp="1"/>
          </p:cNvGraphicFramePr>
          <p:nvPr>
            <p:extLst>
              <p:ext uri="{D42A27DB-BD31-4B8C-83A1-F6EECF244321}">
                <p14:modId xmlns:p14="http://schemas.microsoft.com/office/powerpoint/2010/main" val="934787220"/>
              </p:ext>
            </p:extLst>
          </p:nvPr>
        </p:nvGraphicFramePr>
        <p:xfrm>
          <a:off x="5530739" y="1728439"/>
          <a:ext cx="6467973" cy="3902927"/>
        </p:xfrm>
        <a:graphic>
          <a:graphicData uri="http://schemas.openxmlformats.org/drawingml/2006/table">
            <a:tbl>
              <a:tblPr firstRow="1" firstCol="1" bandRow="1">
                <a:tableStyleId>{5C22544A-7EE6-4342-B048-85BDC9FD1C3A}</a:tableStyleId>
              </a:tblPr>
              <a:tblGrid>
                <a:gridCol w="1475307">
                  <a:extLst>
                    <a:ext uri="{9D8B030D-6E8A-4147-A177-3AD203B41FA5}">
                      <a16:colId xmlns:a16="http://schemas.microsoft.com/office/drawing/2014/main" val="1542998129"/>
                    </a:ext>
                  </a:extLst>
                </a:gridCol>
                <a:gridCol w="2472491">
                  <a:extLst>
                    <a:ext uri="{9D8B030D-6E8A-4147-A177-3AD203B41FA5}">
                      <a16:colId xmlns:a16="http://schemas.microsoft.com/office/drawing/2014/main" val="3507839880"/>
                    </a:ext>
                  </a:extLst>
                </a:gridCol>
                <a:gridCol w="2520175">
                  <a:extLst>
                    <a:ext uri="{9D8B030D-6E8A-4147-A177-3AD203B41FA5}">
                      <a16:colId xmlns:a16="http://schemas.microsoft.com/office/drawing/2014/main" val="864060973"/>
                    </a:ext>
                  </a:extLst>
                </a:gridCol>
              </a:tblGrid>
              <a:tr h="1107698">
                <a:tc>
                  <a:txBody>
                    <a:bodyPr/>
                    <a:lstStyle/>
                    <a:p>
                      <a:pPr>
                        <a:spcAft>
                          <a:spcPts val="0"/>
                        </a:spcAft>
                      </a:pPr>
                      <a:r>
                        <a:rPr lang="fr-FR" sz="2000" dirty="0">
                          <a:effectLst/>
                          <a:latin typeface="Arial" panose="020B0604020202020204" pitchFamily="34" charset="0"/>
                          <a:cs typeface="Arial" panose="020B0604020202020204" pitchFamily="34" charset="0"/>
                        </a:rPr>
                        <a:t> </a:t>
                      </a:r>
                      <a:endParaRPr lang="fr-FR"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rgbClr val="7030A0"/>
                    </a:solidFill>
                  </a:tcPr>
                </a:tc>
                <a:tc>
                  <a:txBody>
                    <a:bodyPr/>
                    <a:lstStyle/>
                    <a:p>
                      <a:pPr>
                        <a:spcAft>
                          <a:spcPts val="0"/>
                        </a:spcAft>
                      </a:pPr>
                      <a:r>
                        <a:rPr lang="fr-FR" sz="2000" dirty="0">
                          <a:effectLst/>
                          <a:latin typeface="Arial" panose="020B0604020202020204" pitchFamily="34" charset="0"/>
                          <a:cs typeface="Arial" panose="020B0604020202020204" pitchFamily="34" charset="0"/>
                        </a:rPr>
                        <a:t>masculin</a:t>
                      </a:r>
                      <a:endParaRPr lang="fr-FR"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rgbClr val="7030A0"/>
                    </a:solidFill>
                  </a:tcPr>
                </a:tc>
                <a:tc>
                  <a:txBody>
                    <a:bodyPr/>
                    <a:lstStyle/>
                    <a:p>
                      <a:pPr>
                        <a:spcAft>
                          <a:spcPts val="0"/>
                        </a:spcAft>
                      </a:pPr>
                      <a:r>
                        <a:rPr lang="fr-FR" sz="2000" dirty="0">
                          <a:effectLst/>
                          <a:latin typeface="Arial" panose="020B0604020202020204" pitchFamily="34" charset="0"/>
                          <a:cs typeface="Arial" panose="020B0604020202020204" pitchFamily="34" charset="0"/>
                        </a:rPr>
                        <a:t>féminin</a:t>
                      </a:r>
                      <a:endParaRPr lang="fr-FR"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rgbClr val="7030A0"/>
                    </a:solidFill>
                  </a:tcPr>
                </a:tc>
                <a:extLst>
                  <a:ext uri="{0D108BD9-81ED-4DB2-BD59-A6C34878D82A}">
                    <a16:rowId xmlns:a16="http://schemas.microsoft.com/office/drawing/2014/main" val="3721089600"/>
                  </a:ext>
                </a:extLst>
              </a:tr>
              <a:tr h="1378455">
                <a:tc>
                  <a:txBody>
                    <a:bodyPr/>
                    <a:lstStyle/>
                    <a:p>
                      <a:pPr>
                        <a:spcAft>
                          <a:spcPts val="0"/>
                        </a:spcAft>
                      </a:pPr>
                      <a:r>
                        <a:rPr lang="fr-FR" sz="2000" dirty="0">
                          <a:effectLst/>
                          <a:latin typeface="Arial" panose="020B0604020202020204" pitchFamily="34" charset="0"/>
                          <a:cs typeface="Arial" panose="020B0604020202020204" pitchFamily="34" charset="0"/>
                        </a:rPr>
                        <a:t>singulier</a:t>
                      </a:r>
                      <a:endParaRPr lang="fr-FR"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rgbClr val="7030A0"/>
                    </a:solidFill>
                  </a:tcPr>
                </a:tc>
                <a:tc>
                  <a:txBody>
                    <a:bodyPr/>
                    <a:lstStyle/>
                    <a:p>
                      <a:pPr>
                        <a:spcAft>
                          <a:spcPts val="0"/>
                        </a:spcAft>
                      </a:pPr>
                      <a:r>
                        <a:rPr lang="fr-FR" sz="1000" dirty="0">
                          <a:effectLst/>
                        </a:rPr>
                        <a:t> </a:t>
                      </a:r>
                      <a:endParaRPr lang="fr-FR" sz="1000" dirty="0">
                        <a:effectLst/>
                        <a:latin typeface="Times New Roman" panose="02020603050405020304" pitchFamily="18" charset="0"/>
                        <a:ea typeface="Times New Roman" panose="02020603050405020304" pitchFamily="18" charset="0"/>
                      </a:endParaRPr>
                    </a:p>
                  </a:txBody>
                  <a:tcPr marL="68580" marR="68580" marT="0" marB="0">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r="100000" b="100000"/>
                      </a:path>
                      <a:tileRect l="-100000" t="-100000"/>
                    </a:gradFill>
                  </a:tcPr>
                </a:tc>
                <a:tc>
                  <a:txBody>
                    <a:bodyPr/>
                    <a:lstStyle/>
                    <a:p>
                      <a:pPr>
                        <a:spcAft>
                          <a:spcPts val="0"/>
                        </a:spcAft>
                      </a:pPr>
                      <a:r>
                        <a:rPr lang="fr-FR" sz="1000" dirty="0">
                          <a:effectLst/>
                        </a:rPr>
                        <a:t> </a:t>
                      </a:r>
                      <a:endParaRPr lang="fr-FR" sz="1000" dirty="0">
                        <a:effectLst/>
                        <a:latin typeface="Times New Roman" panose="02020603050405020304" pitchFamily="18" charset="0"/>
                        <a:ea typeface="Times New Roman" panose="02020603050405020304" pitchFamily="18" charset="0"/>
                      </a:endParaRPr>
                    </a:p>
                  </a:txBody>
                  <a:tcPr marL="68580" marR="68580" marT="0" marB="0">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r="100000" b="100000"/>
                      </a:path>
                      <a:tileRect l="-100000" t="-100000"/>
                    </a:gradFill>
                  </a:tcPr>
                </a:tc>
                <a:extLst>
                  <a:ext uri="{0D108BD9-81ED-4DB2-BD59-A6C34878D82A}">
                    <a16:rowId xmlns:a16="http://schemas.microsoft.com/office/drawing/2014/main" val="3860958824"/>
                  </a:ext>
                </a:extLst>
              </a:tr>
              <a:tr h="1416774">
                <a:tc>
                  <a:txBody>
                    <a:bodyPr/>
                    <a:lstStyle/>
                    <a:p>
                      <a:pPr>
                        <a:spcAft>
                          <a:spcPts val="0"/>
                        </a:spcAft>
                      </a:pPr>
                      <a:r>
                        <a:rPr lang="fr-FR" sz="2000" dirty="0">
                          <a:effectLst/>
                          <a:latin typeface="Arial" panose="020B0604020202020204" pitchFamily="34" charset="0"/>
                          <a:cs typeface="Arial" panose="020B0604020202020204" pitchFamily="34" charset="0"/>
                        </a:rPr>
                        <a:t>pluriel</a:t>
                      </a:r>
                      <a:endParaRPr lang="fr-FR"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rgbClr val="7030A0"/>
                    </a:solidFill>
                  </a:tcPr>
                </a:tc>
                <a:tc>
                  <a:txBody>
                    <a:bodyPr/>
                    <a:lstStyle/>
                    <a:p>
                      <a:pPr>
                        <a:spcAft>
                          <a:spcPts val="0"/>
                        </a:spcAft>
                      </a:pPr>
                      <a:r>
                        <a:rPr lang="fr-FR" sz="1000">
                          <a:effectLst/>
                        </a:rPr>
                        <a:t> </a:t>
                      </a:r>
                      <a:endParaRPr lang="fr-FR" sz="1000">
                        <a:effectLst/>
                        <a:latin typeface="Times New Roman" panose="02020603050405020304" pitchFamily="18" charset="0"/>
                        <a:ea typeface="Times New Roman" panose="02020603050405020304" pitchFamily="18" charset="0"/>
                      </a:endParaRPr>
                    </a:p>
                  </a:txBody>
                  <a:tcPr marL="68580" marR="68580" marT="0" marB="0">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r="100000" b="100000"/>
                      </a:path>
                      <a:tileRect l="-100000" t="-100000"/>
                    </a:gradFill>
                  </a:tcPr>
                </a:tc>
                <a:tc>
                  <a:txBody>
                    <a:bodyPr/>
                    <a:lstStyle/>
                    <a:p>
                      <a:pPr>
                        <a:spcAft>
                          <a:spcPts val="0"/>
                        </a:spcAft>
                      </a:pPr>
                      <a:r>
                        <a:rPr lang="fr-FR" sz="1000" dirty="0">
                          <a:effectLst/>
                        </a:rPr>
                        <a:t> </a:t>
                      </a:r>
                      <a:endParaRPr lang="fr-FR" sz="1000" dirty="0">
                        <a:effectLst/>
                        <a:latin typeface="Times New Roman" panose="02020603050405020304" pitchFamily="18" charset="0"/>
                        <a:ea typeface="Times New Roman" panose="02020603050405020304" pitchFamily="18" charset="0"/>
                      </a:endParaRPr>
                    </a:p>
                  </a:txBody>
                  <a:tcPr marL="68580" marR="68580" marT="0" marB="0">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r="100000" b="100000"/>
                      </a:path>
                      <a:tileRect l="-100000" t="-100000"/>
                    </a:gradFill>
                  </a:tcPr>
                </a:tc>
                <a:extLst>
                  <a:ext uri="{0D108BD9-81ED-4DB2-BD59-A6C34878D82A}">
                    <a16:rowId xmlns:a16="http://schemas.microsoft.com/office/drawing/2014/main" val="3867377669"/>
                  </a:ext>
                </a:extLst>
              </a:tr>
            </a:tbl>
          </a:graphicData>
        </a:graphic>
      </p:graphicFrame>
    </p:spTree>
    <p:extLst>
      <p:ext uri="{BB962C8B-B14F-4D97-AF65-F5344CB8AC3E}">
        <p14:creationId xmlns:p14="http://schemas.microsoft.com/office/powerpoint/2010/main" val="1738915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S2</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322306"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0000"/>
                </a:solidFill>
                <a:latin typeface="Arial" panose="020B0604020202020204" pitchFamily="34" charset="0"/>
              </a:rPr>
              <a:t>Jour 2  </a:t>
            </a:r>
            <a:r>
              <a:rPr lang="fr-FR" altLang="fr-FR" sz="1400" i="1" dirty="0">
                <a:solidFill>
                  <a:srgbClr val="000000"/>
                </a:solidFill>
                <a:latin typeface="Arial" panose="020B0604020202020204" pitchFamily="34" charset="0"/>
              </a:rPr>
              <a:t>Je travaille seul</a:t>
            </a:r>
            <a:endParaRPr lang="fr-FR" altLang="fr-FR" dirty="0">
              <a:latin typeface="Arial" panose="020B0604020202020204" pitchFamily="34" charset="0"/>
            </a:endParaRPr>
          </a:p>
        </p:txBody>
      </p:sp>
      <p:sp>
        <p:nvSpPr>
          <p:cNvPr id="6" name="Text Box 4"/>
          <p:cNvSpPr txBox="1">
            <a:spLocks noChangeArrowheads="1"/>
          </p:cNvSpPr>
          <p:nvPr/>
        </p:nvSpPr>
        <p:spPr bwMode="auto">
          <a:xfrm>
            <a:off x="242933" y="669925"/>
            <a:ext cx="11541236" cy="5942748"/>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nSpc>
                <a:spcPct val="150000"/>
              </a:lnSpc>
            </a:pPr>
            <a:r>
              <a:rPr lang="fr-FR" sz="2400" b="1" u="sng" dirty="0">
                <a:latin typeface="Arial" panose="020B0604020202020204" pitchFamily="34" charset="0"/>
                <a:cs typeface="Arial" panose="020B0604020202020204" pitchFamily="34" charset="0"/>
              </a:rPr>
              <a:t>Classe</a:t>
            </a:r>
            <a:r>
              <a:rPr lang="fr-FR" sz="2400" b="1" dirty="0">
                <a:latin typeface="Arial" panose="020B0604020202020204" pitchFamily="34" charset="0"/>
                <a:cs typeface="Arial" panose="020B0604020202020204" pitchFamily="34" charset="0"/>
              </a:rPr>
              <a:t> suivant leur genre et leur nombre les groupes nominaux ci-dessous. </a:t>
            </a:r>
            <a:endParaRPr lang="fr-FR" sz="2400" dirty="0">
              <a:latin typeface="Arial" panose="020B0604020202020204" pitchFamily="34" charset="0"/>
              <a:cs typeface="Arial" panose="020B0604020202020204" pitchFamily="34" charset="0"/>
            </a:endParaRPr>
          </a:p>
          <a:p>
            <a:pPr>
              <a:lnSpc>
                <a:spcPct val="150000"/>
              </a:lnSpc>
            </a:pPr>
            <a:r>
              <a:rPr lang="fr-FR" sz="2400" b="1" u="sng" dirty="0">
                <a:latin typeface="Arial" panose="020B0604020202020204" pitchFamily="34" charset="0"/>
                <a:cs typeface="Arial" panose="020B0604020202020204" pitchFamily="34" charset="0"/>
              </a:rPr>
              <a:t>Souligne</a:t>
            </a:r>
            <a:r>
              <a:rPr lang="fr-FR" sz="2400" b="1" dirty="0">
                <a:latin typeface="Arial" panose="020B0604020202020204" pitchFamily="34" charset="0"/>
                <a:cs typeface="Arial" panose="020B0604020202020204" pitchFamily="34" charset="0"/>
              </a:rPr>
              <a:t> les adjectifs.</a:t>
            </a:r>
            <a:endParaRPr lang="fr-FR" sz="2400" dirty="0">
              <a:latin typeface="Arial" panose="020B0604020202020204" pitchFamily="34" charset="0"/>
              <a:cs typeface="Arial" panose="020B0604020202020204" pitchFamily="34" charset="0"/>
            </a:endParaRPr>
          </a:p>
          <a:p>
            <a:pPr>
              <a:lnSpc>
                <a:spcPct val="150000"/>
              </a:lnSpc>
            </a:pPr>
            <a:r>
              <a:rPr lang="fr-FR" sz="2400" i="1" dirty="0">
                <a:latin typeface="Arial" panose="020B0604020202020204" pitchFamily="34" charset="0"/>
                <a:cs typeface="Arial" panose="020B0604020202020204" pitchFamily="34" charset="0"/>
              </a:rPr>
              <a:t>un camarade calme, des problèmes difficiles, un travail intéressant, des grosses bêtises,  un énorme monstre, des histoires amusantes, des gâteaux appétissants, un athlète courageux, des personnes âgées et fatiguées.</a:t>
            </a:r>
            <a:endParaRPr lang="fr-FR" sz="2400" dirty="0">
              <a:latin typeface="Arial" panose="020B0604020202020204" pitchFamily="34" charset="0"/>
              <a:cs typeface="Arial" panose="020B0604020202020204" pitchFamily="34" charset="0"/>
            </a:endParaRPr>
          </a:p>
          <a:p>
            <a:pPr>
              <a:lnSpc>
                <a:spcPct val="150000"/>
              </a:lnSpc>
            </a:pPr>
            <a:r>
              <a:rPr lang="fr-FR" sz="2400" b="1" u="sng" dirty="0">
                <a:latin typeface="Arial" panose="020B0604020202020204" pitchFamily="34" charset="0"/>
                <a:cs typeface="Arial" panose="020B0604020202020204" pitchFamily="34" charset="0"/>
              </a:rPr>
              <a:t>Récris</a:t>
            </a:r>
            <a:r>
              <a:rPr lang="fr-FR" sz="2400" b="1" dirty="0">
                <a:latin typeface="Arial" panose="020B0604020202020204" pitchFamily="34" charset="0"/>
                <a:cs typeface="Arial" panose="020B0604020202020204" pitchFamily="34" charset="0"/>
              </a:rPr>
              <a:t> ces groupes nominaux en changeant leur genre.</a:t>
            </a:r>
            <a:endParaRPr lang="fr-FR" sz="2400" dirty="0">
              <a:latin typeface="Arial" panose="020B0604020202020204" pitchFamily="34" charset="0"/>
              <a:cs typeface="Arial" panose="020B0604020202020204" pitchFamily="34" charset="0"/>
            </a:endParaRPr>
          </a:p>
          <a:p>
            <a:pPr marL="342900" indent="-342900" algn="just">
              <a:lnSpc>
                <a:spcPct val="150000"/>
              </a:lnSpc>
              <a:buFont typeface="Arial" panose="020B0604020202020204" pitchFamily="34" charset="0"/>
              <a:buChar char="•"/>
            </a:pPr>
            <a:endParaRPr lang="fr-FR" sz="2000"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322306"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630546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90488"/>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S2</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74730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70C0"/>
                </a:solidFill>
                <a:latin typeface="Arial" panose="020B0604020202020204" pitchFamily="34" charset="0"/>
              </a:rPr>
              <a:t>Jours 3 et 4 :</a:t>
            </a:r>
            <a:r>
              <a:rPr lang="fr-FR" altLang="fr-FR" sz="1400" dirty="0">
                <a:solidFill>
                  <a:srgbClr val="0070C0"/>
                </a:solidFill>
                <a:latin typeface="Arial" panose="020B0604020202020204" pitchFamily="34" charset="0"/>
              </a:rPr>
              <a:t> CE2 en autonomie</a:t>
            </a:r>
            <a:endParaRPr lang="fr-FR" altLang="fr-FR" dirty="0">
              <a:solidFill>
                <a:srgbClr val="0070C0"/>
              </a:solidFill>
              <a:latin typeface="Arial" panose="020B0604020202020204" pitchFamily="34" charset="0"/>
            </a:endParaRPr>
          </a:p>
        </p:txBody>
      </p:sp>
      <p:sp>
        <p:nvSpPr>
          <p:cNvPr id="6" name="Text Box 4"/>
          <p:cNvSpPr txBox="1">
            <a:spLocks noChangeArrowheads="1"/>
          </p:cNvSpPr>
          <p:nvPr/>
        </p:nvSpPr>
        <p:spPr bwMode="auto">
          <a:xfrm>
            <a:off x="242933" y="669925"/>
            <a:ext cx="11541236" cy="5853538"/>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r>
              <a:rPr lang="fr-FR" sz="2000" b="1" dirty="0">
                <a:latin typeface="Arial" panose="020B0604020202020204" pitchFamily="34" charset="0"/>
                <a:cs typeface="Arial" panose="020B0604020202020204" pitchFamily="34" charset="0"/>
              </a:rPr>
              <a:t>1) Dans les phrases suivantes, </a:t>
            </a:r>
            <a:r>
              <a:rPr lang="fr-FR" sz="2000" b="1" u="sng" dirty="0">
                <a:latin typeface="Arial" panose="020B0604020202020204" pitchFamily="34" charset="0"/>
                <a:cs typeface="Arial" panose="020B0604020202020204" pitchFamily="34" charset="0"/>
              </a:rPr>
              <a:t>souligne</a:t>
            </a:r>
            <a:r>
              <a:rPr lang="fr-FR" sz="2000" b="1" dirty="0">
                <a:latin typeface="Arial" panose="020B0604020202020204" pitchFamily="34" charset="0"/>
                <a:cs typeface="Arial" panose="020B0604020202020204" pitchFamily="34" charset="0"/>
              </a:rPr>
              <a:t> les verbes et </a:t>
            </a:r>
            <a:r>
              <a:rPr lang="fr-FR" sz="2000" b="1" u="sng" dirty="0">
                <a:latin typeface="Arial" panose="020B0604020202020204" pitchFamily="34" charset="0"/>
                <a:cs typeface="Arial" panose="020B0604020202020204" pitchFamily="34" charset="0"/>
              </a:rPr>
              <a:t>entoure</a:t>
            </a:r>
            <a:r>
              <a:rPr lang="fr-FR" sz="2000" b="1" dirty="0">
                <a:latin typeface="Arial" panose="020B0604020202020204" pitchFamily="34" charset="0"/>
                <a:cs typeface="Arial" panose="020B0604020202020204" pitchFamily="34" charset="0"/>
              </a:rPr>
              <a:t> leur sujet. </a:t>
            </a:r>
            <a:r>
              <a:rPr lang="fr-FR" sz="2000" b="1" u="sng" dirty="0">
                <a:latin typeface="Arial" panose="020B0604020202020204" pitchFamily="34" charset="0"/>
                <a:cs typeface="Arial" panose="020B0604020202020204" pitchFamily="34" charset="0"/>
              </a:rPr>
              <a:t>Écris</a:t>
            </a:r>
            <a:r>
              <a:rPr lang="fr-FR" sz="2000" b="1" dirty="0">
                <a:latin typeface="Arial" panose="020B0604020202020204" pitchFamily="34" charset="0"/>
                <a:cs typeface="Arial" panose="020B0604020202020204" pitchFamily="34" charset="0"/>
              </a:rPr>
              <a:t> l’infinitif des verbes.</a:t>
            </a:r>
          </a:p>
          <a:p>
            <a:r>
              <a:rPr lang="fr-FR" sz="2000" dirty="0">
                <a:latin typeface="Arial" panose="020B0604020202020204" pitchFamily="34" charset="0"/>
                <a:cs typeface="Arial" panose="020B0604020202020204" pitchFamily="34" charset="0"/>
              </a:rPr>
              <a:t> </a:t>
            </a:r>
          </a:p>
          <a:p>
            <a:pPr>
              <a:lnSpc>
                <a:spcPct val="150000"/>
              </a:lnSpc>
            </a:pPr>
            <a:r>
              <a:rPr lang="fr-FR" sz="2000" dirty="0">
                <a:latin typeface="Arial" panose="020B0604020202020204" pitchFamily="34" charset="0"/>
                <a:cs typeface="Arial" panose="020B0604020202020204" pitchFamily="34" charset="0"/>
              </a:rPr>
              <a:t>Hier, les élèves ont fait une belle sortie dans le village. </a:t>
            </a:r>
          </a:p>
          <a:p>
            <a:pPr>
              <a:lnSpc>
                <a:spcPct val="150000"/>
              </a:lnSpc>
            </a:pPr>
            <a:r>
              <a:rPr lang="fr-FR" sz="2000" dirty="0">
                <a:latin typeface="Arial" panose="020B0604020202020204" pitchFamily="34" charset="0"/>
                <a:cs typeface="Arial" panose="020B0604020202020204" pitchFamily="34" charset="0"/>
              </a:rPr>
              <a:t>Les enfants ont emporté une grande feuille et un crayon taillé. </a:t>
            </a:r>
          </a:p>
          <a:p>
            <a:pPr>
              <a:lnSpc>
                <a:spcPct val="150000"/>
              </a:lnSpc>
            </a:pPr>
            <a:r>
              <a:rPr lang="fr-FR" sz="2000" dirty="0">
                <a:latin typeface="Arial" panose="020B0604020202020204" pitchFamily="34" charset="0"/>
                <a:cs typeface="Arial" panose="020B0604020202020204" pitchFamily="34" charset="0"/>
              </a:rPr>
              <a:t>Vous avez quitté l’école.</a:t>
            </a:r>
          </a:p>
          <a:p>
            <a:pPr>
              <a:lnSpc>
                <a:spcPct val="150000"/>
              </a:lnSpc>
            </a:pPr>
            <a:r>
              <a:rPr lang="fr-FR" sz="2000" dirty="0">
                <a:latin typeface="Arial" panose="020B0604020202020204" pitchFamily="34" charset="0"/>
                <a:cs typeface="Arial" panose="020B0604020202020204" pitchFamily="34" charset="0"/>
              </a:rPr>
              <a:t>Sur la place, nous avons photographié la mairie. </a:t>
            </a:r>
          </a:p>
          <a:p>
            <a:pPr>
              <a:lnSpc>
                <a:spcPct val="150000"/>
              </a:lnSpc>
            </a:pPr>
            <a:r>
              <a:rPr lang="fr-FR" sz="2000" dirty="0">
                <a:latin typeface="Arial" panose="020B0604020202020204" pitchFamily="34" charset="0"/>
                <a:cs typeface="Arial" panose="020B0604020202020204" pitchFamily="34" charset="0"/>
              </a:rPr>
              <a:t>J’ai dessiné le vieux lavoir. </a:t>
            </a:r>
          </a:p>
          <a:p>
            <a:pPr>
              <a:lnSpc>
                <a:spcPct val="150000"/>
              </a:lnSpc>
            </a:pPr>
            <a:endParaRPr lang="fr-FR" sz="2000" dirty="0">
              <a:latin typeface="Arial" panose="020B0604020202020204" pitchFamily="34" charset="0"/>
              <a:cs typeface="Arial" panose="020B0604020202020204" pitchFamily="34" charset="0"/>
            </a:endParaRPr>
          </a:p>
          <a:p>
            <a:pPr>
              <a:lnSpc>
                <a:spcPct val="150000"/>
              </a:lnSpc>
            </a:pPr>
            <a:r>
              <a:rPr lang="fr-FR" sz="2000" b="1" u="sng" dirty="0">
                <a:latin typeface="Arial" panose="020B0604020202020204" pitchFamily="34" charset="0"/>
                <a:cs typeface="Arial" panose="020B0604020202020204" pitchFamily="34" charset="0"/>
              </a:rPr>
              <a:t>Indique</a:t>
            </a:r>
            <a:r>
              <a:rPr lang="fr-FR" sz="2000" b="1" dirty="0">
                <a:latin typeface="Arial" panose="020B0604020202020204" pitchFamily="34" charset="0"/>
                <a:cs typeface="Arial" panose="020B0604020202020204" pitchFamily="34" charset="0"/>
              </a:rPr>
              <a:t> si le sujet est un pronom (Pr) ou un groupe nominal (GN)</a:t>
            </a:r>
          </a:p>
          <a:p>
            <a:pPr>
              <a:lnSpc>
                <a:spcPct val="150000"/>
              </a:lnSpc>
            </a:pPr>
            <a:endParaRPr lang="fr-FR" sz="2000" dirty="0">
              <a:latin typeface="Arial" panose="020B0604020202020204" pitchFamily="34" charset="0"/>
              <a:cs typeface="Arial" panose="020B0604020202020204" pitchFamily="34" charset="0"/>
            </a:endParaRPr>
          </a:p>
          <a:p>
            <a:r>
              <a:rPr lang="fr-FR" sz="2000" b="1" dirty="0">
                <a:latin typeface="Arial" panose="020B0604020202020204" pitchFamily="34" charset="0"/>
                <a:cs typeface="Arial" panose="020B0604020202020204" pitchFamily="34" charset="0"/>
              </a:rPr>
              <a:t>Dans les phrases de l’exercice, </a:t>
            </a:r>
            <a:r>
              <a:rPr lang="fr-FR" sz="2000" b="1" u="sng" dirty="0">
                <a:latin typeface="Arial" panose="020B0604020202020204" pitchFamily="34" charset="0"/>
                <a:cs typeface="Arial" panose="020B0604020202020204" pitchFamily="34" charset="0"/>
              </a:rPr>
              <a:t>relève</a:t>
            </a:r>
            <a:r>
              <a:rPr lang="fr-FR" sz="2000" b="1" dirty="0">
                <a:latin typeface="Arial" panose="020B0604020202020204" pitchFamily="34" charset="0"/>
                <a:cs typeface="Arial" panose="020B0604020202020204" pitchFamily="34" charset="0"/>
              </a:rPr>
              <a:t> : </a:t>
            </a:r>
          </a:p>
          <a:p>
            <a:pPr>
              <a:lnSpc>
                <a:spcPct val="150000"/>
              </a:lnSpc>
            </a:pPr>
            <a:r>
              <a:rPr lang="fr-FR" sz="2000" dirty="0">
                <a:latin typeface="Arial" panose="020B0604020202020204" pitchFamily="34" charset="0"/>
                <a:cs typeface="Arial" panose="020B0604020202020204" pitchFamily="34" charset="0"/>
              </a:rPr>
              <a:t>quatre groupes nominaux sans adjectif avec des déterminants différents :</a:t>
            </a:r>
          </a:p>
          <a:p>
            <a:pPr>
              <a:lnSpc>
                <a:spcPct val="150000"/>
              </a:lnSpc>
            </a:pPr>
            <a:r>
              <a:rPr lang="fr-FR" sz="2000" dirty="0">
                <a:latin typeface="Arial" panose="020B0604020202020204" pitchFamily="34" charset="0"/>
                <a:cs typeface="Arial" panose="020B0604020202020204" pitchFamily="34" charset="0"/>
              </a:rPr>
              <a:t>quatre groupes nominaux avec adjectif :  </a:t>
            </a:r>
          </a:p>
          <a:p>
            <a:pPr>
              <a:lnSpc>
                <a:spcPct val="150000"/>
              </a:lnSpc>
            </a:pPr>
            <a:endParaRPr lang="fr-FR" sz="2000" b="1" dirty="0">
              <a:latin typeface="Arial" panose="020B0604020202020204" pitchFamily="34" charset="0"/>
              <a:cs typeface="Arial" panose="020B0604020202020204" pitchFamily="34" charset="0"/>
            </a:endParaRPr>
          </a:p>
          <a:p>
            <a:pPr marL="342900" indent="-342900" algn="just">
              <a:lnSpc>
                <a:spcPct val="250000"/>
              </a:lnSpc>
              <a:buFont typeface="Arial" panose="020B0604020202020204" pitchFamily="34" charset="0"/>
              <a:buChar char="•"/>
            </a:pPr>
            <a:endParaRPr lang="fr-FR" sz="2000" u="sng" dirty="0">
              <a:latin typeface="Arial" panose="020B0604020202020204" pitchFamily="34" charset="0"/>
              <a:cs typeface="Arial" panose="020B0604020202020204" pitchFamily="34" charset="0"/>
            </a:endParaRPr>
          </a:p>
        </p:txBody>
      </p:sp>
      <p:cxnSp>
        <p:nvCxnSpPr>
          <p:cNvPr id="1030" name="AutoShape 6"/>
          <p:cNvCxnSpPr>
            <a:cxnSpLocks noChangeShapeType="1"/>
          </p:cNvCxnSpPr>
          <p:nvPr/>
        </p:nvCxnSpPr>
        <p:spPr bwMode="auto">
          <a:xfrm flipV="1">
            <a:off x="808038" y="283335"/>
            <a:ext cx="5618520"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Tree>
    <p:extLst>
      <p:ext uri="{BB962C8B-B14F-4D97-AF65-F5344CB8AC3E}">
        <p14:creationId xmlns:p14="http://schemas.microsoft.com/office/powerpoint/2010/main" val="3865570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2"/>
          <p:cNvSpPr>
            <a:spLocks noChangeArrowheads="1"/>
          </p:cNvSpPr>
          <p:nvPr/>
        </p:nvSpPr>
        <p:spPr bwMode="auto">
          <a:xfrm>
            <a:off x="30163" y="120999"/>
            <a:ext cx="777875" cy="533400"/>
          </a:xfrm>
          <a:prstGeom prst="ellipse">
            <a:avLst/>
          </a:prstGeom>
          <a:solidFill>
            <a:srgbClr val="7030A0"/>
          </a:solidFill>
          <a:ln w="25400" algn="ctr">
            <a:solidFill>
              <a:srgbClr val="000000"/>
            </a:solidFill>
            <a:round/>
            <a:headEnd/>
            <a:tailEnd/>
          </a:ln>
          <a:effectLs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2000" dirty="0">
                <a:solidFill>
                  <a:srgbClr val="000000"/>
                </a:solidFill>
                <a:latin typeface="Arial" panose="020B0604020202020204" pitchFamily="34" charset="0"/>
              </a:rPr>
              <a:t>S2</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808038" y="403225"/>
            <a:ext cx="5747308" cy="3349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eaLnBrk="0" fontAlgn="base" hangingPunct="0">
              <a:spcBef>
                <a:spcPct val="0"/>
              </a:spcBef>
              <a:spcAft>
                <a:spcPct val="0"/>
              </a:spcAft>
            </a:pPr>
            <a:r>
              <a:rPr lang="fr-FR" altLang="fr-FR" sz="1400" b="1" dirty="0">
                <a:solidFill>
                  <a:srgbClr val="00B050"/>
                </a:solidFill>
                <a:latin typeface="Arial" panose="020B0604020202020204" pitchFamily="34" charset="0"/>
              </a:rPr>
              <a:t>Jours 3 et 4  </a:t>
            </a:r>
            <a:r>
              <a:rPr lang="fr-FR" altLang="fr-FR" sz="1400" dirty="0">
                <a:solidFill>
                  <a:srgbClr val="00B050"/>
                </a:solidFill>
                <a:latin typeface="Arial" panose="020B0604020202020204" pitchFamily="34" charset="0"/>
              </a:rPr>
              <a:t>CM </a:t>
            </a:r>
            <a:r>
              <a:rPr lang="fr-FR" altLang="fr-FR" sz="1400" i="1" dirty="0">
                <a:solidFill>
                  <a:srgbClr val="00B050"/>
                </a:solidFill>
                <a:latin typeface="Arial" panose="020B0604020202020204" pitchFamily="34" charset="0"/>
              </a:rPr>
              <a:t>Structuration  : le complément du nom </a:t>
            </a:r>
            <a:endParaRPr lang="fr-FR" altLang="fr-FR" dirty="0">
              <a:solidFill>
                <a:srgbClr val="00B050"/>
              </a:solidFill>
              <a:latin typeface="Arial" panose="020B0604020202020204" pitchFamily="34" charset="0"/>
            </a:endParaRPr>
          </a:p>
        </p:txBody>
      </p:sp>
      <p:sp>
        <p:nvSpPr>
          <p:cNvPr id="6" name="Text Box 4"/>
          <p:cNvSpPr txBox="1">
            <a:spLocks noChangeArrowheads="1"/>
          </p:cNvSpPr>
          <p:nvPr/>
        </p:nvSpPr>
        <p:spPr bwMode="auto">
          <a:xfrm>
            <a:off x="419100" y="1048486"/>
            <a:ext cx="11541236" cy="4906265"/>
          </a:xfrm>
          <a:prstGeom prst="rect">
            <a:avLst/>
          </a:prstGeom>
          <a:noFill/>
          <a:ln w="25400" algn="ctr">
            <a:solidFill>
              <a:schemeClr val="bg1"/>
            </a:solidFill>
            <a:prstDash val="dash"/>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2" anchor="t" anchorCtr="0" compatLnSpc="1">
            <a:prstTxWarp prst="textNoShape">
              <a:avLst/>
            </a:prstTxWarp>
          </a:bodyPr>
          <a:lstStyle/>
          <a:p>
            <a:pPr>
              <a:lnSpc>
                <a:spcPct val="150000"/>
              </a:lnSpc>
            </a:pPr>
            <a:r>
              <a:rPr lang="fr-FR" i="1" dirty="0">
                <a:latin typeface="Arial" panose="020B0604020202020204" pitchFamily="34" charset="0"/>
                <a:cs typeface="Arial" panose="020B0604020202020204" pitchFamily="34" charset="0"/>
              </a:rPr>
              <a:t>un jour d’hiver très froid</a:t>
            </a:r>
          </a:p>
          <a:p>
            <a:pPr>
              <a:lnSpc>
                <a:spcPct val="150000"/>
              </a:lnSpc>
            </a:pPr>
            <a:r>
              <a:rPr lang="fr-FR" i="1" dirty="0">
                <a:latin typeface="Arial" panose="020B0604020202020204" pitchFamily="34" charset="0"/>
                <a:cs typeface="Arial" panose="020B0604020202020204" pitchFamily="34" charset="0"/>
              </a:rPr>
              <a:t>une couture de la moufle</a:t>
            </a:r>
            <a:endParaRPr lang="fr-FR" dirty="0">
              <a:latin typeface="Arial" panose="020B0604020202020204" pitchFamily="34" charset="0"/>
              <a:cs typeface="Arial" panose="020B0604020202020204" pitchFamily="34" charset="0"/>
            </a:endParaRPr>
          </a:p>
          <a:p>
            <a:pPr>
              <a:lnSpc>
                <a:spcPct val="150000"/>
              </a:lnSpc>
            </a:pPr>
            <a:r>
              <a:rPr lang="fr-FR" dirty="0">
                <a:latin typeface="Arial" panose="020B0604020202020204" pitchFamily="34" charset="0"/>
                <a:cs typeface="Arial" panose="020B0604020202020204" pitchFamily="34" charset="0"/>
              </a:rPr>
              <a:t> </a:t>
            </a:r>
            <a:r>
              <a:rPr lang="fr-FR" i="1" dirty="0">
                <a:latin typeface="Arial" panose="020B0604020202020204" pitchFamily="34" charset="0"/>
                <a:cs typeface="Arial" panose="020B0604020202020204" pitchFamily="34" charset="0"/>
              </a:rPr>
              <a:t>un lapin blanc aux yeux roses</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les parois du puits</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un pot de confiture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un tas de vieux fagots</a:t>
            </a:r>
            <a:endParaRPr lang="fr-FR" dirty="0">
              <a:latin typeface="Arial" panose="020B0604020202020204" pitchFamily="34" charset="0"/>
              <a:cs typeface="Arial" panose="020B0604020202020204" pitchFamily="34" charset="0"/>
            </a:endParaRPr>
          </a:p>
          <a:p>
            <a:pPr>
              <a:lnSpc>
                <a:spcPct val="150000"/>
              </a:lnSpc>
            </a:pPr>
            <a:r>
              <a:rPr lang="fr-FR" b="1" dirty="0">
                <a:latin typeface="Arial" panose="020B0604020202020204" pitchFamily="34" charset="0"/>
                <a:cs typeface="Arial" panose="020B0604020202020204" pitchFamily="34" charset="0"/>
              </a:rPr>
              <a:t> </a:t>
            </a:r>
            <a:r>
              <a:rPr lang="fr-FR" i="1" dirty="0">
                <a:latin typeface="Arial" panose="020B0604020202020204" pitchFamily="34" charset="0"/>
                <a:cs typeface="Arial" panose="020B0604020202020204" pitchFamily="34" charset="0"/>
              </a:rPr>
              <a:t>deux pots de terre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la peinture de différentes couleurs</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deux bouchons en plastique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du vernis à l’eau</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deux morceaux de bois, les morceaux de bois</a:t>
            </a:r>
          </a:p>
          <a:p>
            <a:pPr>
              <a:lnSpc>
                <a:spcPct val="150000"/>
              </a:lnSpc>
            </a:pPr>
            <a:r>
              <a:rPr lang="fr-FR" i="1" dirty="0">
                <a:latin typeface="Arial" panose="020B0604020202020204" pitchFamily="34" charset="0"/>
                <a:cs typeface="Arial" panose="020B0604020202020204" pitchFamily="34" charset="0"/>
              </a:rPr>
              <a:t>l’intérieur des pots</a:t>
            </a:r>
          </a:p>
          <a:p>
            <a:pPr>
              <a:lnSpc>
                <a:spcPct val="150000"/>
              </a:lnSpc>
            </a:pPr>
            <a:endParaRPr lang="fr-FR" i="1" dirty="0">
              <a:latin typeface="Arial" panose="020B0604020202020204" pitchFamily="34" charset="0"/>
              <a:cs typeface="Arial" panose="020B0604020202020204" pitchFamily="34" charset="0"/>
            </a:endParaRPr>
          </a:p>
          <a:p>
            <a:pPr>
              <a:lnSpc>
                <a:spcPct val="150000"/>
              </a:lnSpc>
            </a:pPr>
            <a:endParaRPr lang="fr-FR" i="1" dirty="0">
              <a:latin typeface="Arial" panose="020B0604020202020204" pitchFamily="34" charset="0"/>
              <a:cs typeface="Arial" panose="020B0604020202020204" pitchFamily="34" charset="0"/>
            </a:endParaRPr>
          </a:p>
          <a:p>
            <a:pPr>
              <a:lnSpc>
                <a:spcPct val="150000"/>
              </a:lnSpc>
            </a:pPr>
            <a:endParaRPr lang="fr-FR" i="1" dirty="0">
              <a:latin typeface="Arial" panose="020B0604020202020204" pitchFamily="34" charset="0"/>
              <a:cs typeface="Arial" panose="020B0604020202020204" pitchFamily="34" charset="0"/>
            </a:endParaRPr>
          </a:p>
          <a:p>
            <a:pPr>
              <a:lnSpc>
                <a:spcPct val="150000"/>
              </a:lnSpc>
            </a:pP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le niveau de l’eau</a:t>
            </a:r>
            <a:r>
              <a:rPr lang="fr-FR" dirty="0">
                <a:latin typeface="Arial" panose="020B0604020202020204" pitchFamily="34" charset="0"/>
                <a:cs typeface="Arial" panose="020B0604020202020204" pitchFamily="34" charset="0"/>
              </a:rPr>
              <a:t> </a:t>
            </a:r>
          </a:p>
          <a:p>
            <a:pPr>
              <a:lnSpc>
                <a:spcPct val="150000"/>
              </a:lnSpc>
            </a:pPr>
            <a:r>
              <a:rPr lang="fr-FR" i="1" dirty="0">
                <a:latin typeface="Arial" panose="020B0604020202020204" pitchFamily="34" charset="0"/>
                <a:cs typeface="Arial" panose="020B0604020202020204" pitchFamily="34" charset="0"/>
              </a:rPr>
              <a:t>la pollution de l’air</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la destruction des forêts</a:t>
            </a:r>
          </a:p>
          <a:p>
            <a:pPr>
              <a:lnSpc>
                <a:spcPct val="150000"/>
              </a:lnSpc>
            </a:pPr>
            <a:r>
              <a:rPr lang="fr-FR" i="1" dirty="0">
                <a:latin typeface="Arial" panose="020B0604020202020204" pitchFamily="34" charset="0"/>
                <a:cs typeface="Arial" panose="020B0604020202020204" pitchFamily="34" charset="0"/>
              </a:rPr>
              <a:t>la tour Eiffel en construction</a:t>
            </a:r>
          </a:p>
          <a:p>
            <a:pPr>
              <a:lnSpc>
                <a:spcPct val="150000"/>
              </a:lnSpc>
            </a:pPr>
            <a:r>
              <a:rPr lang="fr-FR" i="1" dirty="0">
                <a:latin typeface="Arial" panose="020B0604020202020204" pitchFamily="34" charset="0"/>
                <a:cs typeface="Arial" panose="020B0604020202020204" pitchFamily="34" charset="0"/>
              </a:rPr>
              <a:t>la place du village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le monuments aux morts</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la salle des fêtes</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le magasin de la fleuriste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la maison de Pierre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leur départ de l’école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le plan du village</a:t>
            </a:r>
            <a:endParaRPr lang="fr-FR" dirty="0">
              <a:latin typeface="Arial" panose="020B0604020202020204" pitchFamily="34" charset="0"/>
              <a:cs typeface="Arial" panose="020B0604020202020204" pitchFamily="34" charset="0"/>
            </a:endParaRPr>
          </a:p>
          <a:p>
            <a:pPr>
              <a:lnSpc>
                <a:spcPct val="150000"/>
              </a:lnSpc>
            </a:pPr>
            <a:r>
              <a:rPr lang="fr-FR" i="1" dirty="0">
                <a:latin typeface="Arial" panose="020B0604020202020204" pitchFamily="34" charset="0"/>
                <a:cs typeface="Arial" panose="020B0604020202020204" pitchFamily="34" charset="0"/>
              </a:rPr>
              <a:t>la rue de la corderie </a:t>
            </a:r>
            <a:endParaRPr lang="fr-FR" dirty="0">
              <a:latin typeface="Arial" panose="020B0604020202020204" pitchFamily="34" charset="0"/>
              <a:cs typeface="Arial" panose="020B0604020202020204" pitchFamily="34" charset="0"/>
            </a:endParaRPr>
          </a:p>
          <a:p>
            <a:pPr>
              <a:lnSpc>
                <a:spcPct val="150000"/>
              </a:lnSpc>
            </a:pPr>
            <a:endParaRPr lang="fr-FR" dirty="0"/>
          </a:p>
          <a:p>
            <a:pPr>
              <a:lnSpc>
                <a:spcPct val="150000"/>
              </a:lnSpc>
            </a:pPr>
            <a:endParaRPr lang="fr-FR" dirty="0"/>
          </a:p>
          <a:p>
            <a:pPr>
              <a:lnSpc>
                <a:spcPct val="150000"/>
              </a:lnSpc>
            </a:pPr>
            <a:endParaRPr lang="fr-FR" dirty="0"/>
          </a:p>
          <a:p>
            <a:endParaRPr lang="fr-FR" dirty="0"/>
          </a:p>
        </p:txBody>
      </p:sp>
      <p:cxnSp>
        <p:nvCxnSpPr>
          <p:cNvPr id="1030" name="AutoShape 6"/>
          <p:cNvCxnSpPr>
            <a:cxnSpLocks noChangeShapeType="1"/>
          </p:cNvCxnSpPr>
          <p:nvPr/>
        </p:nvCxnSpPr>
        <p:spPr bwMode="auto">
          <a:xfrm flipV="1">
            <a:off x="808038" y="283335"/>
            <a:ext cx="5618520" cy="57978"/>
          </a:xfrm>
          <a:prstGeom prst="straightConnector1">
            <a:avLst/>
          </a:prstGeom>
          <a:noFill/>
          <a:ln w="25400">
            <a:solidFill>
              <a:srgbClr val="7030A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2" name="ZoneTexte 1">
            <a:extLst>
              <a:ext uri="{FF2B5EF4-FFF2-40B4-BE49-F238E27FC236}">
                <a16:creationId xmlns:a16="http://schemas.microsoft.com/office/drawing/2014/main" id="{EC3BF406-4A93-C04A-AE79-F517022367BF}"/>
              </a:ext>
            </a:extLst>
          </p:cNvPr>
          <p:cNvSpPr txBox="1"/>
          <p:nvPr/>
        </p:nvSpPr>
        <p:spPr>
          <a:xfrm>
            <a:off x="419100" y="713523"/>
            <a:ext cx="11198687" cy="381929"/>
          </a:xfrm>
          <a:prstGeom prst="rect">
            <a:avLst/>
          </a:prstGeom>
          <a:noFill/>
        </p:spPr>
        <p:txBody>
          <a:bodyPr wrap="square" rtlCol="0">
            <a:spAutoFit/>
          </a:bodyPr>
          <a:lstStyle/>
          <a:p>
            <a:r>
              <a:rPr lang="fr-FR" b="1" dirty="0">
                <a:latin typeface="Arial" panose="020B0604020202020204" pitchFamily="34" charset="0"/>
                <a:cs typeface="Arial" panose="020B0604020202020204" pitchFamily="34" charset="0"/>
              </a:rPr>
              <a:t>Dans ces groupes nominaux, </a:t>
            </a:r>
            <a:r>
              <a:rPr lang="fr-FR" b="1" u="sng" dirty="0">
                <a:latin typeface="Arial" panose="020B0604020202020204" pitchFamily="34" charset="0"/>
                <a:cs typeface="Arial" panose="020B0604020202020204" pitchFamily="34" charset="0"/>
              </a:rPr>
              <a:t>entoure</a:t>
            </a:r>
            <a:r>
              <a:rPr lang="fr-FR" b="1" dirty="0">
                <a:latin typeface="Arial" panose="020B0604020202020204" pitchFamily="34" charset="0"/>
                <a:cs typeface="Arial" panose="020B0604020202020204" pitchFamily="34" charset="0"/>
              </a:rPr>
              <a:t> le nom principal. </a:t>
            </a:r>
          </a:p>
        </p:txBody>
      </p:sp>
      <p:sp>
        <p:nvSpPr>
          <p:cNvPr id="3" name="ZoneTexte 2">
            <a:extLst>
              <a:ext uri="{FF2B5EF4-FFF2-40B4-BE49-F238E27FC236}">
                <a16:creationId xmlns:a16="http://schemas.microsoft.com/office/drawing/2014/main" id="{F79195EB-ECEB-1348-8FD6-153322D49BAB}"/>
              </a:ext>
            </a:extLst>
          </p:cNvPr>
          <p:cNvSpPr txBox="1"/>
          <p:nvPr/>
        </p:nvSpPr>
        <p:spPr>
          <a:xfrm>
            <a:off x="363921" y="6265049"/>
            <a:ext cx="11428686" cy="369332"/>
          </a:xfrm>
          <a:prstGeom prst="rect">
            <a:avLst/>
          </a:prstGeom>
          <a:noFill/>
        </p:spPr>
        <p:txBody>
          <a:bodyPr wrap="square" rtlCol="0">
            <a:spAutoFit/>
          </a:bodyPr>
          <a:lstStyle/>
          <a:p>
            <a:r>
              <a:rPr lang="fr-FR" b="1" u="sng" dirty="0">
                <a:latin typeface="Arial" panose="020B0604020202020204" pitchFamily="34" charset="0"/>
                <a:cs typeface="Arial" panose="020B0604020202020204" pitchFamily="34" charset="0"/>
              </a:rPr>
              <a:t>Souligne </a:t>
            </a:r>
            <a:r>
              <a:rPr lang="fr-FR" b="1" dirty="0">
                <a:latin typeface="Arial" panose="020B0604020202020204" pitchFamily="34" charset="0"/>
                <a:cs typeface="Arial" panose="020B0604020202020204" pitchFamily="34" charset="0"/>
              </a:rPr>
              <a:t>le complément du nom et </a:t>
            </a:r>
            <a:r>
              <a:rPr lang="fr-FR" b="1" u="sng" dirty="0">
                <a:latin typeface="Arial" panose="020B0604020202020204" pitchFamily="34" charset="0"/>
                <a:cs typeface="Arial" panose="020B0604020202020204" pitchFamily="34" charset="0"/>
              </a:rPr>
              <a:t>entoure</a:t>
            </a:r>
            <a:r>
              <a:rPr lang="fr-FR" b="1" dirty="0">
                <a:latin typeface="Arial" panose="020B0604020202020204" pitchFamily="34" charset="0"/>
                <a:cs typeface="Arial" panose="020B0604020202020204" pitchFamily="34" charset="0"/>
              </a:rPr>
              <a:t> le mot qui l’introduit (la préposition).</a:t>
            </a:r>
          </a:p>
        </p:txBody>
      </p:sp>
    </p:spTree>
    <p:extLst>
      <p:ext uri="{BB962C8B-B14F-4D97-AF65-F5344CB8AC3E}">
        <p14:creationId xmlns:p14="http://schemas.microsoft.com/office/powerpoint/2010/main" val="118435826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767</TotalTime>
  <Words>610</Words>
  <Application>Microsoft Macintosh PowerPoint</Application>
  <PresentationFormat>Grand écran</PresentationFormat>
  <Paragraphs>179</Paragraphs>
  <Slides>13</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13</vt:i4>
      </vt:variant>
    </vt:vector>
  </HeadingPairs>
  <TitlesOfParts>
    <vt:vector size="19" baseType="lpstr">
      <vt:lpstr>Arial</vt:lpstr>
      <vt:lpstr>Calibri</vt:lpstr>
      <vt:lpstr>Calibri Light</vt:lpstr>
      <vt:lpstr>Times New Roman</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Hewlett-Packard</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Christelle</dc:creator>
  <cp:lastModifiedBy>stephanie supervie</cp:lastModifiedBy>
  <cp:revision>81</cp:revision>
  <dcterms:created xsi:type="dcterms:W3CDTF">2017-07-06T09:04:06Z</dcterms:created>
  <dcterms:modified xsi:type="dcterms:W3CDTF">2018-08-29T09:12:16Z</dcterms:modified>
</cp:coreProperties>
</file>