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36" y="3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4C141-BF57-40F8-BDCA-3170510DB553}" type="datetimeFigureOut">
              <a:rPr lang="fr-FR" smtClean="0"/>
              <a:pPr/>
              <a:t>30/10/2016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69A88-FD13-4C3F-B38E-1574A24476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/>
        </p:nvSpPr>
        <p:spPr>
          <a:xfrm>
            <a:off x="142852" y="4929190"/>
            <a:ext cx="6572296" cy="4000528"/>
          </a:xfrm>
          <a:prstGeom prst="round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fr-FR" sz="1600" dirty="0">
              <a:solidFill>
                <a:schemeClr val="tx1"/>
              </a:solidFill>
              <a:latin typeface="Mrs Chocolat" pitchFamily="2" charset="0"/>
              <a:ea typeface="A Gentle Touch" pitchFamily="2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285992" y="214282"/>
            <a:ext cx="4429156" cy="107157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600" dirty="0" smtClean="0">
                <a:solidFill>
                  <a:schemeClr val="tx1"/>
                </a:solidFill>
                <a:latin typeface="A Gentle Touch" pitchFamily="2" charset="0"/>
                <a:ea typeface="A Gentle Touch" pitchFamily="2" charset="0"/>
              </a:rPr>
              <a:t>Livret scolaire</a:t>
            </a:r>
            <a:endParaRPr lang="fr-FR" sz="6600" dirty="0">
              <a:solidFill>
                <a:schemeClr val="tx1"/>
              </a:solidFill>
              <a:latin typeface="A Gentle Touch" pitchFamily="2" charset="0"/>
              <a:ea typeface="A Gentle Touch" pitchFamily="2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42852" y="1500166"/>
            <a:ext cx="6572296" cy="1643074"/>
          </a:xfrm>
          <a:prstGeom prst="round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Cycle 3 – </a:t>
            </a:r>
            <a:r>
              <a:rPr lang="fr-FR" sz="2400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CM2</a:t>
            </a:r>
            <a:endParaRPr lang="fr-FR" sz="2400" dirty="0" smtClean="0">
              <a:solidFill>
                <a:schemeClr val="tx1"/>
              </a:solidFill>
              <a:latin typeface="Mrs Chocolat" pitchFamily="2" charset="0"/>
              <a:ea typeface="A Gentle Touch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2400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Cycle de consolidation</a:t>
            </a:r>
          </a:p>
          <a:p>
            <a:pPr algn="ctr">
              <a:lnSpc>
                <a:spcPct val="150000"/>
              </a:lnSpc>
            </a:pPr>
            <a:r>
              <a:rPr lang="fr-FR" sz="1600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Année scolaire 2016 – 2017 / Enseignante : </a:t>
            </a:r>
            <a:r>
              <a:rPr lang="fr-FR" sz="1600" dirty="0" err="1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Christall</a:t>
            </a:r>
            <a:r>
              <a:rPr lang="fr-FR" sz="1600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 Ecole</a:t>
            </a:r>
            <a:endParaRPr lang="fr-FR" sz="1600" dirty="0">
              <a:solidFill>
                <a:schemeClr val="tx1"/>
              </a:solidFill>
              <a:latin typeface="Mrs Chocolat" pitchFamily="2" charset="0"/>
              <a:ea typeface="A Gentle Touch" pitchFamily="2" charset="0"/>
            </a:endParaRPr>
          </a:p>
        </p:txBody>
      </p:sp>
      <p:pic>
        <p:nvPicPr>
          <p:cNvPr id="11266" name="Picture 2" descr="Black and White School Kids at Schoo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300000">
            <a:off x="285728" y="142844"/>
            <a:ext cx="1714512" cy="1804176"/>
          </a:xfrm>
          <a:prstGeom prst="rect">
            <a:avLst/>
          </a:prstGeom>
          <a:noFill/>
        </p:spPr>
      </p:pic>
      <p:pic>
        <p:nvPicPr>
          <p:cNvPr id="11268" name="Picture 4" descr="Black and White Cute Little Gir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54" y="1357290"/>
            <a:ext cx="724092" cy="1000132"/>
          </a:xfrm>
          <a:prstGeom prst="rect">
            <a:avLst/>
          </a:prstGeom>
          <a:noFill/>
        </p:spPr>
      </p:pic>
      <p:sp>
        <p:nvSpPr>
          <p:cNvPr id="9" name="Rectangle à coins arrondis 8"/>
          <p:cNvSpPr/>
          <p:nvPr/>
        </p:nvSpPr>
        <p:spPr>
          <a:xfrm>
            <a:off x="142852" y="3357554"/>
            <a:ext cx="3214710" cy="1357322"/>
          </a:xfrm>
          <a:prstGeom prst="round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Ecole primaire publique</a:t>
            </a:r>
          </a:p>
          <a:p>
            <a:pPr algn="ctr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Adresse</a:t>
            </a:r>
            <a:endParaRPr lang="fr-FR" dirty="0" smtClean="0">
              <a:solidFill>
                <a:schemeClr val="tx1"/>
              </a:solidFill>
              <a:latin typeface="Mrs Chocolat" pitchFamily="2" charset="0"/>
              <a:ea typeface="A Gentle Touch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Ville</a:t>
            </a:r>
            <a:endParaRPr lang="fr-FR" dirty="0">
              <a:solidFill>
                <a:schemeClr val="tx1"/>
              </a:solidFill>
              <a:latin typeface="Mrs Chocolat" pitchFamily="2" charset="0"/>
              <a:ea typeface="A Gentle Touch" pitchFamily="2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500438" y="3357554"/>
            <a:ext cx="3214710" cy="857256"/>
          </a:xfrm>
          <a:prstGeom prst="round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1200" dirty="0" smtClean="0">
                <a:solidFill>
                  <a:schemeClr val="tx1"/>
                </a:solidFill>
                <a:latin typeface="Mrs Chocolat" pitchFamily="2" charset="0"/>
                <a:ea typeface="A Gentle Touch" pitchFamily="2" charset="0"/>
              </a:rPr>
              <a:t>Bilan des acquis scolaires réalisé selon le code d’évaluation du LSUN (Livret Scolaire Unique Numérique)</a:t>
            </a:r>
            <a:endParaRPr lang="fr-FR" sz="1200" dirty="0">
              <a:solidFill>
                <a:schemeClr val="tx1"/>
              </a:solidFill>
              <a:latin typeface="Mrs Chocolat" pitchFamily="2" charset="0"/>
              <a:ea typeface="A Gentle Touch" pitchFamily="2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1">
                <a:lumMod val="50000"/>
                <a:lumOff val="50000"/>
                <a:tint val="45000"/>
                <a:satMod val="400000"/>
              </a:schemeClr>
            </a:duotone>
            <a:extLst>
              <a:ext uri="{BEBA8EAE-BF5A-486C-A8C5-ECC9F3942E4B}">
                <a14:imgProps xmlns="" xmlns:a14="http://schemas.microsoft.com/office/drawing/2010/main">
                  <a14:imgLayer r:embed="rId11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570" y="4143372"/>
            <a:ext cx="1330351" cy="80552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270" name="Picture 6" descr="Black and White Little Boy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43248" y="3500430"/>
            <a:ext cx="571504" cy="1039520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 rot="21209097">
            <a:off x="4526398" y="4280858"/>
            <a:ext cx="1193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1</a:t>
            </a:r>
            <a:r>
              <a:rPr lang="fr-FR" sz="1400" b="1" baseline="300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er</a:t>
            </a:r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 trimestre</a:t>
            </a:r>
            <a:endParaRPr lang="fr-FR" sz="1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28604" y="5143504"/>
            <a:ext cx="6000792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Prénom + Nom de l’élève, né(e) </a:t>
            </a:r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le </a:t>
            </a:r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… </a:t>
            </a:r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/ </a:t>
            </a:r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… </a:t>
            </a:r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/ </a:t>
            </a:r>
            <a:r>
              <a:rPr lang="fr-FR" dirty="0" smtClean="0">
                <a:solidFill>
                  <a:schemeClr val="tx1"/>
                </a:solidFill>
                <a:latin typeface="Mrs Chocolat" pitchFamily="2" charset="0"/>
              </a:rPr>
              <a:t>……….</a:t>
            </a:r>
            <a:endParaRPr lang="fr-FR" dirty="0">
              <a:solidFill>
                <a:schemeClr val="tx1"/>
              </a:solidFill>
              <a:latin typeface="Mrs Chocolat" pitchFamily="2" charset="0"/>
            </a:endParaRPr>
          </a:p>
        </p:txBody>
      </p:sp>
      <p:sp>
        <p:nvSpPr>
          <p:cNvPr id="19" name="Arrondir un rectangle avec un coin du même côté 18"/>
          <p:cNvSpPr/>
          <p:nvPr/>
        </p:nvSpPr>
        <p:spPr>
          <a:xfrm>
            <a:off x="428604" y="5786446"/>
            <a:ext cx="6000792" cy="428628"/>
          </a:xfrm>
          <a:prstGeom prst="round2Same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00042" y="5857884"/>
            <a:ext cx="41434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latin typeface="Mrs Chocolat" pitchFamily="2" charset="0"/>
              </a:rPr>
              <a:t>Appréciation et signature de l’enseignante</a:t>
            </a:r>
            <a:endParaRPr lang="fr-FR" sz="1400" dirty="0">
              <a:latin typeface="Mrs Chocolat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714884" y="5857884"/>
            <a:ext cx="1714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 smtClean="0">
                <a:latin typeface="Mrs Chocolat" pitchFamily="2" charset="0"/>
              </a:rPr>
              <a:t>Signature des parents</a:t>
            </a:r>
            <a:endParaRPr lang="fr-FR" sz="1100" dirty="0">
              <a:latin typeface="Mrs Chocolat" pitchFamily="2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28604" y="6215074"/>
            <a:ext cx="6000792" cy="1571636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4" name="Connecteur droit 23"/>
          <p:cNvCxnSpPr/>
          <p:nvPr/>
        </p:nvCxnSpPr>
        <p:spPr>
          <a:xfrm rot="5400000">
            <a:off x="3715546" y="6785784"/>
            <a:ext cx="2000264" cy="15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5462418"/>
              </p:ext>
            </p:extLst>
          </p:nvPr>
        </p:nvGraphicFramePr>
        <p:xfrm>
          <a:off x="2857496" y="8001024"/>
          <a:ext cx="3571900" cy="5902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7256"/>
                <a:gridCol w="785818"/>
                <a:gridCol w="1143008"/>
                <a:gridCol w="785818"/>
              </a:tblGrid>
              <a:tr h="195014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A</a:t>
                      </a:r>
                      <a:r>
                        <a:rPr lang="fr-FR" sz="1200" baseline="0" dirty="0" smtClean="0">
                          <a:latin typeface="KG Second Chances Solid" panose="02000000000000000000" pitchFamily="2" charset="0"/>
                        </a:rPr>
                        <a:t> +</a:t>
                      </a:r>
                      <a:endParaRPr lang="fr-FR" sz="1200" dirty="0" smtClean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A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PA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fr-FR" sz="1200" dirty="0" smtClean="0">
                          <a:latin typeface="KG Second Chances Solid" panose="02000000000000000000" pitchFamily="2" charset="0"/>
                        </a:rPr>
                        <a:t>NA</a:t>
                      </a:r>
                      <a:endParaRPr lang="fr-FR" sz="1200" dirty="0">
                        <a:latin typeface="KG Second Chances Solid" panose="02000000000000000000" pitchFamily="2" charset="0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Dépassés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Atteints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Partiellement atteints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dirty="0" smtClean="0">
                          <a:latin typeface="Short Stack" panose="02010500040000000007" pitchFamily="2" charset="0"/>
                          <a:ea typeface="Georgia Belle" panose="02000603000000000000" pitchFamily="2" charset="0"/>
                        </a:rPr>
                        <a:t>Non atteints</a:t>
                      </a:r>
                      <a:endParaRPr lang="fr-FR" sz="900" dirty="0">
                        <a:latin typeface="Short Stack" panose="02010500040000000007" pitchFamily="2" charset="0"/>
                        <a:ea typeface="Georgia Belle" panose="02000603000000000000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Vague 27"/>
          <p:cNvSpPr/>
          <p:nvPr/>
        </p:nvSpPr>
        <p:spPr>
          <a:xfrm>
            <a:off x="500042" y="7929586"/>
            <a:ext cx="2143140" cy="785818"/>
          </a:xfrm>
          <a:prstGeom prst="wave">
            <a:avLst>
              <a:gd name="adj1" fmla="val 8397"/>
              <a:gd name="adj2" fmla="val -2500"/>
            </a:avLst>
          </a:prstGeom>
          <a:solidFill>
            <a:schemeClr val="bg1">
              <a:lumMod val="65000"/>
            </a:schemeClr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Mrs Chocolat" pitchFamily="2" charset="0"/>
              <a:ea typeface="A Gentle Touch" pitchFamily="2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 rot="21600000">
            <a:off x="500042" y="8072462"/>
            <a:ext cx="2074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rt Stack" panose="02010500040000000007" pitchFamily="2" charset="0"/>
              </a:rPr>
              <a:t>Objectifs d’apprentissage</a:t>
            </a:r>
            <a:endParaRPr lang="fr-FR" sz="14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rt Stack" panose="02010500040000000007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00042" y="6286512"/>
            <a:ext cx="4143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latin typeface="Pere Castor" pitchFamily="2" charset="0"/>
              </a:rPr>
              <a:t>Bla </a:t>
            </a:r>
            <a:r>
              <a:rPr lang="fr-FR" dirty="0" err="1" smtClean="0">
                <a:latin typeface="Pere Castor" pitchFamily="2" charset="0"/>
              </a:rPr>
              <a:t>bla</a:t>
            </a:r>
            <a:r>
              <a:rPr lang="fr-FR" dirty="0" smtClean="0">
                <a:latin typeface="Pere Castor" pitchFamily="2" charset="0"/>
              </a:rPr>
              <a:t> </a:t>
            </a:r>
            <a:r>
              <a:rPr lang="fr-FR" dirty="0" err="1" smtClean="0">
                <a:latin typeface="Pere Castor" pitchFamily="2" charset="0"/>
              </a:rPr>
              <a:t>bla</a:t>
            </a:r>
            <a:endParaRPr lang="fr-FR" dirty="0">
              <a:latin typeface="Pere Castor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14290" y="214282"/>
            <a:ext cx="6357982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Mrs Chocolat" pitchFamily="2" charset="0"/>
              </a:rPr>
              <a:t>Suivi des acquis scolaires – Trimestre 1 du 01/09 au 30/11</a:t>
            </a:r>
            <a:endParaRPr lang="fr-FR" sz="1600" dirty="0">
              <a:solidFill>
                <a:schemeClr val="tx1"/>
              </a:solidFill>
              <a:latin typeface="Mrs Chocolat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3" y="857224"/>
          <a:ext cx="6500858" cy="66228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Français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Langage oral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et utiliser les techniques de mémorisation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des textes présentés ou interprétés.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Mobiliser les ressources de la voix et du corps pour être entendu et compris (articulation, débit, volume de la voix, intonation, posture, regard, gestes...).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Prendre en compte la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parole des différents interlocuteurs dans un débat et identifier les points de vue exprimés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Lecture et compréhension de l’écrit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Mettre en œuvre efficacement et rapidement le décodage.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77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Mettre en œuvre une démarche de compréhension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à partir d’un texte entendu ou lu : identifier et mémoriser les informations importantes, en particulier les personnages, mettre en relation des liens chronologiques…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Exprimer les justifications possibles de son interprétation ou de ses réponses.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Mettre en voix un texte après préparation.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Ecriture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S’entraîner à la copie pour développer rapidité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efficacité (automatiser les gestes de l’écriture cursive).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Produire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des écrits de travail pour formuler des impressions de lecture, émettre des hypothèses, articuler des idées, hiérarchiser, lister.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Mobiliser les outils à disposition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dans la classe liés à l’étude de la langue.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Etude de la langue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(grammaire,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orthographe, lexique)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la variation et les marques morphologiques à l’oral et à l’écrit (noms, déterminants, adjectifs, pronoms, verbes).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Identifier les classes de mots subissant des variations : le nom,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l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 verbe, le déterminant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l’adjectif.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Effectuer l’accord du verbe avec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son sujet (être capable d’identifier le verbe dans une phrase).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Mémoriser des verbes fréquents (être, avoir, aller, faire, dire,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prendre, pouvoir, voir, devoir, vouloir) et des verbes dont l’infinitif est en –er au présent.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Mettre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en évidence la cohérence sémantique de la phrase.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Culture littéraire et artistique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Découvrir des romans d’aventures dont le personnage principal est proche des élèves (enfant ou animal par exemple) afin de favoriser l’entrée en lecture.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Comprendre les qualités et valeurs qui caractérisent un héros.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14290" y="7715272"/>
            <a:ext cx="6429420" cy="121444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Mrs Chocolat" pitchFamily="2" charset="0"/>
              </a:rPr>
              <a:t>Acquisitions, progrès et difficultés éventuelles</a:t>
            </a:r>
          </a:p>
          <a:p>
            <a:pPr algn="ctr"/>
            <a:endParaRPr lang="fr-FR" sz="1400" dirty="0" smtClean="0">
              <a:solidFill>
                <a:schemeClr val="tx1"/>
              </a:solidFill>
              <a:latin typeface="Mrs Chocolat" pitchFamily="2" charset="0"/>
            </a:endParaRPr>
          </a:p>
          <a:p>
            <a:pPr algn="ctr"/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Bla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endParaRPr lang="fr-FR" sz="1000" dirty="0">
              <a:solidFill>
                <a:schemeClr val="tx1"/>
              </a:solidFill>
              <a:latin typeface="Delius Swash Caps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14290" y="214282"/>
            <a:ext cx="6357982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Mrs Chocolat" pitchFamily="2" charset="0"/>
              </a:rPr>
              <a:t>Suivi des acquis scolaires – Trimestre 1 du 01/09 au 30/11</a:t>
            </a:r>
            <a:endParaRPr lang="fr-FR" sz="1600" dirty="0">
              <a:solidFill>
                <a:schemeClr val="tx1"/>
              </a:solidFill>
              <a:latin typeface="Mrs Chocolat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3" y="857224"/>
          <a:ext cx="6500858" cy="47149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Mathématiques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Nombres et calculs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les unités de numération (unités simples, dizaines, centaines, milliers,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millions</a:t>
                      </a:r>
                      <a:r>
                        <a:rPr lang="fr-FR" sz="1000" b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, milliards)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et leurs relations.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Comparer, ranger, encadrer des grands nombres entiers,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les repérer et les placer sur une demi-droite graduée adaptée.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et utiliser les techniques opératoires de calcul (additions, soustractions, multiplications).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les propriétés des opérations (5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+ 2 = 2 + 5 ; 7 x 8 = 8 x 7).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Résoudre des problèmes relevant des structures additives et multiplicatives.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et utiliser les représentations usuelles (tableaux à double entrée).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Calculer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mentalement pour établir un résultat exact ou évaluer un ordre de grandeur.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Grandeurs et mesures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et utiliser les unités relatives aux longueurs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aux masses.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Espace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géométrie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les notions de perpendicularité et de parallélisme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: propriétés, construction de droites parallèles et perpendiculaires.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Compléter une figure par symétrie axiale.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Comprendre les notions de figure symétrique, d’axe de symétrie d’une figure, de figures symétriques par rapport à un axe.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753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Maîtriser le vocabulaire approprié pour décrire les figures planes usuelles : segment,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milieu d’un segment, droite, alignement des points, côté, sommet, propriétés d’égalité de longueurs.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14290" y="5786446"/>
            <a:ext cx="6429420" cy="857256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Mrs Chocolat" pitchFamily="2" charset="0"/>
              </a:rPr>
              <a:t>Acquisitions, progrès et difficultés éventuelles</a:t>
            </a:r>
          </a:p>
          <a:p>
            <a:pPr algn="ctr"/>
            <a:endParaRPr lang="fr-FR" sz="1400" dirty="0" smtClean="0">
              <a:solidFill>
                <a:schemeClr val="tx1"/>
              </a:solidFill>
              <a:latin typeface="Mrs Chocolat" pitchFamily="2" charset="0"/>
            </a:endParaRPr>
          </a:p>
          <a:p>
            <a:pPr algn="ctr"/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Bla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.</a:t>
            </a:r>
            <a:endParaRPr lang="fr-FR" sz="10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2" y="6858016"/>
          <a:ext cx="6500858" cy="19584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EPS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Conduire</a:t>
                      </a:r>
                      <a:r>
                        <a:rPr lang="fr-FR" sz="900" b="1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 et maîtriser un affrontement collectif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Adapter son jeu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ses actions aux adversaires et à ses partenaires.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Rechercher le gain de l’affrontement par des choix tactiques simples.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Coopérer pour attaquer et défendre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Produire une performance  optimale, mesurable à une échéance donnée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Mobiliser ses ressources pour réaliser la meilleure performance possible dans des activités athlétiques (courir longtemps).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Pendant l’action, prendre des repères extérieurs à son corps pour percevoir : espace, temps, durée et effort.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14290" y="214282"/>
            <a:ext cx="6357982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Mrs Chocolat" pitchFamily="2" charset="0"/>
              </a:rPr>
              <a:t>Suivi des acquis scolaires – Trimestre 1 du 01/09 au 30/11</a:t>
            </a:r>
            <a:endParaRPr lang="fr-FR" sz="1600" dirty="0">
              <a:solidFill>
                <a:schemeClr val="tx1"/>
              </a:solidFill>
              <a:latin typeface="Mrs Chocolat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3" y="857224"/>
          <a:ext cx="6500858" cy="28766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Anglais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Ecouter et comprendre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Suivre les instructions données.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Comprendre l’ensemble des consignes utilisées en classe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34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Lire et comprendre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Lexique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: connaître un répertoire de mots isolés, d’expressions simples et d’éléments culturels concernant des informations sur la personne, son quotidien et son environnement.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Parler en continu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Reproduire un modèle oral (répéter, réciter).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Se présenter oralement et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présenter les autres.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Phonologie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l’alphabet.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822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Percevoir et restituer le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phrasé d’un énoncé familier.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14290" y="7858148"/>
            <a:ext cx="6429420" cy="1071570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Mrs Chocolat" pitchFamily="2" charset="0"/>
              </a:rPr>
              <a:t>Acquisitions, progrès et difficultés éventuelles</a:t>
            </a:r>
          </a:p>
          <a:p>
            <a:pPr algn="ctr"/>
            <a:endParaRPr lang="fr-FR" sz="1400" dirty="0" smtClean="0">
              <a:solidFill>
                <a:schemeClr val="tx1"/>
              </a:solidFill>
              <a:latin typeface="Mrs Chocolat" pitchFamily="2" charset="0"/>
            </a:endParaRPr>
          </a:p>
          <a:p>
            <a:pPr algn="ctr"/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Bla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endParaRPr lang="fr-FR" sz="10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2" y="4071934"/>
          <a:ext cx="6500858" cy="3521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err="1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Hist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 – Géo – Sciences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Histoire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Identifier les principales périodes de l’histoire en les situant dans l’ordre chronologique et en les caractérisant simplement , par le recours à des récits et par l’analyse de quelques documents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  <a:sym typeface="Wingdings 3"/>
                        </a:rPr>
                        <a:t> Antiquité.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Mémoriser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quelques repères chronologiques 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  <a:sym typeface="Wingdings 3"/>
                        </a:rPr>
                        <a:t> Alésia.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Savoir utiliser les principaux termes du vocabulaire spécifique lié aux notions étudiées </a:t>
                      </a: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  <a:sym typeface="Wingdings 3"/>
                        </a:rPr>
                        <a:t> hiérarchie, polythéisme, Gaulois, Romains,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  <a:sym typeface="Wingdings 3"/>
                        </a:rPr>
                        <a:t> druides.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Poser des questions, se poser des questions,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formuler des hypothèses.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Comprendre le sens général d’un document.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Géographie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Nommer et localiser un lieu dans un espace géographique.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Identifier les caractéristiques de son lieu de vie : lire des paysages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utiliser un vocabulaire adapté.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5144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Sciences et technologie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Découvrir des paysages, la géologie locale,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les interactions avec l’environnement et le peuplement.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les phénomènes géologiques traduisant l’activité interne de la Terre (volcanisme, tremblements de terre).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214290" y="214282"/>
            <a:ext cx="6357982" cy="428628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Mrs Chocolat" pitchFamily="2" charset="0"/>
              </a:rPr>
              <a:t>Suivi des acquis scolaires – Trimestre 1 du 01/09 au 30/11</a:t>
            </a:r>
            <a:endParaRPr lang="fr-FR" sz="1600" dirty="0">
              <a:solidFill>
                <a:schemeClr val="tx1"/>
              </a:solidFill>
              <a:latin typeface="Mrs Chocolat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3" y="857224"/>
          <a:ext cx="6500858" cy="38635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Pratiques</a:t>
                      </a:r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 artistiques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Arts plastiques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Découvrir l’image dessinée, peinte, photographiée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, la transformation d’images existantes dans une visée poétique ou artistique.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Découvrir et expérimenter le travail en volume 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(origamis).</a:t>
                      </a:r>
                      <a:endParaRPr lang="fr-FR" sz="1000" b="0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Fineliner Script" pitchFamily="50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Education musicale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Reproduire et interpréter un modèle mélodique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et rythmique.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Mémoriser et chanter par cœur un chant appris par imitation,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soutenir un bref moment de chant en solo.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Tenir sa partie dans un bref moment de polyphonie.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un répertoire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de chansons diverses.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Connaître et expérimenter les conditions d’un travail collectif : concentration, écoute,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respect…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Ecouter et respecter le point de vue des autres et l’expression de leur sensibilité.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Histoire des arts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Mettre en relation une ou plusieurs œuvres contemporaines entre elles  et un fait historique,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une époque, étudiés en histoire (arènes d’Arles et de Nîmes par exemple).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Produire une fiche signalétique / un cartel pour identifier une œuvre d’art.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à coins arrondis 5"/>
          <p:cNvSpPr/>
          <p:nvPr/>
        </p:nvSpPr>
        <p:spPr>
          <a:xfrm>
            <a:off x="214290" y="7858148"/>
            <a:ext cx="6429420" cy="928694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  <a:latin typeface="Mrs Chocolat" pitchFamily="2" charset="0"/>
              </a:rPr>
              <a:t>Acquisitions, progrès et difficultés éventuelles</a:t>
            </a:r>
          </a:p>
          <a:p>
            <a:pPr algn="ctr"/>
            <a:endParaRPr lang="fr-FR" sz="1400" dirty="0" smtClean="0">
              <a:solidFill>
                <a:schemeClr val="tx1"/>
              </a:solidFill>
              <a:latin typeface="Mrs Chocolat" pitchFamily="2" charset="0"/>
            </a:endParaRPr>
          </a:p>
          <a:p>
            <a:pPr algn="ctr"/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Bla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r>
              <a:rPr lang="fr-FR" sz="1000" dirty="0" smtClean="0">
                <a:solidFill>
                  <a:schemeClr val="tx1"/>
                </a:solidFill>
                <a:latin typeface="Delius Swash Caps" pitchFamily="2" charset="0"/>
              </a:rPr>
              <a:t> </a:t>
            </a:r>
            <a:r>
              <a:rPr lang="fr-FR" sz="1000" dirty="0" err="1" smtClean="0">
                <a:solidFill>
                  <a:schemeClr val="tx1"/>
                </a:solidFill>
                <a:latin typeface="Delius Swash Caps" pitchFamily="2" charset="0"/>
              </a:rPr>
              <a:t>bla</a:t>
            </a:r>
            <a:endParaRPr lang="fr-FR" sz="1000" dirty="0">
              <a:solidFill>
                <a:schemeClr val="tx1"/>
              </a:solidFill>
              <a:latin typeface="Delius Swash Caps" pitchFamily="2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8428019"/>
              </p:ext>
            </p:extLst>
          </p:nvPr>
        </p:nvGraphicFramePr>
        <p:xfrm>
          <a:off x="142852" y="4929190"/>
          <a:ext cx="6500858" cy="25546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474022"/>
                <a:gridCol w="948041"/>
                <a:gridCol w="4650166"/>
                <a:gridCol w="428629"/>
              </a:tblGrid>
              <a:tr h="378488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0" dirty="0" smtClean="0">
                          <a:solidFill>
                            <a:schemeClr val="tx1"/>
                          </a:solidFill>
                          <a:effectLst/>
                          <a:latin typeface="AdamGorry-Lights" pitchFamily="34" charset="0"/>
                          <a:ea typeface="Times New Roman"/>
                          <a:cs typeface="Times New Roman"/>
                        </a:rPr>
                        <a:t>EMC</a:t>
                      </a: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La sensibilité : soi et les autres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Respecter autrui et accepter les différences.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solidFill>
                          <a:schemeClr val="tx1"/>
                        </a:solidFill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Manifester le respect des autres dans son langage et son attitude.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84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Comprendre le sens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 des symboles de la République.</a:t>
                      </a:r>
                      <a:endParaRPr lang="fr-FR" sz="1000" b="0" dirty="0" smtClean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Le droit et la règle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Comprendre les notions de droits et de devoirs, les accepter et les appliquer.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96196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Le jugement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Prendre part à une discussion, un débat ou un dialogue : prendre la parole devant les autres, écouter autrui, formuler et apprendre à justifier un point de vue.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2000" b="0" dirty="0">
                        <a:solidFill>
                          <a:schemeClr val="tx1"/>
                        </a:solidFill>
                        <a:effectLst/>
                        <a:latin typeface="AdamGorry-Lights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A Gentle Touch" pitchFamily="2" charset="0"/>
                          <a:cs typeface="Times New Roman"/>
                        </a:rPr>
                        <a:t>L’engagement</a:t>
                      </a:r>
                      <a:endParaRPr lang="fr-FR" sz="900" b="1" dirty="0">
                        <a:solidFill>
                          <a:schemeClr val="tx1"/>
                        </a:solidFill>
                        <a:effectLst/>
                        <a:latin typeface="Delius Swash Caps" pitchFamily="2" charset="0"/>
                        <a:ea typeface="A Gentle Touch" pitchFamily="2" charset="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0163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Delius Swash Caps" pitchFamily="2" charset="0"/>
                          <a:ea typeface="Times New Roman"/>
                          <a:cs typeface="Times New Roman"/>
                        </a:rPr>
                        <a:t>Savoir participer et prendre sa place dans un groupe.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b="1" dirty="0">
                        <a:latin typeface="Delius Swash Caps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1306</Words>
  <Application>Microsoft Office PowerPoint</Application>
  <PresentationFormat>Affichage à l'écran (4:3)</PresentationFormat>
  <Paragraphs>137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45</cp:revision>
  <dcterms:created xsi:type="dcterms:W3CDTF">2016-10-29T07:47:54Z</dcterms:created>
  <dcterms:modified xsi:type="dcterms:W3CDTF">2016-10-30T14:20:05Z</dcterms:modified>
</cp:coreProperties>
</file>