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3" r:id="rId5"/>
    <p:sldId id="261" r:id="rId6"/>
    <p:sldId id="259" r:id="rId7"/>
    <p:sldId id="260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4755-CE93-4739-AB88-F7DA0BEEEE3C}" type="datetimeFigureOut">
              <a:rPr lang="fr-FR" smtClean="0"/>
              <a:t>15/05/2019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D2AF-DFAA-47A3-B31C-4C555C5842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2039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4755-CE93-4739-AB88-F7DA0BEEEE3C}" type="datetimeFigureOut">
              <a:rPr lang="fr-FR" smtClean="0"/>
              <a:t>15/05/2019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D2AF-DFAA-47A3-B31C-4C555C5842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315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4755-CE93-4739-AB88-F7DA0BEEEE3C}" type="datetimeFigureOut">
              <a:rPr lang="fr-FR" smtClean="0"/>
              <a:t>15/05/2019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D2AF-DFAA-47A3-B31C-4C555C5842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1568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4755-CE93-4739-AB88-F7DA0BEEEE3C}" type="datetimeFigureOut">
              <a:rPr lang="fr-FR" smtClean="0"/>
              <a:t>15/05/2019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D2AF-DFAA-47A3-B31C-4C555C5842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955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4755-CE93-4739-AB88-F7DA0BEEEE3C}" type="datetimeFigureOut">
              <a:rPr lang="fr-FR" smtClean="0"/>
              <a:t>15/05/2019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D2AF-DFAA-47A3-B31C-4C555C5842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1581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4755-CE93-4739-AB88-F7DA0BEEEE3C}" type="datetimeFigureOut">
              <a:rPr lang="fr-FR" smtClean="0"/>
              <a:t>15/05/2019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D2AF-DFAA-47A3-B31C-4C555C5842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5443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4755-CE93-4739-AB88-F7DA0BEEEE3C}" type="datetimeFigureOut">
              <a:rPr lang="fr-FR" smtClean="0"/>
              <a:t>15/05/2019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D2AF-DFAA-47A3-B31C-4C555C5842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256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4755-CE93-4739-AB88-F7DA0BEEEE3C}" type="datetimeFigureOut">
              <a:rPr lang="fr-FR" smtClean="0"/>
              <a:t>15/05/2019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D2AF-DFAA-47A3-B31C-4C555C5842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659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4755-CE93-4739-AB88-F7DA0BEEEE3C}" type="datetimeFigureOut">
              <a:rPr lang="fr-FR" smtClean="0"/>
              <a:t>15/05/2019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D2AF-DFAA-47A3-B31C-4C555C5842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2726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4755-CE93-4739-AB88-F7DA0BEEEE3C}" type="datetimeFigureOut">
              <a:rPr lang="fr-FR" smtClean="0"/>
              <a:t>15/05/2019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D2AF-DFAA-47A3-B31C-4C555C5842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79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44755-CE93-4739-AB88-F7DA0BEEEE3C}" type="datetimeFigureOut">
              <a:rPr lang="fr-FR" smtClean="0"/>
              <a:t>15/05/2019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6D2AF-DFAA-47A3-B31C-4C555C5842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0760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44755-CE93-4739-AB88-F7DA0BEEEE3C}" type="datetimeFigureOut">
              <a:rPr lang="fr-FR" smtClean="0"/>
              <a:t>15/05/2019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6D2AF-DFAA-47A3-B31C-4C555C58428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7953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805" y="2253802"/>
            <a:ext cx="11478803" cy="1613966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21972" y="1403796"/>
            <a:ext cx="2215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>
                <a:solidFill>
                  <a:srgbClr val="FF0000"/>
                </a:solidFill>
              </a:rPr>
              <a:t>Source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9895267" y="4204393"/>
            <a:ext cx="2073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>
                <a:solidFill>
                  <a:srgbClr val="FF0000"/>
                </a:solidFill>
              </a:rPr>
              <a:t>Destinataire</a:t>
            </a:r>
            <a:endParaRPr lang="fr-FR" sz="2800" b="1" dirty="0">
              <a:solidFill>
                <a:srgbClr val="FF0000"/>
              </a:solidFill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978794" y="1988571"/>
            <a:ext cx="12879" cy="50993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10919138" y="3694463"/>
            <a:ext cx="12879" cy="50993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393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68"/>
          <p:cNvSpPr>
            <a:spLocks noChangeArrowheads="1"/>
          </p:cNvSpPr>
          <p:nvPr/>
        </p:nvSpPr>
        <p:spPr bwMode="auto">
          <a:xfrm>
            <a:off x="313931" y="303161"/>
            <a:ext cx="4219425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1" i="1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Chaîne de conversion</a:t>
            </a:r>
            <a:r>
              <a:rPr kumimoji="0" lang="fr-FR" altLang="fr-FR" sz="2800" b="0" i="0" u="none" strike="noStrike" cap="none" normalizeH="0" baseline="0" smtClean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endParaRPr kumimoji="0" lang="fr-FR" altLang="fr-FR" sz="2800" b="0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4000" b="0" i="0" u="none" strike="noStrike" cap="none" normalizeH="0" baseline="0" smtClean="0">
              <a:ln>
                <a:noFill/>
              </a:ln>
              <a:solidFill>
                <a:srgbClr val="0070C0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38" name="Zone de dessin 5"/>
          <p:cNvGrpSpPr/>
          <p:nvPr/>
        </p:nvGrpSpPr>
        <p:grpSpPr>
          <a:xfrm>
            <a:off x="1223492" y="2099256"/>
            <a:ext cx="10483404" cy="3477295"/>
            <a:chOff x="0" y="0"/>
            <a:chExt cx="6295044" cy="963964"/>
          </a:xfrm>
        </p:grpSpPr>
        <p:sp>
          <p:nvSpPr>
            <p:cNvPr id="39" name="Rectangle 38"/>
            <p:cNvSpPr/>
            <p:nvPr/>
          </p:nvSpPr>
          <p:spPr>
            <a:xfrm>
              <a:off x="0" y="0"/>
              <a:ext cx="5758815" cy="479425"/>
            </a:xfrm>
            <a:prstGeom prst="rect">
              <a:avLst/>
            </a:prstGeom>
          </p:spPr>
        </p:sp>
        <p:cxnSp>
          <p:nvCxnSpPr>
            <p:cNvPr id="40" name="Connecteur droit avec flèche 39"/>
            <p:cNvCxnSpPr/>
            <p:nvPr/>
          </p:nvCxnSpPr>
          <p:spPr>
            <a:xfrm>
              <a:off x="1238251" y="264647"/>
              <a:ext cx="1809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Zone de texte 7"/>
            <p:cNvSpPr txBox="1"/>
            <p:nvPr/>
          </p:nvSpPr>
          <p:spPr>
            <a:xfrm>
              <a:off x="1428748" y="50223"/>
              <a:ext cx="1171576" cy="42885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20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Echantillonneur</a:t>
              </a:r>
            </a:p>
          </p:txBody>
        </p:sp>
        <p:sp>
          <p:nvSpPr>
            <p:cNvPr id="42" name="Zone de texte 7"/>
            <p:cNvSpPr txBox="1"/>
            <p:nvPr/>
          </p:nvSpPr>
          <p:spPr>
            <a:xfrm>
              <a:off x="2789217" y="60542"/>
              <a:ext cx="777559" cy="41853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20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Bloqueur</a:t>
              </a:r>
            </a:p>
          </p:txBody>
        </p:sp>
        <p:sp>
          <p:nvSpPr>
            <p:cNvPr id="43" name="Zone de texte 7"/>
            <p:cNvSpPr txBox="1"/>
            <p:nvPr/>
          </p:nvSpPr>
          <p:spPr>
            <a:xfrm>
              <a:off x="3747514" y="62486"/>
              <a:ext cx="1062611" cy="416583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20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Numérisation</a:t>
              </a:r>
            </a:p>
          </p:txBody>
        </p:sp>
        <p:sp>
          <p:nvSpPr>
            <p:cNvPr id="44" name="Zone de texte 2"/>
            <p:cNvSpPr txBox="1"/>
            <p:nvPr/>
          </p:nvSpPr>
          <p:spPr>
            <a:xfrm>
              <a:off x="0" y="0"/>
              <a:ext cx="1256740" cy="544091"/>
            </a:xfrm>
            <a:prstGeom prst="rect">
              <a:avLst/>
            </a:prstGeom>
            <a:noFill/>
            <a:ln w="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sz="2400" b="1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Signal</a:t>
              </a:r>
              <a:br>
                <a:rPr lang="fr-FR" sz="2400" b="1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fr-FR" sz="2400" b="1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analogique S</a:t>
              </a:r>
              <a:r>
                <a:rPr lang="fr-FR" sz="2400" b="1" i="1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lang="fr-FR" sz="2400" b="1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(t)</a:t>
              </a:r>
            </a:p>
          </p:txBody>
        </p:sp>
        <p:cxnSp>
          <p:nvCxnSpPr>
            <p:cNvPr id="45" name="Connecteur droit avec flèche 44"/>
            <p:cNvCxnSpPr/>
            <p:nvPr/>
          </p:nvCxnSpPr>
          <p:spPr>
            <a:xfrm>
              <a:off x="2608242" y="280394"/>
              <a:ext cx="1809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avec flèche 45"/>
            <p:cNvCxnSpPr/>
            <p:nvPr/>
          </p:nvCxnSpPr>
          <p:spPr>
            <a:xfrm>
              <a:off x="3566776" y="301342"/>
              <a:ext cx="1809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avec flèche 46"/>
            <p:cNvCxnSpPr/>
            <p:nvPr/>
          </p:nvCxnSpPr>
          <p:spPr>
            <a:xfrm>
              <a:off x="4818189" y="280394"/>
              <a:ext cx="18097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Zone de texte 2"/>
            <p:cNvSpPr txBox="1"/>
            <p:nvPr/>
          </p:nvSpPr>
          <p:spPr>
            <a:xfrm>
              <a:off x="5008689" y="0"/>
              <a:ext cx="1286355" cy="544091"/>
            </a:xfrm>
            <a:prstGeom prst="rect">
              <a:avLst/>
            </a:prstGeom>
            <a:noFill/>
            <a:ln w="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2400" b="1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Signal</a:t>
              </a:r>
              <a:br>
                <a:rPr lang="fr-FR" sz="2400" b="1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</a:br>
              <a:r>
                <a:rPr lang="fr-FR" sz="2400" b="1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numérique S</a:t>
              </a:r>
              <a:r>
                <a:rPr lang="fr-FR" sz="2400" b="1" i="1" baseline="-25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N</a:t>
              </a:r>
              <a:r>
                <a:rPr lang="fr-FR" sz="2400" b="1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(t)</a:t>
              </a:r>
            </a:p>
          </p:txBody>
        </p:sp>
        <p:sp>
          <p:nvSpPr>
            <p:cNvPr id="49" name="Zone de texte 4"/>
            <p:cNvSpPr txBox="1"/>
            <p:nvPr/>
          </p:nvSpPr>
          <p:spPr>
            <a:xfrm>
              <a:off x="2445554" y="574324"/>
              <a:ext cx="511621" cy="389640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fr-FR" sz="2000">
                  <a:effectLst/>
                  <a:highlight>
                    <a:srgbClr val="FF00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  <a:r>
                <a:rPr lang="fr-FR" sz="2000" baseline="-25000">
                  <a:effectLst/>
                  <a:highlight>
                    <a:srgbClr val="FF00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fr-FR" sz="2000">
                  <a:effectLst/>
                  <a:highlight>
                    <a:srgbClr val="FF00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(t)</a:t>
              </a:r>
              <a:endParaRPr lang="fr-FR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0" name="Zone de texte 4"/>
            <p:cNvSpPr txBox="1"/>
            <p:nvPr/>
          </p:nvSpPr>
          <p:spPr>
            <a:xfrm>
              <a:off x="1113437" y="574709"/>
              <a:ext cx="511175" cy="3892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2000">
                  <a:effectLst/>
                  <a:highlight>
                    <a:srgbClr val="FF00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S</a:t>
              </a:r>
              <a:r>
                <a:rPr lang="fr-FR" sz="2000" baseline="-25000">
                  <a:effectLst/>
                  <a:highlight>
                    <a:srgbClr val="FF00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fr-FR" sz="2000">
                  <a:effectLst/>
                  <a:highlight>
                    <a:srgbClr val="FF00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(t)</a:t>
              </a:r>
              <a:endParaRPr lang="fr-FR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1" name="Zone de texte 4"/>
            <p:cNvSpPr txBox="1"/>
            <p:nvPr/>
          </p:nvSpPr>
          <p:spPr>
            <a:xfrm>
              <a:off x="3399437" y="574709"/>
              <a:ext cx="511175" cy="3892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2000">
                  <a:effectLst/>
                  <a:highlight>
                    <a:srgbClr val="00FF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S</a:t>
              </a:r>
              <a:r>
                <a:rPr lang="fr-FR" sz="2000" baseline="-25000">
                  <a:effectLst/>
                  <a:highlight>
                    <a:srgbClr val="00FF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fr-FR" sz="2000">
                  <a:effectLst/>
                  <a:highlight>
                    <a:srgbClr val="00FF00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(t)</a:t>
              </a:r>
              <a:endParaRPr lang="fr-FR" sz="20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2" name="Zone de texte 4"/>
            <p:cNvSpPr txBox="1"/>
            <p:nvPr/>
          </p:nvSpPr>
          <p:spPr>
            <a:xfrm>
              <a:off x="4666262" y="572770"/>
              <a:ext cx="511175" cy="38925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 hangingPunct="0">
                <a:spcBef>
                  <a:spcPts val="600"/>
                </a:spcBef>
                <a:spcAft>
                  <a:spcPts val="0"/>
                </a:spcAft>
              </a:pPr>
              <a:r>
                <a:rPr lang="fr-FR" sz="2400" dirty="0">
                  <a:effectLst/>
                  <a:highlight>
                    <a:srgbClr val="00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S</a:t>
              </a:r>
              <a:r>
                <a:rPr lang="fr-FR" sz="2400" baseline="-25000" dirty="0">
                  <a:effectLst/>
                  <a:highlight>
                    <a:srgbClr val="00FFFF"/>
                  </a:highlight>
                  <a:latin typeface="Times New Roman" panose="02020603050405020304" pitchFamily="18" charset="0"/>
                  <a:ea typeface="Times New Roman" panose="02020603050405020304" pitchFamily="18" charset="0"/>
                </a:rPr>
                <a:t>N</a:t>
              </a:r>
              <a:endParaRPr lang="fr-F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5876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382" y="721216"/>
            <a:ext cx="11473128" cy="5357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63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71" y="1300766"/>
            <a:ext cx="10282389" cy="4262907"/>
          </a:xfrm>
          <a:prstGeom prst="rect">
            <a:avLst/>
          </a:prstGeom>
        </p:spPr>
      </p:pic>
      <p:cxnSp>
        <p:nvCxnSpPr>
          <p:cNvPr id="4" name="Connecteur droit 3"/>
          <p:cNvCxnSpPr/>
          <p:nvPr/>
        </p:nvCxnSpPr>
        <p:spPr>
          <a:xfrm>
            <a:off x="1365161" y="5177307"/>
            <a:ext cx="386366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2176530" y="3616818"/>
            <a:ext cx="386366" cy="21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1790164" y="4374525"/>
            <a:ext cx="386366" cy="21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2562896" y="2861256"/>
            <a:ext cx="386366" cy="21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2949262" y="2861256"/>
            <a:ext cx="386366" cy="21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3335628" y="2861256"/>
            <a:ext cx="386366" cy="21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3721994" y="3639355"/>
            <a:ext cx="386366" cy="21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4108360" y="4415309"/>
            <a:ext cx="386366" cy="21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494726" y="4773770"/>
            <a:ext cx="386366" cy="21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4878946" y="4383112"/>
            <a:ext cx="386366" cy="21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5265312" y="3637210"/>
            <a:ext cx="386366" cy="21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/>
        </p:nvCxnSpPr>
        <p:spPr>
          <a:xfrm>
            <a:off x="5651678" y="3228305"/>
            <a:ext cx="386366" cy="21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6038044" y="2821545"/>
            <a:ext cx="386366" cy="21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6437289" y="2481331"/>
            <a:ext cx="386366" cy="21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6823655" y="2854815"/>
            <a:ext cx="386366" cy="21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7210021" y="3228299"/>
            <a:ext cx="386366" cy="21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7583508" y="2869839"/>
            <a:ext cx="386366" cy="21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7969874" y="2481331"/>
            <a:ext cx="386366" cy="21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8356240" y="2888085"/>
            <a:ext cx="386366" cy="21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8742606" y="3614673"/>
            <a:ext cx="386366" cy="214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 flipV="1">
            <a:off x="1790164" y="4383112"/>
            <a:ext cx="0" cy="79419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flipV="1">
            <a:off x="2176530" y="3580330"/>
            <a:ext cx="0" cy="79419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2562896" y="2888085"/>
            <a:ext cx="0" cy="79419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V="1">
            <a:off x="3721994" y="2861256"/>
            <a:ext cx="0" cy="79419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V="1">
            <a:off x="4106214" y="3682280"/>
            <a:ext cx="0" cy="79419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V="1">
            <a:off x="5265312" y="3580330"/>
            <a:ext cx="0" cy="79419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 flipV="1">
            <a:off x="8742606" y="2888085"/>
            <a:ext cx="0" cy="79419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flipV="1">
            <a:off x="4494726" y="4383112"/>
            <a:ext cx="0" cy="38851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/>
          <p:nvPr/>
        </p:nvCxnSpPr>
        <p:spPr>
          <a:xfrm flipV="1">
            <a:off x="4863920" y="4415309"/>
            <a:ext cx="0" cy="38851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flipV="1">
            <a:off x="5662410" y="3228299"/>
            <a:ext cx="0" cy="38851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 flipV="1">
            <a:off x="6010139" y="2888085"/>
            <a:ext cx="0" cy="38851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flipV="1">
            <a:off x="6422263" y="2499574"/>
            <a:ext cx="0" cy="38851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 flipV="1">
            <a:off x="6823655" y="2466304"/>
            <a:ext cx="0" cy="38851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 flipV="1">
            <a:off x="7210021" y="2854815"/>
            <a:ext cx="0" cy="38851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 flipV="1">
            <a:off x="7607119" y="2854815"/>
            <a:ext cx="0" cy="38851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 flipV="1">
            <a:off x="7969874" y="2481331"/>
            <a:ext cx="0" cy="38851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 flipV="1">
            <a:off x="8366972" y="2481331"/>
            <a:ext cx="0" cy="38851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>
            <a:off x="528034" y="5718220"/>
            <a:ext cx="62956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7030A0"/>
                </a:solidFill>
              </a:rPr>
              <a:t>8 valeurs possibles, de -4 à 3…   </a:t>
            </a:r>
            <a:endParaRPr lang="fr-FR" sz="2400" b="1" i="1" dirty="0">
              <a:solidFill>
                <a:srgbClr val="7030A0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5265311" y="5718220"/>
            <a:ext cx="5874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0070C0"/>
                </a:solidFill>
              </a:rPr>
              <a:t>… Qui peuvent être Codées de 000 à 111</a:t>
            </a:r>
            <a:endParaRPr lang="fr-FR" sz="2400" b="1" i="1" dirty="0">
              <a:solidFill>
                <a:srgbClr val="0070C0"/>
              </a:solidFill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2384296" y="6224532"/>
            <a:ext cx="10459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000     001     010    011    100     101     110      111</a:t>
            </a:r>
            <a:endParaRPr lang="fr-FR" sz="2400" dirty="0"/>
          </a:p>
        </p:txBody>
      </p:sp>
      <p:sp>
        <p:nvSpPr>
          <p:cNvPr id="59" name="ZoneTexte 58"/>
          <p:cNvSpPr txBox="1"/>
          <p:nvPr/>
        </p:nvSpPr>
        <p:spPr>
          <a:xfrm>
            <a:off x="9128972" y="6224532"/>
            <a:ext cx="27711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i="1" dirty="0" smtClean="0"/>
              <a:t>(codage 3 bits)</a:t>
            </a:r>
            <a:endParaRPr lang="fr-FR" sz="2000" i="1" dirty="0"/>
          </a:p>
        </p:txBody>
      </p:sp>
    </p:spTree>
    <p:extLst>
      <p:ext uri="{BB962C8B-B14F-4D97-AF65-F5344CB8AC3E}">
        <p14:creationId xmlns:p14="http://schemas.microsoft.com/office/powerpoint/2010/main" val="3088479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0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8" grpId="0"/>
      <p:bldP spid="5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380" y="257108"/>
            <a:ext cx="7219651" cy="6388391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9169758" y="862885"/>
            <a:ext cx="2738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Codage 4 bits, 16 valeurs possibles.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9169758" y="3837904"/>
            <a:ext cx="2738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      Valeurs possibles pour un codage n bits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9337183" y="3739986"/>
            <a:ext cx="1339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</a:t>
            </a:r>
            <a:endParaRPr lang="fr-FR" dirty="0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4700789" y="4829577"/>
            <a:ext cx="321972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3580327" y="4953901"/>
            <a:ext cx="42500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FF0000"/>
                </a:solidFill>
              </a:rPr>
              <a:t>Période d’échantillonnage</a:t>
            </a:r>
            <a:endParaRPr lang="fr-FR" sz="2400" b="1" i="1" dirty="0">
              <a:solidFill>
                <a:srgbClr val="FF0000"/>
              </a:solidFill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 flipV="1">
            <a:off x="5022761" y="1352282"/>
            <a:ext cx="0" cy="358461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5267460" y="1186050"/>
            <a:ext cx="23310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i="1" dirty="0" smtClean="0">
                <a:solidFill>
                  <a:srgbClr val="FF0000"/>
                </a:solidFill>
              </a:rPr>
              <a:t>Pas de quantification</a:t>
            </a:r>
            <a:endParaRPr lang="fr-FR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98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8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4868" y="1275008"/>
            <a:ext cx="5589431" cy="3979572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146998" y="4971245"/>
            <a:ext cx="66326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FF0000"/>
                </a:solidFill>
              </a:rPr>
              <a:t>Conversion analogique / numérique 8 bits (octet)</a:t>
            </a:r>
            <a:endParaRPr lang="fr-FR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95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53" y="1688955"/>
            <a:ext cx="12093247" cy="3681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83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80</Words>
  <Application>Microsoft Office PowerPoint</Application>
  <PresentationFormat>Grand écran</PresentationFormat>
  <Paragraphs>22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jp Bruyère</dc:creator>
  <cp:lastModifiedBy>jean paul BRUYERE</cp:lastModifiedBy>
  <cp:revision>13</cp:revision>
  <dcterms:created xsi:type="dcterms:W3CDTF">2016-05-23T15:40:02Z</dcterms:created>
  <dcterms:modified xsi:type="dcterms:W3CDTF">2019-05-15T13:14:34Z</dcterms:modified>
</cp:coreProperties>
</file>