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93333" autoAdjust="0"/>
  </p:normalViewPr>
  <p:slideViewPr>
    <p:cSldViewPr>
      <p:cViewPr>
        <p:scale>
          <a:sx n="100" d="100"/>
          <a:sy n="100" d="100"/>
        </p:scale>
        <p:origin x="-2124" y="161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E5B2F-5F90-4624-8C77-FBA2643003B5}" type="datetimeFigureOut">
              <a:rPr lang="fr-FR" smtClean="0"/>
              <a:pPr/>
              <a:t>02/11/2011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AC10-DF81-451F-A8A0-A5FFE1E98B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D8ED5-5064-47F4-A624-C8ADE4C6A7F9}" type="datetime1">
              <a:rPr lang="fr-FR" smtClean="0"/>
              <a:pPr/>
              <a:t>02/11/2011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8C636-A1B7-4207-BDB4-0B720E232DB8}" type="datetime1">
              <a:rPr lang="fr-FR" smtClean="0"/>
              <a:pPr/>
              <a:t>02/11/2011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617C-B647-4039-8DD2-FD904B876E59}" type="datetime1">
              <a:rPr lang="fr-FR" smtClean="0"/>
              <a:pPr/>
              <a:t>02/11/2011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3A0B-C9E2-4C8D-8B26-58AEA6101354}" type="datetime1">
              <a:rPr lang="fr-FR" smtClean="0"/>
              <a:pPr/>
              <a:t>02/11/2011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E8EE0-F8B8-42C1-89BF-EE480C361341}" type="datetime1">
              <a:rPr lang="fr-FR" smtClean="0"/>
              <a:pPr/>
              <a:t>02/11/2011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CF1C-6A75-4DF0-B55B-7D490AAA8E63}" type="datetime1">
              <a:rPr lang="fr-FR" smtClean="0"/>
              <a:pPr/>
              <a:t>02/11/2011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C453-40BC-4B9E-9E0E-7C7F6DBA2D49}" type="datetime1">
              <a:rPr lang="fr-FR" smtClean="0"/>
              <a:pPr/>
              <a:t>02/11/2011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8932-5B26-462B-9273-A2FD5C405D5E}" type="datetime1">
              <a:rPr lang="fr-FR" smtClean="0"/>
              <a:pPr/>
              <a:t>02/11/2011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88F8-3188-45B3-9C29-CA80F88EBB3B}" type="datetime1">
              <a:rPr lang="fr-FR" smtClean="0"/>
              <a:pPr/>
              <a:t>02/11/2011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F1F9A-7638-4604-8E9C-80EC7DA4E6CE}" type="datetime1">
              <a:rPr lang="fr-FR" smtClean="0"/>
              <a:pPr/>
              <a:t>02/11/2011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F3088-4603-4AB5-A975-A85E6B392584}" type="datetime1">
              <a:rPr lang="fr-FR" smtClean="0"/>
              <a:pPr/>
              <a:t>02/11/2011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338D2-04CE-4AEB-93B4-BCEB8DC2568B}" type="datetime1">
              <a:rPr lang="fr-FR" smtClean="0"/>
              <a:pPr/>
              <a:t>02/11/2011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81B14-B3FF-4BDA-8792-A7D2773A51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èche droite 11"/>
          <p:cNvSpPr/>
          <p:nvPr/>
        </p:nvSpPr>
        <p:spPr>
          <a:xfrm>
            <a:off x="332656" y="27248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>
            <a:off x="332656" y="135260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>
            <a:off x="332656" y="243272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332656" y="351284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32656" y="632520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Larme 49"/>
          <p:cNvSpPr/>
          <p:nvPr/>
        </p:nvSpPr>
        <p:spPr>
          <a:xfrm>
            <a:off x="1988840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Larme 50"/>
          <p:cNvSpPr/>
          <p:nvPr/>
        </p:nvSpPr>
        <p:spPr>
          <a:xfrm>
            <a:off x="6021288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Larme 51"/>
          <p:cNvSpPr/>
          <p:nvPr/>
        </p:nvSpPr>
        <p:spPr>
          <a:xfrm>
            <a:off x="2564904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Larme 52"/>
          <p:cNvSpPr/>
          <p:nvPr/>
        </p:nvSpPr>
        <p:spPr>
          <a:xfrm>
            <a:off x="3140968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Larme 53"/>
          <p:cNvSpPr/>
          <p:nvPr/>
        </p:nvSpPr>
        <p:spPr>
          <a:xfrm>
            <a:off x="3717032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Larme 54"/>
          <p:cNvSpPr/>
          <p:nvPr/>
        </p:nvSpPr>
        <p:spPr>
          <a:xfrm>
            <a:off x="4293096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Larme 55"/>
          <p:cNvSpPr/>
          <p:nvPr/>
        </p:nvSpPr>
        <p:spPr>
          <a:xfrm>
            <a:off x="4869160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Larme 56"/>
          <p:cNvSpPr/>
          <p:nvPr/>
        </p:nvSpPr>
        <p:spPr>
          <a:xfrm>
            <a:off x="5445224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Larme 57"/>
          <p:cNvSpPr/>
          <p:nvPr/>
        </p:nvSpPr>
        <p:spPr>
          <a:xfrm>
            <a:off x="1988840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Larme 58"/>
          <p:cNvSpPr/>
          <p:nvPr/>
        </p:nvSpPr>
        <p:spPr>
          <a:xfrm>
            <a:off x="6021288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Larme 59"/>
          <p:cNvSpPr/>
          <p:nvPr/>
        </p:nvSpPr>
        <p:spPr>
          <a:xfrm>
            <a:off x="2564904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Larme 60"/>
          <p:cNvSpPr/>
          <p:nvPr/>
        </p:nvSpPr>
        <p:spPr>
          <a:xfrm>
            <a:off x="3140968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Larme 61"/>
          <p:cNvSpPr/>
          <p:nvPr/>
        </p:nvSpPr>
        <p:spPr>
          <a:xfrm>
            <a:off x="3717032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Larme 62"/>
          <p:cNvSpPr/>
          <p:nvPr/>
        </p:nvSpPr>
        <p:spPr>
          <a:xfrm>
            <a:off x="4293096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Larme 63"/>
          <p:cNvSpPr/>
          <p:nvPr/>
        </p:nvSpPr>
        <p:spPr>
          <a:xfrm>
            <a:off x="4869160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Larme 64"/>
          <p:cNvSpPr/>
          <p:nvPr/>
        </p:nvSpPr>
        <p:spPr>
          <a:xfrm>
            <a:off x="5445224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ZoneTexte 73"/>
          <p:cNvSpPr txBox="1"/>
          <p:nvPr/>
        </p:nvSpPr>
        <p:spPr>
          <a:xfrm>
            <a:off x="332656" y="1640632"/>
            <a:ext cx="13681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Double, moitié, quadruple, quart	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476672" y="2720752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Calculs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476672" y="3872880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Le compte est bon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Arrondir un rectangle avec un coin du même côté 117"/>
          <p:cNvSpPr/>
          <p:nvPr/>
        </p:nvSpPr>
        <p:spPr>
          <a:xfrm>
            <a:off x="1817440" y="34448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Arrondir un rectangle avec un coin du même côté 121"/>
          <p:cNvSpPr/>
          <p:nvPr/>
        </p:nvSpPr>
        <p:spPr>
          <a:xfrm>
            <a:off x="3068960" y="34448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Arrondir un rectangle avec un coin du même côté 122"/>
          <p:cNvSpPr/>
          <p:nvPr/>
        </p:nvSpPr>
        <p:spPr>
          <a:xfrm>
            <a:off x="4265712" y="34448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Arrondir un rectangle avec un coin du même côté 123"/>
          <p:cNvSpPr/>
          <p:nvPr/>
        </p:nvSpPr>
        <p:spPr>
          <a:xfrm>
            <a:off x="5517232" y="34448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ZoneTexte 76"/>
          <p:cNvSpPr txBox="1"/>
          <p:nvPr/>
        </p:nvSpPr>
        <p:spPr>
          <a:xfrm>
            <a:off x="1916832" y="3800872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Sur ardoise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Flèche droite 77"/>
          <p:cNvSpPr/>
          <p:nvPr/>
        </p:nvSpPr>
        <p:spPr>
          <a:xfrm>
            <a:off x="332656" y="5241032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Flèche droite 78"/>
          <p:cNvSpPr/>
          <p:nvPr/>
        </p:nvSpPr>
        <p:spPr>
          <a:xfrm>
            <a:off x="332656" y="6321152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Flèche droite 79"/>
          <p:cNvSpPr/>
          <p:nvPr/>
        </p:nvSpPr>
        <p:spPr>
          <a:xfrm>
            <a:off x="332656" y="7401272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Flèche droite 80"/>
          <p:cNvSpPr/>
          <p:nvPr/>
        </p:nvSpPr>
        <p:spPr>
          <a:xfrm>
            <a:off x="332656" y="8481392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ZoneTexte 81"/>
          <p:cNvSpPr txBox="1"/>
          <p:nvPr/>
        </p:nvSpPr>
        <p:spPr>
          <a:xfrm>
            <a:off x="332656" y="5601072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Larme 82"/>
          <p:cNvSpPr/>
          <p:nvPr/>
        </p:nvSpPr>
        <p:spPr>
          <a:xfrm>
            <a:off x="1988840" y="653717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Larme 83"/>
          <p:cNvSpPr/>
          <p:nvPr/>
        </p:nvSpPr>
        <p:spPr>
          <a:xfrm>
            <a:off x="6021288" y="653717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Larme 84"/>
          <p:cNvSpPr/>
          <p:nvPr/>
        </p:nvSpPr>
        <p:spPr>
          <a:xfrm>
            <a:off x="2564904" y="653717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Larme 85"/>
          <p:cNvSpPr/>
          <p:nvPr/>
        </p:nvSpPr>
        <p:spPr>
          <a:xfrm>
            <a:off x="3140968" y="653717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Larme 86"/>
          <p:cNvSpPr/>
          <p:nvPr/>
        </p:nvSpPr>
        <p:spPr>
          <a:xfrm>
            <a:off x="3717032" y="653717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Larme 87"/>
          <p:cNvSpPr/>
          <p:nvPr/>
        </p:nvSpPr>
        <p:spPr>
          <a:xfrm>
            <a:off x="4293096" y="653717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Larme 88"/>
          <p:cNvSpPr/>
          <p:nvPr/>
        </p:nvSpPr>
        <p:spPr>
          <a:xfrm>
            <a:off x="4869160" y="653717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Larme 113"/>
          <p:cNvSpPr/>
          <p:nvPr/>
        </p:nvSpPr>
        <p:spPr>
          <a:xfrm>
            <a:off x="5445224" y="653717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Larme 114"/>
          <p:cNvSpPr/>
          <p:nvPr/>
        </p:nvSpPr>
        <p:spPr>
          <a:xfrm>
            <a:off x="1988840" y="761729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Larme 115"/>
          <p:cNvSpPr/>
          <p:nvPr/>
        </p:nvSpPr>
        <p:spPr>
          <a:xfrm>
            <a:off x="6021288" y="761729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Larme 118"/>
          <p:cNvSpPr/>
          <p:nvPr/>
        </p:nvSpPr>
        <p:spPr>
          <a:xfrm>
            <a:off x="2564904" y="761729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Larme 119"/>
          <p:cNvSpPr/>
          <p:nvPr/>
        </p:nvSpPr>
        <p:spPr>
          <a:xfrm>
            <a:off x="3140968" y="761729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Larme 120"/>
          <p:cNvSpPr/>
          <p:nvPr/>
        </p:nvSpPr>
        <p:spPr>
          <a:xfrm>
            <a:off x="3717032" y="761729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Larme 124"/>
          <p:cNvSpPr/>
          <p:nvPr/>
        </p:nvSpPr>
        <p:spPr>
          <a:xfrm>
            <a:off x="4293096" y="761729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Larme 125"/>
          <p:cNvSpPr/>
          <p:nvPr/>
        </p:nvSpPr>
        <p:spPr>
          <a:xfrm>
            <a:off x="4869160" y="761729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Larme 126"/>
          <p:cNvSpPr/>
          <p:nvPr/>
        </p:nvSpPr>
        <p:spPr>
          <a:xfrm>
            <a:off x="5445224" y="761729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ZoneTexte 127"/>
          <p:cNvSpPr txBox="1"/>
          <p:nvPr/>
        </p:nvSpPr>
        <p:spPr>
          <a:xfrm>
            <a:off x="332656" y="6609184"/>
            <a:ext cx="13681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Double, moitié, quadruple, quart	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ZoneTexte 128"/>
          <p:cNvSpPr txBox="1"/>
          <p:nvPr/>
        </p:nvSpPr>
        <p:spPr>
          <a:xfrm>
            <a:off x="476672" y="7689304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Calculs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ZoneTexte 129"/>
          <p:cNvSpPr txBox="1"/>
          <p:nvPr/>
        </p:nvSpPr>
        <p:spPr>
          <a:xfrm>
            <a:off x="476672" y="8841432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Le compte est bon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Arrondir un rectangle avec un coin du même côté 130"/>
          <p:cNvSpPr/>
          <p:nvPr/>
        </p:nvSpPr>
        <p:spPr>
          <a:xfrm>
            <a:off x="1817440" y="5313040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Arrondir un rectangle avec un coin du même côté 131"/>
          <p:cNvSpPr/>
          <p:nvPr/>
        </p:nvSpPr>
        <p:spPr>
          <a:xfrm>
            <a:off x="3068960" y="5313040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Arrondir un rectangle avec un coin du même côté 132"/>
          <p:cNvSpPr/>
          <p:nvPr/>
        </p:nvSpPr>
        <p:spPr>
          <a:xfrm>
            <a:off x="4265712" y="5313040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Arrondir un rectangle avec un coin du même côté 133"/>
          <p:cNvSpPr/>
          <p:nvPr/>
        </p:nvSpPr>
        <p:spPr>
          <a:xfrm>
            <a:off x="5517232" y="5313040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ZoneTexte 134"/>
          <p:cNvSpPr txBox="1"/>
          <p:nvPr/>
        </p:nvSpPr>
        <p:spPr>
          <a:xfrm>
            <a:off x="1916832" y="8769424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Sur ardoise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rganigramme : Alternative 116"/>
          <p:cNvSpPr/>
          <p:nvPr/>
        </p:nvSpPr>
        <p:spPr>
          <a:xfrm>
            <a:off x="548680" y="63252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Organigramme : Alternative 117"/>
          <p:cNvSpPr/>
          <p:nvPr/>
        </p:nvSpPr>
        <p:spPr>
          <a:xfrm>
            <a:off x="548680" y="171264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Organigramme : Alternative 118"/>
          <p:cNvSpPr/>
          <p:nvPr/>
        </p:nvSpPr>
        <p:spPr>
          <a:xfrm>
            <a:off x="548680" y="279276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Organigramme : Alternative 119"/>
          <p:cNvSpPr/>
          <p:nvPr/>
        </p:nvSpPr>
        <p:spPr>
          <a:xfrm>
            <a:off x="548680" y="387288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ZoneTexte 120"/>
          <p:cNvSpPr txBox="1"/>
          <p:nvPr/>
        </p:nvSpPr>
        <p:spPr>
          <a:xfrm>
            <a:off x="548680" y="20047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SCORE</a:t>
            </a:r>
            <a:endParaRPr lang="fr-FR" dirty="0"/>
          </a:p>
        </p:txBody>
      </p:sp>
      <p:sp>
        <p:nvSpPr>
          <p:cNvPr id="123" name="ZoneTexte 122"/>
          <p:cNvSpPr txBox="1"/>
          <p:nvPr/>
        </p:nvSpPr>
        <p:spPr>
          <a:xfrm>
            <a:off x="620688" y="7765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124" name="ZoneTexte 123"/>
          <p:cNvSpPr txBox="1"/>
          <p:nvPr/>
        </p:nvSpPr>
        <p:spPr>
          <a:xfrm>
            <a:off x="620688" y="18566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/4</a:t>
            </a:r>
            <a:endParaRPr lang="fr-FR" dirty="0"/>
          </a:p>
        </p:txBody>
      </p:sp>
      <p:sp>
        <p:nvSpPr>
          <p:cNvPr id="125" name="ZoneTexte 124"/>
          <p:cNvSpPr txBox="1"/>
          <p:nvPr/>
        </p:nvSpPr>
        <p:spPr>
          <a:xfrm>
            <a:off x="620688" y="293677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126" name="ZoneTexte 125"/>
          <p:cNvSpPr txBox="1"/>
          <p:nvPr/>
        </p:nvSpPr>
        <p:spPr>
          <a:xfrm>
            <a:off x="620688" y="40168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/5</a:t>
            </a:r>
            <a:endParaRPr lang="fr-FR" dirty="0"/>
          </a:p>
        </p:txBody>
      </p:sp>
      <p:sp>
        <p:nvSpPr>
          <p:cNvPr id="127" name="Organigramme : Alternative 126"/>
          <p:cNvSpPr/>
          <p:nvPr/>
        </p:nvSpPr>
        <p:spPr>
          <a:xfrm>
            <a:off x="1484784" y="1496616"/>
            <a:ext cx="5112568" cy="1008112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Organigramme : Alternative 127"/>
          <p:cNvSpPr/>
          <p:nvPr/>
        </p:nvSpPr>
        <p:spPr>
          <a:xfrm>
            <a:off x="1484784" y="63252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Organigramme : Alternative 129"/>
          <p:cNvSpPr/>
          <p:nvPr/>
        </p:nvSpPr>
        <p:spPr>
          <a:xfrm>
            <a:off x="1484784" y="3944888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1556792" y="632520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latin typeface="Arial" pitchFamily="34" charset="0"/>
                <a:cs typeface="Arial" pitchFamily="34" charset="0"/>
              </a:rPr>
              <a:t>Soustractions avec 1 000</a:t>
            </a:r>
            <a:endParaRPr lang="fr-FR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200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200" dirty="0" smtClean="0"/>
              <a:t>1 000 – 400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200" dirty="0" smtClean="0"/>
              <a:t>1 000 – 700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200" dirty="0" smtClean="0"/>
              <a:t>1 000 – 200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200" dirty="0" smtClean="0"/>
              <a:t>1 000 – 500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200" dirty="0" smtClean="0"/>
              <a:t>1 000 – 800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200" dirty="0" smtClean="0"/>
              <a:t>1 000 – 150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200" dirty="0" smtClean="0"/>
              <a:t>1 000 – 950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200" dirty="0" smtClean="0"/>
              <a:t>1 000 – 450 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1484784" y="3944888"/>
            <a:ext cx="525658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Multiplier par 9</a:t>
            </a:r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400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400" dirty="0" smtClean="0"/>
              <a:t>9 </a:t>
            </a:r>
            <a:r>
              <a:rPr lang="fr-FR" sz="1400" dirty="0" smtClean="0"/>
              <a:t>fois 10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400" dirty="0" smtClean="0"/>
              <a:t>9 fois 12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400" dirty="0" smtClean="0"/>
              <a:t>9 fois 30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400" dirty="0" smtClean="0"/>
              <a:t>9 fois 14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400" dirty="0" smtClean="0"/>
              <a:t>9 fois </a:t>
            </a:r>
            <a:r>
              <a:rPr lang="fr-FR" sz="1400" dirty="0" smtClean="0"/>
              <a:t>25</a:t>
            </a:r>
            <a:endParaRPr lang="fr-FR" sz="1400" dirty="0" smtClean="0"/>
          </a:p>
          <a:p>
            <a:r>
              <a:rPr lang="fr-FR" sz="1400" dirty="0" smtClean="0"/>
              <a:t>d. </a:t>
            </a:r>
            <a:r>
              <a:rPr lang="fr-FR" sz="1400" dirty="0" smtClean="0"/>
              <a:t>e</a:t>
            </a:r>
            <a:r>
              <a:rPr lang="fr-FR" sz="1400" dirty="0" smtClean="0"/>
              <a:t>. </a:t>
            </a:r>
            <a:endParaRPr lang="fr-FR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1556792" y="1496616"/>
            <a:ext cx="5040560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latin typeface="Arial" pitchFamily="34" charset="0"/>
                <a:cs typeface="Arial" pitchFamily="34" charset="0"/>
              </a:rPr>
              <a:t>Problèmes dictés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900" dirty="0" smtClean="0">
                <a:latin typeface="Wingdings 2" pitchFamily="18" charset="2"/>
                <a:cs typeface="Arial" pitchFamily="34" charset="0"/>
              </a:rPr>
              <a:t>u </a:t>
            </a:r>
            <a:r>
              <a:rPr lang="fr-FR" sz="900" dirty="0" smtClean="0"/>
              <a:t>Léo </a:t>
            </a:r>
            <a:r>
              <a:rPr lang="fr-FR" sz="900" dirty="0" smtClean="0"/>
              <a:t>a 15 images de foot. Il en donne un tiers </a:t>
            </a:r>
            <a:r>
              <a:rPr lang="fr-FR" sz="900" dirty="0" smtClean="0"/>
              <a:t>à sa </a:t>
            </a:r>
            <a:r>
              <a:rPr lang="fr-FR" sz="900" dirty="0" err="1" smtClean="0"/>
              <a:t>soeur</a:t>
            </a:r>
            <a:r>
              <a:rPr lang="fr-FR" sz="900" dirty="0" smtClean="0"/>
              <a:t> Lisa. Combien d’images donne-t-il à Lisa ?</a:t>
            </a:r>
          </a:p>
          <a:p>
            <a:r>
              <a:rPr lang="fr-FR" sz="900" dirty="0" smtClean="0">
                <a:latin typeface="Wingdings 2" pitchFamily="18" charset="2"/>
                <a:cs typeface="Arial" pitchFamily="34" charset="0"/>
              </a:rPr>
              <a:t>v </a:t>
            </a:r>
            <a:r>
              <a:rPr lang="fr-FR" sz="900" b="1" dirty="0" smtClean="0"/>
              <a:t>Jules </a:t>
            </a:r>
            <a:r>
              <a:rPr lang="fr-FR" sz="900" b="1" dirty="0" smtClean="0"/>
              <a:t>a 12 petites voitures. Il prête un quart </a:t>
            </a:r>
            <a:r>
              <a:rPr lang="fr-FR" sz="900" b="1" dirty="0" smtClean="0"/>
              <a:t>de </a:t>
            </a:r>
            <a:r>
              <a:rPr lang="fr-FR" sz="900" dirty="0" smtClean="0"/>
              <a:t>ses </a:t>
            </a:r>
            <a:r>
              <a:rPr lang="fr-FR" sz="900" dirty="0" smtClean="0"/>
              <a:t>voitures à Théo. Combien de voitures prête-t-il à Théo </a:t>
            </a:r>
            <a:r>
              <a:rPr lang="fr-FR" sz="900" dirty="0" smtClean="0"/>
              <a:t>? </a:t>
            </a:r>
            <a:r>
              <a:rPr lang="fr-FR" sz="900" dirty="0" smtClean="0">
                <a:latin typeface="Wingdings 2" pitchFamily="18" charset="2"/>
                <a:cs typeface="Arial" pitchFamily="34" charset="0"/>
              </a:rPr>
              <a:t>w </a:t>
            </a:r>
            <a:r>
              <a:rPr lang="fr-FR" sz="900" b="1" dirty="0" smtClean="0"/>
              <a:t>Aude a 30 euros dans sa tirelire. Elle achète un </a:t>
            </a:r>
            <a:r>
              <a:rPr lang="fr-FR" sz="900" dirty="0" smtClean="0"/>
              <a:t>livre. Pour payer le livre, elle doit donner un tiers de l’argent qu’elle possède. Quel est le prix du livre ? </a:t>
            </a:r>
            <a:r>
              <a:rPr lang="fr-FR" sz="900" dirty="0" smtClean="0">
                <a:latin typeface="Wingdings 2" pitchFamily="18" charset="2"/>
                <a:cs typeface="Arial" pitchFamily="34" charset="0"/>
              </a:rPr>
              <a:t>x </a:t>
            </a:r>
            <a:r>
              <a:rPr lang="fr-FR" sz="900" b="1" dirty="0" smtClean="0"/>
              <a:t>Maïa </a:t>
            </a:r>
            <a:r>
              <a:rPr lang="fr-FR" sz="900" b="1" dirty="0" smtClean="0"/>
              <a:t>doit décorer 20 cailloux. Elle en a </a:t>
            </a:r>
            <a:r>
              <a:rPr lang="fr-FR" sz="900" b="1" dirty="0" smtClean="0"/>
              <a:t>déjà </a:t>
            </a:r>
            <a:r>
              <a:rPr lang="fr-FR" sz="900" dirty="0" smtClean="0"/>
              <a:t>décoré </a:t>
            </a:r>
            <a:r>
              <a:rPr lang="fr-FR" sz="900" dirty="0" smtClean="0"/>
              <a:t>les trois quarts. Combien a-t-elle décoré de cailloux ?</a:t>
            </a:r>
            <a:endParaRPr lang="fr-FR" sz="9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900" dirty="0" smtClean="0">
                <a:latin typeface="Wingdings 2" pitchFamily="18" charset="2"/>
                <a:cs typeface="Arial" pitchFamily="34" charset="0"/>
              </a:rPr>
              <a:t> </a:t>
            </a:r>
            <a:endParaRPr lang="fr-FR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Organigramme : Alternative 50"/>
          <p:cNvSpPr/>
          <p:nvPr/>
        </p:nvSpPr>
        <p:spPr>
          <a:xfrm>
            <a:off x="1412776" y="279276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1412776" y="2792760"/>
            <a:ext cx="525658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Multiplication avec 25</a:t>
            </a:r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400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400" dirty="0" smtClean="0"/>
              <a:t>4 × 25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400" dirty="0" smtClean="0"/>
              <a:t>3 × 25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400" dirty="0" smtClean="0"/>
              <a:t>5 × 25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400" dirty="0" smtClean="0"/>
              <a:t>20 × 25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400" dirty="0" smtClean="0"/>
              <a:t>8 × 25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400" dirty="0" smtClean="0"/>
              <a:t>25 dans 100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400" dirty="0" smtClean="0"/>
              <a:t>25 dans 75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400" dirty="0" smtClean="0"/>
              <a:t>25 x  100</a:t>
            </a:r>
            <a:endParaRPr lang="fr-FR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Organigramme : Alternative 37"/>
          <p:cNvSpPr/>
          <p:nvPr/>
        </p:nvSpPr>
        <p:spPr>
          <a:xfrm>
            <a:off x="548680" y="560107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Organigramme : Alternative 46"/>
          <p:cNvSpPr/>
          <p:nvPr/>
        </p:nvSpPr>
        <p:spPr>
          <a:xfrm>
            <a:off x="548680" y="668119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Organigramme : Alternative 47"/>
          <p:cNvSpPr/>
          <p:nvPr/>
        </p:nvSpPr>
        <p:spPr>
          <a:xfrm>
            <a:off x="548680" y="776131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Organigramme : Alternative 48"/>
          <p:cNvSpPr/>
          <p:nvPr/>
        </p:nvSpPr>
        <p:spPr>
          <a:xfrm>
            <a:off x="548680" y="884143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548680" y="516902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SCORE</a:t>
            </a:r>
            <a:endParaRPr lang="fr-FR" dirty="0"/>
          </a:p>
        </p:txBody>
      </p:sp>
      <p:sp>
        <p:nvSpPr>
          <p:cNvPr id="53" name="ZoneTexte 52"/>
          <p:cNvSpPr txBox="1"/>
          <p:nvPr/>
        </p:nvSpPr>
        <p:spPr>
          <a:xfrm>
            <a:off x="620688" y="574508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62" name="ZoneTexte 61"/>
          <p:cNvSpPr txBox="1"/>
          <p:nvPr/>
        </p:nvSpPr>
        <p:spPr>
          <a:xfrm>
            <a:off x="620688" y="68252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/4</a:t>
            </a:r>
            <a:endParaRPr lang="fr-FR" dirty="0"/>
          </a:p>
        </p:txBody>
      </p:sp>
      <p:sp>
        <p:nvSpPr>
          <p:cNvPr id="63" name="ZoneTexte 62"/>
          <p:cNvSpPr txBox="1"/>
          <p:nvPr/>
        </p:nvSpPr>
        <p:spPr>
          <a:xfrm>
            <a:off x="620688" y="790532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64" name="ZoneTexte 63"/>
          <p:cNvSpPr txBox="1"/>
          <p:nvPr/>
        </p:nvSpPr>
        <p:spPr>
          <a:xfrm>
            <a:off x="620688" y="89854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/5</a:t>
            </a:r>
            <a:endParaRPr lang="fr-FR" dirty="0"/>
          </a:p>
        </p:txBody>
      </p:sp>
      <p:sp>
        <p:nvSpPr>
          <p:cNvPr id="65" name="Organigramme : Alternative 64"/>
          <p:cNvSpPr/>
          <p:nvPr/>
        </p:nvSpPr>
        <p:spPr>
          <a:xfrm>
            <a:off x="1484784" y="6465168"/>
            <a:ext cx="5112568" cy="1008112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Organigramme : Alternative 65"/>
          <p:cNvSpPr/>
          <p:nvPr/>
        </p:nvSpPr>
        <p:spPr>
          <a:xfrm>
            <a:off x="1484784" y="5601072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Organigramme : Alternative 66"/>
          <p:cNvSpPr/>
          <p:nvPr/>
        </p:nvSpPr>
        <p:spPr>
          <a:xfrm>
            <a:off x="1484784" y="891344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ZoneTexte 67"/>
          <p:cNvSpPr txBox="1"/>
          <p:nvPr/>
        </p:nvSpPr>
        <p:spPr>
          <a:xfrm>
            <a:off x="1556792" y="5601072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latin typeface="Arial" pitchFamily="34" charset="0"/>
                <a:cs typeface="Arial" pitchFamily="34" charset="0"/>
              </a:rPr>
              <a:t>Soustractions avec 1 000</a:t>
            </a:r>
            <a:endParaRPr lang="fr-FR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200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200" dirty="0" smtClean="0"/>
              <a:t>1 000 – 400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200" dirty="0" smtClean="0"/>
              <a:t>1 000 – 700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200" dirty="0" smtClean="0"/>
              <a:t>1 000 – 200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200" dirty="0" smtClean="0"/>
              <a:t>1 000 – 500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200" dirty="0" smtClean="0"/>
              <a:t>1 000 – 800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200" dirty="0" smtClean="0"/>
              <a:t>1 000 – 150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200" dirty="0" smtClean="0"/>
              <a:t>1 000 – 950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200" dirty="0" smtClean="0"/>
              <a:t>1 000 – 450 </a:t>
            </a:r>
          </a:p>
        </p:txBody>
      </p:sp>
      <p:sp>
        <p:nvSpPr>
          <p:cNvPr id="69" name="ZoneTexte 68"/>
          <p:cNvSpPr txBox="1"/>
          <p:nvPr/>
        </p:nvSpPr>
        <p:spPr>
          <a:xfrm>
            <a:off x="1484784" y="8913440"/>
            <a:ext cx="525658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Multiplier par 9</a:t>
            </a:r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400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400" dirty="0" smtClean="0"/>
              <a:t>9 </a:t>
            </a:r>
            <a:r>
              <a:rPr lang="fr-FR" sz="1400" dirty="0" smtClean="0"/>
              <a:t>fois 10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400" dirty="0" smtClean="0"/>
              <a:t>9 fois 12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400" dirty="0" smtClean="0"/>
              <a:t>9 fois 30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400" dirty="0" smtClean="0"/>
              <a:t>9 fois 14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400" dirty="0" smtClean="0"/>
              <a:t>9 fois </a:t>
            </a:r>
            <a:r>
              <a:rPr lang="fr-FR" sz="1400" dirty="0" smtClean="0"/>
              <a:t>25</a:t>
            </a:r>
            <a:endParaRPr lang="fr-FR" sz="1400" dirty="0" smtClean="0"/>
          </a:p>
          <a:p>
            <a:r>
              <a:rPr lang="fr-FR" sz="1400" dirty="0" smtClean="0"/>
              <a:t>d. </a:t>
            </a:r>
            <a:r>
              <a:rPr lang="fr-FR" sz="1400" dirty="0" smtClean="0"/>
              <a:t>e</a:t>
            </a:r>
            <a:r>
              <a:rPr lang="fr-FR" sz="1400" dirty="0" smtClean="0"/>
              <a:t>. </a:t>
            </a:r>
            <a:endParaRPr lang="fr-FR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1556792" y="6465168"/>
            <a:ext cx="5040560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latin typeface="Arial" pitchFamily="34" charset="0"/>
                <a:cs typeface="Arial" pitchFamily="34" charset="0"/>
              </a:rPr>
              <a:t>Problèmes dictés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900" dirty="0" smtClean="0">
                <a:latin typeface="Wingdings 2" pitchFamily="18" charset="2"/>
                <a:cs typeface="Arial" pitchFamily="34" charset="0"/>
              </a:rPr>
              <a:t>u </a:t>
            </a:r>
            <a:r>
              <a:rPr lang="fr-FR" sz="900" dirty="0" smtClean="0"/>
              <a:t>Léo </a:t>
            </a:r>
            <a:r>
              <a:rPr lang="fr-FR" sz="900" dirty="0" smtClean="0"/>
              <a:t>a 15 images de foot. Il en donne un tiers </a:t>
            </a:r>
            <a:r>
              <a:rPr lang="fr-FR" sz="900" dirty="0" smtClean="0"/>
              <a:t>à sa </a:t>
            </a:r>
            <a:r>
              <a:rPr lang="fr-FR" sz="900" dirty="0" err="1" smtClean="0"/>
              <a:t>soeur</a:t>
            </a:r>
            <a:r>
              <a:rPr lang="fr-FR" sz="900" dirty="0" smtClean="0"/>
              <a:t> Lisa. Combien d’images donne-t-il à Lisa ?</a:t>
            </a:r>
          </a:p>
          <a:p>
            <a:r>
              <a:rPr lang="fr-FR" sz="900" dirty="0" smtClean="0">
                <a:latin typeface="Wingdings 2" pitchFamily="18" charset="2"/>
                <a:cs typeface="Arial" pitchFamily="34" charset="0"/>
              </a:rPr>
              <a:t>v </a:t>
            </a:r>
            <a:r>
              <a:rPr lang="fr-FR" sz="900" b="1" dirty="0" smtClean="0"/>
              <a:t>Jules </a:t>
            </a:r>
            <a:r>
              <a:rPr lang="fr-FR" sz="900" b="1" dirty="0" smtClean="0"/>
              <a:t>a 12 petites voitures. Il prête un quart </a:t>
            </a:r>
            <a:r>
              <a:rPr lang="fr-FR" sz="900" b="1" dirty="0" smtClean="0"/>
              <a:t>de </a:t>
            </a:r>
            <a:r>
              <a:rPr lang="fr-FR" sz="900" dirty="0" smtClean="0"/>
              <a:t>ses </a:t>
            </a:r>
            <a:r>
              <a:rPr lang="fr-FR" sz="900" dirty="0" smtClean="0"/>
              <a:t>voitures à Théo. Combien de voitures prête-t-il à Théo </a:t>
            </a:r>
            <a:r>
              <a:rPr lang="fr-FR" sz="900" dirty="0" smtClean="0"/>
              <a:t>? </a:t>
            </a:r>
            <a:r>
              <a:rPr lang="fr-FR" sz="900" dirty="0" smtClean="0">
                <a:latin typeface="Wingdings 2" pitchFamily="18" charset="2"/>
                <a:cs typeface="Arial" pitchFamily="34" charset="0"/>
              </a:rPr>
              <a:t>w </a:t>
            </a:r>
            <a:r>
              <a:rPr lang="fr-FR" sz="900" b="1" dirty="0" smtClean="0"/>
              <a:t>Aude a 30 euros dans sa tirelire. Elle achète un </a:t>
            </a:r>
            <a:r>
              <a:rPr lang="fr-FR" sz="900" dirty="0" smtClean="0"/>
              <a:t>livre. Pour payer le livre, elle doit donner un tiers de l’argent qu’elle possède. Quel est le prix du livre ? </a:t>
            </a:r>
            <a:r>
              <a:rPr lang="fr-FR" sz="900" dirty="0" smtClean="0">
                <a:latin typeface="Wingdings 2" pitchFamily="18" charset="2"/>
                <a:cs typeface="Arial" pitchFamily="34" charset="0"/>
              </a:rPr>
              <a:t>x </a:t>
            </a:r>
            <a:r>
              <a:rPr lang="fr-FR" sz="900" b="1" dirty="0" smtClean="0"/>
              <a:t>Maïa </a:t>
            </a:r>
            <a:r>
              <a:rPr lang="fr-FR" sz="900" b="1" dirty="0" smtClean="0"/>
              <a:t>doit décorer 20 cailloux. Elle en a </a:t>
            </a:r>
            <a:r>
              <a:rPr lang="fr-FR" sz="900" b="1" dirty="0" smtClean="0"/>
              <a:t>déjà </a:t>
            </a:r>
            <a:r>
              <a:rPr lang="fr-FR" sz="900" dirty="0" smtClean="0"/>
              <a:t>décoré </a:t>
            </a:r>
            <a:r>
              <a:rPr lang="fr-FR" sz="900" dirty="0" smtClean="0"/>
              <a:t>les trois quarts. Combien a-t-elle décoré de cailloux ?</a:t>
            </a:r>
            <a:endParaRPr lang="fr-FR" sz="9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900" dirty="0" smtClean="0">
                <a:latin typeface="Wingdings 2" pitchFamily="18" charset="2"/>
                <a:cs typeface="Arial" pitchFamily="34" charset="0"/>
              </a:rPr>
              <a:t> </a:t>
            </a:r>
            <a:endParaRPr lang="fr-FR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Organigramme : Alternative 74"/>
          <p:cNvSpPr/>
          <p:nvPr/>
        </p:nvSpPr>
        <p:spPr>
          <a:xfrm>
            <a:off x="1412776" y="7761312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ZoneTexte 75"/>
          <p:cNvSpPr txBox="1"/>
          <p:nvPr/>
        </p:nvSpPr>
        <p:spPr>
          <a:xfrm>
            <a:off x="1412776" y="7761312"/>
            <a:ext cx="525658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Multiplication avec 25</a:t>
            </a:r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400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400" dirty="0" smtClean="0"/>
              <a:t>4 × 25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400" dirty="0" smtClean="0"/>
              <a:t>3 × 25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400" dirty="0" smtClean="0"/>
              <a:t>5 × 25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400" dirty="0" smtClean="0"/>
              <a:t>20 × 25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400" dirty="0" smtClean="0"/>
              <a:t>8 × 25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400" dirty="0" smtClean="0"/>
              <a:t>25 dans 100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400" dirty="0" smtClean="0"/>
              <a:t>25 dans 75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400" dirty="0" smtClean="0"/>
              <a:t>25 x  100</a:t>
            </a:r>
            <a:endParaRPr lang="fr-FR" sz="1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èche droite 11"/>
          <p:cNvSpPr/>
          <p:nvPr/>
        </p:nvSpPr>
        <p:spPr>
          <a:xfrm>
            <a:off x="332656" y="27248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>
            <a:off x="332656" y="135260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>
            <a:off x="332656" y="243272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332656" y="351284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32656" y="5605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Tables de multiplication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332656" y="1712640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332656" y="2792760"/>
            <a:ext cx="12961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Multiplications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332656" y="387288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Calculs autour de 25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Larme 75"/>
          <p:cNvSpPr/>
          <p:nvPr/>
        </p:nvSpPr>
        <p:spPr>
          <a:xfrm>
            <a:off x="1988840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Larme 116"/>
          <p:cNvSpPr/>
          <p:nvPr/>
        </p:nvSpPr>
        <p:spPr>
          <a:xfrm>
            <a:off x="6021288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Larme 117"/>
          <p:cNvSpPr/>
          <p:nvPr/>
        </p:nvSpPr>
        <p:spPr>
          <a:xfrm>
            <a:off x="2564904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Larme 119"/>
          <p:cNvSpPr/>
          <p:nvPr/>
        </p:nvSpPr>
        <p:spPr>
          <a:xfrm>
            <a:off x="3140968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Larme 120"/>
          <p:cNvSpPr/>
          <p:nvPr/>
        </p:nvSpPr>
        <p:spPr>
          <a:xfrm>
            <a:off x="3717032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Larme 121"/>
          <p:cNvSpPr/>
          <p:nvPr/>
        </p:nvSpPr>
        <p:spPr>
          <a:xfrm>
            <a:off x="4293096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Larme 122"/>
          <p:cNvSpPr/>
          <p:nvPr/>
        </p:nvSpPr>
        <p:spPr>
          <a:xfrm>
            <a:off x="4869160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Larme 123"/>
          <p:cNvSpPr/>
          <p:nvPr/>
        </p:nvSpPr>
        <p:spPr>
          <a:xfrm>
            <a:off x="5445224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Larme 132"/>
          <p:cNvSpPr/>
          <p:nvPr/>
        </p:nvSpPr>
        <p:spPr>
          <a:xfrm>
            <a:off x="1988840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Larme 133"/>
          <p:cNvSpPr/>
          <p:nvPr/>
        </p:nvSpPr>
        <p:spPr>
          <a:xfrm>
            <a:off x="6021288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Larme 134"/>
          <p:cNvSpPr/>
          <p:nvPr/>
        </p:nvSpPr>
        <p:spPr>
          <a:xfrm>
            <a:off x="2564904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Larme 135"/>
          <p:cNvSpPr/>
          <p:nvPr/>
        </p:nvSpPr>
        <p:spPr>
          <a:xfrm>
            <a:off x="3140968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Larme 136"/>
          <p:cNvSpPr/>
          <p:nvPr/>
        </p:nvSpPr>
        <p:spPr>
          <a:xfrm>
            <a:off x="3717032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Larme 137"/>
          <p:cNvSpPr/>
          <p:nvPr/>
        </p:nvSpPr>
        <p:spPr>
          <a:xfrm>
            <a:off x="4293096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Larme 138"/>
          <p:cNvSpPr/>
          <p:nvPr/>
        </p:nvSpPr>
        <p:spPr>
          <a:xfrm>
            <a:off x="4869160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Larme 139"/>
          <p:cNvSpPr/>
          <p:nvPr/>
        </p:nvSpPr>
        <p:spPr>
          <a:xfrm>
            <a:off x="5445224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Arrondir un rectangle avec un coin du même côté 141"/>
          <p:cNvSpPr/>
          <p:nvPr/>
        </p:nvSpPr>
        <p:spPr>
          <a:xfrm>
            <a:off x="1916832" y="1496616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Arrondir un rectangle avec un coin du même côté 142"/>
          <p:cNvSpPr/>
          <p:nvPr/>
        </p:nvSpPr>
        <p:spPr>
          <a:xfrm>
            <a:off x="3168352" y="1496616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Arrondir un rectangle avec un coin du même côté 143"/>
          <p:cNvSpPr/>
          <p:nvPr/>
        </p:nvSpPr>
        <p:spPr>
          <a:xfrm>
            <a:off x="4365104" y="1496616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Arrondir un rectangle avec un coin du même côté 144"/>
          <p:cNvSpPr/>
          <p:nvPr/>
        </p:nvSpPr>
        <p:spPr>
          <a:xfrm>
            <a:off x="5616624" y="1496616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Larme 78"/>
          <p:cNvSpPr/>
          <p:nvPr/>
        </p:nvSpPr>
        <p:spPr>
          <a:xfrm>
            <a:off x="1916832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Larme 79"/>
          <p:cNvSpPr/>
          <p:nvPr/>
        </p:nvSpPr>
        <p:spPr>
          <a:xfrm>
            <a:off x="5949280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Larme 80"/>
          <p:cNvSpPr/>
          <p:nvPr/>
        </p:nvSpPr>
        <p:spPr>
          <a:xfrm>
            <a:off x="2492896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Larme 81"/>
          <p:cNvSpPr/>
          <p:nvPr/>
        </p:nvSpPr>
        <p:spPr>
          <a:xfrm>
            <a:off x="3068960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Larme 82"/>
          <p:cNvSpPr/>
          <p:nvPr/>
        </p:nvSpPr>
        <p:spPr>
          <a:xfrm>
            <a:off x="3645024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Larme 83"/>
          <p:cNvSpPr/>
          <p:nvPr/>
        </p:nvSpPr>
        <p:spPr>
          <a:xfrm>
            <a:off x="4221088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Larme 84"/>
          <p:cNvSpPr/>
          <p:nvPr/>
        </p:nvSpPr>
        <p:spPr>
          <a:xfrm>
            <a:off x="4797152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Larme 85"/>
          <p:cNvSpPr/>
          <p:nvPr/>
        </p:nvSpPr>
        <p:spPr>
          <a:xfrm>
            <a:off x="5373216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Larme 94"/>
          <p:cNvSpPr/>
          <p:nvPr/>
        </p:nvSpPr>
        <p:spPr>
          <a:xfrm>
            <a:off x="2060848" y="55290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Larme 95"/>
          <p:cNvSpPr/>
          <p:nvPr/>
        </p:nvSpPr>
        <p:spPr>
          <a:xfrm>
            <a:off x="6093296" y="55290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Larme 96"/>
          <p:cNvSpPr/>
          <p:nvPr/>
        </p:nvSpPr>
        <p:spPr>
          <a:xfrm>
            <a:off x="2636912" y="55290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Larme 97"/>
          <p:cNvSpPr/>
          <p:nvPr/>
        </p:nvSpPr>
        <p:spPr>
          <a:xfrm>
            <a:off x="3212976" y="55290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Larme 98"/>
          <p:cNvSpPr/>
          <p:nvPr/>
        </p:nvSpPr>
        <p:spPr>
          <a:xfrm>
            <a:off x="3789040" y="55290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Larme 99"/>
          <p:cNvSpPr/>
          <p:nvPr/>
        </p:nvSpPr>
        <p:spPr>
          <a:xfrm>
            <a:off x="4365104" y="55290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Larme 100"/>
          <p:cNvSpPr/>
          <p:nvPr/>
        </p:nvSpPr>
        <p:spPr>
          <a:xfrm>
            <a:off x="4941168" y="55290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Larme 101"/>
          <p:cNvSpPr/>
          <p:nvPr/>
        </p:nvSpPr>
        <p:spPr>
          <a:xfrm>
            <a:off x="5517232" y="55290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Larme 102"/>
          <p:cNvSpPr/>
          <p:nvPr/>
        </p:nvSpPr>
        <p:spPr>
          <a:xfrm>
            <a:off x="2060848" y="869741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Larme 103"/>
          <p:cNvSpPr/>
          <p:nvPr/>
        </p:nvSpPr>
        <p:spPr>
          <a:xfrm>
            <a:off x="6093296" y="869741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Larme 104"/>
          <p:cNvSpPr/>
          <p:nvPr/>
        </p:nvSpPr>
        <p:spPr>
          <a:xfrm>
            <a:off x="2636912" y="869741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Larme 105"/>
          <p:cNvSpPr/>
          <p:nvPr/>
        </p:nvSpPr>
        <p:spPr>
          <a:xfrm>
            <a:off x="3212976" y="869741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Larme 106"/>
          <p:cNvSpPr/>
          <p:nvPr/>
        </p:nvSpPr>
        <p:spPr>
          <a:xfrm>
            <a:off x="3789040" y="869741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Larme 107"/>
          <p:cNvSpPr/>
          <p:nvPr/>
        </p:nvSpPr>
        <p:spPr>
          <a:xfrm>
            <a:off x="4365104" y="869741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Larme 108"/>
          <p:cNvSpPr/>
          <p:nvPr/>
        </p:nvSpPr>
        <p:spPr>
          <a:xfrm>
            <a:off x="4941168" y="869741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Larme 109"/>
          <p:cNvSpPr/>
          <p:nvPr/>
        </p:nvSpPr>
        <p:spPr>
          <a:xfrm>
            <a:off x="5517232" y="869741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Arrondir un rectangle avec un coin du même côté 110"/>
          <p:cNvSpPr/>
          <p:nvPr/>
        </p:nvSpPr>
        <p:spPr>
          <a:xfrm>
            <a:off x="1988840" y="646516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Arrondir un rectangle avec un coin du même côté 111"/>
          <p:cNvSpPr/>
          <p:nvPr/>
        </p:nvSpPr>
        <p:spPr>
          <a:xfrm>
            <a:off x="3240360" y="646516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Arrondir un rectangle avec un coin du même côté 112"/>
          <p:cNvSpPr/>
          <p:nvPr/>
        </p:nvSpPr>
        <p:spPr>
          <a:xfrm>
            <a:off x="4437112" y="646516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Arrondir un rectangle avec un coin du même côté 113"/>
          <p:cNvSpPr/>
          <p:nvPr/>
        </p:nvSpPr>
        <p:spPr>
          <a:xfrm>
            <a:off x="5688632" y="646516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Larme 114"/>
          <p:cNvSpPr/>
          <p:nvPr/>
        </p:nvSpPr>
        <p:spPr>
          <a:xfrm>
            <a:off x="1988840" y="761729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Larme 115"/>
          <p:cNvSpPr/>
          <p:nvPr/>
        </p:nvSpPr>
        <p:spPr>
          <a:xfrm>
            <a:off x="6021288" y="761729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Larme 118"/>
          <p:cNvSpPr/>
          <p:nvPr/>
        </p:nvSpPr>
        <p:spPr>
          <a:xfrm>
            <a:off x="2564904" y="761729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Larme 154"/>
          <p:cNvSpPr/>
          <p:nvPr/>
        </p:nvSpPr>
        <p:spPr>
          <a:xfrm>
            <a:off x="3140968" y="761729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Larme 155"/>
          <p:cNvSpPr/>
          <p:nvPr/>
        </p:nvSpPr>
        <p:spPr>
          <a:xfrm>
            <a:off x="3717032" y="761729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Larme 184"/>
          <p:cNvSpPr/>
          <p:nvPr/>
        </p:nvSpPr>
        <p:spPr>
          <a:xfrm>
            <a:off x="4293096" y="761729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Larme 185"/>
          <p:cNvSpPr/>
          <p:nvPr/>
        </p:nvSpPr>
        <p:spPr>
          <a:xfrm>
            <a:off x="4869160" y="761729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Larme 186"/>
          <p:cNvSpPr/>
          <p:nvPr/>
        </p:nvSpPr>
        <p:spPr>
          <a:xfrm>
            <a:off x="5445224" y="761729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Flèche droite 74"/>
          <p:cNvSpPr/>
          <p:nvPr/>
        </p:nvSpPr>
        <p:spPr>
          <a:xfrm>
            <a:off x="332656" y="5241032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Flèche droite 124"/>
          <p:cNvSpPr/>
          <p:nvPr/>
        </p:nvSpPr>
        <p:spPr>
          <a:xfrm>
            <a:off x="332656" y="6321152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Flèche droite 125"/>
          <p:cNvSpPr/>
          <p:nvPr/>
        </p:nvSpPr>
        <p:spPr>
          <a:xfrm>
            <a:off x="332656" y="7401272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Flèche droite 126"/>
          <p:cNvSpPr/>
          <p:nvPr/>
        </p:nvSpPr>
        <p:spPr>
          <a:xfrm>
            <a:off x="332656" y="8481392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ZoneTexte 127"/>
          <p:cNvSpPr txBox="1"/>
          <p:nvPr/>
        </p:nvSpPr>
        <p:spPr>
          <a:xfrm>
            <a:off x="332656" y="552906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Tables de multiplication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ZoneTexte 128"/>
          <p:cNvSpPr txBox="1"/>
          <p:nvPr/>
        </p:nvSpPr>
        <p:spPr>
          <a:xfrm>
            <a:off x="332656" y="6681192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ZoneTexte 129"/>
          <p:cNvSpPr txBox="1"/>
          <p:nvPr/>
        </p:nvSpPr>
        <p:spPr>
          <a:xfrm>
            <a:off x="332656" y="7761312"/>
            <a:ext cx="12961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Multiplications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ZoneTexte 130"/>
          <p:cNvSpPr txBox="1"/>
          <p:nvPr/>
        </p:nvSpPr>
        <p:spPr>
          <a:xfrm>
            <a:off x="332656" y="884143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Calculs autour de 25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rganigramme : Alternative 116"/>
          <p:cNvSpPr/>
          <p:nvPr/>
        </p:nvSpPr>
        <p:spPr>
          <a:xfrm>
            <a:off x="548680" y="63252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ZoneTexte 120"/>
          <p:cNvSpPr txBox="1"/>
          <p:nvPr/>
        </p:nvSpPr>
        <p:spPr>
          <a:xfrm>
            <a:off x="548680" y="20047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SCORE</a:t>
            </a:r>
            <a:endParaRPr lang="fr-FR" dirty="0"/>
          </a:p>
        </p:txBody>
      </p:sp>
      <p:sp>
        <p:nvSpPr>
          <p:cNvPr id="123" name="ZoneTexte 122"/>
          <p:cNvSpPr txBox="1"/>
          <p:nvPr/>
        </p:nvSpPr>
        <p:spPr>
          <a:xfrm>
            <a:off x="620688" y="7765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128" name="Organigramme : Alternative 127"/>
          <p:cNvSpPr/>
          <p:nvPr/>
        </p:nvSpPr>
        <p:spPr>
          <a:xfrm>
            <a:off x="1484784" y="63252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1556792" y="632520"/>
            <a:ext cx="504056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Tables de multiplication</a:t>
            </a:r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200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200" dirty="0" smtClean="0"/>
              <a:t>5 dans 45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200" dirty="0" smtClean="0"/>
              <a:t>6 dans 30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200" dirty="0" smtClean="0"/>
              <a:t>8 dans 48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200" dirty="0" smtClean="0"/>
              <a:t>7 dans 56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200" dirty="0" smtClean="0"/>
              <a:t>3 dans 24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 z</a:t>
            </a:r>
            <a:r>
              <a:rPr lang="fr-FR" sz="1200" dirty="0" smtClean="0"/>
              <a:t>2 dans 17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 {</a:t>
            </a:r>
            <a:r>
              <a:rPr lang="fr-FR" sz="1200" dirty="0" smtClean="0"/>
              <a:t>5 dans 43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200" dirty="0" smtClean="0"/>
              <a:t>10 dans </a:t>
            </a:r>
            <a:r>
              <a:rPr lang="fr-FR" sz="1200" dirty="0" smtClean="0"/>
              <a:t>66</a:t>
            </a:r>
            <a:endParaRPr lang="fr-FR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Organigramme : Alternative 77"/>
          <p:cNvSpPr/>
          <p:nvPr/>
        </p:nvSpPr>
        <p:spPr>
          <a:xfrm>
            <a:off x="548680" y="171264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Organigramme : Alternative 78"/>
          <p:cNvSpPr/>
          <p:nvPr/>
        </p:nvSpPr>
        <p:spPr>
          <a:xfrm>
            <a:off x="548680" y="279276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Organigramme : Alternative 79"/>
          <p:cNvSpPr/>
          <p:nvPr/>
        </p:nvSpPr>
        <p:spPr>
          <a:xfrm>
            <a:off x="548680" y="387288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ZoneTexte 80"/>
          <p:cNvSpPr txBox="1"/>
          <p:nvPr/>
        </p:nvSpPr>
        <p:spPr>
          <a:xfrm>
            <a:off x="620688" y="18566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/4</a:t>
            </a:r>
            <a:endParaRPr lang="fr-FR" dirty="0"/>
          </a:p>
        </p:txBody>
      </p:sp>
      <p:sp>
        <p:nvSpPr>
          <p:cNvPr id="82" name="ZoneTexte 81"/>
          <p:cNvSpPr txBox="1"/>
          <p:nvPr/>
        </p:nvSpPr>
        <p:spPr>
          <a:xfrm>
            <a:off x="620688" y="293677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83" name="ZoneTexte 82"/>
          <p:cNvSpPr txBox="1"/>
          <p:nvPr/>
        </p:nvSpPr>
        <p:spPr>
          <a:xfrm>
            <a:off x="620688" y="40168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84" name="Organigramme : Alternative 83"/>
          <p:cNvSpPr/>
          <p:nvPr/>
        </p:nvSpPr>
        <p:spPr>
          <a:xfrm>
            <a:off x="1484784" y="1496616"/>
            <a:ext cx="5112568" cy="1008112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Organigramme : Alternative 84"/>
          <p:cNvSpPr/>
          <p:nvPr/>
        </p:nvSpPr>
        <p:spPr>
          <a:xfrm>
            <a:off x="1484784" y="3944888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ZoneTexte 85"/>
          <p:cNvSpPr txBox="1"/>
          <p:nvPr/>
        </p:nvSpPr>
        <p:spPr>
          <a:xfrm>
            <a:off x="1484784" y="3944888"/>
            <a:ext cx="5256584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Calculs autour de 25</a:t>
            </a:r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200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200" dirty="0" smtClean="0"/>
              <a:t>2 × 25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200" dirty="0" smtClean="0"/>
              <a:t>4 × 25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200" dirty="0" smtClean="0"/>
              <a:t>8 × 25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200" dirty="0" smtClean="0"/>
              <a:t>3 × 25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200" dirty="0" smtClean="0"/>
              <a:t>6 × 25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200" dirty="0" smtClean="0"/>
              <a:t>25 dans 100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200" dirty="0" smtClean="0"/>
              <a:t>25 dans 75 </a:t>
            </a:r>
            <a:endParaRPr lang="fr-FR" sz="1200" dirty="0" smtClean="0"/>
          </a:p>
          <a:p>
            <a:r>
              <a:rPr lang="fr-FR" sz="1200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200" dirty="0" smtClean="0"/>
              <a:t>25 </a:t>
            </a:r>
            <a:r>
              <a:rPr lang="fr-FR" sz="1200" dirty="0" smtClean="0">
                <a:sym typeface="Wingdings" pitchFamily="2" charset="2"/>
              </a:rPr>
              <a:t></a:t>
            </a:r>
            <a:r>
              <a:rPr lang="fr-FR" sz="1200" dirty="0" smtClean="0"/>
              <a:t> 75</a:t>
            </a:r>
            <a:endParaRPr lang="fr-FR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1556792" y="1496616"/>
            <a:ext cx="5040560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latin typeface="Arial" pitchFamily="34" charset="0"/>
                <a:cs typeface="Arial" pitchFamily="34" charset="0"/>
              </a:rPr>
              <a:t>Problèmes dictés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 </a:t>
            </a:r>
            <a:r>
              <a:rPr lang="fr-FR" sz="900" dirty="0" smtClean="0">
                <a:latin typeface="Wingdings 2" pitchFamily="18" charset="2"/>
                <a:cs typeface="Arial" pitchFamily="34" charset="0"/>
              </a:rPr>
              <a:t>u </a:t>
            </a:r>
            <a:r>
              <a:rPr lang="fr-FR" sz="900" dirty="0" smtClean="0"/>
              <a:t>Pierre </a:t>
            </a:r>
            <a:r>
              <a:rPr lang="fr-FR" sz="900" dirty="0" smtClean="0"/>
              <a:t>a acheté 6 paquets de 10 </a:t>
            </a:r>
            <a:r>
              <a:rPr lang="fr-FR" sz="900" dirty="0" smtClean="0"/>
              <a:t>enveloppes. Combien </a:t>
            </a:r>
            <a:r>
              <a:rPr lang="fr-FR" sz="900" dirty="0" smtClean="0"/>
              <a:t>a-t-il acheté d’enveloppes </a:t>
            </a:r>
            <a:r>
              <a:rPr lang="fr-FR" sz="900" dirty="0" smtClean="0"/>
              <a:t>? </a:t>
            </a:r>
            <a:r>
              <a:rPr lang="fr-FR" sz="900" dirty="0" smtClean="0">
                <a:latin typeface="Wingdings 2" pitchFamily="18" charset="2"/>
                <a:cs typeface="Arial" pitchFamily="34" charset="0"/>
              </a:rPr>
              <a:t>V </a:t>
            </a:r>
            <a:r>
              <a:rPr lang="fr-FR" sz="900" b="1" dirty="0" smtClean="0"/>
              <a:t>Sophie </a:t>
            </a:r>
            <a:r>
              <a:rPr lang="fr-FR" sz="900" b="1" dirty="0" smtClean="0"/>
              <a:t>veut acheter 80 enveloppes. Elles </a:t>
            </a:r>
            <a:r>
              <a:rPr lang="fr-FR" sz="900" b="1" dirty="0" smtClean="0"/>
              <a:t>sont </a:t>
            </a:r>
            <a:r>
              <a:rPr lang="fr-FR" sz="900" dirty="0" smtClean="0"/>
              <a:t>vendues </a:t>
            </a:r>
            <a:r>
              <a:rPr lang="fr-FR" sz="900" dirty="0" smtClean="0"/>
              <a:t>par paquets de 10 enveloppes. Combien </a:t>
            </a:r>
            <a:r>
              <a:rPr lang="fr-FR" sz="900" dirty="0" smtClean="0"/>
              <a:t>doit-elle demander </a:t>
            </a:r>
            <a:r>
              <a:rPr lang="fr-FR" sz="900" dirty="0" smtClean="0"/>
              <a:t>de paquets </a:t>
            </a:r>
            <a:r>
              <a:rPr lang="fr-FR" sz="900" dirty="0" smtClean="0"/>
              <a:t>? </a:t>
            </a:r>
            <a:r>
              <a:rPr lang="fr-FR" sz="900" dirty="0" smtClean="0">
                <a:latin typeface="Wingdings 2" pitchFamily="18" charset="2"/>
                <a:cs typeface="Arial" pitchFamily="34" charset="0"/>
              </a:rPr>
              <a:t>w </a:t>
            </a:r>
            <a:r>
              <a:rPr lang="fr-FR" sz="900" b="1" dirty="0" smtClean="0"/>
              <a:t>Cindy</a:t>
            </a:r>
            <a:r>
              <a:rPr lang="fr-FR" sz="900" b="1" dirty="0" smtClean="0"/>
              <a:t>, elle, a besoin de 120 enveloppes. </a:t>
            </a:r>
            <a:r>
              <a:rPr lang="fr-FR" sz="900" b="1" dirty="0" smtClean="0"/>
              <a:t>Combien </a:t>
            </a:r>
            <a:r>
              <a:rPr lang="fr-FR" sz="900" dirty="0" smtClean="0"/>
              <a:t>doit-elle </a:t>
            </a:r>
            <a:r>
              <a:rPr lang="fr-FR" sz="900" dirty="0" smtClean="0"/>
              <a:t>acheter de paquets </a:t>
            </a:r>
            <a:r>
              <a:rPr lang="fr-FR" sz="900" dirty="0" smtClean="0"/>
              <a:t>? </a:t>
            </a:r>
            <a:r>
              <a:rPr lang="fr-FR" sz="900" dirty="0" smtClean="0">
                <a:latin typeface="Wingdings 2" pitchFamily="18" charset="2"/>
                <a:cs typeface="Arial" pitchFamily="34" charset="0"/>
              </a:rPr>
              <a:t>x </a:t>
            </a:r>
            <a:r>
              <a:rPr lang="fr-FR" sz="900" b="1" dirty="0" smtClean="0"/>
              <a:t>Un </a:t>
            </a:r>
            <a:r>
              <a:rPr lang="fr-FR" sz="900" b="1" dirty="0" smtClean="0"/>
              <a:t>magasin reçoit 800 enveloppes. Ces </a:t>
            </a:r>
            <a:r>
              <a:rPr lang="fr-FR" sz="900" b="1" dirty="0" smtClean="0"/>
              <a:t>enveloppes </a:t>
            </a:r>
            <a:r>
              <a:rPr lang="fr-FR" sz="900" dirty="0" smtClean="0"/>
              <a:t>sont </a:t>
            </a:r>
            <a:r>
              <a:rPr lang="fr-FR" sz="900" dirty="0" smtClean="0"/>
              <a:t>dans 8 gros paquets, tous </a:t>
            </a:r>
            <a:r>
              <a:rPr lang="fr-FR" sz="900" dirty="0" smtClean="0"/>
              <a:t>pareils. Combien </a:t>
            </a:r>
            <a:r>
              <a:rPr lang="fr-FR" sz="900" dirty="0" smtClean="0"/>
              <a:t>y </a:t>
            </a:r>
            <a:r>
              <a:rPr lang="fr-FR" sz="900" dirty="0" smtClean="0"/>
              <a:t>a-t-il d’enveloppes </a:t>
            </a:r>
            <a:r>
              <a:rPr lang="fr-FR" sz="900" dirty="0" smtClean="0"/>
              <a:t>dans chacun de ces gros paquets ?</a:t>
            </a:r>
            <a:endParaRPr lang="fr-FR" sz="9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900" dirty="0" smtClean="0">
                <a:latin typeface="Wingdings 2" pitchFamily="18" charset="2"/>
                <a:cs typeface="Arial" pitchFamily="34" charset="0"/>
              </a:rPr>
              <a:t> </a:t>
            </a:r>
            <a:endParaRPr lang="fr-FR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Organigramme : Alternative 87"/>
          <p:cNvSpPr/>
          <p:nvPr/>
        </p:nvSpPr>
        <p:spPr>
          <a:xfrm>
            <a:off x="1412776" y="279276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ZoneTexte 88"/>
          <p:cNvSpPr txBox="1"/>
          <p:nvPr/>
        </p:nvSpPr>
        <p:spPr>
          <a:xfrm>
            <a:off x="1412776" y="2792760"/>
            <a:ext cx="525658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Multiplication avec des dizaines et des centaines</a:t>
            </a:r>
          </a:p>
          <a:p>
            <a:pPr algn="ctr"/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200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200" dirty="0" smtClean="0"/>
              <a:t>80 × 4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200" dirty="0" smtClean="0"/>
              <a:t>5 × 40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200" dirty="0" smtClean="0"/>
              <a:t>7 × 60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200" dirty="0" smtClean="0"/>
              <a:t>80 × 3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200" dirty="0" smtClean="0"/>
              <a:t>6 × 60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/>
              <a:t>700 × 2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200" dirty="0" smtClean="0"/>
              <a:t>4 × 300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200" dirty="0" smtClean="0"/>
              <a:t>8 × 700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 </a:t>
            </a:r>
            <a:endParaRPr lang="fr-FR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Organigramme : Alternative 53"/>
          <p:cNvSpPr/>
          <p:nvPr/>
        </p:nvSpPr>
        <p:spPr>
          <a:xfrm>
            <a:off x="548680" y="5385048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ZoneTexte 54"/>
          <p:cNvSpPr txBox="1"/>
          <p:nvPr/>
        </p:nvSpPr>
        <p:spPr>
          <a:xfrm>
            <a:off x="548680" y="495300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SCORE</a:t>
            </a:r>
            <a:endParaRPr lang="fr-FR" dirty="0"/>
          </a:p>
        </p:txBody>
      </p:sp>
      <p:sp>
        <p:nvSpPr>
          <p:cNvPr id="56" name="ZoneTexte 55"/>
          <p:cNvSpPr txBox="1"/>
          <p:nvPr/>
        </p:nvSpPr>
        <p:spPr>
          <a:xfrm>
            <a:off x="620688" y="552906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57" name="Organigramme : Alternative 56"/>
          <p:cNvSpPr/>
          <p:nvPr/>
        </p:nvSpPr>
        <p:spPr>
          <a:xfrm>
            <a:off x="1484784" y="5385048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ZoneTexte 57"/>
          <p:cNvSpPr txBox="1"/>
          <p:nvPr/>
        </p:nvSpPr>
        <p:spPr>
          <a:xfrm>
            <a:off x="1556792" y="5385048"/>
            <a:ext cx="504056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Tables de multiplication</a:t>
            </a:r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200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200" dirty="0" smtClean="0"/>
              <a:t>5 dans 45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200" dirty="0" smtClean="0"/>
              <a:t>6 dans 30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200" dirty="0" smtClean="0"/>
              <a:t>8 dans 48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200" dirty="0" smtClean="0"/>
              <a:t>7 dans 56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200" dirty="0" smtClean="0"/>
              <a:t>3 dans 24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 z</a:t>
            </a:r>
            <a:r>
              <a:rPr lang="fr-FR" sz="1200" dirty="0" smtClean="0"/>
              <a:t>2 dans 17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 {</a:t>
            </a:r>
            <a:r>
              <a:rPr lang="fr-FR" sz="1200" dirty="0" smtClean="0"/>
              <a:t>5 dans 43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200" dirty="0" smtClean="0"/>
              <a:t>10 dans </a:t>
            </a:r>
            <a:r>
              <a:rPr lang="fr-FR" sz="1200" dirty="0" smtClean="0"/>
              <a:t>66</a:t>
            </a:r>
            <a:endParaRPr lang="fr-FR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Organigramme : Alternative 58"/>
          <p:cNvSpPr/>
          <p:nvPr/>
        </p:nvSpPr>
        <p:spPr>
          <a:xfrm>
            <a:off x="548680" y="6465168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Organigramme : Alternative 59"/>
          <p:cNvSpPr/>
          <p:nvPr/>
        </p:nvSpPr>
        <p:spPr>
          <a:xfrm>
            <a:off x="548680" y="7545288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Organigramme : Alternative 60"/>
          <p:cNvSpPr/>
          <p:nvPr/>
        </p:nvSpPr>
        <p:spPr>
          <a:xfrm>
            <a:off x="548680" y="8625408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ZoneTexte 61"/>
          <p:cNvSpPr txBox="1"/>
          <p:nvPr/>
        </p:nvSpPr>
        <p:spPr>
          <a:xfrm>
            <a:off x="620688" y="66091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/4</a:t>
            </a:r>
            <a:endParaRPr lang="fr-FR" dirty="0"/>
          </a:p>
        </p:txBody>
      </p:sp>
      <p:sp>
        <p:nvSpPr>
          <p:cNvPr id="63" name="ZoneTexte 62"/>
          <p:cNvSpPr txBox="1"/>
          <p:nvPr/>
        </p:nvSpPr>
        <p:spPr>
          <a:xfrm>
            <a:off x="620688" y="768930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64" name="ZoneTexte 63"/>
          <p:cNvSpPr txBox="1"/>
          <p:nvPr/>
        </p:nvSpPr>
        <p:spPr>
          <a:xfrm>
            <a:off x="620688" y="876942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65" name="Organigramme : Alternative 64"/>
          <p:cNvSpPr/>
          <p:nvPr/>
        </p:nvSpPr>
        <p:spPr>
          <a:xfrm>
            <a:off x="1484784" y="6249144"/>
            <a:ext cx="5112568" cy="1008112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Organigramme : Alternative 65"/>
          <p:cNvSpPr/>
          <p:nvPr/>
        </p:nvSpPr>
        <p:spPr>
          <a:xfrm>
            <a:off x="1484784" y="8697416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ZoneTexte 66"/>
          <p:cNvSpPr txBox="1"/>
          <p:nvPr/>
        </p:nvSpPr>
        <p:spPr>
          <a:xfrm>
            <a:off x="1484784" y="8697416"/>
            <a:ext cx="5256584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Calculs autour de 25</a:t>
            </a:r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200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200" dirty="0" smtClean="0"/>
              <a:t>2 × 25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200" dirty="0" smtClean="0"/>
              <a:t>4 × 25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200" dirty="0" smtClean="0"/>
              <a:t>8 × 25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200" dirty="0" smtClean="0"/>
              <a:t>3 × 25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200" dirty="0" smtClean="0"/>
              <a:t>6 × 25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200" dirty="0" smtClean="0"/>
              <a:t>25 dans 100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200" dirty="0" smtClean="0"/>
              <a:t>25 dans 75 </a:t>
            </a:r>
            <a:endParaRPr lang="fr-FR" sz="1200" dirty="0" smtClean="0"/>
          </a:p>
          <a:p>
            <a:r>
              <a:rPr lang="fr-FR" sz="1200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200" dirty="0" smtClean="0"/>
              <a:t>25 </a:t>
            </a:r>
            <a:r>
              <a:rPr lang="fr-FR" sz="1200" dirty="0" smtClean="0">
                <a:sym typeface="Wingdings" pitchFamily="2" charset="2"/>
              </a:rPr>
              <a:t></a:t>
            </a:r>
            <a:r>
              <a:rPr lang="fr-FR" sz="1200" dirty="0" smtClean="0"/>
              <a:t> 75</a:t>
            </a:r>
            <a:endParaRPr lang="fr-FR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1556792" y="6249144"/>
            <a:ext cx="5040560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latin typeface="Arial" pitchFamily="34" charset="0"/>
                <a:cs typeface="Arial" pitchFamily="34" charset="0"/>
              </a:rPr>
              <a:t>Problèmes dictés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 </a:t>
            </a:r>
            <a:r>
              <a:rPr lang="fr-FR" sz="900" dirty="0" smtClean="0">
                <a:latin typeface="Wingdings 2" pitchFamily="18" charset="2"/>
                <a:cs typeface="Arial" pitchFamily="34" charset="0"/>
              </a:rPr>
              <a:t>u </a:t>
            </a:r>
            <a:r>
              <a:rPr lang="fr-FR" sz="900" dirty="0" smtClean="0"/>
              <a:t>Pierre </a:t>
            </a:r>
            <a:r>
              <a:rPr lang="fr-FR" sz="900" dirty="0" smtClean="0"/>
              <a:t>a acheté 6 paquets de 10 </a:t>
            </a:r>
            <a:r>
              <a:rPr lang="fr-FR" sz="900" dirty="0" smtClean="0"/>
              <a:t>enveloppes. Combien </a:t>
            </a:r>
            <a:r>
              <a:rPr lang="fr-FR" sz="900" dirty="0" smtClean="0"/>
              <a:t>a-t-il acheté d’enveloppes </a:t>
            </a:r>
            <a:r>
              <a:rPr lang="fr-FR" sz="900" dirty="0" smtClean="0"/>
              <a:t>? </a:t>
            </a:r>
            <a:r>
              <a:rPr lang="fr-FR" sz="900" dirty="0" smtClean="0">
                <a:latin typeface="Wingdings 2" pitchFamily="18" charset="2"/>
                <a:cs typeface="Arial" pitchFamily="34" charset="0"/>
              </a:rPr>
              <a:t>V </a:t>
            </a:r>
            <a:r>
              <a:rPr lang="fr-FR" sz="900" b="1" dirty="0" smtClean="0"/>
              <a:t>Sophie </a:t>
            </a:r>
            <a:r>
              <a:rPr lang="fr-FR" sz="900" b="1" dirty="0" smtClean="0"/>
              <a:t>veut acheter 80 enveloppes. Elles </a:t>
            </a:r>
            <a:r>
              <a:rPr lang="fr-FR" sz="900" b="1" dirty="0" smtClean="0"/>
              <a:t>sont </a:t>
            </a:r>
            <a:r>
              <a:rPr lang="fr-FR" sz="900" dirty="0" smtClean="0"/>
              <a:t>vendues </a:t>
            </a:r>
            <a:r>
              <a:rPr lang="fr-FR" sz="900" dirty="0" smtClean="0"/>
              <a:t>par paquets de 10 enveloppes. Combien </a:t>
            </a:r>
            <a:r>
              <a:rPr lang="fr-FR" sz="900" dirty="0" smtClean="0"/>
              <a:t>doit-elle demander </a:t>
            </a:r>
            <a:r>
              <a:rPr lang="fr-FR" sz="900" dirty="0" smtClean="0"/>
              <a:t>de paquets </a:t>
            </a:r>
            <a:r>
              <a:rPr lang="fr-FR" sz="900" dirty="0" smtClean="0"/>
              <a:t>? </a:t>
            </a:r>
            <a:r>
              <a:rPr lang="fr-FR" sz="900" dirty="0" smtClean="0">
                <a:latin typeface="Wingdings 2" pitchFamily="18" charset="2"/>
                <a:cs typeface="Arial" pitchFamily="34" charset="0"/>
              </a:rPr>
              <a:t>w </a:t>
            </a:r>
            <a:r>
              <a:rPr lang="fr-FR" sz="900" b="1" dirty="0" smtClean="0"/>
              <a:t>Cindy</a:t>
            </a:r>
            <a:r>
              <a:rPr lang="fr-FR" sz="900" b="1" dirty="0" smtClean="0"/>
              <a:t>, elle, a besoin de 120 enveloppes. </a:t>
            </a:r>
            <a:r>
              <a:rPr lang="fr-FR" sz="900" b="1" dirty="0" smtClean="0"/>
              <a:t>Combien </a:t>
            </a:r>
            <a:r>
              <a:rPr lang="fr-FR" sz="900" dirty="0" smtClean="0"/>
              <a:t>doit-elle </a:t>
            </a:r>
            <a:r>
              <a:rPr lang="fr-FR" sz="900" dirty="0" smtClean="0"/>
              <a:t>acheter de paquets </a:t>
            </a:r>
            <a:r>
              <a:rPr lang="fr-FR" sz="900" dirty="0" smtClean="0"/>
              <a:t>? </a:t>
            </a:r>
            <a:r>
              <a:rPr lang="fr-FR" sz="900" dirty="0" smtClean="0">
                <a:latin typeface="Wingdings 2" pitchFamily="18" charset="2"/>
                <a:cs typeface="Arial" pitchFamily="34" charset="0"/>
              </a:rPr>
              <a:t>x </a:t>
            </a:r>
            <a:r>
              <a:rPr lang="fr-FR" sz="900" b="1" dirty="0" smtClean="0"/>
              <a:t>Un </a:t>
            </a:r>
            <a:r>
              <a:rPr lang="fr-FR" sz="900" b="1" dirty="0" smtClean="0"/>
              <a:t>magasin reçoit 800 enveloppes. Ces </a:t>
            </a:r>
            <a:r>
              <a:rPr lang="fr-FR" sz="900" b="1" dirty="0" smtClean="0"/>
              <a:t>enveloppes </a:t>
            </a:r>
            <a:r>
              <a:rPr lang="fr-FR" sz="900" dirty="0" smtClean="0"/>
              <a:t>sont </a:t>
            </a:r>
            <a:r>
              <a:rPr lang="fr-FR" sz="900" dirty="0" smtClean="0"/>
              <a:t>dans 8 gros paquets, tous </a:t>
            </a:r>
            <a:r>
              <a:rPr lang="fr-FR" sz="900" dirty="0" smtClean="0"/>
              <a:t>pareils. Combien </a:t>
            </a:r>
            <a:r>
              <a:rPr lang="fr-FR" sz="900" dirty="0" smtClean="0"/>
              <a:t>y </a:t>
            </a:r>
            <a:r>
              <a:rPr lang="fr-FR" sz="900" dirty="0" smtClean="0"/>
              <a:t>a-t-il d’enveloppes </a:t>
            </a:r>
            <a:r>
              <a:rPr lang="fr-FR" sz="900" dirty="0" smtClean="0"/>
              <a:t>dans chacun de ces gros paquets ?</a:t>
            </a:r>
            <a:endParaRPr lang="fr-FR" sz="9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900" dirty="0" smtClean="0">
                <a:latin typeface="Wingdings 2" pitchFamily="18" charset="2"/>
                <a:cs typeface="Arial" pitchFamily="34" charset="0"/>
              </a:rPr>
              <a:t> </a:t>
            </a:r>
            <a:endParaRPr lang="fr-FR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Organigramme : Alternative 68"/>
          <p:cNvSpPr/>
          <p:nvPr/>
        </p:nvSpPr>
        <p:spPr>
          <a:xfrm>
            <a:off x="1412776" y="7545288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ZoneTexte 69"/>
          <p:cNvSpPr txBox="1"/>
          <p:nvPr/>
        </p:nvSpPr>
        <p:spPr>
          <a:xfrm>
            <a:off x="1412776" y="7545288"/>
            <a:ext cx="525658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Multiplication avec des dizaines et des centaines</a:t>
            </a:r>
          </a:p>
          <a:p>
            <a:pPr algn="ctr"/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200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200" dirty="0" smtClean="0"/>
              <a:t>80 × 4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200" dirty="0" smtClean="0"/>
              <a:t>5 × 40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200" dirty="0" smtClean="0"/>
              <a:t>7 × 60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200" dirty="0" smtClean="0"/>
              <a:t>80 × 3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200" dirty="0" smtClean="0"/>
              <a:t>6 × 60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/>
              <a:t>700 × 2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200" dirty="0" smtClean="0"/>
              <a:t>4 × 300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200" dirty="0" smtClean="0"/>
              <a:t>8 × 700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 </a:t>
            </a:r>
            <a:endParaRPr lang="fr-FR" sz="1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èche droite 11"/>
          <p:cNvSpPr/>
          <p:nvPr/>
        </p:nvSpPr>
        <p:spPr>
          <a:xfrm>
            <a:off x="332656" y="27248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>
            <a:off x="332656" y="135260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>
            <a:off x="332656" y="243272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332656" y="351284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32656" y="5605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Calculs autour de 250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332656" y="1712640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332656" y="272075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Ajout, retrait </a:t>
            </a:r>
            <a:r>
              <a:rPr lang="fr-FR" sz="900" b="1" dirty="0" smtClean="0">
                <a:latin typeface="Arial" pitchFamily="34" charset="0"/>
                <a:cs typeface="Arial" pitchFamily="34" charset="0"/>
              </a:rPr>
              <a:t>d’un nombre voisin de 10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332656" y="3872880"/>
            <a:ext cx="12961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Dictée de nombres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Larme 75"/>
          <p:cNvSpPr/>
          <p:nvPr/>
        </p:nvSpPr>
        <p:spPr>
          <a:xfrm>
            <a:off x="1988840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Larme 116"/>
          <p:cNvSpPr/>
          <p:nvPr/>
        </p:nvSpPr>
        <p:spPr>
          <a:xfrm>
            <a:off x="6021288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Larme 117"/>
          <p:cNvSpPr/>
          <p:nvPr/>
        </p:nvSpPr>
        <p:spPr>
          <a:xfrm>
            <a:off x="2564904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Larme 119"/>
          <p:cNvSpPr/>
          <p:nvPr/>
        </p:nvSpPr>
        <p:spPr>
          <a:xfrm>
            <a:off x="3140968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Larme 120"/>
          <p:cNvSpPr/>
          <p:nvPr/>
        </p:nvSpPr>
        <p:spPr>
          <a:xfrm>
            <a:off x="3717032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Larme 121"/>
          <p:cNvSpPr/>
          <p:nvPr/>
        </p:nvSpPr>
        <p:spPr>
          <a:xfrm>
            <a:off x="4293096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Larme 122"/>
          <p:cNvSpPr/>
          <p:nvPr/>
        </p:nvSpPr>
        <p:spPr>
          <a:xfrm>
            <a:off x="4869160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Larme 123"/>
          <p:cNvSpPr/>
          <p:nvPr/>
        </p:nvSpPr>
        <p:spPr>
          <a:xfrm>
            <a:off x="5445224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Larme 132"/>
          <p:cNvSpPr/>
          <p:nvPr/>
        </p:nvSpPr>
        <p:spPr>
          <a:xfrm>
            <a:off x="1988840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Larme 133"/>
          <p:cNvSpPr/>
          <p:nvPr/>
        </p:nvSpPr>
        <p:spPr>
          <a:xfrm>
            <a:off x="6021288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Larme 134"/>
          <p:cNvSpPr/>
          <p:nvPr/>
        </p:nvSpPr>
        <p:spPr>
          <a:xfrm>
            <a:off x="2564904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Larme 135"/>
          <p:cNvSpPr/>
          <p:nvPr/>
        </p:nvSpPr>
        <p:spPr>
          <a:xfrm>
            <a:off x="3140968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Larme 136"/>
          <p:cNvSpPr/>
          <p:nvPr/>
        </p:nvSpPr>
        <p:spPr>
          <a:xfrm>
            <a:off x="3717032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Larme 137"/>
          <p:cNvSpPr/>
          <p:nvPr/>
        </p:nvSpPr>
        <p:spPr>
          <a:xfrm>
            <a:off x="4293096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Larme 138"/>
          <p:cNvSpPr/>
          <p:nvPr/>
        </p:nvSpPr>
        <p:spPr>
          <a:xfrm>
            <a:off x="4869160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Larme 139"/>
          <p:cNvSpPr/>
          <p:nvPr/>
        </p:nvSpPr>
        <p:spPr>
          <a:xfrm>
            <a:off x="5445224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Arrondir un rectangle avec un coin du même côté 141"/>
          <p:cNvSpPr/>
          <p:nvPr/>
        </p:nvSpPr>
        <p:spPr>
          <a:xfrm>
            <a:off x="1916832" y="1496616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Arrondir un rectangle avec un coin du même côté 142"/>
          <p:cNvSpPr/>
          <p:nvPr/>
        </p:nvSpPr>
        <p:spPr>
          <a:xfrm>
            <a:off x="3168352" y="1496616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Arrondir un rectangle avec un coin du même côté 143"/>
          <p:cNvSpPr/>
          <p:nvPr/>
        </p:nvSpPr>
        <p:spPr>
          <a:xfrm>
            <a:off x="4365104" y="1496616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Arrondir un rectangle avec un coin du même côté 144"/>
          <p:cNvSpPr/>
          <p:nvPr/>
        </p:nvSpPr>
        <p:spPr>
          <a:xfrm>
            <a:off x="5616624" y="1496616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Larme 78"/>
          <p:cNvSpPr/>
          <p:nvPr/>
        </p:nvSpPr>
        <p:spPr>
          <a:xfrm>
            <a:off x="1916832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Larme 79"/>
          <p:cNvSpPr/>
          <p:nvPr/>
        </p:nvSpPr>
        <p:spPr>
          <a:xfrm>
            <a:off x="5949280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Larme 80"/>
          <p:cNvSpPr/>
          <p:nvPr/>
        </p:nvSpPr>
        <p:spPr>
          <a:xfrm>
            <a:off x="2492896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Larme 81"/>
          <p:cNvSpPr/>
          <p:nvPr/>
        </p:nvSpPr>
        <p:spPr>
          <a:xfrm>
            <a:off x="3068960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Larme 82"/>
          <p:cNvSpPr/>
          <p:nvPr/>
        </p:nvSpPr>
        <p:spPr>
          <a:xfrm>
            <a:off x="3645024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Larme 83"/>
          <p:cNvSpPr/>
          <p:nvPr/>
        </p:nvSpPr>
        <p:spPr>
          <a:xfrm>
            <a:off x="4221088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Larme 84"/>
          <p:cNvSpPr/>
          <p:nvPr/>
        </p:nvSpPr>
        <p:spPr>
          <a:xfrm>
            <a:off x="4797152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Larme 85"/>
          <p:cNvSpPr/>
          <p:nvPr/>
        </p:nvSpPr>
        <p:spPr>
          <a:xfrm>
            <a:off x="5373216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Larme 131"/>
          <p:cNvSpPr/>
          <p:nvPr/>
        </p:nvSpPr>
        <p:spPr>
          <a:xfrm>
            <a:off x="2060848" y="55290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Larme 140"/>
          <p:cNvSpPr/>
          <p:nvPr/>
        </p:nvSpPr>
        <p:spPr>
          <a:xfrm>
            <a:off x="6093296" y="55290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Larme 145"/>
          <p:cNvSpPr/>
          <p:nvPr/>
        </p:nvSpPr>
        <p:spPr>
          <a:xfrm>
            <a:off x="2636912" y="55290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Larme 146"/>
          <p:cNvSpPr/>
          <p:nvPr/>
        </p:nvSpPr>
        <p:spPr>
          <a:xfrm>
            <a:off x="3212976" y="55290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Larme 147"/>
          <p:cNvSpPr/>
          <p:nvPr/>
        </p:nvSpPr>
        <p:spPr>
          <a:xfrm>
            <a:off x="3789040" y="55290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Larme 148"/>
          <p:cNvSpPr/>
          <p:nvPr/>
        </p:nvSpPr>
        <p:spPr>
          <a:xfrm>
            <a:off x="4365104" y="55290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Larme 149"/>
          <p:cNvSpPr/>
          <p:nvPr/>
        </p:nvSpPr>
        <p:spPr>
          <a:xfrm>
            <a:off x="4941168" y="55290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Larme 150"/>
          <p:cNvSpPr/>
          <p:nvPr/>
        </p:nvSpPr>
        <p:spPr>
          <a:xfrm>
            <a:off x="5517232" y="55290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Larme 151"/>
          <p:cNvSpPr/>
          <p:nvPr/>
        </p:nvSpPr>
        <p:spPr>
          <a:xfrm>
            <a:off x="2060848" y="869741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Larme 152"/>
          <p:cNvSpPr/>
          <p:nvPr/>
        </p:nvSpPr>
        <p:spPr>
          <a:xfrm>
            <a:off x="6093296" y="869741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Larme 153"/>
          <p:cNvSpPr/>
          <p:nvPr/>
        </p:nvSpPr>
        <p:spPr>
          <a:xfrm>
            <a:off x="2636912" y="869741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Larme 156"/>
          <p:cNvSpPr/>
          <p:nvPr/>
        </p:nvSpPr>
        <p:spPr>
          <a:xfrm>
            <a:off x="3212976" y="869741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Larme 157"/>
          <p:cNvSpPr/>
          <p:nvPr/>
        </p:nvSpPr>
        <p:spPr>
          <a:xfrm>
            <a:off x="3789040" y="869741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Larme 158"/>
          <p:cNvSpPr/>
          <p:nvPr/>
        </p:nvSpPr>
        <p:spPr>
          <a:xfrm>
            <a:off x="4365104" y="869741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Larme 159"/>
          <p:cNvSpPr/>
          <p:nvPr/>
        </p:nvSpPr>
        <p:spPr>
          <a:xfrm>
            <a:off x="4941168" y="869741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Larme 160"/>
          <p:cNvSpPr/>
          <p:nvPr/>
        </p:nvSpPr>
        <p:spPr>
          <a:xfrm>
            <a:off x="5517232" y="869741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Arrondir un rectangle avec un coin du même côté 161"/>
          <p:cNvSpPr/>
          <p:nvPr/>
        </p:nvSpPr>
        <p:spPr>
          <a:xfrm>
            <a:off x="1988840" y="646516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Arrondir un rectangle avec un coin du même côté 162"/>
          <p:cNvSpPr/>
          <p:nvPr/>
        </p:nvSpPr>
        <p:spPr>
          <a:xfrm>
            <a:off x="3240360" y="646516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Arrondir un rectangle avec un coin du même côté 163"/>
          <p:cNvSpPr/>
          <p:nvPr/>
        </p:nvSpPr>
        <p:spPr>
          <a:xfrm>
            <a:off x="4437112" y="646516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Arrondir un rectangle avec un coin du même côté 164"/>
          <p:cNvSpPr/>
          <p:nvPr/>
        </p:nvSpPr>
        <p:spPr>
          <a:xfrm>
            <a:off x="5688632" y="646516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Larme 165"/>
          <p:cNvSpPr/>
          <p:nvPr/>
        </p:nvSpPr>
        <p:spPr>
          <a:xfrm>
            <a:off x="1988840" y="761729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Larme 166"/>
          <p:cNvSpPr/>
          <p:nvPr/>
        </p:nvSpPr>
        <p:spPr>
          <a:xfrm>
            <a:off x="6021288" y="761729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" name="Larme 167"/>
          <p:cNvSpPr/>
          <p:nvPr/>
        </p:nvSpPr>
        <p:spPr>
          <a:xfrm>
            <a:off x="2564904" y="761729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" name="Larme 168"/>
          <p:cNvSpPr/>
          <p:nvPr/>
        </p:nvSpPr>
        <p:spPr>
          <a:xfrm>
            <a:off x="3140968" y="761729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Larme 169"/>
          <p:cNvSpPr/>
          <p:nvPr/>
        </p:nvSpPr>
        <p:spPr>
          <a:xfrm>
            <a:off x="3717032" y="761729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1" name="Larme 170"/>
          <p:cNvSpPr/>
          <p:nvPr/>
        </p:nvSpPr>
        <p:spPr>
          <a:xfrm>
            <a:off x="4293096" y="761729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" name="Larme 171"/>
          <p:cNvSpPr/>
          <p:nvPr/>
        </p:nvSpPr>
        <p:spPr>
          <a:xfrm>
            <a:off x="4869160" y="761729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Larme 172"/>
          <p:cNvSpPr/>
          <p:nvPr/>
        </p:nvSpPr>
        <p:spPr>
          <a:xfrm>
            <a:off x="5445224" y="7617296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Flèche droite 86"/>
          <p:cNvSpPr/>
          <p:nvPr/>
        </p:nvSpPr>
        <p:spPr>
          <a:xfrm>
            <a:off x="332656" y="5241032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Flèche droite 87"/>
          <p:cNvSpPr/>
          <p:nvPr/>
        </p:nvSpPr>
        <p:spPr>
          <a:xfrm>
            <a:off x="332656" y="6321152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Flèche droite 88"/>
          <p:cNvSpPr/>
          <p:nvPr/>
        </p:nvSpPr>
        <p:spPr>
          <a:xfrm>
            <a:off x="332656" y="7401272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Flèche droite 89"/>
          <p:cNvSpPr/>
          <p:nvPr/>
        </p:nvSpPr>
        <p:spPr>
          <a:xfrm>
            <a:off x="332656" y="8481392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ZoneTexte 90"/>
          <p:cNvSpPr txBox="1"/>
          <p:nvPr/>
        </p:nvSpPr>
        <p:spPr>
          <a:xfrm>
            <a:off x="332656" y="552906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Calculs autour de 250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332656" y="6681192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ZoneTexte 92"/>
          <p:cNvSpPr txBox="1"/>
          <p:nvPr/>
        </p:nvSpPr>
        <p:spPr>
          <a:xfrm>
            <a:off x="332656" y="768930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Ajout, retrait </a:t>
            </a:r>
            <a:r>
              <a:rPr lang="fr-FR" sz="900" b="1" dirty="0" smtClean="0">
                <a:latin typeface="Arial" pitchFamily="34" charset="0"/>
                <a:cs typeface="Arial" pitchFamily="34" charset="0"/>
              </a:rPr>
              <a:t>d’un nombre voisin de 10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ZoneTexte 93"/>
          <p:cNvSpPr txBox="1"/>
          <p:nvPr/>
        </p:nvSpPr>
        <p:spPr>
          <a:xfrm>
            <a:off x="332656" y="8841432"/>
            <a:ext cx="12961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Dictée de nombres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rganigramme : Alternative 116"/>
          <p:cNvSpPr/>
          <p:nvPr/>
        </p:nvSpPr>
        <p:spPr>
          <a:xfrm>
            <a:off x="548680" y="63252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ZoneTexte 120"/>
          <p:cNvSpPr txBox="1"/>
          <p:nvPr/>
        </p:nvSpPr>
        <p:spPr>
          <a:xfrm>
            <a:off x="548680" y="20047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SCORE</a:t>
            </a:r>
            <a:endParaRPr lang="fr-FR" dirty="0"/>
          </a:p>
        </p:txBody>
      </p:sp>
      <p:sp>
        <p:nvSpPr>
          <p:cNvPr id="123" name="ZoneTexte 122"/>
          <p:cNvSpPr txBox="1"/>
          <p:nvPr/>
        </p:nvSpPr>
        <p:spPr>
          <a:xfrm>
            <a:off x="620688" y="7765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128" name="Organigramme : Alternative 127"/>
          <p:cNvSpPr/>
          <p:nvPr/>
        </p:nvSpPr>
        <p:spPr>
          <a:xfrm>
            <a:off x="1484784" y="63252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1556792" y="632520"/>
            <a:ext cx="504056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Calculs autour de 250</a:t>
            </a:r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200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200" dirty="0" smtClean="0"/>
              <a:t>2 × 250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 v</a:t>
            </a:r>
            <a:r>
              <a:rPr lang="fr-FR" sz="1200" dirty="0" smtClean="0"/>
              <a:t>4 × 250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200" dirty="0" smtClean="0"/>
              <a:t>8 × 250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200" dirty="0" smtClean="0"/>
              <a:t>3 × 250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200" dirty="0" smtClean="0"/>
              <a:t>6 × 250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 z</a:t>
            </a:r>
            <a:r>
              <a:rPr lang="fr-FR" sz="1200" dirty="0" smtClean="0"/>
              <a:t>250 dans 1 000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 {</a:t>
            </a:r>
            <a:r>
              <a:rPr lang="fr-FR" sz="1200" dirty="0" smtClean="0"/>
              <a:t>250 dans </a:t>
            </a:r>
            <a:r>
              <a:rPr lang="fr-FR" sz="1200" dirty="0" smtClean="0"/>
              <a:t>750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200" dirty="0" smtClean="0"/>
              <a:t>250  </a:t>
            </a:r>
            <a:r>
              <a:rPr lang="fr-FR" sz="1200" dirty="0" smtClean="0"/>
              <a:t>1 </a:t>
            </a:r>
            <a:r>
              <a:rPr lang="fr-FR" sz="1200" dirty="0" smtClean="0"/>
              <a:t>000</a:t>
            </a:r>
            <a:endParaRPr lang="fr-FR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Organigramme : Alternative 77"/>
          <p:cNvSpPr/>
          <p:nvPr/>
        </p:nvSpPr>
        <p:spPr>
          <a:xfrm>
            <a:off x="548680" y="171264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Organigramme : Alternative 78"/>
          <p:cNvSpPr/>
          <p:nvPr/>
        </p:nvSpPr>
        <p:spPr>
          <a:xfrm>
            <a:off x="548680" y="279276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Organigramme : Alternative 79"/>
          <p:cNvSpPr/>
          <p:nvPr/>
        </p:nvSpPr>
        <p:spPr>
          <a:xfrm>
            <a:off x="548680" y="387288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ZoneTexte 80"/>
          <p:cNvSpPr txBox="1"/>
          <p:nvPr/>
        </p:nvSpPr>
        <p:spPr>
          <a:xfrm>
            <a:off x="620688" y="18566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/4</a:t>
            </a:r>
            <a:endParaRPr lang="fr-FR" dirty="0"/>
          </a:p>
        </p:txBody>
      </p:sp>
      <p:sp>
        <p:nvSpPr>
          <p:cNvPr id="82" name="ZoneTexte 81"/>
          <p:cNvSpPr txBox="1"/>
          <p:nvPr/>
        </p:nvSpPr>
        <p:spPr>
          <a:xfrm>
            <a:off x="620688" y="293677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83" name="ZoneTexte 82"/>
          <p:cNvSpPr txBox="1"/>
          <p:nvPr/>
        </p:nvSpPr>
        <p:spPr>
          <a:xfrm>
            <a:off x="620688" y="40168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84" name="Organigramme : Alternative 83"/>
          <p:cNvSpPr/>
          <p:nvPr/>
        </p:nvSpPr>
        <p:spPr>
          <a:xfrm>
            <a:off x="1484784" y="1496616"/>
            <a:ext cx="5112568" cy="1152128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Organigramme : Alternative 84"/>
          <p:cNvSpPr/>
          <p:nvPr/>
        </p:nvSpPr>
        <p:spPr>
          <a:xfrm>
            <a:off x="1484784" y="3944888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ZoneTexte 85"/>
          <p:cNvSpPr txBox="1"/>
          <p:nvPr/>
        </p:nvSpPr>
        <p:spPr>
          <a:xfrm>
            <a:off x="1484784" y="3944888"/>
            <a:ext cx="525658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Dictée de nombres</a:t>
            </a:r>
          </a:p>
          <a:p>
            <a:r>
              <a:rPr lang="fr-FR" sz="1400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400" dirty="0" smtClean="0"/>
              <a:t>85 807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400" dirty="0" smtClean="0"/>
              <a:t>209 090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400" dirty="0" smtClean="0"/>
              <a:t>10 250 025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400" dirty="0" smtClean="0"/>
              <a:t>3 806 211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400" dirty="0" smtClean="0"/>
              <a:t>33 033 </a:t>
            </a:r>
            <a:r>
              <a:rPr lang="fr-FR" sz="1400" dirty="0" err="1" smtClean="0"/>
              <a:t>033</a:t>
            </a:r>
            <a:r>
              <a:rPr lang="fr-FR" sz="1400" dirty="0" smtClean="0"/>
              <a:t>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fr-FR" sz="1400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400" dirty="0" smtClean="0"/>
              <a:t>25 </a:t>
            </a:r>
            <a:r>
              <a:rPr lang="fr-FR" sz="1400" dirty="0" smtClean="0"/>
              <a:t>000 </a:t>
            </a:r>
            <a:r>
              <a:rPr lang="fr-FR" sz="1400" dirty="0" err="1" smtClean="0"/>
              <a:t>000</a:t>
            </a:r>
            <a:r>
              <a:rPr lang="fr-FR" sz="1400" dirty="0" smtClean="0"/>
              <a:t>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400" dirty="0" smtClean="0"/>
              <a:t>36 006 000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400" dirty="0" smtClean="0"/>
              <a:t>900 000 900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endParaRPr lang="fr-FR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1556792" y="1496616"/>
            <a:ext cx="5040560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latin typeface="Arial" pitchFamily="34" charset="0"/>
                <a:cs typeface="Arial" pitchFamily="34" charset="0"/>
              </a:rPr>
              <a:t>Problèmes </a:t>
            </a:r>
            <a:r>
              <a:rPr lang="fr-FR" sz="1200" b="1" dirty="0" smtClean="0">
                <a:latin typeface="Arial" pitchFamily="34" charset="0"/>
                <a:cs typeface="Arial" pitchFamily="34" charset="0"/>
              </a:rPr>
              <a:t>dictés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 </a:t>
            </a:r>
            <a:r>
              <a:rPr lang="fr-FR" sz="900" dirty="0" smtClean="0">
                <a:latin typeface="Wingdings 2" pitchFamily="18" charset="2"/>
                <a:cs typeface="Arial" pitchFamily="34" charset="0"/>
              </a:rPr>
              <a:t>u </a:t>
            </a:r>
            <a:r>
              <a:rPr lang="fr-FR" sz="900" dirty="0" smtClean="0"/>
              <a:t>Pierre </a:t>
            </a:r>
            <a:r>
              <a:rPr lang="fr-FR" sz="900" dirty="0" smtClean="0"/>
              <a:t>a acheté 12 paquets de 10 </a:t>
            </a:r>
            <a:r>
              <a:rPr lang="fr-FR" sz="900" dirty="0" smtClean="0"/>
              <a:t>enveloppes. Combien </a:t>
            </a:r>
            <a:r>
              <a:rPr lang="fr-FR" sz="900" dirty="0" smtClean="0"/>
              <a:t>a-t-il acheté d’enveloppes </a:t>
            </a:r>
            <a:r>
              <a:rPr lang="fr-FR" sz="900" dirty="0" smtClean="0"/>
              <a:t>? </a:t>
            </a:r>
            <a:r>
              <a:rPr lang="fr-FR" sz="900" dirty="0" smtClean="0">
                <a:latin typeface="Wingdings 2" pitchFamily="18" charset="2"/>
                <a:cs typeface="Arial" pitchFamily="34" charset="0"/>
              </a:rPr>
              <a:t>v </a:t>
            </a:r>
            <a:r>
              <a:rPr lang="fr-FR" sz="900" dirty="0" smtClean="0"/>
              <a:t>Sophie </a:t>
            </a:r>
            <a:r>
              <a:rPr lang="fr-FR" sz="900" dirty="0" smtClean="0"/>
              <a:t>veut acheter 100 enveloppes. Elles </a:t>
            </a:r>
            <a:r>
              <a:rPr lang="fr-FR" sz="900" dirty="0" smtClean="0"/>
              <a:t>sont vendues </a:t>
            </a:r>
            <a:r>
              <a:rPr lang="fr-FR" sz="900" dirty="0" smtClean="0"/>
              <a:t>par paquets de 10 enveloppes. Combien </a:t>
            </a:r>
            <a:r>
              <a:rPr lang="fr-FR" sz="900" dirty="0" smtClean="0"/>
              <a:t>doit-elle demander </a:t>
            </a:r>
            <a:r>
              <a:rPr lang="fr-FR" sz="900" dirty="0" smtClean="0"/>
              <a:t>de paquets </a:t>
            </a:r>
            <a:r>
              <a:rPr lang="fr-FR" sz="900" dirty="0" smtClean="0"/>
              <a:t>? </a:t>
            </a:r>
            <a:r>
              <a:rPr lang="fr-FR" sz="900" dirty="0" smtClean="0">
                <a:latin typeface="Wingdings 2" pitchFamily="18" charset="2"/>
                <a:cs typeface="Arial" pitchFamily="34" charset="0"/>
              </a:rPr>
              <a:t>w </a:t>
            </a:r>
            <a:r>
              <a:rPr lang="fr-FR" sz="900" dirty="0" smtClean="0"/>
              <a:t>Cindy</a:t>
            </a:r>
            <a:r>
              <a:rPr lang="fr-FR" sz="900" dirty="0" smtClean="0"/>
              <a:t>, elle, a besoin de 250 enveloppes. </a:t>
            </a:r>
            <a:r>
              <a:rPr lang="fr-FR" sz="900" dirty="0" smtClean="0"/>
              <a:t>Combien doit-elle </a:t>
            </a:r>
            <a:r>
              <a:rPr lang="fr-FR" sz="900" dirty="0" smtClean="0"/>
              <a:t>acheter de paquets </a:t>
            </a:r>
            <a:r>
              <a:rPr lang="fr-FR" sz="900" dirty="0" smtClean="0"/>
              <a:t>? </a:t>
            </a:r>
            <a:r>
              <a:rPr lang="fr-FR" sz="900" dirty="0" smtClean="0">
                <a:latin typeface="Wingdings 2" pitchFamily="18" charset="2"/>
                <a:cs typeface="Arial" pitchFamily="34" charset="0"/>
              </a:rPr>
              <a:t>x </a:t>
            </a:r>
            <a:r>
              <a:rPr lang="fr-FR" sz="900" dirty="0" smtClean="0"/>
              <a:t>Un </a:t>
            </a:r>
            <a:r>
              <a:rPr lang="fr-FR" sz="900" dirty="0" smtClean="0"/>
              <a:t>magasin reçoit 1 000 enveloppes. Ces </a:t>
            </a:r>
            <a:r>
              <a:rPr lang="fr-FR" sz="900" dirty="0" smtClean="0"/>
              <a:t>enveloppes sont </a:t>
            </a:r>
            <a:r>
              <a:rPr lang="fr-FR" sz="900" dirty="0" smtClean="0"/>
              <a:t>dans 10 gros paquets, tous pareils. Combien </a:t>
            </a:r>
            <a:r>
              <a:rPr lang="fr-FR" sz="900" dirty="0" smtClean="0"/>
              <a:t>y a-t-il </a:t>
            </a:r>
            <a:r>
              <a:rPr lang="fr-FR" sz="900" dirty="0" smtClean="0"/>
              <a:t>d’enveloppes dans chacun de ces gros paquets ?</a:t>
            </a:r>
            <a:endParaRPr lang="fr-FR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Organigramme : Alternative 87"/>
          <p:cNvSpPr/>
          <p:nvPr/>
        </p:nvSpPr>
        <p:spPr>
          <a:xfrm>
            <a:off x="1412776" y="279276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ZoneTexte 88"/>
          <p:cNvSpPr txBox="1"/>
          <p:nvPr/>
        </p:nvSpPr>
        <p:spPr>
          <a:xfrm>
            <a:off x="1412776" y="2792760"/>
            <a:ext cx="525658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Ajout, retrait </a:t>
            </a:r>
            <a:r>
              <a:rPr lang="fr-FR" sz="1300" b="1" dirty="0" smtClean="0">
                <a:latin typeface="Arial" pitchFamily="34" charset="0"/>
                <a:cs typeface="Arial" pitchFamily="34" charset="0"/>
              </a:rPr>
              <a:t>d’un nombre voisin de 10</a:t>
            </a:r>
          </a:p>
          <a:p>
            <a:pPr algn="ctr"/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200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200" dirty="0" smtClean="0"/>
              <a:t>45 + 9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200" dirty="0" smtClean="0"/>
              <a:t>34 + 8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200" dirty="0" smtClean="0"/>
              <a:t>204 + 9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200" dirty="0" smtClean="0"/>
              <a:t>79 + 11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/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200" dirty="0" smtClean="0"/>
              <a:t>460 + 12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200" dirty="0" smtClean="0"/>
              <a:t>45 – 9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200" dirty="0" smtClean="0"/>
              <a:t>34 – 8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200" dirty="0" smtClean="0"/>
              <a:t>204 – </a:t>
            </a:r>
            <a:r>
              <a:rPr lang="fr-FR" sz="1200" dirty="0" smtClean="0"/>
              <a:t>9</a:t>
            </a:r>
            <a:endParaRPr lang="fr-FR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Organigramme : Alternative 53"/>
          <p:cNvSpPr/>
          <p:nvPr/>
        </p:nvSpPr>
        <p:spPr>
          <a:xfrm>
            <a:off x="476672" y="560107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ZoneTexte 54"/>
          <p:cNvSpPr txBox="1"/>
          <p:nvPr/>
        </p:nvSpPr>
        <p:spPr>
          <a:xfrm>
            <a:off x="476672" y="516902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SCORE</a:t>
            </a:r>
            <a:endParaRPr lang="fr-FR" dirty="0"/>
          </a:p>
        </p:txBody>
      </p:sp>
      <p:sp>
        <p:nvSpPr>
          <p:cNvPr id="56" name="ZoneTexte 55"/>
          <p:cNvSpPr txBox="1"/>
          <p:nvPr/>
        </p:nvSpPr>
        <p:spPr>
          <a:xfrm>
            <a:off x="548680" y="574508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57" name="Organigramme : Alternative 56"/>
          <p:cNvSpPr/>
          <p:nvPr/>
        </p:nvSpPr>
        <p:spPr>
          <a:xfrm>
            <a:off x="1412776" y="5601072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ZoneTexte 57"/>
          <p:cNvSpPr txBox="1"/>
          <p:nvPr/>
        </p:nvSpPr>
        <p:spPr>
          <a:xfrm>
            <a:off x="1484784" y="5601072"/>
            <a:ext cx="504056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Calculs autour de 250</a:t>
            </a:r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200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200" dirty="0" smtClean="0"/>
              <a:t>2 × 250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 v</a:t>
            </a:r>
            <a:r>
              <a:rPr lang="fr-FR" sz="1200" dirty="0" smtClean="0"/>
              <a:t>4 × 250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200" dirty="0" smtClean="0"/>
              <a:t>8 × 250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200" dirty="0" smtClean="0"/>
              <a:t>3 × 250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200" dirty="0" smtClean="0"/>
              <a:t>6 × 250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 z</a:t>
            </a:r>
            <a:r>
              <a:rPr lang="fr-FR" sz="1200" dirty="0" smtClean="0"/>
              <a:t>250 dans 1 000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 {</a:t>
            </a:r>
            <a:r>
              <a:rPr lang="fr-FR" sz="1200" dirty="0" smtClean="0"/>
              <a:t>250 dans </a:t>
            </a:r>
            <a:r>
              <a:rPr lang="fr-FR" sz="1200" dirty="0" smtClean="0"/>
              <a:t>750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200" dirty="0" smtClean="0"/>
              <a:t>250  </a:t>
            </a:r>
            <a:r>
              <a:rPr lang="fr-FR" sz="1200" dirty="0" smtClean="0"/>
              <a:t>1 </a:t>
            </a:r>
            <a:r>
              <a:rPr lang="fr-FR" sz="1200" dirty="0" smtClean="0"/>
              <a:t>000</a:t>
            </a:r>
            <a:endParaRPr lang="fr-FR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Organigramme : Alternative 58"/>
          <p:cNvSpPr/>
          <p:nvPr/>
        </p:nvSpPr>
        <p:spPr>
          <a:xfrm>
            <a:off x="476672" y="668119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Organigramme : Alternative 59"/>
          <p:cNvSpPr/>
          <p:nvPr/>
        </p:nvSpPr>
        <p:spPr>
          <a:xfrm>
            <a:off x="476672" y="776131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Organigramme : Alternative 60"/>
          <p:cNvSpPr/>
          <p:nvPr/>
        </p:nvSpPr>
        <p:spPr>
          <a:xfrm>
            <a:off x="476672" y="884143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ZoneTexte 61"/>
          <p:cNvSpPr txBox="1"/>
          <p:nvPr/>
        </p:nvSpPr>
        <p:spPr>
          <a:xfrm>
            <a:off x="548680" y="68252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/4</a:t>
            </a:r>
            <a:endParaRPr lang="fr-FR" dirty="0"/>
          </a:p>
        </p:txBody>
      </p:sp>
      <p:sp>
        <p:nvSpPr>
          <p:cNvPr id="63" name="ZoneTexte 62"/>
          <p:cNvSpPr txBox="1"/>
          <p:nvPr/>
        </p:nvSpPr>
        <p:spPr>
          <a:xfrm>
            <a:off x="548680" y="790532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64" name="ZoneTexte 63"/>
          <p:cNvSpPr txBox="1"/>
          <p:nvPr/>
        </p:nvSpPr>
        <p:spPr>
          <a:xfrm>
            <a:off x="548680" y="89854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65" name="Organigramme : Alternative 64"/>
          <p:cNvSpPr/>
          <p:nvPr/>
        </p:nvSpPr>
        <p:spPr>
          <a:xfrm>
            <a:off x="1412776" y="6465168"/>
            <a:ext cx="5112568" cy="1152128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Organigramme : Alternative 65"/>
          <p:cNvSpPr/>
          <p:nvPr/>
        </p:nvSpPr>
        <p:spPr>
          <a:xfrm>
            <a:off x="1412776" y="891344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ZoneTexte 66"/>
          <p:cNvSpPr txBox="1"/>
          <p:nvPr/>
        </p:nvSpPr>
        <p:spPr>
          <a:xfrm>
            <a:off x="1412776" y="8913440"/>
            <a:ext cx="525658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Dictée de nombres</a:t>
            </a:r>
          </a:p>
          <a:p>
            <a:r>
              <a:rPr lang="fr-FR" sz="1400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400" dirty="0" smtClean="0"/>
              <a:t>85 807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400" dirty="0" smtClean="0"/>
              <a:t>209 090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400" dirty="0" smtClean="0"/>
              <a:t>10 250 025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400" dirty="0" smtClean="0"/>
              <a:t>3 806 211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400" dirty="0" smtClean="0"/>
              <a:t>33 033 </a:t>
            </a:r>
            <a:r>
              <a:rPr lang="fr-FR" sz="1400" dirty="0" err="1" smtClean="0"/>
              <a:t>033</a:t>
            </a:r>
            <a:r>
              <a:rPr lang="fr-FR" sz="1400" dirty="0" smtClean="0"/>
              <a:t>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fr-FR" sz="1400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400" dirty="0" smtClean="0"/>
              <a:t>25 </a:t>
            </a:r>
            <a:r>
              <a:rPr lang="fr-FR" sz="1400" dirty="0" smtClean="0"/>
              <a:t>000 </a:t>
            </a:r>
            <a:r>
              <a:rPr lang="fr-FR" sz="1400" dirty="0" err="1" smtClean="0"/>
              <a:t>000</a:t>
            </a:r>
            <a:r>
              <a:rPr lang="fr-FR" sz="1400" dirty="0" smtClean="0"/>
              <a:t>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400" dirty="0" smtClean="0"/>
              <a:t>36 006 000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400" dirty="0" smtClean="0"/>
              <a:t>900 000 900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endParaRPr lang="fr-FR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1484784" y="6465168"/>
            <a:ext cx="5040560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latin typeface="Arial" pitchFamily="34" charset="0"/>
                <a:cs typeface="Arial" pitchFamily="34" charset="0"/>
              </a:rPr>
              <a:t>Problèmes </a:t>
            </a:r>
            <a:r>
              <a:rPr lang="fr-FR" sz="1200" b="1" dirty="0" smtClean="0">
                <a:latin typeface="Arial" pitchFamily="34" charset="0"/>
                <a:cs typeface="Arial" pitchFamily="34" charset="0"/>
              </a:rPr>
              <a:t>dictés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 </a:t>
            </a:r>
            <a:r>
              <a:rPr lang="fr-FR" sz="900" dirty="0" smtClean="0">
                <a:latin typeface="Wingdings 2" pitchFamily="18" charset="2"/>
                <a:cs typeface="Arial" pitchFamily="34" charset="0"/>
              </a:rPr>
              <a:t>u </a:t>
            </a:r>
            <a:r>
              <a:rPr lang="fr-FR" sz="900" dirty="0" smtClean="0"/>
              <a:t>Pierre </a:t>
            </a:r>
            <a:r>
              <a:rPr lang="fr-FR" sz="900" dirty="0" smtClean="0"/>
              <a:t>a acheté 12 paquets de 10 </a:t>
            </a:r>
            <a:r>
              <a:rPr lang="fr-FR" sz="900" dirty="0" smtClean="0"/>
              <a:t>enveloppes. Combien </a:t>
            </a:r>
            <a:r>
              <a:rPr lang="fr-FR" sz="900" dirty="0" smtClean="0"/>
              <a:t>a-t-il acheté d’enveloppes </a:t>
            </a:r>
            <a:r>
              <a:rPr lang="fr-FR" sz="900" dirty="0" smtClean="0"/>
              <a:t>? </a:t>
            </a:r>
            <a:r>
              <a:rPr lang="fr-FR" sz="900" dirty="0" smtClean="0">
                <a:latin typeface="Wingdings 2" pitchFamily="18" charset="2"/>
                <a:cs typeface="Arial" pitchFamily="34" charset="0"/>
              </a:rPr>
              <a:t>v </a:t>
            </a:r>
            <a:r>
              <a:rPr lang="fr-FR" sz="900" dirty="0" smtClean="0"/>
              <a:t>Sophie </a:t>
            </a:r>
            <a:r>
              <a:rPr lang="fr-FR" sz="900" dirty="0" smtClean="0"/>
              <a:t>veut acheter 100 enveloppes. Elles </a:t>
            </a:r>
            <a:r>
              <a:rPr lang="fr-FR" sz="900" dirty="0" smtClean="0"/>
              <a:t>sont vendues </a:t>
            </a:r>
            <a:r>
              <a:rPr lang="fr-FR" sz="900" dirty="0" smtClean="0"/>
              <a:t>par paquets de 10 enveloppes. Combien </a:t>
            </a:r>
            <a:r>
              <a:rPr lang="fr-FR" sz="900" dirty="0" smtClean="0"/>
              <a:t>doit-elle demander </a:t>
            </a:r>
            <a:r>
              <a:rPr lang="fr-FR" sz="900" dirty="0" smtClean="0"/>
              <a:t>de paquets </a:t>
            </a:r>
            <a:r>
              <a:rPr lang="fr-FR" sz="900" dirty="0" smtClean="0"/>
              <a:t>? </a:t>
            </a:r>
            <a:r>
              <a:rPr lang="fr-FR" sz="900" dirty="0" smtClean="0">
                <a:latin typeface="Wingdings 2" pitchFamily="18" charset="2"/>
                <a:cs typeface="Arial" pitchFamily="34" charset="0"/>
              </a:rPr>
              <a:t>w </a:t>
            </a:r>
            <a:r>
              <a:rPr lang="fr-FR" sz="900" dirty="0" smtClean="0"/>
              <a:t>Cindy</a:t>
            </a:r>
            <a:r>
              <a:rPr lang="fr-FR" sz="900" dirty="0" smtClean="0"/>
              <a:t>, elle, a besoin de 250 enveloppes. </a:t>
            </a:r>
            <a:r>
              <a:rPr lang="fr-FR" sz="900" dirty="0" smtClean="0"/>
              <a:t>Combien doit-elle </a:t>
            </a:r>
            <a:r>
              <a:rPr lang="fr-FR" sz="900" dirty="0" smtClean="0"/>
              <a:t>acheter de paquets </a:t>
            </a:r>
            <a:r>
              <a:rPr lang="fr-FR" sz="900" dirty="0" smtClean="0"/>
              <a:t>? </a:t>
            </a:r>
            <a:r>
              <a:rPr lang="fr-FR" sz="900" dirty="0" smtClean="0">
                <a:latin typeface="Wingdings 2" pitchFamily="18" charset="2"/>
                <a:cs typeface="Arial" pitchFamily="34" charset="0"/>
              </a:rPr>
              <a:t>x </a:t>
            </a:r>
            <a:r>
              <a:rPr lang="fr-FR" sz="900" dirty="0" smtClean="0"/>
              <a:t>Un </a:t>
            </a:r>
            <a:r>
              <a:rPr lang="fr-FR" sz="900" dirty="0" smtClean="0"/>
              <a:t>magasin reçoit 1 000 enveloppes. Ces </a:t>
            </a:r>
            <a:r>
              <a:rPr lang="fr-FR" sz="900" dirty="0" smtClean="0"/>
              <a:t>enveloppes sont </a:t>
            </a:r>
            <a:r>
              <a:rPr lang="fr-FR" sz="900" dirty="0" smtClean="0"/>
              <a:t>dans 10 gros paquets, tous pareils. Combien </a:t>
            </a:r>
            <a:r>
              <a:rPr lang="fr-FR" sz="900" dirty="0" smtClean="0"/>
              <a:t>y a-t-il </a:t>
            </a:r>
            <a:r>
              <a:rPr lang="fr-FR" sz="900" dirty="0" smtClean="0"/>
              <a:t>d’enveloppes dans chacun de ces gros paquets ?</a:t>
            </a:r>
            <a:endParaRPr lang="fr-FR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Organigramme : Alternative 68"/>
          <p:cNvSpPr/>
          <p:nvPr/>
        </p:nvSpPr>
        <p:spPr>
          <a:xfrm>
            <a:off x="1340768" y="7761312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ZoneTexte 69"/>
          <p:cNvSpPr txBox="1"/>
          <p:nvPr/>
        </p:nvSpPr>
        <p:spPr>
          <a:xfrm>
            <a:off x="1340768" y="7761312"/>
            <a:ext cx="525658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Ajout, retrait </a:t>
            </a:r>
            <a:r>
              <a:rPr lang="fr-FR" sz="1300" b="1" dirty="0" smtClean="0">
                <a:latin typeface="Arial" pitchFamily="34" charset="0"/>
                <a:cs typeface="Arial" pitchFamily="34" charset="0"/>
              </a:rPr>
              <a:t>d’un nombre voisin de 10</a:t>
            </a:r>
          </a:p>
          <a:p>
            <a:pPr algn="ctr"/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200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200" dirty="0" smtClean="0"/>
              <a:t>45 + 9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200" dirty="0" smtClean="0"/>
              <a:t>34 + 8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200" dirty="0" smtClean="0"/>
              <a:t>204 + 9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200" dirty="0" smtClean="0"/>
              <a:t>79 + 11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/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200" dirty="0" smtClean="0"/>
              <a:t>460 + 12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200" dirty="0" smtClean="0"/>
              <a:t>45 – 9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200" dirty="0" smtClean="0"/>
              <a:t>34 – 8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200" dirty="0" smtClean="0"/>
              <a:t>204 – </a:t>
            </a:r>
            <a:r>
              <a:rPr lang="fr-FR" sz="1200" dirty="0" smtClean="0"/>
              <a:t>9</a:t>
            </a:r>
            <a:endParaRPr lang="fr-FR" sz="1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rganigramme : Alternative 116"/>
          <p:cNvSpPr/>
          <p:nvPr/>
        </p:nvSpPr>
        <p:spPr>
          <a:xfrm>
            <a:off x="548680" y="63252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Organigramme : Alternative 117"/>
          <p:cNvSpPr/>
          <p:nvPr/>
        </p:nvSpPr>
        <p:spPr>
          <a:xfrm>
            <a:off x="548680" y="171264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Organigramme : Alternative 118"/>
          <p:cNvSpPr/>
          <p:nvPr/>
        </p:nvSpPr>
        <p:spPr>
          <a:xfrm>
            <a:off x="548680" y="279276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Organigramme : Alternative 119"/>
          <p:cNvSpPr/>
          <p:nvPr/>
        </p:nvSpPr>
        <p:spPr>
          <a:xfrm>
            <a:off x="548680" y="387288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ZoneTexte 120"/>
          <p:cNvSpPr txBox="1"/>
          <p:nvPr/>
        </p:nvSpPr>
        <p:spPr>
          <a:xfrm>
            <a:off x="548680" y="20047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SCORE</a:t>
            </a:r>
            <a:endParaRPr lang="fr-FR" dirty="0"/>
          </a:p>
        </p:txBody>
      </p:sp>
      <p:sp>
        <p:nvSpPr>
          <p:cNvPr id="123" name="ZoneTexte 122"/>
          <p:cNvSpPr txBox="1"/>
          <p:nvPr/>
        </p:nvSpPr>
        <p:spPr>
          <a:xfrm>
            <a:off x="620688" y="7765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/4</a:t>
            </a:r>
            <a:endParaRPr lang="fr-FR" dirty="0"/>
          </a:p>
        </p:txBody>
      </p:sp>
      <p:sp>
        <p:nvSpPr>
          <p:cNvPr id="124" name="ZoneTexte 123"/>
          <p:cNvSpPr txBox="1"/>
          <p:nvPr/>
        </p:nvSpPr>
        <p:spPr>
          <a:xfrm>
            <a:off x="620688" y="18566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125" name="ZoneTexte 124"/>
          <p:cNvSpPr txBox="1"/>
          <p:nvPr/>
        </p:nvSpPr>
        <p:spPr>
          <a:xfrm>
            <a:off x="620688" y="293677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127" name="Organigramme : Alternative 126"/>
          <p:cNvSpPr/>
          <p:nvPr/>
        </p:nvSpPr>
        <p:spPr>
          <a:xfrm>
            <a:off x="1484784" y="272480"/>
            <a:ext cx="5112568" cy="108012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Problèmes </a:t>
            </a:r>
            <a:r>
              <a:rPr lang="fr-FR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dictés</a:t>
            </a:r>
          </a:p>
          <a:p>
            <a:r>
              <a:rPr lang="fr-FR" sz="900" dirty="0" err="1" smtClean="0">
                <a:solidFill>
                  <a:schemeClr val="tx1"/>
                </a:solidFill>
              </a:rPr>
              <a:t>Numérix</a:t>
            </a:r>
            <a:r>
              <a:rPr lang="fr-FR" sz="900" dirty="0" smtClean="0">
                <a:solidFill>
                  <a:schemeClr val="tx1"/>
                </a:solidFill>
              </a:rPr>
              <a:t> a ramassé 5 coquillages. </a:t>
            </a:r>
            <a:r>
              <a:rPr lang="fr-FR" sz="900" dirty="0" err="1" smtClean="0">
                <a:solidFill>
                  <a:schemeClr val="tx1"/>
                </a:solidFill>
              </a:rPr>
              <a:t>Calculo</a:t>
            </a:r>
            <a:r>
              <a:rPr lang="fr-FR" sz="900" dirty="0" smtClean="0">
                <a:solidFill>
                  <a:schemeClr val="tx1"/>
                </a:solidFill>
              </a:rPr>
              <a:t> en </a:t>
            </a:r>
            <a:r>
              <a:rPr lang="fr-FR" sz="900" dirty="0" smtClean="0">
                <a:solidFill>
                  <a:schemeClr val="tx1"/>
                </a:solidFill>
              </a:rPr>
              <a:t>a trouvé </a:t>
            </a:r>
            <a:r>
              <a:rPr lang="fr-FR" sz="900" dirty="0" smtClean="0">
                <a:solidFill>
                  <a:schemeClr val="tx1"/>
                </a:solidFill>
              </a:rPr>
              <a:t>le quadruple, c’est-à-dire qu’il en a trouvé quatre </a:t>
            </a:r>
            <a:r>
              <a:rPr lang="fr-FR" sz="900" dirty="0" smtClean="0">
                <a:solidFill>
                  <a:schemeClr val="tx1"/>
                </a:solidFill>
              </a:rPr>
              <a:t>fois plus</a:t>
            </a:r>
            <a:r>
              <a:rPr lang="fr-FR" sz="900" dirty="0" smtClean="0">
                <a:solidFill>
                  <a:schemeClr val="tx1"/>
                </a:solidFill>
              </a:rPr>
              <a:t>. Combien en a-t-il trouvés </a:t>
            </a:r>
            <a:r>
              <a:rPr lang="fr-FR" sz="900" dirty="0" smtClean="0">
                <a:solidFill>
                  <a:schemeClr val="tx1"/>
                </a:solidFill>
              </a:rPr>
              <a:t>?	</a:t>
            </a:r>
            <a:r>
              <a:rPr lang="fr-FR" sz="900" b="1" dirty="0" smtClean="0">
                <a:solidFill>
                  <a:schemeClr val="tx1"/>
                </a:solidFill>
              </a:rPr>
              <a:t>Jules </a:t>
            </a:r>
            <a:r>
              <a:rPr lang="fr-FR" sz="900" b="1" dirty="0" smtClean="0">
                <a:solidFill>
                  <a:schemeClr val="tx1"/>
                </a:solidFill>
              </a:rPr>
              <a:t>a déjà 20 timbres dans sa collection. </a:t>
            </a:r>
            <a:r>
              <a:rPr lang="fr-FR" sz="900" b="1" dirty="0" smtClean="0">
                <a:solidFill>
                  <a:schemeClr val="tx1"/>
                </a:solidFill>
              </a:rPr>
              <a:t>Léa </a:t>
            </a:r>
            <a:r>
              <a:rPr lang="fr-FR" sz="900" dirty="0" smtClean="0">
                <a:solidFill>
                  <a:schemeClr val="tx1"/>
                </a:solidFill>
              </a:rPr>
              <a:t>en </a:t>
            </a:r>
            <a:r>
              <a:rPr lang="fr-FR" sz="900" dirty="0" smtClean="0">
                <a:solidFill>
                  <a:schemeClr val="tx1"/>
                </a:solidFill>
              </a:rPr>
              <a:t>a le quadruple, c’est-à-dire qu’elle en a quatre fois </a:t>
            </a:r>
            <a:r>
              <a:rPr lang="fr-FR" sz="900" dirty="0" smtClean="0">
                <a:solidFill>
                  <a:schemeClr val="tx1"/>
                </a:solidFill>
              </a:rPr>
              <a:t>plus. Combien </a:t>
            </a:r>
            <a:r>
              <a:rPr lang="fr-FR" sz="900" dirty="0" smtClean="0">
                <a:solidFill>
                  <a:schemeClr val="tx1"/>
                </a:solidFill>
              </a:rPr>
              <a:t>en a-t-elle </a:t>
            </a:r>
            <a:r>
              <a:rPr lang="fr-FR" sz="900" dirty="0" smtClean="0">
                <a:solidFill>
                  <a:schemeClr val="tx1"/>
                </a:solidFill>
              </a:rPr>
              <a:t>?	</a:t>
            </a:r>
            <a:r>
              <a:rPr lang="fr-FR" sz="900" b="1" dirty="0" smtClean="0">
                <a:solidFill>
                  <a:schemeClr val="tx1"/>
                </a:solidFill>
              </a:rPr>
              <a:t>José </a:t>
            </a:r>
            <a:r>
              <a:rPr lang="fr-FR" sz="900" b="1" dirty="0" smtClean="0">
                <a:solidFill>
                  <a:schemeClr val="tx1"/>
                </a:solidFill>
              </a:rPr>
              <a:t>a reçu 12 cartes pendant les </a:t>
            </a:r>
            <a:r>
              <a:rPr lang="fr-FR" sz="900" b="1" dirty="0" smtClean="0">
                <a:solidFill>
                  <a:schemeClr val="tx1"/>
                </a:solidFill>
              </a:rPr>
              <a:t>vacances. </a:t>
            </a:r>
            <a:r>
              <a:rPr lang="fr-FR" sz="900" dirty="0" smtClean="0">
                <a:solidFill>
                  <a:schemeClr val="tx1"/>
                </a:solidFill>
              </a:rPr>
              <a:t>Jules </a:t>
            </a:r>
            <a:r>
              <a:rPr lang="fr-FR" sz="900" dirty="0" smtClean="0">
                <a:solidFill>
                  <a:schemeClr val="tx1"/>
                </a:solidFill>
              </a:rPr>
              <a:t>n’en a reçu que le quart. Combien Jules en a-t-il reçues </a:t>
            </a:r>
            <a:r>
              <a:rPr lang="fr-FR" sz="900" dirty="0" smtClean="0">
                <a:solidFill>
                  <a:schemeClr val="tx1"/>
                </a:solidFill>
              </a:rPr>
              <a:t>?	</a:t>
            </a:r>
          </a:p>
          <a:p>
            <a:r>
              <a:rPr lang="fr-FR" sz="900" dirty="0" smtClean="0">
                <a:solidFill>
                  <a:schemeClr val="tx1"/>
                </a:solidFill>
              </a:rPr>
              <a:t> </a:t>
            </a:r>
            <a:r>
              <a:rPr lang="fr-FR" sz="900" b="1" dirty="0" smtClean="0">
                <a:solidFill>
                  <a:schemeClr val="tx1"/>
                </a:solidFill>
              </a:rPr>
              <a:t>Le </a:t>
            </a:r>
            <a:r>
              <a:rPr lang="fr-FR" sz="900" b="1" dirty="0" smtClean="0">
                <a:solidFill>
                  <a:schemeClr val="tx1"/>
                </a:solidFill>
              </a:rPr>
              <a:t>papa de Tom a 40 ans. Tom a le quart de </a:t>
            </a:r>
            <a:r>
              <a:rPr lang="fr-FR" sz="900" b="1" dirty="0" smtClean="0">
                <a:solidFill>
                  <a:schemeClr val="tx1"/>
                </a:solidFill>
              </a:rPr>
              <a:t>cet </a:t>
            </a:r>
            <a:r>
              <a:rPr lang="fr-FR" sz="900" dirty="0" smtClean="0">
                <a:solidFill>
                  <a:schemeClr val="tx1"/>
                </a:solidFill>
              </a:rPr>
              <a:t>âge</a:t>
            </a:r>
            <a:r>
              <a:rPr lang="fr-FR" sz="900" dirty="0" smtClean="0">
                <a:solidFill>
                  <a:schemeClr val="tx1"/>
                </a:solidFill>
              </a:rPr>
              <a:t>. Quel est l’âge de Tom ?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8" name="Organigramme : Alternative 127"/>
          <p:cNvSpPr/>
          <p:nvPr/>
        </p:nvSpPr>
        <p:spPr>
          <a:xfrm>
            <a:off x="1484784" y="171264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Organigramme : Alternative 128"/>
          <p:cNvSpPr/>
          <p:nvPr/>
        </p:nvSpPr>
        <p:spPr>
          <a:xfrm>
            <a:off x="1484784" y="279276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Organigramme : Alternative 129"/>
          <p:cNvSpPr/>
          <p:nvPr/>
        </p:nvSpPr>
        <p:spPr>
          <a:xfrm>
            <a:off x="1484784" y="387288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1556792" y="1712640"/>
            <a:ext cx="5040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Double, moitié, quadruple, quart</a:t>
            </a:r>
          </a:p>
          <a:p>
            <a:pPr>
              <a:buFont typeface="Wingdings 2"/>
              <a:buChar char="u"/>
            </a:pPr>
            <a:r>
              <a:rPr lang="fr-FR" sz="1300" dirty="0" smtClean="0">
                <a:latin typeface="Arial" pitchFamily="34" charset="0"/>
                <a:cs typeface="Arial" pitchFamily="34" charset="0"/>
              </a:rPr>
              <a:t>Double de 5</a:t>
            </a:r>
            <a:r>
              <a:rPr lang="fr-FR" sz="13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500" dirty="0" err="1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300" dirty="0" err="1" smtClean="0">
                <a:latin typeface="Arial" pitchFamily="34" charset="0"/>
                <a:cs typeface="Arial" pitchFamily="34" charset="0"/>
              </a:rPr>
              <a:t>Quadruple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Double de 25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Moitié de 12 </a:t>
            </a:r>
            <a:r>
              <a:rPr lang="fr-FR" sz="1500" dirty="0" err="1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300" dirty="0" err="1" smtClean="0">
                <a:latin typeface="Arial" pitchFamily="34" charset="0"/>
                <a:cs typeface="Arial" pitchFamily="34" charset="0"/>
              </a:rPr>
              <a:t>Quadruple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25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Double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75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Quart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12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Moitié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de 100 </a:t>
            </a:r>
            <a:endParaRPr lang="fr-FR" sz="1300" dirty="0" smtClean="0">
              <a:latin typeface="Arial" pitchFamily="34" charset="0"/>
              <a:cs typeface="Arial" pitchFamily="34" charset="0"/>
            </a:endParaRPr>
          </a:p>
          <a:p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556792" y="2792760"/>
            <a:ext cx="504056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Double, moitié, quadruple, quart</a:t>
            </a:r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500" dirty="0" err="1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300" dirty="0" err="1" smtClean="0">
                <a:latin typeface="Arial" pitchFamily="34" charset="0"/>
                <a:cs typeface="Arial" pitchFamily="34" charset="0"/>
              </a:rPr>
              <a:t>Double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de 12 </a:t>
            </a:r>
            <a:r>
              <a:rPr lang="fr-FR" sz="1500" dirty="0" err="1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300" dirty="0" err="1" smtClean="0">
                <a:latin typeface="Arial" pitchFamily="34" charset="0"/>
                <a:cs typeface="Arial" pitchFamily="34" charset="0"/>
              </a:rPr>
              <a:t>Quadruple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de 12 </a:t>
            </a:r>
            <a:r>
              <a:rPr lang="fr-FR" sz="1500" dirty="0" err="1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300" dirty="0" err="1" smtClean="0">
                <a:latin typeface="Arial" pitchFamily="34" charset="0"/>
                <a:cs typeface="Arial" pitchFamily="34" charset="0"/>
              </a:rPr>
              <a:t>Double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16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x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</a:t>
            </a:r>
            <a:endParaRPr lang="fr-FR" sz="13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500" dirty="0" err="1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300" dirty="0" err="1" smtClean="0">
                <a:latin typeface="Arial" pitchFamily="34" charset="0"/>
                <a:cs typeface="Arial" pitchFamily="34" charset="0"/>
              </a:rPr>
              <a:t>Quadruple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de 16 </a:t>
            </a:r>
            <a:r>
              <a:rPr lang="fr-FR" sz="1500" dirty="0" err="1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300" dirty="0" err="1" smtClean="0">
                <a:latin typeface="Arial" pitchFamily="34" charset="0"/>
                <a:cs typeface="Arial" pitchFamily="34" charset="0"/>
              </a:rPr>
              <a:t>Double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de 45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Quart de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20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Moitié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20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556792" y="3872880"/>
            <a:ext cx="504056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Le compte est bon</a:t>
            </a:r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400" dirty="0" smtClean="0"/>
              <a:t>Tirage : </a:t>
            </a:r>
            <a:r>
              <a:rPr lang="fr-FR" sz="1400" b="1" dirty="0" smtClean="0"/>
              <a:t>4   5  10   12   </a:t>
            </a:r>
            <a:r>
              <a:rPr lang="fr-FR" sz="1400" b="1" dirty="0" smtClean="0"/>
              <a:t>20</a:t>
            </a:r>
          </a:p>
          <a:p>
            <a:r>
              <a:rPr lang="fr-FR" sz="1400" dirty="0" smtClean="0"/>
              <a:t>Nombres à atteindre : </a:t>
            </a:r>
            <a:r>
              <a:rPr lang="fr-FR" sz="1400" b="1" dirty="0" smtClean="0"/>
              <a:t>48 </a:t>
            </a:r>
            <a:r>
              <a:rPr lang="fr-FR" sz="1400" b="1" dirty="0" smtClean="0"/>
              <a:t>  125   27   90  </a:t>
            </a:r>
            <a:r>
              <a:rPr lang="fr-FR" sz="1400" b="1" dirty="0" smtClean="0"/>
              <a:t>110</a:t>
            </a:r>
            <a:endParaRPr lang="fr-FR" sz="13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Organigramme : Alternative 35"/>
          <p:cNvSpPr/>
          <p:nvPr/>
        </p:nvSpPr>
        <p:spPr>
          <a:xfrm>
            <a:off x="548680" y="5529064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Organigramme : Alternative 45"/>
          <p:cNvSpPr/>
          <p:nvPr/>
        </p:nvSpPr>
        <p:spPr>
          <a:xfrm>
            <a:off x="548680" y="6609184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Organigramme : Alternative 46"/>
          <p:cNvSpPr/>
          <p:nvPr/>
        </p:nvSpPr>
        <p:spPr>
          <a:xfrm>
            <a:off x="548680" y="7689304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Organigramme : Alternative 47"/>
          <p:cNvSpPr/>
          <p:nvPr/>
        </p:nvSpPr>
        <p:spPr>
          <a:xfrm>
            <a:off x="548680" y="8769424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ZoneTexte 48"/>
          <p:cNvSpPr txBox="1"/>
          <p:nvPr/>
        </p:nvSpPr>
        <p:spPr>
          <a:xfrm>
            <a:off x="548680" y="509701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SCORE</a:t>
            </a:r>
            <a:endParaRPr lang="fr-FR" dirty="0"/>
          </a:p>
        </p:txBody>
      </p:sp>
      <p:sp>
        <p:nvSpPr>
          <p:cNvPr id="50" name="ZoneTexte 49"/>
          <p:cNvSpPr txBox="1"/>
          <p:nvPr/>
        </p:nvSpPr>
        <p:spPr>
          <a:xfrm>
            <a:off x="620688" y="567308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/4</a:t>
            </a:r>
            <a:endParaRPr lang="fr-FR" dirty="0"/>
          </a:p>
        </p:txBody>
      </p:sp>
      <p:sp>
        <p:nvSpPr>
          <p:cNvPr id="51" name="ZoneTexte 50"/>
          <p:cNvSpPr txBox="1"/>
          <p:nvPr/>
        </p:nvSpPr>
        <p:spPr>
          <a:xfrm>
            <a:off x="620688" y="675320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52" name="ZoneTexte 51"/>
          <p:cNvSpPr txBox="1"/>
          <p:nvPr/>
        </p:nvSpPr>
        <p:spPr>
          <a:xfrm>
            <a:off x="620688" y="783332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53" name="Organigramme : Alternative 52"/>
          <p:cNvSpPr/>
          <p:nvPr/>
        </p:nvSpPr>
        <p:spPr>
          <a:xfrm>
            <a:off x="1484784" y="5169024"/>
            <a:ext cx="5112568" cy="108012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Problèmes </a:t>
            </a:r>
            <a:r>
              <a:rPr lang="fr-FR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dictés</a:t>
            </a:r>
          </a:p>
          <a:p>
            <a:r>
              <a:rPr lang="fr-FR" sz="900" dirty="0" err="1" smtClean="0">
                <a:solidFill>
                  <a:schemeClr val="tx1"/>
                </a:solidFill>
              </a:rPr>
              <a:t>Numérix</a:t>
            </a:r>
            <a:r>
              <a:rPr lang="fr-FR" sz="900" dirty="0" smtClean="0">
                <a:solidFill>
                  <a:schemeClr val="tx1"/>
                </a:solidFill>
              </a:rPr>
              <a:t> a ramassé 5 coquillages. </a:t>
            </a:r>
            <a:r>
              <a:rPr lang="fr-FR" sz="900" dirty="0" err="1" smtClean="0">
                <a:solidFill>
                  <a:schemeClr val="tx1"/>
                </a:solidFill>
              </a:rPr>
              <a:t>Calculo</a:t>
            </a:r>
            <a:r>
              <a:rPr lang="fr-FR" sz="900" dirty="0" smtClean="0">
                <a:solidFill>
                  <a:schemeClr val="tx1"/>
                </a:solidFill>
              </a:rPr>
              <a:t> en </a:t>
            </a:r>
            <a:r>
              <a:rPr lang="fr-FR" sz="900" dirty="0" smtClean="0">
                <a:solidFill>
                  <a:schemeClr val="tx1"/>
                </a:solidFill>
              </a:rPr>
              <a:t>a trouvé </a:t>
            </a:r>
            <a:r>
              <a:rPr lang="fr-FR" sz="900" dirty="0" smtClean="0">
                <a:solidFill>
                  <a:schemeClr val="tx1"/>
                </a:solidFill>
              </a:rPr>
              <a:t>le quadruple, c’est-à-dire qu’il en a trouvé quatre </a:t>
            </a:r>
            <a:r>
              <a:rPr lang="fr-FR" sz="900" dirty="0" smtClean="0">
                <a:solidFill>
                  <a:schemeClr val="tx1"/>
                </a:solidFill>
              </a:rPr>
              <a:t>fois plus</a:t>
            </a:r>
            <a:r>
              <a:rPr lang="fr-FR" sz="900" dirty="0" smtClean="0">
                <a:solidFill>
                  <a:schemeClr val="tx1"/>
                </a:solidFill>
              </a:rPr>
              <a:t>. Combien en a-t-il trouvés </a:t>
            </a:r>
            <a:r>
              <a:rPr lang="fr-FR" sz="900" dirty="0" smtClean="0">
                <a:solidFill>
                  <a:schemeClr val="tx1"/>
                </a:solidFill>
              </a:rPr>
              <a:t>?	</a:t>
            </a:r>
            <a:r>
              <a:rPr lang="fr-FR" sz="900" b="1" dirty="0" smtClean="0">
                <a:solidFill>
                  <a:schemeClr val="tx1"/>
                </a:solidFill>
              </a:rPr>
              <a:t>Jules </a:t>
            </a:r>
            <a:r>
              <a:rPr lang="fr-FR" sz="900" b="1" dirty="0" smtClean="0">
                <a:solidFill>
                  <a:schemeClr val="tx1"/>
                </a:solidFill>
              </a:rPr>
              <a:t>a déjà 20 timbres dans sa collection. </a:t>
            </a:r>
            <a:r>
              <a:rPr lang="fr-FR" sz="900" b="1" dirty="0" smtClean="0">
                <a:solidFill>
                  <a:schemeClr val="tx1"/>
                </a:solidFill>
              </a:rPr>
              <a:t>Léa </a:t>
            </a:r>
            <a:r>
              <a:rPr lang="fr-FR" sz="900" dirty="0" smtClean="0">
                <a:solidFill>
                  <a:schemeClr val="tx1"/>
                </a:solidFill>
              </a:rPr>
              <a:t>en </a:t>
            </a:r>
            <a:r>
              <a:rPr lang="fr-FR" sz="900" dirty="0" smtClean="0">
                <a:solidFill>
                  <a:schemeClr val="tx1"/>
                </a:solidFill>
              </a:rPr>
              <a:t>a le quadruple, c’est-à-dire qu’elle en a quatre fois </a:t>
            </a:r>
            <a:r>
              <a:rPr lang="fr-FR" sz="900" dirty="0" smtClean="0">
                <a:solidFill>
                  <a:schemeClr val="tx1"/>
                </a:solidFill>
              </a:rPr>
              <a:t>plus. Combien </a:t>
            </a:r>
            <a:r>
              <a:rPr lang="fr-FR" sz="900" dirty="0" smtClean="0">
                <a:solidFill>
                  <a:schemeClr val="tx1"/>
                </a:solidFill>
              </a:rPr>
              <a:t>en a-t-elle </a:t>
            </a:r>
            <a:r>
              <a:rPr lang="fr-FR" sz="900" dirty="0" smtClean="0">
                <a:solidFill>
                  <a:schemeClr val="tx1"/>
                </a:solidFill>
              </a:rPr>
              <a:t>?	</a:t>
            </a:r>
            <a:r>
              <a:rPr lang="fr-FR" sz="900" b="1" dirty="0" smtClean="0">
                <a:solidFill>
                  <a:schemeClr val="tx1"/>
                </a:solidFill>
              </a:rPr>
              <a:t>José </a:t>
            </a:r>
            <a:r>
              <a:rPr lang="fr-FR" sz="900" b="1" dirty="0" smtClean="0">
                <a:solidFill>
                  <a:schemeClr val="tx1"/>
                </a:solidFill>
              </a:rPr>
              <a:t>a reçu 12 cartes pendant les </a:t>
            </a:r>
            <a:r>
              <a:rPr lang="fr-FR" sz="900" b="1" dirty="0" smtClean="0">
                <a:solidFill>
                  <a:schemeClr val="tx1"/>
                </a:solidFill>
              </a:rPr>
              <a:t>vacances. </a:t>
            </a:r>
            <a:r>
              <a:rPr lang="fr-FR" sz="900" dirty="0" smtClean="0">
                <a:solidFill>
                  <a:schemeClr val="tx1"/>
                </a:solidFill>
              </a:rPr>
              <a:t>Jules </a:t>
            </a:r>
            <a:r>
              <a:rPr lang="fr-FR" sz="900" dirty="0" smtClean="0">
                <a:solidFill>
                  <a:schemeClr val="tx1"/>
                </a:solidFill>
              </a:rPr>
              <a:t>n’en a reçu que le quart. Combien Jules en a-t-il reçues </a:t>
            </a:r>
            <a:r>
              <a:rPr lang="fr-FR" sz="900" dirty="0" smtClean="0">
                <a:solidFill>
                  <a:schemeClr val="tx1"/>
                </a:solidFill>
              </a:rPr>
              <a:t>?	</a:t>
            </a:r>
          </a:p>
          <a:p>
            <a:r>
              <a:rPr lang="fr-FR" sz="900" dirty="0" smtClean="0">
                <a:solidFill>
                  <a:schemeClr val="tx1"/>
                </a:solidFill>
              </a:rPr>
              <a:t> </a:t>
            </a:r>
            <a:r>
              <a:rPr lang="fr-FR" sz="900" b="1" dirty="0" smtClean="0">
                <a:solidFill>
                  <a:schemeClr val="tx1"/>
                </a:solidFill>
              </a:rPr>
              <a:t>Le </a:t>
            </a:r>
            <a:r>
              <a:rPr lang="fr-FR" sz="900" b="1" dirty="0" smtClean="0">
                <a:solidFill>
                  <a:schemeClr val="tx1"/>
                </a:solidFill>
              </a:rPr>
              <a:t>papa de Tom a 40 ans. Tom a le quart de </a:t>
            </a:r>
            <a:r>
              <a:rPr lang="fr-FR" sz="900" b="1" dirty="0" smtClean="0">
                <a:solidFill>
                  <a:schemeClr val="tx1"/>
                </a:solidFill>
              </a:rPr>
              <a:t>cet </a:t>
            </a:r>
            <a:r>
              <a:rPr lang="fr-FR" sz="900" dirty="0" smtClean="0">
                <a:solidFill>
                  <a:schemeClr val="tx1"/>
                </a:solidFill>
              </a:rPr>
              <a:t>âge</a:t>
            </a:r>
            <a:r>
              <a:rPr lang="fr-FR" sz="900" dirty="0" smtClean="0">
                <a:solidFill>
                  <a:schemeClr val="tx1"/>
                </a:solidFill>
              </a:rPr>
              <a:t>. Quel est l’âge de Tom ?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4" name="Organigramme : Alternative 53"/>
          <p:cNvSpPr/>
          <p:nvPr/>
        </p:nvSpPr>
        <p:spPr>
          <a:xfrm>
            <a:off x="1484784" y="6609184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Organigramme : Alternative 61"/>
          <p:cNvSpPr/>
          <p:nvPr/>
        </p:nvSpPr>
        <p:spPr>
          <a:xfrm>
            <a:off x="1484784" y="7689304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Organigramme : Alternative 62"/>
          <p:cNvSpPr/>
          <p:nvPr/>
        </p:nvSpPr>
        <p:spPr>
          <a:xfrm>
            <a:off x="1484784" y="8769424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ZoneTexte 63"/>
          <p:cNvSpPr txBox="1"/>
          <p:nvPr/>
        </p:nvSpPr>
        <p:spPr>
          <a:xfrm>
            <a:off x="1556792" y="6609184"/>
            <a:ext cx="5040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Double, moitié, quadruple, quart</a:t>
            </a:r>
          </a:p>
          <a:p>
            <a:pPr>
              <a:buFont typeface="Wingdings 2"/>
              <a:buChar char="u"/>
            </a:pPr>
            <a:r>
              <a:rPr lang="fr-FR" sz="1300" dirty="0" smtClean="0">
                <a:latin typeface="Arial" pitchFamily="34" charset="0"/>
                <a:cs typeface="Arial" pitchFamily="34" charset="0"/>
              </a:rPr>
              <a:t>Double de 5</a:t>
            </a:r>
            <a:r>
              <a:rPr lang="fr-FR" sz="13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500" dirty="0" err="1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300" dirty="0" err="1" smtClean="0">
                <a:latin typeface="Arial" pitchFamily="34" charset="0"/>
                <a:cs typeface="Arial" pitchFamily="34" charset="0"/>
              </a:rPr>
              <a:t>Quadruple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Double de 25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Moitié de 12 </a:t>
            </a:r>
            <a:r>
              <a:rPr lang="fr-FR" sz="1500" dirty="0" err="1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300" dirty="0" err="1" smtClean="0">
                <a:latin typeface="Arial" pitchFamily="34" charset="0"/>
                <a:cs typeface="Arial" pitchFamily="34" charset="0"/>
              </a:rPr>
              <a:t>Quadruple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25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Double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75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Quart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12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Moitié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de 100 </a:t>
            </a:r>
            <a:endParaRPr lang="fr-FR" sz="1300" dirty="0" smtClean="0">
              <a:latin typeface="Arial" pitchFamily="34" charset="0"/>
              <a:cs typeface="Arial" pitchFamily="34" charset="0"/>
            </a:endParaRPr>
          </a:p>
          <a:p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1556792" y="7689304"/>
            <a:ext cx="504056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Double, moitié, quadruple, quart</a:t>
            </a:r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500" dirty="0" err="1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300" dirty="0" err="1" smtClean="0">
                <a:latin typeface="Arial" pitchFamily="34" charset="0"/>
                <a:cs typeface="Arial" pitchFamily="34" charset="0"/>
              </a:rPr>
              <a:t>Double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de 12 </a:t>
            </a:r>
            <a:r>
              <a:rPr lang="fr-FR" sz="1500" dirty="0" err="1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300" dirty="0" err="1" smtClean="0">
                <a:latin typeface="Arial" pitchFamily="34" charset="0"/>
                <a:cs typeface="Arial" pitchFamily="34" charset="0"/>
              </a:rPr>
              <a:t>Quadruple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de 12 </a:t>
            </a:r>
            <a:r>
              <a:rPr lang="fr-FR" sz="1500" dirty="0" err="1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300" dirty="0" err="1" smtClean="0">
                <a:latin typeface="Arial" pitchFamily="34" charset="0"/>
                <a:cs typeface="Arial" pitchFamily="34" charset="0"/>
              </a:rPr>
              <a:t>Double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16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x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</a:t>
            </a:r>
            <a:endParaRPr lang="fr-FR" sz="13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500" dirty="0" err="1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300" dirty="0" err="1" smtClean="0">
                <a:latin typeface="Arial" pitchFamily="34" charset="0"/>
                <a:cs typeface="Arial" pitchFamily="34" charset="0"/>
              </a:rPr>
              <a:t>Quadruple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de 16 </a:t>
            </a:r>
            <a:r>
              <a:rPr lang="fr-FR" sz="1500" dirty="0" err="1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300" dirty="0" err="1" smtClean="0">
                <a:latin typeface="Arial" pitchFamily="34" charset="0"/>
                <a:cs typeface="Arial" pitchFamily="34" charset="0"/>
              </a:rPr>
              <a:t>Double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de 45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Quart de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20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Moitié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20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1556792" y="8769424"/>
            <a:ext cx="504056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Le compte est bon</a:t>
            </a:r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400" dirty="0" smtClean="0"/>
              <a:t>Tirage : </a:t>
            </a:r>
            <a:r>
              <a:rPr lang="fr-FR" sz="1400" b="1" dirty="0" smtClean="0"/>
              <a:t>4   5  10   12   </a:t>
            </a:r>
            <a:r>
              <a:rPr lang="fr-FR" sz="1400" b="1" dirty="0" smtClean="0"/>
              <a:t>20</a:t>
            </a:r>
          </a:p>
          <a:p>
            <a:r>
              <a:rPr lang="fr-FR" sz="1400" dirty="0" smtClean="0"/>
              <a:t>Nombres à atteindre : </a:t>
            </a:r>
            <a:r>
              <a:rPr lang="fr-FR" sz="1400" b="1" dirty="0" smtClean="0"/>
              <a:t>48 </a:t>
            </a:r>
            <a:r>
              <a:rPr lang="fr-FR" sz="1400" b="1" dirty="0" smtClean="0"/>
              <a:t>  125   27   90  </a:t>
            </a:r>
            <a:r>
              <a:rPr lang="fr-FR" sz="1400" b="1" dirty="0" smtClean="0"/>
              <a:t>110</a:t>
            </a:r>
            <a:endParaRPr lang="fr-FR" sz="13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èche droite 11"/>
          <p:cNvSpPr/>
          <p:nvPr/>
        </p:nvSpPr>
        <p:spPr>
          <a:xfrm>
            <a:off x="332656" y="27248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>
            <a:off x="332656" y="135260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>
            <a:off x="332656" y="243272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332656" y="351284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32656" y="632520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Larme 49"/>
          <p:cNvSpPr/>
          <p:nvPr/>
        </p:nvSpPr>
        <p:spPr>
          <a:xfrm>
            <a:off x="1988840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Larme 50"/>
          <p:cNvSpPr/>
          <p:nvPr/>
        </p:nvSpPr>
        <p:spPr>
          <a:xfrm>
            <a:off x="6021288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Larme 51"/>
          <p:cNvSpPr/>
          <p:nvPr/>
        </p:nvSpPr>
        <p:spPr>
          <a:xfrm>
            <a:off x="2564904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Larme 52"/>
          <p:cNvSpPr/>
          <p:nvPr/>
        </p:nvSpPr>
        <p:spPr>
          <a:xfrm>
            <a:off x="3140968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Larme 53"/>
          <p:cNvSpPr/>
          <p:nvPr/>
        </p:nvSpPr>
        <p:spPr>
          <a:xfrm>
            <a:off x="3717032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Larme 54"/>
          <p:cNvSpPr/>
          <p:nvPr/>
        </p:nvSpPr>
        <p:spPr>
          <a:xfrm>
            <a:off x="4293096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Larme 55"/>
          <p:cNvSpPr/>
          <p:nvPr/>
        </p:nvSpPr>
        <p:spPr>
          <a:xfrm>
            <a:off x="4869160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Larme 56"/>
          <p:cNvSpPr/>
          <p:nvPr/>
        </p:nvSpPr>
        <p:spPr>
          <a:xfrm>
            <a:off x="5445224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Larme 57"/>
          <p:cNvSpPr/>
          <p:nvPr/>
        </p:nvSpPr>
        <p:spPr>
          <a:xfrm>
            <a:off x="1988840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Larme 58"/>
          <p:cNvSpPr/>
          <p:nvPr/>
        </p:nvSpPr>
        <p:spPr>
          <a:xfrm>
            <a:off x="6021288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Larme 59"/>
          <p:cNvSpPr/>
          <p:nvPr/>
        </p:nvSpPr>
        <p:spPr>
          <a:xfrm>
            <a:off x="2564904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Larme 60"/>
          <p:cNvSpPr/>
          <p:nvPr/>
        </p:nvSpPr>
        <p:spPr>
          <a:xfrm>
            <a:off x="3140968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Larme 61"/>
          <p:cNvSpPr/>
          <p:nvPr/>
        </p:nvSpPr>
        <p:spPr>
          <a:xfrm>
            <a:off x="3717032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Larme 62"/>
          <p:cNvSpPr/>
          <p:nvPr/>
        </p:nvSpPr>
        <p:spPr>
          <a:xfrm>
            <a:off x="4293096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Larme 63"/>
          <p:cNvSpPr/>
          <p:nvPr/>
        </p:nvSpPr>
        <p:spPr>
          <a:xfrm>
            <a:off x="4869160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Larme 64"/>
          <p:cNvSpPr/>
          <p:nvPr/>
        </p:nvSpPr>
        <p:spPr>
          <a:xfrm>
            <a:off x="5445224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ZoneTexte 74"/>
          <p:cNvSpPr txBox="1"/>
          <p:nvPr/>
        </p:nvSpPr>
        <p:spPr>
          <a:xfrm>
            <a:off x="332656" y="27207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Tables de multiplication	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404664" y="3872880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Arrondir un rectangle avec un coin du même côté 116"/>
          <p:cNvSpPr/>
          <p:nvPr/>
        </p:nvSpPr>
        <p:spPr>
          <a:xfrm>
            <a:off x="1988840" y="560512"/>
            <a:ext cx="1440160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Arrondir un rectangle avec un coin du même côté 117"/>
          <p:cNvSpPr/>
          <p:nvPr/>
        </p:nvSpPr>
        <p:spPr>
          <a:xfrm>
            <a:off x="3573016" y="560512"/>
            <a:ext cx="1440160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Arrondir un rectangle avec un coin du même côté 118"/>
          <p:cNvSpPr/>
          <p:nvPr/>
        </p:nvSpPr>
        <p:spPr>
          <a:xfrm>
            <a:off x="5157192" y="560512"/>
            <a:ext cx="1440160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ZoneTexte 119"/>
          <p:cNvSpPr txBox="1"/>
          <p:nvPr/>
        </p:nvSpPr>
        <p:spPr>
          <a:xfrm>
            <a:off x="1916832" y="272480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latin typeface="Arial" pitchFamily="34" charset="0"/>
                <a:cs typeface="Arial" pitchFamily="34" charset="0"/>
              </a:rPr>
              <a:t>Réponds par une phrase</a:t>
            </a:r>
            <a:endParaRPr lang="fr-FR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ZoneTexte 123"/>
          <p:cNvSpPr txBox="1"/>
          <p:nvPr/>
        </p:nvSpPr>
        <p:spPr>
          <a:xfrm>
            <a:off x="1988840" y="3440832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latin typeface="Arial" pitchFamily="34" charset="0"/>
                <a:cs typeface="Arial" pitchFamily="34" charset="0"/>
              </a:rPr>
              <a:t>Réponds par une phrase</a:t>
            </a:r>
            <a:endParaRPr lang="fr-FR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ZoneTexte 124"/>
          <p:cNvSpPr txBox="1"/>
          <p:nvPr/>
        </p:nvSpPr>
        <p:spPr>
          <a:xfrm>
            <a:off x="476672" y="1640632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Table de multiplication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Flèche droite 125"/>
          <p:cNvSpPr/>
          <p:nvPr/>
        </p:nvSpPr>
        <p:spPr>
          <a:xfrm>
            <a:off x="332656" y="531304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Flèche droite 126"/>
          <p:cNvSpPr/>
          <p:nvPr/>
        </p:nvSpPr>
        <p:spPr>
          <a:xfrm>
            <a:off x="332656" y="639316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Flèche droite 127"/>
          <p:cNvSpPr/>
          <p:nvPr/>
        </p:nvSpPr>
        <p:spPr>
          <a:xfrm>
            <a:off x="332656" y="747328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Flèche droite 128"/>
          <p:cNvSpPr/>
          <p:nvPr/>
        </p:nvSpPr>
        <p:spPr>
          <a:xfrm>
            <a:off x="332656" y="855340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ZoneTexte 129"/>
          <p:cNvSpPr txBox="1"/>
          <p:nvPr/>
        </p:nvSpPr>
        <p:spPr>
          <a:xfrm>
            <a:off x="332656" y="5673080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Larme 130"/>
          <p:cNvSpPr/>
          <p:nvPr/>
        </p:nvSpPr>
        <p:spPr>
          <a:xfrm>
            <a:off x="1988840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Larme 131"/>
          <p:cNvSpPr/>
          <p:nvPr/>
        </p:nvSpPr>
        <p:spPr>
          <a:xfrm>
            <a:off x="6021288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Larme 132"/>
          <p:cNvSpPr/>
          <p:nvPr/>
        </p:nvSpPr>
        <p:spPr>
          <a:xfrm>
            <a:off x="2564904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Larme 133"/>
          <p:cNvSpPr/>
          <p:nvPr/>
        </p:nvSpPr>
        <p:spPr>
          <a:xfrm>
            <a:off x="3140968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Larme 134"/>
          <p:cNvSpPr/>
          <p:nvPr/>
        </p:nvSpPr>
        <p:spPr>
          <a:xfrm>
            <a:off x="3717032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Larme 135"/>
          <p:cNvSpPr/>
          <p:nvPr/>
        </p:nvSpPr>
        <p:spPr>
          <a:xfrm>
            <a:off x="4293096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Larme 136"/>
          <p:cNvSpPr/>
          <p:nvPr/>
        </p:nvSpPr>
        <p:spPr>
          <a:xfrm>
            <a:off x="4869160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Larme 137"/>
          <p:cNvSpPr/>
          <p:nvPr/>
        </p:nvSpPr>
        <p:spPr>
          <a:xfrm>
            <a:off x="5445224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Larme 138"/>
          <p:cNvSpPr/>
          <p:nvPr/>
        </p:nvSpPr>
        <p:spPr>
          <a:xfrm>
            <a:off x="1988840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Larme 139"/>
          <p:cNvSpPr/>
          <p:nvPr/>
        </p:nvSpPr>
        <p:spPr>
          <a:xfrm>
            <a:off x="6021288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Larme 140"/>
          <p:cNvSpPr/>
          <p:nvPr/>
        </p:nvSpPr>
        <p:spPr>
          <a:xfrm>
            <a:off x="2564904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Larme 141"/>
          <p:cNvSpPr/>
          <p:nvPr/>
        </p:nvSpPr>
        <p:spPr>
          <a:xfrm>
            <a:off x="3140968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Larme 142"/>
          <p:cNvSpPr/>
          <p:nvPr/>
        </p:nvSpPr>
        <p:spPr>
          <a:xfrm>
            <a:off x="3717032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Larme 143"/>
          <p:cNvSpPr/>
          <p:nvPr/>
        </p:nvSpPr>
        <p:spPr>
          <a:xfrm>
            <a:off x="4293096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Larme 144"/>
          <p:cNvSpPr/>
          <p:nvPr/>
        </p:nvSpPr>
        <p:spPr>
          <a:xfrm>
            <a:off x="4869160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Larme 145"/>
          <p:cNvSpPr/>
          <p:nvPr/>
        </p:nvSpPr>
        <p:spPr>
          <a:xfrm>
            <a:off x="5445224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ZoneTexte 147"/>
          <p:cNvSpPr txBox="1"/>
          <p:nvPr/>
        </p:nvSpPr>
        <p:spPr>
          <a:xfrm>
            <a:off x="404664" y="8913440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Arrondir un rectangle avec un coin du même côté 148"/>
          <p:cNvSpPr/>
          <p:nvPr/>
        </p:nvSpPr>
        <p:spPr>
          <a:xfrm>
            <a:off x="1988840" y="5601072"/>
            <a:ext cx="1440160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Arrondir un rectangle avec un coin du même côté 149"/>
          <p:cNvSpPr/>
          <p:nvPr/>
        </p:nvSpPr>
        <p:spPr>
          <a:xfrm>
            <a:off x="3573016" y="5601072"/>
            <a:ext cx="1440160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Arrondir un rectangle avec un coin du même côté 150"/>
          <p:cNvSpPr/>
          <p:nvPr/>
        </p:nvSpPr>
        <p:spPr>
          <a:xfrm>
            <a:off x="5157192" y="5601072"/>
            <a:ext cx="1440160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ZoneTexte 151"/>
          <p:cNvSpPr txBox="1"/>
          <p:nvPr/>
        </p:nvSpPr>
        <p:spPr>
          <a:xfrm>
            <a:off x="1916832" y="5313040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latin typeface="Arial" pitchFamily="34" charset="0"/>
                <a:cs typeface="Arial" pitchFamily="34" charset="0"/>
              </a:rPr>
              <a:t>Réponds par une phrase</a:t>
            </a:r>
            <a:endParaRPr lang="fr-FR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ZoneTexte 154"/>
          <p:cNvSpPr txBox="1"/>
          <p:nvPr/>
        </p:nvSpPr>
        <p:spPr>
          <a:xfrm>
            <a:off x="1988840" y="8481392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latin typeface="Arial" pitchFamily="34" charset="0"/>
                <a:cs typeface="Arial" pitchFamily="34" charset="0"/>
              </a:rPr>
              <a:t>Réponds par une phrase</a:t>
            </a:r>
            <a:endParaRPr lang="fr-FR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6" name="ZoneTexte 155"/>
          <p:cNvSpPr txBox="1"/>
          <p:nvPr/>
        </p:nvSpPr>
        <p:spPr>
          <a:xfrm>
            <a:off x="476672" y="6681192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Tables de multiplication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Espace réservé du numéro de diapositive 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69" name="ZoneTexte 68"/>
          <p:cNvSpPr txBox="1"/>
          <p:nvPr/>
        </p:nvSpPr>
        <p:spPr>
          <a:xfrm>
            <a:off x="332656" y="776131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Tables de multiplication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Arrondir un rectangle avec un coin du même côté 69"/>
          <p:cNvSpPr/>
          <p:nvPr/>
        </p:nvSpPr>
        <p:spPr>
          <a:xfrm>
            <a:off x="1916832" y="3728864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Arrondir un rectangle avec un coin du même côté 70"/>
          <p:cNvSpPr/>
          <p:nvPr/>
        </p:nvSpPr>
        <p:spPr>
          <a:xfrm>
            <a:off x="3168352" y="3728864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Arrondir un rectangle avec un coin du même côté 71"/>
          <p:cNvSpPr/>
          <p:nvPr/>
        </p:nvSpPr>
        <p:spPr>
          <a:xfrm>
            <a:off x="4365104" y="3728864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Arrondir un rectangle avec un coin du même côté 72"/>
          <p:cNvSpPr/>
          <p:nvPr/>
        </p:nvSpPr>
        <p:spPr>
          <a:xfrm>
            <a:off x="5616624" y="3728864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Arrondir un rectangle avec un coin du même côté 73"/>
          <p:cNvSpPr/>
          <p:nvPr/>
        </p:nvSpPr>
        <p:spPr>
          <a:xfrm>
            <a:off x="1916832" y="8769424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Arrondir un rectangle avec un coin du même côté 76"/>
          <p:cNvSpPr/>
          <p:nvPr/>
        </p:nvSpPr>
        <p:spPr>
          <a:xfrm>
            <a:off x="3168352" y="8769424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Arrondir un rectangle avec un coin du même côté 77"/>
          <p:cNvSpPr/>
          <p:nvPr/>
        </p:nvSpPr>
        <p:spPr>
          <a:xfrm>
            <a:off x="4365104" y="8769424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Arrondir un rectangle avec un coin du même côté 78"/>
          <p:cNvSpPr/>
          <p:nvPr/>
        </p:nvSpPr>
        <p:spPr>
          <a:xfrm>
            <a:off x="5616624" y="8769424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rganigramme : Alternative 116"/>
          <p:cNvSpPr/>
          <p:nvPr/>
        </p:nvSpPr>
        <p:spPr>
          <a:xfrm>
            <a:off x="548680" y="63252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Organigramme : Alternative 117"/>
          <p:cNvSpPr/>
          <p:nvPr/>
        </p:nvSpPr>
        <p:spPr>
          <a:xfrm>
            <a:off x="548680" y="1496616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Organigramme : Alternative 118"/>
          <p:cNvSpPr/>
          <p:nvPr/>
        </p:nvSpPr>
        <p:spPr>
          <a:xfrm>
            <a:off x="548680" y="2576736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Organigramme : Alternative 119"/>
          <p:cNvSpPr/>
          <p:nvPr/>
        </p:nvSpPr>
        <p:spPr>
          <a:xfrm>
            <a:off x="548680" y="3728864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ZoneTexte 120"/>
          <p:cNvSpPr txBox="1"/>
          <p:nvPr/>
        </p:nvSpPr>
        <p:spPr>
          <a:xfrm>
            <a:off x="548680" y="20047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SCORE</a:t>
            </a:r>
            <a:endParaRPr lang="fr-FR" dirty="0"/>
          </a:p>
        </p:txBody>
      </p:sp>
      <p:sp>
        <p:nvSpPr>
          <p:cNvPr id="123" name="ZoneTexte 122"/>
          <p:cNvSpPr txBox="1"/>
          <p:nvPr/>
        </p:nvSpPr>
        <p:spPr>
          <a:xfrm>
            <a:off x="620688" y="7765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/3</a:t>
            </a:r>
            <a:endParaRPr lang="fr-FR" dirty="0"/>
          </a:p>
        </p:txBody>
      </p:sp>
      <p:sp>
        <p:nvSpPr>
          <p:cNvPr id="124" name="ZoneTexte 123"/>
          <p:cNvSpPr txBox="1"/>
          <p:nvPr/>
        </p:nvSpPr>
        <p:spPr>
          <a:xfrm>
            <a:off x="620688" y="18566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125" name="ZoneTexte 124"/>
          <p:cNvSpPr txBox="1"/>
          <p:nvPr/>
        </p:nvSpPr>
        <p:spPr>
          <a:xfrm>
            <a:off x="620688" y="293677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126" name="ZoneTexte 125"/>
          <p:cNvSpPr txBox="1"/>
          <p:nvPr/>
        </p:nvSpPr>
        <p:spPr>
          <a:xfrm>
            <a:off x="620688" y="40168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/4</a:t>
            </a:r>
            <a:endParaRPr lang="fr-FR" dirty="0"/>
          </a:p>
        </p:txBody>
      </p:sp>
      <p:sp>
        <p:nvSpPr>
          <p:cNvPr id="127" name="Organigramme : Alternative 126"/>
          <p:cNvSpPr/>
          <p:nvPr/>
        </p:nvSpPr>
        <p:spPr>
          <a:xfrm>
            <a:off x="1484784" y="344488"/>
            <a:ext cx="5112568" cy="1008112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Organigramme : Alternative 127"/>
          <p:cNvSpPr/>
          <p:nvPr/>
        </p:nvSpPr>
        <p:spPr>
          <a:xfrm>
            <a:off x="1484784" y="1496616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Organigramme : Alternative 128"/>
          <p:cNvSpPr/>
          <p:nvPr/>
        </p:nvSpPr>
        <p:spPr>
          <a:xfrm>
            <a:off x="1484784" y="2576736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Organigramme : Alternative 129"/>
          <p:cNvSpPr/>
          <p:nvPr/>
        </p:nvSpPr>
        <p:spPr>
          <a:xfrm>
            <a:off x="1484784" y="3512840"/>
            <a:ext cx="5112568" cy="1296144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ZoneTexte 130"/>
          <p:cNvSpPr txBox="1"/>
          <p:nvPr/>
        </p:nvSpPr>
        <p:spPr>
          <a:xfrm>
            <a:off x="1556792" y="344488"/>
            <a:ext cx="511256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latin typeface="Arial" pitchFamily="34" charset="0"/>
                <a:cs typeface="Arial" pitchFamily="34" charset="0"/>
              </a:rPr>
              <a:t>Problèmes </a:t>
            </a:r>
            <a:r>
              <a:rPr lang="fr-FR" sz="900" b="1" dirty="0" smtClean="0">
                <a:latin typeface="Arial" pitchFamily="34" charset="0"/>
                <a:cs typeface="Arial" pitchFamily="34" charset="0"/>
              </a:rPr>
              <a:t>dictés</a:t>
            </a:r>
          </a:p>
          <a:p>
            <a:pPr algn="ctr"/>
            <a:endParaRPr lang="fr-FR" sz="9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9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900" dirty="0" err="1" smtClean="0">
                <a:latin typeface="Numberpile" pitchFamily="18" charset="0"/>
                <a:cs typeface="Arial" pitchFamily="34" charset="0"/>
              </a:rPr>
              <a:t>B</a:t>
            </a:r>
            <a:r>
              <a:rPr lang="fr-FR" sz="900" dirty="0" err="1" smtClean="0"/>
              <a:t>Numérix</a:t>
            </a:r>
            <a:r>
              <a:rPr lang="fr-FR" sz="900" dirty="0" smtClean="0"/>
              <a:t> veut ranger ses 3 billes dans les </a:t>
            </a:r>
            <a:r>
              <a:rPr lang="fr-FR" sz="900" dirty="0" smtClean="0"/>
              <a:t>deux boîtes</a:t>
            </a:r>
            <a:r>
              <a:rPr lang="fr-FR" sz="900" dirty="0" smtClean="0"/>
              <a:t>. (</a:t>
            </a:r>
            <a:r>
              <a:rPr lang="fr-FR" sz="900" i="1" dirty="0" smtClean="0"/>
              <a:t>3 billes est écrit au tableau) Combien doit-il mettre </a:t>
            </a:r>
            <a:r>
              <a:rPr lang="fr-FR" sz="900" i="1" dirty="0" smtClean="0"/>
              <a:t>de </a:t>
            </a:r>
            <a:r>
              <a:rPr lang="fr-FR" sz="900" dirty="0" smtClean="0"/>
              <a:t>billes </a:t>
            </a:r>
            <a:r>
              <a:rPr lang="fr-FR" sz="900" dirty="0" smtClean="0"/>
              <a:t>dans chaque boîte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 </a:t>
            </a:r>
            <a:r>
              <a:rPr lang="fr-FR" sz="9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900" b="1" dirty="0" err="1" smtClean="0"/>
              <a:t>Millie</a:t>
            </a:r>
            <a:r>
              <a:rPr lang="fr-FR" sz="900" b="1" dirty="0" smtClean="0"/>
              <a:t> veut ranger ses 6 billes dans les </a:t>
            </a:r>
            <a:r>
              <a:rPr lang="fr-FR" sz="900" b="1" dirty="0" smtClean="0"/>
              <a:t>deux </a:t>
            </a:r>
            <a:r>
              <a:rPr lang="fr-FR" sz="900" dirty="0" smtClean="0"/>
              <a:t>boîtes</a:t>
            </a:r>
            <a:r>
              <a:rPr lang="fr-FR" sz="900" dirty="0" smtClean="0"/>
              <a:t>. Combien doit-elle mettre de billes dans chaque boîte </a:t>
            </a:r>
            <a:r>
              <a:rPr lang="fr-FR" sz="900" dirty="0" smtClean="0"/>
              <a:t>? </a:t>
            </a:r>
            <a:r>
              <a:rPr lang="fr-FR" sz="900" dirty="0" err="1" smtClean="0">
                <a:latin typeface="Numberpile" pitchFamily="18" charset="0"/>
                <a:cs typeface="Arial" pitchFamily="34" charset="0"/>
              </a:rPr>
              <a:t>D</a:t>
            </a:r>
            <a:r>
              <a:rPr lang="fr-FR" sz="900" b="1" dirty="0" err="1" smtClean="0"/>
              <a:t>Calculo</a:t>
            </a:r>
            <a:r>
              <a:rPr lang="fr-FR" sz="900" b="1" dirty="0" smtClean="0"/>
              <a:t> </a:t>
            </a:r>
            <a:r>
              <a:rPr lang="fr-FR" sz="900" b="1" dirty="0" smtClean="0"/>
              <a:t>veut ranger ses 12 billes dans les </a:t>
            </a:r>
            <a:r>
              <a:rPr lang="fr-FR" sz="900" b="1" dirty="0" smtClean="0"/>
              <a:t>deux </a:t>
            </a:r>
            <a:r>
              <a:rPr lang="fr-FR" sz="900" dirty="0" smtClean="0"/>
              <a:t>boîtes</a:t>
            </a:r>
            <a:r>
              <a:rPr lang="fr-FR" sz="900" dirty="0" smtClean="0"/>
              <a:t>. Combien doit-il mettre de billes dans chaque boîte ?</a:t>
            </a:r>
            <a:endParaRPr lang="fr-FR" sz="900" dirty="0" smtClean="0">
              <a:latin typeface="Arial" pitchFamily="34" charset="0"/>
              <a:cs typeface="Arial" pitchFamily="34" charset="0"/>
            </a:endParaRPr>
          </a:p>
          <a:p>
            <a:endParaRPr lang="fr-FR" sz="900" dirty="0" smtClean="0"/>
          </a:p>
        </p:txBody>
      </p:sp>
      <p:sp>
        <p:nvSpPr>
          <p:cNvPr id="17" name="ZoneTexte 16"/>
          <p:cNvSpPr txBox="1"/>
          <p:nvPr/>
        </p:nvSpPr>
        <p:spPr>
          <a:xfrm>
            <a:off x="1556792" y="1496616"/>
            <a:ext cx="5040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Table de multiplication</a:t>
            </a:r>
            <a:endParaRPr lang="fr-FR" sz="15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400" dirty="0" smtClean="0"/>
              <a:t>7 × 7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 v</a:t>
            </a:r>
            <a:r>
              <a:rPr lang="fr-FR" sz="1400" dirty="0" smtClean="0"/>
              <a:t>7 × 9 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400" dirty="0" smtClean="0"/>
              <a:t>9 × 3 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400" dirty="0" smtClean="0"/>
              <a:t>8 × 7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400" dirty="0" smtClean="0"/>
              <a:t>• × 7 = 35</a:t>
            </a:r>
            <a:r>
              <a:rPr lang="fr-FR" sz="15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400" dirty="0" smtClean="0"/>
              <a:t>• × 7 = </a:t>
            </a:r>
            <a:r>
              <a:rPr lang="fr-FR" sz="1400" dirty="0" smtClean="0"/>
              <a:t>28</a:t>
            </a:r>
          </a:p>
          <a:p>
            <a:r>
              <a:rPr lang="fr-FR" sz="1400" dirty="0" smtClean="0"/>
              <a:t>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400" dirty="0" smtClean="0"/>
              <a:t>• × 3 = </a:t>
            </a:r>
            <a:r>
              <a:rPr lang="fr-FR" sz="1400" dirty="0" smtClean="0"/>
              <a:t>2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| </a:t>
            </a:r>
            <a:r>
              <a:rPr lang="fr-FR" sz="1600" dirty="0" smtClean="0"/>
              <a:t>5 </a:t>
            </a:r>
            <a:r>
              <a:rPr lang="fr-FR" sz="1600" dirty="0" smtClean="0"/>
              <a:t>dans </a:t>
            </a:r>
            <a:r>
              <a:rPr lang="fr-FR" sz="1600" dirty="0" smtClean="0"/>
              <a:t>40</a:t>
            </a:r>
            <a:endParaRPr lang="fr-FR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556792" y="2576736"/>
            <a:ext cx="5040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Table de multiplication</a:t>
            </a:r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500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400" dirty="0" smtClean="0"/>
              <a:t>8 × 8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400" dirty="0" smtClean="0"/>
              <a:t>7 × 8 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400" dirty="0" smtClean="0"/>
              <a:t>6 × 9 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400" dirty="0" smtClean="0"/>
              <a:t>• × 5 = 35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400" dirty="0" smtClean="0"/>
              <a:t>• × 7 = 49 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400" dirty="0" smtClean="0"/>
              <a:t>6 dans 42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400" dirty="0" smtClean="0"/>
              <a:t>5 dans 37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400" dirty="0" smtClean="0"/>
              <a:t>4 dans 37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 </a:t>
            </a:r>
            <a:endParaRPr lang="fr-FR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556792" y="3547100"/>
            <a:ext cx="504056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latin typeface="Arial" pitchFamily="34" charset="0"/>
                <a:cs typeface="Arial" pitchFamily="34" charset="0"/>
              </a:rPr>
              <a:t>Problèmes </a:t>
            </a:r>
            <a:r>
              <a:rPr lang="fr-FR" sz="900" b="1" dirty="0" smtClean="0">
                <a:latin typeface="Arial" pitchFamily="34" charset="0"/>
                <a:cs typeface="Arial" pitchFamily="34" charset="0"/>
              </a:rPr>
              <a:t>dictés</a:t>
            </a:r>
          </a:p>
          <a:p>
            <a:pPr algn="ctr"/>
            <a:endParaRPr lang="fr-FR" sz="9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900" b="1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900" dirty="0" smtClean="0"/>
              <a:t>Sophie a ramassé 60 coquillages. Elle en </a:t>
            </a:r>
            <a:r>
              <a:rPr lang="fr-FR" sz="900" dirty="0" smtClean="0"/>
              <a:t>donne la </a:t>
            </a:r>
            <a:r>
              <a:rPr lang="fr-FR" sz="900" dirty="0" smtClean="0"/>
              <a:t>moitié à son petit frère. Combien lui reste-t-il de coquillages </a:t>
            </a:r>
            <a:r>
              <a:rPr lang="fr-FR" sz="900" dirty="0" smtClean="0"/>
              <a:t>? </a:t>
            </a:r>
            <a:r>
              <a:rPr lang="fr-FR" sz="900" b="1" dirty="0" err="1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900" b="1" dirty="0" err="1" smtClean="0"/>
              <a:t>Alfred</a:t>
            </a:r>
            <a:r>
              <a:rPr lang="fr-FR" sz="900" b="1" dirty="0" smtClean="0"/>
              <a:t> </a:t>
            </a:r>
            <a:r>
              <a:rPr lang="fr-FR" sz="900" b="1" dirty="0" smtClean="0"/>
              <a:t>a planté 4 rangées de salades en </a:t>
            </a:r>
            <a:r>
              <a:rPr lang="fr-FR" sz="900" b="1" dirty="0" smtClean="0"/>
              <a:t>mettant </a:t>
            </a:r>
            <a:r>
              <a:rPr lang="fr-FR" sz="900" dirty="0" smtClean="0"/>
              <a:t>autant </a:t>
            </a:r>
            <a:r>
              <a:rPr lang="fr-FR" sz="900" dirty="0" smtClean="0"/>
              <a:t>de salades dans chaque rangée. Il a planté </a:t>
            </a:r>
            <a:r>
              <a:rPr lang="fr-FR" sz="900" dirty="0" smtClean="0"/>
              <a:t>en tout </a:t>
            </a:r>
            <a:r>
              <a:rPr lang="fr-FR" sz="900" dirty="0" smtClean="0"/>
              <a:t>60 salades. Combien a-t-il planté de salades dans </a:t>
            </a:r>
            <a:r>
              <a:rPr lang="fr-FR" sz="900" dirty="0" smtClean="0"/>
              <a:t>chaque rangée ? </a:t>
            </a:r>
            <a:r>
              <a:rPr lang="fr-FR" sz="900" b="1" dirty="0" err="1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900" b="1" dirty="0" err="1" smtClean="0"/>
              <a:t>Dans</a:t>
            </a:r>
            <a:r>
              <a:rPr lang="fr-FR" sz="900" b="1" dirty="0" smtClean="0"/>
              <a:t> </a:t>
            </a:r>
            <a:r>
              <a:rPr lang="fr-FR" sz="900" b="1" dirty="0" smtClean="0"/>
              <a:t>son album de photos, Brice peut </a:t>
            </a:r>
            <a:r>
              <a:rPr lang="fr-FR" sz="900" b="1" dirty="0" smtClean="0"/>
              <a:t>coller 6</a:t>
            </a:r>
            <a:r>
              <a:rPr lang="fr-FR" sz="900" dirty="0" smtClean="0"/>
              <a:t>0 </a:t>
            </a:r>
            <a:r>
              <a:rPr lang="fr-FR" sz="900" dirty="0" smtClean="0"/>
              <a:t>photos. Il en a déjà collé 45. Combien peut-il encore en coller </a:t>
            </a:r>
            <a:r>
              <a:rPr lang="fr-FR" sz="900" dirty="0" smtClean="0"/>
              <a:t>? </a:t>
            </a:r>
            <a:endParaRPr lang="fr-FR" sz="900" b="1" dirty="0" smtClean="0"/>
          </a:p>
          <a:p>
            <a:r>
              <a:rPr lang="fr-FR" sz="900" b="1" dirty="0" err="1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900" b="1" dirty="0" err="1" smtClean="0"/>
              <a:t>Le</a:t>
            </a:r>
            <a:r>
              <a:rPr lang="fr-FR" sz="900" b="1" dirty="0" smtClean="0"/>
              <a:t> </a:t>
            </a:r>
            <a:r>
              <a:rPr lang="fr-FR" sz="900" b="1" dirty="0" smtClean="0"/>
              <a:t>directeur de l’école dispose de 60 euros </a:t>
            </a:r>
            <a:r>
              <a:rPr lang="fr-FR" sz="900" b="1" dirty="0" smtClean="0"/>
              <a:t>pour </a:t>
            </a:r>
            <a:r>
              <a:rPr lang="fr-FR" sz="900" dirty="0" smtClean="0"/>
              <a:t>acheter </a:t>
            </a:r>
            <a:r>
              <a:rPr lang="fr-FR" sz="900" dirty="0" smtClean="0"/>
              <a:t>des dictionnaires. Un dictionnaire coûte 20 euros.</a:t>
            </a:r>
            <a:endParaRPr lang="fr-FR" sz="900" dirty="0" smtClean="0">
              <a:latin typeface="Arial" pitchFamily="34" charset="0"/>
              <a:cs typeface="Arial" pitchFamily="34" charset="0"/>
            </a:endParaRPr>
          </a:p>
          <a:p>
            <a:endParaRPr lang="fr-FR" sz="900" b="1" dirty="0" smtClean="0">
              <a:latin typeface="Wingdings 2" pitchFamily="18" charset="2"/>
              <a:cs typeface="Arial" pitchFamily="34" charset="0"/>
            </a:endParaRPr>
          </a:p>
        </p:txBody>
      </p:sp>
      <p:sp>
        <p:nvSpPr>
          <p:cNvPr id="38" name="Organigramme : Alternative 37"/>
          <p:cNvSpPr/>
          <p:nvPr/>
        </p:nvSpPr>
        <p:spPr>
          <a:xfrm>
            <a:off x="548680" y="5529064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Organigramme : Alternative 38"/>
          <p:cNvSpPr/>
          <p:nvPr/>
        </p:nvSpPr>
        <p:spPr>
          <a:xfrm>
            <a:off x="548680" y="639316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Organigramme : Alternative 39"/>
          <p:cNvSpPr/>
          <p:nvPr/>
        </p:nvSpPr>
        <p:spPr>
          <a:xfrm>
            <a:off x="548680" y="747328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Organigramme : Alternative 40"/>
          <p:cNvSpPr/>
          <p:nvPr/>
        </p:nvSpPr>
        <p:spPr>
          <a:xfrm>
            <a:off x="548680" y="8625408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548680" y="509701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SCORE</a:t>
            </a:r>
            <a:endParaRPr lang="fr-FR" dirty="0"/>
          </a:p>
        </p:txBody>
      </p:sp>
      <p:sp>
        <p:nvSpPr>
          <p:cNvPr id="43" name="ZoneTexte 42"/>
          <p:cNvSpPr txBox="1"/>
          <p:nvPr/>
        </p:nvSpPr>
        <p:spPr>
          <a:xfrm>
            <a:off x="620688" y="567308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/3</a:t>
            </a:r>
            <a:endParaRPr lang="fr-FR" dirty="0"/>
          </a:p>
        </p:txBody>
      </p:sp>
      <p:sp>
        <p:nvSpPr>
          <p:cNvPr id="44" name="ZoneTexte 43"/>
          <p:cNvSpPr txBox="1"/>
          <p:nvPr/>
        </p:nvSpPr>
        <p:spPr>
          <a:xfrm>
            <a:off x="620688" y="675320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45" name="ZoneTexte 44"/>
          <p:cNvSpPr txBox="1"/>
          <p:nvPr/>
        </p:nvSpPr>
        <p:spPr>
          <a:xfrm>
            <a:off x="620688" y="783332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46" name="ZoneTexte 45"/>
          <p:cNvSpPr txBox="1"/>
          <p:nvPr/>
        </p:nvSpPr>
        <p:spPr>
          <a:xfrm>
            <a:off x="620688" y="891344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/4</a:t>
            </a:r>
            <a:endParaRPr lang="fr-FR" dirty="0"/>
          </a:p>
        </p:txBody>
      </p:sp>
      <p:sp>
        <p:nvSpPr>
          <p:cNvPr id="54" name="Organigramme : Alternative 53"/>
          <p:cNvSpPr/>
          <p:nvPr/>
        </p:nvSpPr>
        <p:spPr>
          <a:xfrm>
            <a:off x="1484784" y="5241032"/>
            <a:ext cx="5112568" cy="1008112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Organigramme : Alternative 54"/>
          <p:cNvSpPr/>
          <p:nvPr/>
        </p:nvSpPr>
        <p:spPr>
          <a:xfrm>
            <a:off x="1484784" y="639316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Organigramme : Alternative 55"/>
          <p:cNvSpPr/>
          <p:nvPr/>
        </p:nvSpPr>
        <p:spPr>
          <a:xfrm>
            <a:off x="1484784" y="747328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Organigramme : Alternative 56"/>
          <p:cNvSpPr/>
          <p:nvPr/>
        </p:nvSpPr>
        <p:spPr>
          <a:xfrm>
            <a:off x="1484784" y="8409384"/>
            <a:ext cx="5112568" cy="1296144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ZoneTexte 57"/>
          <p:cNvSpPr txBox="1"/>
          <p:nvPr/>
        </p:nvSpPr>
        <p:spPr>
          <a:xfrm>
            <a:off x="1556792" y="5241032"/>
            <a:ext cx="511256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latin typeface="Arial" pitchFamily="34" charset="0"/>
                <a:cs typeface="Arial" pitchFamily="34" charset="0"/>
              </a:rPr>
              <a:t>Problèmes </a:t>
            </a:r>
            <a:r>
              <a:rPr lang="fr-FR" sz="900" b="1" dirty="0" smtClean="0">
                <a:latin typeface="Arial" pitchFamily="34" charset="0"/>
                <a:cs typeface="Arial" pitchFamily="34" charset="0"/>
              </a:rPr>
              <a:t>dictés</a:t>
            </a:r>
          </a:p>
          <a:p>
            <a:pPr algn="ctr"/>
            <a:endParaRPr lang="fr-FR" sz="9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9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900" dirty="0" err="1" smtClean="0">
                <a:latin typeface="Numberpile" pitchFamily="18" charset="0"/>
                <a:cs typeface="Arial" pitchFamily="34" charset="0"/>
              </a:rPr>
              <a:t>B</a:t>
            </a:r>
            <a:r>
              <a:rPr lang="fr-FR" sz="900" dirty="0" err="1" smtClean="0"/>
              <a:t>Numérix</a:t>
            </a:r>
            <a:r>
              <a:rPr lang="fr-FR" sz="900" dirty="0" smtClean="0"/>
              <a:t> veut ranger ses 3 billes dans les </a:t>
            </a:r>
            <a:r>
              <a:rPr lang="fr-FR" sz="900" dirty="0" smtClean="0"/>
              <a:t>deux boîtes</a:t>
            </a:r>
            <a:r>
              <a:rPr lang="fr-FR" sz="900" dirty="0" smtClean="0"/>
              <a:t>. (</a:t>
            </a:r>
            <a:r>
              <a:rPr lang="fr-FR" sz="900" i="1" dirty="0" smtClean="0"/>
              <a:t>3 billes est écrit au tableau) Combien doit-il mettre </a:t>
            </a:r>
            <a:r>
              <a:rPr lang="fr-FR" sz="900" i="1" dirty="0" smtClean="0"/>
              <a:t>de </a:t>
            </a:r>
            <a:r>
              <a:rPr lang="fr-FR" sz="900" dirty="0" smtClean="0"/>
              <a:t>billes </a:t>
            </a:r>
            <a:r>
              <a:rPr lang="fr-FR" sz="900" dirty="0" smtClean="0"/>
              <a:t>dans chaque boîte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 </a:t>
            </a:r>
            <a:r>
              <a:rPr lang="fr-FR" sz="9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900" b="1" dirty="0" err="1" smtClean="0"/>
              <a:t>Millie</a:t>
            </a:r>
            <a:r>
              <a:rPr lang="fr-FR" sz="900" b="1" dirty="0" smtClean="0"/>
              <a:t> veut ranger ses 6 billes dans les </a:t>
            </a:r>
            <a:r>
              <a:rPr lang="fr-FR" sz="900" b="1" dirty="0" smtClean="0"/>
              <a:t>deux </a:t>
            </a:r>
            <a:r>
              <a:rPr lang="fr-FR" sz="900" dirty="0" smtClean="0"/>
              <a:t>boîtes</a:t>
            </a:r>
            <a:r>
              <a:rPr lang="fr-FR" sz="900" dirty="0" smtClean="0"/>
              <a:t>. Combien doit-elle mettre de billes dans chaque boîte </a:t>
            </a:r>
            <a:r>
              <a:rPr lang="fr-FR" sz="900" dirty="0" smtClean="0"/>
              <a:t>? </a:t>
            </a:r>
            <a:r>
              <a:rPr lang="fr-FR" sz="900" dirty="0" err="1" smtClean="0">
                <a:latin typeface="Numberpile" pitchFamily="18" charset="0"/>
                <a:cs typeface="Arial" pitchFamily="34" charset="0"/>
              </a:rPr>
              <a:t>D</a:t>
            </a:r>
            <a:r>
              <a:rPr lang="fr-FR" sz="900" b="1" dirty="0" err="1" smtClean="0"/>
              <a:t>Calculo</a:t>
            </a:r>
            <a:r>
              <a:rPr lang="fr-FR" sz="900" b="1" dirty="0" smtClean="0"/>
              <a:t> </a:t>
            </a:r>
            <a:r>
              <a:rPr lang="fr-FR" sz="900" b="1" dirty="0" smtClean="0"/>
              <a:t>veut ranger ses 12 billes dans les </a:t>
            </a:r>
            <a:r>
              <a:rPr lang="fr-FR" sz="900" b="1" dirty="0" smtClean="0"/>
              <a:t>deux </a:t>
            </a:r>
            <a:r>
              <a:rPr lang="fr-FR" sz="900" dirty="0" smtClean="0"/>
              <a:t>boîtes</a:t>
            </a:r>
            <a:r>
              <a:rPr lang="fr-FR" sz="900" dirty="0" smtClean="0"/>
              <a:t>. Combien doit-il mettre de billes dans chaque boîte ?</a:t>
            </a:r>
            <a:endParaRPr lang="fr-FR" sz="900" dirty="0" smtClean="0">
              <a:latin typeface="Arial" pitchFamily="34" charset="0"/>
              <a:cs typeface="Arial" pitchFamily="34" charset="0"/>
            </a:endParaRPr>
          </a:p>
          <a:p>
            <a:endParaRPr lang="fr-FR" sz="900" dirty="0" smtClean="0"/>
          </a:p>
        </p:txBody>
      </p:sp>
      <p:sp>
        <p:nvSpPr>
          <p:cNvPr id="59" name="ZoneTexte 58"/>
          <p:cNvSpPr txBox="1"/>
          <p:nvPr/>
        </p:nvSpPr>
        <p:spPr>
          <a:xfrm>
            <a:off x="1556792" y="6393160"/>
            <a:ext cx="5040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Table de multiplication</a:t>
            </a:r>
            <a:endParaRPr lang="fr-FR" sz="15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400" dirty="0" smtClean="0"/>
              <a:t>7 × 7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 v</a:t>
            </a:r>
            <a:r>
              <a:rPr lang="fr-FR" sz="1400" dirty="0" smtClean="0"/>
              <a:t>7 × 9 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400" dirty="0" smtClean="0"/>
              <a:t>9 × 3 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400" dirty="0" smtClean="0"/>
              <a:t>8 × 7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400" dirty="0" smtClean="0"/>
              <a:t>• × 7 = 35</a:t>
            </a:r>
            <a:r>
              <a:rPr lang="fr-FR" sz="15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400" dirty="0" smtClean="0"/>
              <a:t>• × 7 = </a:t>
            </a:r>
            <a:r>
              <a:rPr lang="fr-FR" sz="1400" dirty="0" smtClean="0"/>
              <a:t>28</a:t>
            </a:r>
          </a:p>
          <a:p>
            <a:r>
              <a:rPr lang="fr-FR" sz="1400" dirty="0" smtClean="0"/>
              <a:t>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400" dirty="0" smtClean="0"/>
              <a:t>• × 3 = </a:t>
            </a:r>
            <a:r>
              <a:rPr lang="fr-FR" sz="1400" dirty="0" smtClean="0"/>
              <a:t>2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| </a:t>
            </a:r>
            <a:r>
              <a:rPr lang="fr-FR" sz="1600" dirty="0" smtClean="0"/>
              <a:t>5 </a:t>
            </a:r>
            <a:r>
              <a:rPr lang="fr-FR" sz="1600" dirty="0" smtClean="0"/>
              <a:t>dans </a:t>
            </a:r>
            <a:r>
              <a:rPr lang="fr-FR" sz="1600" dirty="0" smtClean="0"/>
              <a:t>40</a:t>
            </a:r>
            <a:endParaRPr lang="fr-FR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1556792" y="7473280"/>
            <a:ext cx="5040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Table de multiplication</a:t>
            </a:r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500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400" dirty="0" smtClean="0"/>
              <a:t>8 × 8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400" dirty="0" smtClean="0"/>
              <a:t>7 × 8 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400" dirty="0" smtClean="0"/>
              <a:t>6 × 9 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400" dirty="0" smtClean="0"/>
              <a:t>• × 5 = 35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400" dirty="0" smtClean="0"/>
              <a:t>• × 7 = 49 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400" dirty="0" smtClean="0"/>
              <a:t>6 dans 42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400" dirty="0" smtClean="0"/>
              <a:t>5 dans 37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400" dirty="0" smtClean="0"/>
              <a:t>4 dans 37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 </a:t>
            </a:r>
            <a:endParaRPr lang="fr-FR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1484784" y="8409384"/>
            <a:ext cx="504056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latin typeface="Arial" pitchFamily="34" charset="0"/>
                <a:cs typeface="Arial" pitchFamily="34" charset="0"/>
              </a:rPr>
              <a:t>Problèmes </a:t>
            </a:r>
            <a:r>
              <a:rPr lang="fr-FR" sz="900" b="1" dirty="0" smtClean="0">
                <a:latin typeface="Arial" pitchFamily="34" charset="0"/>
                <a:cs typeface="Arial" pitchFamily="34" charset="0"/>
              </a:rPr>
              <a:t>dictés</a:t>
            </a:r>
          </a:p>
          <a:p>
            <a:pPr algn="ctr"/>
            <a:endParaRPr lang="fr-FR" sz="9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900" b="1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900" dirty="0" smtClean="0"/>
              <a:t>Sophie a ramassé 60 coquillages. Elle en </a:t>
            </a:r>
            <a:r>
              <a:rPr lang="fr-FR" sz="900" dirty="0" smtClean="0"/>
              <a:t>donne la </a:t>
            </a:r>
            <a:r>
              <a:rPr lang="fr-FR" sz="900" dirty="0" smtClean="0"/>
              <a:t>moitié à son petit frère. Combien lui reste-t-il de coquillages </a:t>
            </a:r>
            <a:r>
              <a:rPr lang="fr-FR" sz="900" dirty="0" smtClean="0"/>
              <a:t>? </a:t>
            </a:r>
            <a:r>
              <a:rPr lang="fr-FR" sz="900" b="1" dirty="0" err="1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900" b="1" dirty="0" err="1" smtClean="0"/>
              <a:t>Alfred</a:t>
            </a:r>
            <a:r>
              <a:rPr lang="fr-FR" sz="900" b="1" dirty="0" smtClean="0"/>
              <a:t> </a:t>
            </a:r>
            <a:r>
              <a:rPr lang="fr-FR" sz="900" b="1" dirty="0" smtClean="0"/>
              <a:t>a planté 4 rangées de salades en </a:t>
            </a:r>
            <a:r>
              <a:rPr lang="fr-FR" sz="900" b="1" dirty="0" smtClean="0"/>
              <a:t>mettant </a:t>
            </a:r>
            <a:r>
              <a:rPr lang="fr-FR" sz="900" dirty="0" smtClean="0"/>
              <a:t>autant </a:t>
            </a:r>
            <a:r>
              <a:rPr lang="fr-FR" sz="900" dirty="0" smtClean="0"/>
              <a:t>de salades dans chaque rangée. Il a planté </a:t>
            </a:r>
            <a:r>
              <a:rPr lang="fr-FR" sz="900" dirty="0" smtClean="0"/>
              <a:t>en tout </a:t>
            </a:r>
            <a:r>
              <a:rPr lang="fr-FR" sz="900" dirty="0" smtClean="0"/>
              <a:t>60 salades. Combien a-t-il planté de salades dans </a:t>
            </a:r>
            <a:r>
              <a:rPr lang="fr-FR" sz="900" dirty="0" smtClean="0"/>
              <a:t>chaque rangée ? </a:t>
            </a:r>
            <a:r>
              <a:rPr lang="fr-FR" sz="900" b="1" dirty="0" err="1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900" b="1" dirty="0" err="1" smtClean="0"/>
              <a:t>Dans</a:t>
            </a:r>
            <a:r>
              <a:rPr lang="fr-FR" sz="900" b="1" dirty="0" smtClean="0"/>
              <a:t> </a:t>
            </a:r>
            <a:r>
              <a:rPr lang="fr-FR" sz="900" b="1" dirty="0" smtClean="0"/>
              <a:t>son album de photos, Brice peut </a:t>
            </a:r>
            <a:r>
              <a:rPr lang="fr-FR" sz="900" b="1" dirty="0" smtClean="0"/>
              <a:t>coller 6</a:t>
            </a:r>
            <a:r>
              <a:rPr lang="fr-FR" sz="900" dirty="0" smtClean="0"/>
              <a:t>0 </a:t>
            </a:r>
            <a:r>
              <a:rPr lang="fr-FR" sz="900" dirty="0" smtClean="0"/>
              <a:t>photos. Il en a déjà collé 45. Combien peut-il encore en coller </a:t>
            </a:r>
            <a:r>
              <a:rPr lang="fr-FR" sz="900" dirty="0" smtClean="0"/>
              <a:t>? </a:t>
            </a:r>
            <a:endParaRPr lang="fr-FR" sz="900" b="1" dirty="0" smtClean="0"/>
          </a:p>
          <a:p>
            <a:r>
              <a:rPr lang="fr-FR" sz="900" b="1" dirty="0" err="1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900" b="1" dirty="0" err="1" smtClean="0"/>
              <a:t>Le</a:t>
            </a:r>
            <a:r>
              <a:rPr lang="fr-FR" sz="900" b="1" dirty="0" smtClean="0"/>
              <a:t> </a:t>
            </a:r>
            <a:r>
              <a:rPr lang="fr-FR" sz="900" b="1" dirty="0" smtClean="0"/>
              <a:t>directeur de l’école dispose de 60 euros </a:t>
            </a:r>
            <a:r>
              <a:rPr lang="fr-FR" sz="900" b="1" dirty="0" smtClean="0"/>
              <a:t>pour </a:t>
            </a:r>
            <a:r>
              <a:rPr lang="fr-FR" sz="900" dirty="0" smtClean="0"/>
              <a:t>acheter </a:t>
            </a:r>
            <a:r>
              <a:rPr lang="fr-FR" sz="900" dirty="0" smtClean="0"/>
              <a:t>des dictionnaires. Un dictionnaire coûte 20 euros.</a:t>
            </a:r>
            <a:endParaRPr lang="fr-FR" sz="900" dirty="0" smtClean="0">
              <a:latin typeface="Arial" pitchFamily="34" charset="0"/>
              <a:cs typeface="Arial" pitchFamily="34" charset="0"/>
            </a:endParaRPr>
          </a:p>
          <a:p>
            <a:endParaRPr lang="fr-FR" sz="900" b="1" dirty="0" smtClean="0">
              <a:latin typeface="Wingdings 2" pitchFamily="18" charset="2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èche droite 11"/>
          <p:cNvSpPr/>
          <p:nvPr/>
        </p:nvSpPr>
        <p:spPr>
          <a:xfrm>
            <a:off x="332656" y="27248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>
            <a:off x="332656" y="135260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>
            <a:off x="332656" y="243272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332656" y="351284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32656" y="560512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Addition, soustraction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Larme 17"/>
          <p:cNvSpPr/>
          <p:nvPr/>
        </p:nvSpPr>
        <p:spPr>
          <a:xfrm>
            <a:off x="1988840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Larme 18"/>
          <p:cNvSpPr/>
          <p:nvPr/>
        </p:nvSpPr>
        <p:spPr>
          <a:xfrm>
            <a:off x="6021288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Larme 19"/>
          <p:cNvSpPr/>
          <p:nvPr/>
        </p:nvSpPr>
        <p:spPr>
          <a:xfrm>
            <a:off x="2564904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Larme 20"/>
          <p:cNvSpPr/>
          <p:nvPr/>
        </p:nvSpPr>
        <p:spPr>
          <a:xfrm>
            <a:off x="3140968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Larme 21"/>
          <p:cNvSpPr/>
          <p:nvPr/>
        </p:nvSpPr>
        <p:spPr>
          <a:xfrm>
            <a:off x="3717032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Larme 22"/>
          <p:cNvSpPr/>
          <p:nvPr/>
        </p:nvSpPr>
        <p:spPr>
          <a:xfrm>
            <a:off x="4293096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Larme 23"/>
          <p:cNvSpPr/>
          <p:nvPr/>
        </p:nvSpPr>
        <p:spPr>
          <a:xfrm>
            <a:off x="4869160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Larme 24"/>
          <p:cNvSpPr/>
          <p:nvPr/>
        </p:nvSpPr>
        <p:spPr>
          <a:xfrm>
            <a:off x="5445224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Larme 49"/>
          <p:cNvSpPr/>
          <p:nvPr/>
        </p:nvSpPr>
        <p:spPr>
          <a:xfrm>
            <a:off x="1988840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Larme 50"/>
          <p:cNvSpPr/>
          <p:nvPr/>
        </p:nvSpPr>
        <p:spPr>
          <a:xfrm>
            <a:off x="6021288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Larme 51"/>
          <p:cNvSpPr/>
          <p:nvPr/>
        </p:nvSpPr>
        <p:spPr>
          <a:xfrm>
            <a:off x="2564904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Larme 52"/>
          <p:cNvSpPr/>
          <p:nvPr/>
        </p:nvSpPr>
        <p:spPr>
          <a:xfrm>
            <a:off x="3140968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Larme 53"/>
          <p:cNvSpPr/>
          <p:nvPr/>
        </p:nvSpPr>
        <p:spPr>
          <a:xfrm>
            <a:off x="3717032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Larme 54"/>
          <p:cNvSpPr/>
          <p:nvPr/>
        </p:nvSpPr>
        <p:spPr>
          <a:xfrm>
            <a:off x="4293096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Larme 55"/>
          <p:cNvSpPr/>
          <p:nvPr/>
        </p:nvSpPr>
        <p:spPr>
          <a:xfrm>
            <a:off x="4869160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Larme 56"/>
          <p:cNvSpPr/>
          <p:nvPr/>
        </p:nvSpPr>
        <p:spPr>
          <a:xfrm>
            <a:off x="5445224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Larme 65"/>
          <p:cNvSpPr/>
          <p:nvPr/>
        </p:nvSpPr>
        <p:spPr>
          <a:xfrm>
            <a:off x="1988840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Larme 66"/>
          <p:cNvSpPr/>
          <p:nvPr/>
        </p:nvSpPr>
        <p:spPr>
          <a:xfrm>
            <a:off x="6021288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Larme 67"/>
          <p:cNvSpPr/>
          <p:nvPr/>
        </p:nvSpPr>
        <p:spPr>
          <a:xfrm>
            <a:off x="2564904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Larme 68"/>
          <p:cNvSpPr/>
          <p:nvPr/>
        </p:nvSpPr>
        <p:spPr>
          <a:xfrm>
            <a:off x="3140968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Larme 69"/>
          <p:cNvSpPr/>
          <p:nvPr/>
        </p:nvSpPr>
        <p:spPr>
          <a:xfrm>
            <a:off x="3717032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Larme 70"/>
          <p:cNvSpPr/>
          <p:nvPr/>
        </p:nvSpPr>
        <p:spPr>
          <a:xfrm>
            <a:off x="4293096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Larme 71"/>
          <p:cNvSpPr/>
          <p:nvPr/>
        </p:nvSpPr>
        <p:spPr>
          <a:xfrm>
            <a:off x="4869160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Larme 72"/>
          <p:cNvSpPr/>
          <p:nvPr/>
        </p:nvSpPr>
        <p:spPr>
          <a:xfrm>
            <a:off x="5445224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ZoneTexte 73"/>
          <p:cNvSpPr txBox="1"/>
          <p:nvPr/>
        </p:nvSpPr>
        <p:spPr>
          <a:xfrm>
            <a:off x="332656" y="1640632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Addition, soustraction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404664" y="3872880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404664" y="2792760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Multiplication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Espace réservé du numéro de diapositive 1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85" name="Arrondir un rectangle avec un coin du même côté 84"/>
          <p:cNvSpPr/>
          <p:nvPr/>
        </p:nvSpPr>
        <p:spPr>
          <a:xfrm>
            <a:off x="1772816" y="358484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Arrondir un rectangle avec un coin du même côté 85"/>
          <p:cNvSpPr/>
          <p:nvPr/>
        </p:nvSpPr>
        <p:spPr>
          <a:xfrm>
            <a:off x="3024336" y="358484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Arrondir un rectangle avec un coin du même côté 86"/>
          <p:cNvSpPr/>
          <p:nvPr/>
        </p:nvSpPr>
        <p:spPr>
          <a:xfrm>
            <a:off x="4221088" y="358484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Arrondir un rectangle avec un coin du même côté 87"/>
          <p:cNvSpPr/>
          <p:nvPr/>
        </p:nvSpPr>
        <p:spPr>
          <a:xfrm>
            <a:off x="5472608" y="358484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Flèche droite 92"/>
          <p:cNvSpPr/>
          <p:nvPr/>
        </p:nvSpPr>
        <p:spPr>
          <a:xfrm>
            <a:off x="332656" y="531304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Flèche droite 93"/>
          <p:cNvSpPr/>
          <p:nvPr/>
        </p:nvSpPr>
        <p:spPr>
          <a:xfrm>
            <a:off x="332656" y="639316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Flèche droite 94"/>
          <p:cNvSpPr/>
          <p:nvPr/>
        </p:nvSpPr>
        <p:spPr>
          <a:xfrm>
            <a:off x="332656" y="747328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ZoneTexte 95"/>
          <p:cNvSpPr txBox="1"/>
          <p:nvPr/>
        </p:nvSpPr>
        <p:spPr>
          <a:xfrm>
            <a:off x="332656" y="5601072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Addition, soustraction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Larme 96"/>
          <p:cNvSpPr/>
          <p:nvPr/>
        </p:nvSpPr>
        <p:spPr>
          <a:xfrm>
            <a:off x="1988840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Larme 97"/>
          <p:cNvSpPr/>
          <p:nvPr/>
        </p:nvSpPr>
        <p:spPr>
          <a:xfrm>
            <a:off x="6021288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Larme 98"/>
          <p:cNvSpPr/>
          <p:nvPr/>
        </p:nvSpPr>
        <p:spPr>
          <a:xfrm>
            <a:off x="2564904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Larme 99"/>
          <p:cNvSpPr/>
          <p:nvPr/>
        </p:nvSpPr>
        <p:spPr>
          <a:xfrm>
            <a:off x="3140968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Larme 100"/>
          <p:cNvSpPr/>
          <p:nvPr/>
        </p:nvSpPr>
        <p:spPr>
          <a:xfrm>
            <a:off x="3717032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Larme 101"/>
          <p:cNvSpPr/>
          <p:nvPr/>
        </p:nvSpPr>
        <p:spPr>
          <a:xfrm>
            <a:off x="4293096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Larme 102"/>
          <p:cNvSpPr/>
          <p:nvPr/>
        </p:nvSpPr>
        <p:spPr>
          <a:xfrm>
            <a:off x="4869160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Larme 103"/>
          <p:cNvSpPr/>
          <p:nvPr/>
        </p:nvSpPr>
        <p:spPr>
          <a:xfrm>
            <a:off x="5445224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Larme 104"/>
          <p:cNvSpPr/>
          <p:nvPr/>
        </p:nvSpPr>
        <p:spPr>
          <a:xfrm>
            <a:off x="1988840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Larme 105"/>
          <p:cNvSpPr/>
          <p:nvPr/>
        </p:nvSpPr>
        <p:spPr>
          <a:xfrm>
            <a:off x="6021288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Larme 106"/>
          <p:cNvSpPr/>
          <p:nvPr/>
        </p:nvSpPr>
        <p:spPr>
          <a:xfrm>
            <a:off x="2564904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Larme 107"/>
          <p:cNvSpPr/>
          <p:nvPr/>
        </p:nvSpPr>
        <p:spPr>
          <a:xfrm>
            <a:off x="3140968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Larme 108"/>
          <p:cNvSpPr/>
          <p:nvPr/>
        </p:nvSpPr>
        <p:spPr>
          <a:xfrm>
            <a:off x="3717032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Larme 109"/>
          <p:cNvSpPr/>
          <p:nvPr/>
        </p:nvSpPr>
        <p:spPr>
          <a:xfrm>
            <a:off x="4293096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Larme 110"/>
          <p:cNvSpPr/>
          <p:nvPr/>
        </p:nvSpPr>
        <p:spPr>
          <a:xfrm>
            <a:off x="4869160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Larme 111"/>
          <p:cNvSpPr/>
          <p:nvPr/>
        </p:nvSpPr>
        <p:spPr>
          <a:xfrm>
            <a:off x="5445224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Larme 112"/>
          <p:cNvSpPr/>
          <p:nvPr/>
        </p:nvSpPr>
        <p:spPr>
          <a:xfrm>
            <a:off x="1988840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Larme 113"/>
          <p:cNvSpPr/>
          <p:nvPr/>
        </p:nvSpPr>
        <p:spPr>
          <a:xfrm>
            <a:off x="6021288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Larme 114"/>
          <p:cNvSpPr/>
          <p:nvPr/>
        </p:nvSpPr>
        <p:spPr>
          <a:xfrm>
            <a:off x="2564904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Larme 115"/>
          <p:cNvSpPr/>
          <p:nvPr/>
        </p:nvSpPr>
        <p:spPr>
          <a:xfrm>
            <a:off x="3140968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Larme 116"/>
          <p:cNvSpPr/>
          <p:nvPr/>
        </p:nvSpPr>
        <p:spPr>
          <a:xfrm>
            <a:off x="3717032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Larme 117"/>
          <p:cNvSpPr/>
          <p:nvPr/>
        </p:nvSpPr>
        <p:spPr>
          <a:xfrm>
            <a:off x="4293096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Larme 119"/>
          <p:cNvSpPr/>
          <p:nvPr/>
        </p:nvSpPr>
        <p:spPr>
          <a:xfrm>
            <a:off x="4869160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Larme 120"/>
          <p:cNvSpPr/>
          <p:nvPr/>
        </p:nvSpPr>
        <p:spPr>
          <a:xfrm>
            <a:off x="5445224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ZoneTexte 121"/>
          <p:cNvSpPr txBox="1"/>
          <p:nvPr/>
        </p:nvSpPr>
        <p:spPr>
          <a:xfrm>
            <a:off x="332656" y="6681192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Addition, soustraction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ZoneTexte 122"/>
          <p:cNvSpPr txBox="1"/>
          <p:nvPr/>
        </p:nvSpPr>
        <p:spPr>
          <a:xfrm>
            <a:off x="404664" y="8913440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ZoneTexte 123"/>
          <p:cNvSpPr txBox="1"/>
          <p:nvPr/>
        </p:nvSpPr>
        <p:spPr>
          <a:xfrm>
            <a:off x="404664" y="7833320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Multiplication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Arrondir un rectangle avec un coin du même côté 148"/>
          <p:cNvSpPr/>
          <p:nvPr/>
        </p:nvSpPr>
        <p:spPr>
          <a:xfrm>
            <a:off x="1772816" y="862540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Arrondir un rectangle avec un coin du même côté 149"/>
          <p:cNvSpPr/>
          <p:nvPr/>
        </p:nvSpPr>
        <p:spPr>
          <a:xfrm>
            <a:off x="3024336" y="862540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Arrondir un rectangle avec un coin du même côté 150"/>
          <p:cNvSpPr/>
          <p:nvPr/>
        </p:nvSpPr>
        <p:spPr>
          <a:xfrm>
            <a:off x="4221088" y="862540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Arrondir un rectangle avec un coin du même côté 151"/>
          <p:cNvSpPr/>
          <p:nvPr/>
        </p:nvSpPr>
        <p:spPr>
          <a:xfrm>
            <a:off x="5472608" y="862540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Flèche droite 152"/>
          <p:cNvSpPr/>
          <p:nvPr/>
        </p:nvSpPr>
        <p:spPr>
          <a:xfrm>
            <a:off x="332656" y="855340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548680" y="2724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SCORE</a:t>
            </a:r>
            <a:endParaRPr lang="fr-FR" dirty="0"/>
          </a:p>
        </p:txBody>
      </p:sp>
      <p:sp>
        <p:nvSpPr>
          <p:cNvPr id="39" name="Organigramme : Alternative 38"/>
          <p:cNvSpPr/>
          <p:nvPr/>
        </p:nvSpPr>
        <p:spPr>
          <a:xfrm>
            <a:off x="548680" y="704528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Organigramme : Alternative 39"/>
          <p:cNvSpPr/>
          <p:nvPr/>
        </p:nvSpPr>
        <p:spPr>
          <a:xfrm>
            <a:off x="548680" y="1784648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Organigramme : Alternative 41"/>
          <p:cNvSpPr/>
          <p:nvPr/>
        </p:nvSpPr>
        <p:spPr>
          <a:xfrm>
            <a:off x="548680" y="2864768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Organigramme : Alternative 42"/>
          <p:cNvSpPr/>
          <p:nvPr/>
        </p:nvSpPr>
        <p:spPr>
          <a:xfrm>
            <a:off x="548680" y="3944888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>
            <a:off x="620688" y="84854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45" name="ZoneTexte 44"/>
          <p:cNvSpPr txBox="1"/>
          <p:nvPr/>
        </p:nvSpPr>
        <p:spPr>
          <a:xfrm>
            <a:off x="620688" y="192866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54" name="ZoneTexte 53"/>
          <p:cNvSpPr txBox="1"/>
          <p:nvPr/>
        </p:nvSpPr>
        <p:spPr>
          <a:xfrm>
            <a:off x="620688" y="30087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/8</a:t>
            </a:r>
            <a:endParaRPr lang="fr-FR" dirty="0"/>
          </a:p>
        </p:txBody>
      </p:sp>
      <p:sp>
        <p:nvSpPr>
          <p:cNvPr id="55" name="ZoneTexte 54"/>
          <p:cNvSpPr txBox="1"/>
          <p:nvPr/>
        </p:nvSpPr>
        <p:spPr>
          <a:xfrm>
            <a:off x="620688" y="408890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/4</a:t>
            </a:r>
            <a:endParaRPr lang="fr-FR" dirty="0"/>
          </a:p>
        </p:txBody>
      </p:sp>
      <p:sp>
        <p:nvSpPr>
          <p:cNvPr id="56" name="Organigramme : Alternative 55"/>
          <p:cNvSpPr/>
          <p:nvPr/>
        </p:nvSpPr>
        <p:spPr>
          <a:xfrm>
            <a:off x="1484784" y="2648744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Tables de </a:t>
            </a:r>
            <a:r>
              <a:rPr lang="fr-FR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multiplication (division)</a:t>
            </a:r>
            <a:endParaRPr lang="fr-FR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200" dirty="0" smtClean="0">
                <a:solidFill>
                  <a:schemeClr val="tx1"/>
                </a:solidFill>
                <a:latin typeface="Wingdings 2" pitchFamily="18" charset="2"/>
                <a:cs typeface="Arial" pitchFamily="34" charset="0"/>
              </a:rPr>
              <a:t>u</a:t>
            </a:r>
            <a:r>
              <a:rPr lang="fr-FR" sz="1200" dirty="0" smtClean="0">
                <a:solidFill>
                  <a:schemeClr val="tx1"/>
                </a:solidFill>
              </a:rPr>
              <a:t>5 dans 30 </a:t>
            </a:r>
            <a:r>
              <a:rPr lang="fr-FR" sz="1200" dirty="0" smtClean="0">
                <a:solidFill>
                  <a:schemeClr val="tx1"/>
                </a:solidFill>
              </a:rPr>
              <a:t> </a:t>
            </a:r>
            <a:r>
              <a:rPr lang="fr-FR" sz="1200" dirty="0" smtClean="0">
                <a:solidFill>
                  <a:schemeClr val="tx1"/>
                </a:solidFill>
                <a:latin typeface="Wingdings 2" pitchFamily="18" charset="2"/>
                <a:cs typeface="Arial" pitchFamily="34" charset="0"/>
              </a:rPr>
              <a:t>v</a:t>
            </a:r>
            <a:r>
              <a:rPr lang="fr-FR" sz="1200" dirty="0" smtClean="0">
                <a:solidFill>
                  <a:schemeClr val="tx1"/>
                </a:solidFill>
              </a:rPr>
              <a:t>2 dans 18 </a:t>
            </a:r>
            <a:r>
              <a:rPr lang="fr-FR" sz="1200" dirty="0" smtClean="0">
                <a:solidFill>
                  <a:schemeClr val="tx1"/>
                </a:solidFill>
              </a:rPr>
              <a:t> </a:t>
            </a:r>
            <a:r>
              <a:rPr lang="fr-F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solidFill>
                  <a:schemeClr val="tx1"/>
                </a:solidFill>
                <a:latin typeface="Wingdings 2" pitchFamily="18" charset="2"/>
                <a:cs typeface="Arial" pitchFamily="34" charset="0"/>
              </a:rPr>
              <a:t>w</a:t>
            </a:r>
            <a:r>
              <a:rPr lang="fr-FR" sz="1200" dirty="0" smtClean="0">
                <a:solidFill>
                  <a:schemeClr val="tx1"/>
                </a:solidFill>
              </a:rPr>
              <a:t>7 dans </a:t>
            </a:r>
            <a:r>
              <a:rPr lang="fr-FR" sz="1200" dirty="0" smtClean="0">
                <a:solidFill>
                  <a:schemeClr val="tx1"/>
                </a:solidFill>
              </a:rPr>
              <a:t>56</a:t>
            </a:r>
            <a:r>
              <a:rPr lang="fr-FR" sz="1200" dirty="0" smtClean="0">
                <a:solidFill>
                  <a:schemeClr val="tx1"/>
                </a:solidFill>
                <a:latin typeface="Wingdings 2" pitchFamily="18" charset="2"/>
                <a:cs typeface="Arial" pitchFamily="34" charset="0"/>
              </a:rPr>
              <a:t>x</a:t>
            </a:r>
            <a:r>
              <a:rPr lang="fr-FR" sz="1200" dirty="0" smtClean="0">
                <a:solidFill>
                  <a:schemeClr val="tx1"/>
                </a:solidFill>
              </a:rPr>
              <a:t>7 dans </a:t>
            </a:r>
            <a:r>
              <a:rPr lang="fr-FR" sz="1200" dirty="0" smtClean="0">
                <a:solidFill>
                  <a:schemeClr val="tx1"/>
                </a:solidFill>
              </a:rPr>
              <a:t>28</a:t>
            </a:r>
            <a:r>
              <a:rPr lang="fr-FR" sz="1200" dirty="0" smtClean="0">
                <a:solidFill>
                  <a:schemeClr val="tx1"/>
                </a:solidFill>
                <a:latin typeface="Wingdings 2" pitchFamily="18" charset="2"/>
                <a:cs typeface="Arial" pitchFamily="34" charset="0"/>
              </a:rPr>
              <a:t>y</a:t>
            </a:r>
            <a:r>
              <a:rPr lang="fr-FR" sz="1200" dirty="0" smtClean="0">
                <a:solidFill>
                  <a:schemeClr val="tx1"/>
                </a:solidFill>
              </a:rPr>
              <a:t>8 dans 48 </a:t>
            </a:r>
            <a:r>
              <a:rPr lang="fr-FR" sz="1200" dirty="0" smtClean="0">
                <a:solidFill>
                  <a:schemeClr val="tx1"/>
                </a:solidFill>
                <a:latin typeface="Wingdings 2" pitchFamily="18" charset="2"/>
                <a:cs typeface="Arial" pitchFamily="34" charset="0"/>
              </a:rPr>
              <a:t>z</a:t>
            </a:r>
            <a:r>
              <a:rPr lang="fr-FR" sz="1200" dirty="0" smtClean="0">
                <a:solidFill>
                  <a:schemeClr val="tx1"/>
                </a:solidFill>
              </a:rPr>
              <a:t>2 dans 13 </a:t>
            </a:r>
            <a:r>
              <a:rPr lang="fr-FR" sz="1200" dirty="0" smtClean="0">
                <a:solidFill>
                  <a:schemeClr val="tx1"/>
                </a:solidFill>
                <a:latin typeface="Wingdings 2" pitchFamily="18" charset="2"/>
                <a:cs typeface="Arial" pitchFamily="34" charset="0"/>
              </a:rPr>
              <a:t>{</a:t>
            </a:r>
            <a:r>
              <a:rPr lang="fr-FR" sz="1200" dirty="0" smtClean="0">
                <a:solidFill>
                  <a:schemeClr val="tx1"/>
                </a:solidFill>
              </a:rPr>
              <a:t>5 dans 34 </a:t>
            </a:r>
            <a:r>
              <a:rPr lang="fr-FR" sz="1200" dirty="0" smtClean="0">
                <a:solidFill>
                  <a:schemeClr val="tx1"/>
                </a:solidFill>
                <a:latin typeface="Wingdings 2" pitchFamily="18" charset="2"/>
                <a:cs typeface="Arial" pitchFamily="34" charset="0"/>
              </a:rPr>
              <a:t>|</a:t>
            </a:r>
            <a:r>
              <a:rPr lang="fr-FR" sz="1200" dirty="0" smtClean="0">
                <a:solidFill>
                  <a:schemeClr val="tx1"/>
                </a:solidFill>
              </a:rPr>
              <a:t>10 dans </a:t>
            </a:r>
            <a:r>
              <a:rPr lang="fr-FR" sz="1200" dirty="0" smtClean="0">
                <a:solidFill>
                  <a:schemeClr val="tx1"/>
                </a:solidFill>
              </a:rPr>
              <a:t>48</a:t>
            </a:r>
            <a:endParaRPr lang="fr-FR" sz="1200" dirty="0"/>
          </a:p>
        </p:txBody>
      </p:sp>
      <p:sp>
        <p:nvSpPr>
          <p:cNvPr id="57" name="Organigramme : Alternative 56"/>
          <p:cNvSpPr/>
          <p:nvPr/>
        </p:nvSpPr>
        <p:spPr>
          <a:xfrm>
            <a:off x="1484784" y="416496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Organigramme : Alternative 57"/>
          <p:cNvSpPr/>
          <p:nvPr/>
        </p:nvSpPr>
        <p:spPr>
          <a:xfrm>
            <a:off x="1484784" y="1496616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Organigramme : Alternative 58"/>
          <p:cNvSpPr/>
          <p:nvPr/>
        </p:nvSpPr>
        <p:spPr>
          <a:xfrm>
            <a:off x="1484784" y="3584848"/>
            <a:ext cx="5112568" cy="1224136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1556792" y="416496"/>
            <a:ext cx="504056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Additions, soustractions</a:t>
            </a:r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Char char="u"/>
            </a:pPr>
            <a:r>
              <a:rPr lang="fr-FR" sz="1400" dirty="0" smtClean="0"/>
              <a:t>460 + 70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200" dirty="0" smtClean="0"/>
              <a:t>280 + 60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200" dirty="0" smtClean="0"/>
              <a:t>196 + 20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200" dirty="0" smtClean="0"/>
              <a:t>575 + 80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200" dirty="0" smtClean="0"/>
              <a:t>630 + 70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200" dirty="0" smtClean="0"/>
              <a:t>210 – 70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400" dirty="0" smtClean="0"/>
              <a:t>405 – 50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200" dirty="0" smtClean="0"/>
              <a:t>123 – </a:t>
            </a:r>
            <a:r>
              <a:rPr lang="fr-FR" sz="1200" dirty="0" smtClean="0"/>
              <a:t>80</a:t>
            </a:r>
            <a:endParaRPr lang="fr-FR" sz="13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1556792" y="1496616"/>
            <a:ext cx="504056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Additions, soustractions</a:t>
            </a:r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400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200" dirty="0" smtClean="0"/>
              <a:t>230 + 70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200" dirty="0" smtClean="0"/>
              <a:t>545 + 70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200" dirty="0" smtClean="0"/>
              <a:t>178 + 80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200" dirty="0" smtClean="0"/>
              <a:t>445 + 60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200" dirty="0" smtClean="0"/>
              <a:t>258 + 60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200" dirty="0" smtClean="0"/>
              <a:t>430 – 70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400" dirty="0" smtClean="0"/>
              <a:t>702 – 70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400" dirty="0" smtClean="0"/>
              <a:t>143 – </a:t>
            </a:r>
            <a:r>
              <a:rPr lang="fr-FR" sz="1400" dirty="0" smtClean="0"/>
              <a:t>70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1484784" y="3584848"/>
            <a:ext cx="5040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</a:t>
            </a:r>
            <a:r>
              <a:rPr lang="fr-FR" sz="1000" b="1" dirty="0" smtClean="0">
                <a:latin typeface="Arial" pitchFamily="34" charset="0"/>
                <a:cs typeface="Arial" pitchFamily="34" charset="0"/>
              </a:rPr>
              <a:t>èmes dictés</a:t>
            </a:r>
            <a:endParaRPr lang="fr-FR" sz="1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 </a:t>
            </a:r>
            <a:r>
              <a:rPr lang="fr-FR" sz="900" b="1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900" dirty="0" smtClean="0"/>
              <a:t>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Pierre a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une collection de 40 images de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footballeurs. Il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donne la moitié de ses images à son copain </a:t>
            </a:r>
            <a:r>
              <a:rPr lang="fr-FR" sz="900" dirty="0" err="1" smtClean="0">
                <a:latin typeface="Arial" pitchFamily="34" charset="0"/>
                <a:cs typeface="Arial" pitchFamily="34" charset="0"/>
              </a:rPr>
              <a:t>Fredo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. Combien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lui reste-t-il d’images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?</a:t>
            </a:r>
            <a:r>
              <a:rPr lang="fr-FR" sz="900" b="1" dirty="0" smtClean="0">
                <a:latin typeface="Wingdings 2" pitchFamily="18" charset="2"/>
                <a:cs typeface="Arial" pitchFamily="34" charset="0"/>
              </a:rPr>
              <a:t>v </a:t>
            </a:r>
            <a:r>
              <a:rPr lang="fr-FR" sz="900" b="1" dirty="0" smtClean="0"/>
              <a:t>Katy </a:t>
            </a:r>
            <a:r>
              <a:rPr lang="fr-FR" sz="900" b="1" dirty="0" smtClean="0">
                <a:latin typeface="Arial" pitchFamily="34" charset="0"/>
                <a:cs typeface="Arial" pitchFamily="34" charset="0"/>
              </a:rPr>
              <a:t>a acheté un bouquet de 12 </a:t>
            </a:r>
            <a:r>
              <a:rPr lang="fr-FR" sz="900" b="1" dirty="0" smtClean="0">
                <a:latin typeface="Arial" pitchFamily="34" charset="0"/>
                <a:cs typeface="Arial" pitchFamily="34" charset="0"/>
              </a:rPr>
              <a:t>fleurs</a:t>
            </a:r>
            <a:r>
              <a:rPr lang="fr-FR" sz="900" b="1" dirty="0" smtClean="0">
                <a:latin typeface="Arial" pitchFamily="34" charset="0"/>
                <a:cs typeface="Arial" pitchFamily="34" charset="0"/>
              </a:rPr>
              <a:t>. Le </a:t>
            </a:r>
            <a:r>
              <a:rPr lang="fr-FR" sz="900" b="1" dirty="0" smtClean="0">
                <a:latin typeface="Arial" pitchFamily="34" charset="0"/>
                <a:cs typeface="Arial" pitchFamily="34" charset="0"/>
              </a:rPr>
              <a:t>quart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ces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fleurs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sont rouges. Combien y a-t-il de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fleurs rouges dans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le bouquet de Katy ?</a:t>
            </a:r>
          </a:p>
          <a:p>
            <a:r>
              <a:rPr lang="fr-FR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900" b="1" dirty="0" smtClean="0">
                <a:latin typeface="Wingdings 2" pitchFamily="18" charset="2"/>
                <a:cs typeface="Arial" pitchFamily="34" charset="0"/>
              </a:rPr>
              <a:t>w </a:t>
            </a:r>
            <a:r>
              <a:rPr lang="fr-FR" sz="900" b="1" dirty="0" smtClean="0"/>
              <a:t>Ce </a:t>
            </a:r>
            <a:r>
              <a:rPr lang="fr-FR" sz="900" b="1" dirty="0" smtClean="0"/>
              <a:t>matin, Loïc est arrivé à l’école avec 15 </a:t>
            </a:r>
            <a:r>
              <a:rPr lang="fr-FR" sz="900" b="1" dirty="0" smtClean="0"/>
              <a:t>billes. </a:t>
            </a:r>
            <a:r>
              <a:rPr lang="fr-FR" sz="900" dirty="0" smtClean="0"/>
              <a:t>Il </a:t>
            </a:r>
            <a:r>
              <a:rPr lang="fr-FR" sz="900" dirty="0" smtClean="0"/>
              <a:t>a perdu le tiers de ses billes. Combien a-t-il perdu de billes </a:t>
            </a:r>
            <a:r>
              <a:rPr lang="fr-FR" sz="900" dirty="0" smtClean="0"/>
              <a:t>?</a:t>
            </a:r>
            <a:r>
              <a:rPr lang="fr-FR" sz="900" b="1" dirty="0" smtClean="0">
                <a:latin typeface="Wingdings 2" pitchFamily="18" charset="2"/>
                <a:cs typeface="Arial" pitchFamily="34" charset="0"/>
              </a:rPr>
              <a:t>x </a:t>
            </a:r>
            <a:r>
              <a:rPr lang="fr-FR" sz="900" b="1" dirty="0" smtClean="0"/>
              <a:t>En </a:t>
            </a:r>
            <a:r>
              <a:rPr lang="fr-FR" sz="900" b="1" dirty="0" smtClean="0"/>
              <a:t>arrivant chez lui, Fred dit à sa </a:t>
            </a:r>
            <a:r>
              <a:rPr lang="fr-FR" sz="900" b="1" dirty="0" smtClean="0"/>
              <a:t>sœur </a:t>
            </a:r>
            <a:r>
              <a:rPr lang="fr-FR" sz="900" b="1" dirty="0" smtClean="0"/>
              <a:t>Louise </a:t>
            </a:r>
            <a:r>
              <a:rPr lang="fr-FR" sz="900" b="1" dirty="0" smtClean="0"/>
              <a:t>:</a:t>
            </a:r>
            <a:r>
              <a:rPr lang="fr-FR" sz="900" dirty="0" smtClean="0"/>
              <a:t>« </a:t>
            </a:r>
            <a:r>
              <a:rPr lang="fr-FR" sz="900" dirty="0" smtClean="0"/>
              <a:t>Aujourd’hui, je n’ai pas eu de chance. Il ne me reste </a:t>
            </a:r>
            <a:r>
              <a:rPr lang="fr-FR" sz="900" dirty="0" smtClean="0"/>
              <a:t>que 10 </a:t>
            </a:r>
            <a:r>
              <a:rPr lang="fr-FR" sz="900" dirty="0" smtClean="0"/>
              <a:t>billes. C’est exactement la moitié de ce que j’avais en </a:t>
            </a:r>
            <a:r>
              <a:rPr lang="fr-FR" sz="900" dirty="0" smtClean="0"/>
              <a:t>partant ce </a:t>
            </a:r>
            <a:r>
              <a:rPr lang="fr-FR" sz="900" dirty="0" smtClean="0"/>
              <a:t>matin ». Combien Fred avait-il de billes en partant </a:t>
            </a:r>
            <a:r>
              <a:rPr lang="fr-FR" sz="900" dirty="0" smtClean="0"/>
              <a:t>?</a:t>
            </a:r>
            <a:endParaRPr lang="fr-FR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476672" y="509701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SCORE</a:t>
            </a:r>
            <a:endParaRPr lang="fr-FR" dirty="0"/>
          </a:p>
        </p:txBody>
      </p:sp>
      <p:sp>
        <p:nvSpPr>
          <p:cNvPr id="74" name="Organigramme : Alternative 73"/>
          <p:cNvSpPr/>
          <p:nvPr/>
        </p:nvSpPr>
        <p:spPr>
          <a:xfrm>
            <a:off x="476672" y="5529064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Organigramme : Alternative 74"/>
          <p:cNvSpPr/>
          <p:nvPr/>
        </p:nvSpPr>
        <p:spPr>
          <a:xfrm>
            <a:off x="476672" y="6609184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Organigramme : Alternative 75"/>
          <p:cNvSpPr/>
          <p:nvPr/>
        </p:nvSpPr>
        <p:spPr>
          <a:xfrm>
            <a:off x="476672" y="7689304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Organigramme : Alternative 76"/>
          <p:cNvSpPr/>
          <p:nvPr/>
        </p:nvSpPr>
        <p:spPr>
          <a:xfrm>
            <a:off x="476672" y="8769424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ZoneTexte 77"/>
          <p:cNvSpPr txBox="1"/>
          <p:nvPr/>
        </p:nvSpPr>
        <p:spPr>
          <a:xfrm>
            <a:off x="548680" y="567308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79" name="ZoneTexte 78"/>
          <p:cNvSpPr txBox="1"/>
          <p:nvPr/>
        </p:nvSpPr>
        <p:spPr>
          <a:xfrm>
            <a:off x="548680" y="675320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80" name="ZoneTexte 79"/>
          <p:cNvSpPr txBox="1"/>
          <p:nvPr/>
        </p:nvSpPr>
        <p:spPr>
          <a:xfrm>
            <a:off x="548680" y="783332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/8</a:t>
            </a:r>
            <a:endParaRPr lang="fr-FR" dirty="0"/>
          </a:p>
        </p:txBody>
      </p:sp>
      <p:sp>
        <p:nvSpPr>
          <p:cNvPr id="81" name="ZoneTexte 80"/>
          <p:cNvSpPr txBox="1"/>
          <p:nvPr/>
        </p:nvSpPr>
        <p:spPr>
          <a:xfrm>
            <a:off x="548680" y="891344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/4</a:t>
            </a:r>
            <a:endParaRPr lang="fr-FR" dirty="0"/>
          </a:p>
        </p:txBody>
      </p:sp>
      <p:sp>
        <p:nvSpPr>
          <p:cNvPr id="82" name="Organigramme : Alternative 81"/>
          <p:cNvSpPr/>
          <p:nvPr/>
        </p:nvSpPr>
        <p:spPr>
          <a:xfrm>
            <a:off x="1412776" y="747328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Tables de </a:t>
            </a:r>
            <a:r>
              <a:rPr lang="fr-FR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multiplication (division)</a:t>
            </a:r>
            <a:endParaRPr lang="fr-FR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200" dirty="0" smtClean="0">
                <a:solidFill>
                  <a:schemeClr val="tx1"/>
                </a:solidFill>
                <a:latin typeface="Wingdings 2" pitchFamily="18" charset="2"/>
                <a:cs typeface="Arial" pitchFamily="34" charset="0"/>
              </a:rPr>
              <a:t>u</a:t>
            </a:r>
            <a:r>
              <a:rPr lang="fr-FR" sz="1200" dirty="0" smtClean="0">
                <a:solidFill>
                  <a:schemeClr val="tx1"/>
                </a:solidFill>
              </a:rPr>
              <a:t>5 dans 30 </a:t>
            </a:r>
            <a:r>
              <a:rPr lang="fr-FR" sz="1200" dirty="0" smtClean="0">
                <a:solidFill>
                  <a:schemeClr val="tx1"/>
                </a:solidFill>
              </a:rPr>
              <a:t> </a:t>
            </a:r>
            <a:r>
              <a:rPr lang="fr-FR" sz="1200" dirty="0" smtClean="0">
                <a:solidFill>
                  <a:schemeClr val="tx1"/>
                </a:solidFill>
                <a:latin typeface="Wingdings 2" pitchFamily="18" charset="2"/>
                <a:cs typeface="Arial" pitchFamily="34" charset="0"/>
              </a:rPr>
              <a:t>v</a:t>
            </a:r>
            <a:r>
              <a:rPr lang="fr-FR" sz="1200" dirty="0" smtClean="0">
                <a:solidFill>
                  <a:schemeClr val="tx1"/>
                </a:solidFill>
              </a:rPr>
              <a:t>2 dans 18 </a:t>
            </a:r>
            <a:r>
              <a:rPr lang="fr-FR" sz="1200" dirty="0" smtClean="0">
                <a:solidFill>
                  <a:schemeClr val="tx1"/>
                </a:solidFill>
              </a:rPr>
              <a:t> </a:t>
            </a:r>
            <a:r>
              <a:rPr lang="fr-F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solidFill>
                  <a:schemeClr val="tx1"/>
                </a:solidFill>
                <a:latin typeface="Wingdings 2" pitchFamily="18" charset="2"/>
                <a:cs typeface="Arial" pitchFamily="34" charset="0"/>
              </a:rPr>
              <a:t>w</a:t>
            </a:r>
            <a:r>
              <a:rPr lang="fr-FR" sz="1200" dirty="0" smtClean="0">
                <a:solidFill>
                  <a:schemeClr val="tx1"/>
                </a:solidFill>
              </a:rPr>
              <a:t>7 dans </a:t>
            </a:r>
            <a:r>
              <a:rPr lang="fr-FR" sz="1200" dirty="0" smtClean="0">
                <a:solidFill>
                  <a:schemeClr val="tx1"/>
                </a:solidFill>
              </a:rPr>
              <a:t>56</a:t>
            </a:r>
            <a:r>
              <a:rPr lang="fr-FR" sz="1200" dirty="0" smtClean="0">
                <a:solidFill>
                  <a:schemeClr val="tx1"/>
                </a:solidFill>
                <a:latin typeface="Wingdings 2" pitchFamily="18" charset="2"/>
                <a:cs typeface="Arial" pitchFamily="34" charset="0"/>
              </a:rPr>
              <a:t>x</a:t>
            </a:r>
            <a:r>
              <a:rPr lang="fr-FR" sz="1200" dirty="0" smtClean="0">
                <a:solidFill>
                  <a:schemeClr val="tx1"/>
                </a:solidFill>
              </a:rPr>
              <a:t>7 dans </a:t>
            </a:r>
            <a:r>
              <a:rPr lang="fr-FR" sz="1200" dirty="0" smtClean="0">
                <a:solidFill>
                  <a:schemeClr val="tx1"/>
                </a:solidFill>
              </a:rPr>
              <a:t>28</a:t>
            </a:r>
            <a:r>
              <a:rPr lang="fr-FR" sz="1200" dirty="0" smtClean="0">
                <a:solidFill>
                  <a:schemeClr val="tx1"/>
                </a:solidFill>
                <a:latin typeface="Wingdings 2" pitchFamily="18" charset="2"/>
                <a:cs typeface="Arial" pitchFamily="34" charset="0"/>
              </a:rPr>
              <a:t>y</a:t>
            </a:r>
            <a:r>
              <a:rPr lang="fr-FR" sz="1200" dirty="0" smtClean="0">
                <a:solidFill>
                  <a:schemeClr val="tx1"/>
                </a:solidFill>
              </a:rPr>
              <a:t>8 dans 48 </a:t>
            </a:r>
            <a:r>
              <a:rPr lang="fr-FR" sz="1200" dirty="0" smtClean="0">
                <a:solidFill>
                  <a:schemeClr val="tx1"/>
                </a:solidFill>
                <a:latin typeface="Wingdings 2" pitchFamily="18" charset="2"/>
                <a:cs typeface="Arial" pitchFamily="34" charset="0"/>
              </a:rPr>
              <a:t>z</a:t>
            </a:r>
            <a:r>
              <a:rPr lang="fr-FR" sz="1200" dirty="0" smtClean="0">
                <a:solidFill>
                  <a:schemeClr val="tx1"/>
                </a:solidFill>
              </a:rPr>
              <a:t>2 dans 13 </a:t>
            </a:r>
            <a:r>
              <a:rPr lang="fr-FR" sz="1200" dirty="0" smtClean="0">
                <a:solidFill>
                  <a:schemeClr val="tx1"/>
                </a:solidFill>
                <a:latin typeface="Wingdings 2" pitchFamily="18" charset="2"/>
                <a:cs typeface="Arial" pitchFamily="34" charset="0"/>
              </a:rPr>
              <a:t>{</a:t>
            </a:r>
            <a:r>
              <a:rPr lang="fr-FR" sz="1200" dirty="0" smtClean="0">
                <a:solidFill>
                  <a:schemeClr val="tx1"/>
                </a:solidFill>
              </a:rPr>
              <a:t>5 dans 34 </a:t>
            </a:r>
            <a:r>
              <a:rPr lang="fr-FR" sz="1200" dirty="0" smtClean="0">
                <a:solidFill>
                  <a:schemeClr val="tx1"/>
                </a:solidFill>
                <a:latin typeface="Wingdings 2" pitchFamily="18" charset="2"/>
                <a:cs typeface="Arial" pitchFamily="34" charset="0"/>
              </a:rPr>
              <a:t>|</a:t>
            </a:r>
            <a:r>
              <a:rPr lang="fr-FR" sz="1200" dirty="0" smtClean="0">
                <a:solidFill>
                  <a:schemeClr val="tx1"/>
                </a:solidFill>
              </a:rPr>
              <a:t>10 dans </a:t>
            </a:r>
            <a:r>
              <a:rPr lang="fr-FR" sz="1200" dirty="0" smtClean="0">
                <a:solidFill>
                  <a:schemeClr val="tx1"/>
                </a:solidFill>
              </a:rPr>
              <a:t>48</a:t>
            </a:r>
            <a:endParaRPr lang="fr-FR" sz="1200" dirty="0"/>
          </a:p>
        </p:txBody>
      </p:sp>
      <p:sp>
        <p:nvSpPr>
          <p:cNvPr id="83" name="Organigramme : Alternative 82"/>
          <p:cNvSpPr/>
          <p:nvPr/>
        </p:nvSpPr>
        <p:spPr>
          <a:xfrm>
            <a:off x="1412776" y="5241032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Organigramme : Alternative 83"/>
          <p:cNvSpPr/>
          <p:nvPr/>
        </p:nvSpPr>
        <p:spPr>
          <a:xfrm>
            <a:off x="1412776" y="6321152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Organigramme : Alternative 84"/>
          <p:cNvSpPr/>
          <p:nvPr/>
        </p:nvSpPr>
        <p:spPr>
          <a:xfrm>
            <a:off x="1412776" y="8409384"/>
            <a:ext cx="5112568" cy="1224136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ZoneTexte 85"/>
          <p:cNvSpPr txBox="1"/>
          <p:nvPr/>
        </p:nvSpPr>
        <p:spPr>
          <a:xfrm>
            <a:off x="1484784" y="5241032"/>
            <a:ext cx="504056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Additions, soustractions</a:t>
            </a:r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Char char="u"/>
            </a:pPr>
            <a:r>
              <a:rPr lang="fr-FR" sz="1400" dirty="0" smtClean="0"/>
              <a:t>460 + 70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200" dirty="0" smtClean="0"/>
              <a:t>280 + 60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200" dirty="0" smtClean="0"/>
              <a:t>196 + 20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200" dirty="0" smtClean="0"/>
              <a:t>575 + 80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200" dirty="0" smtClean="0"/>
              <a:t>630 + 70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200" dirty="0" smtClean="0"/>
              <a:t>210 – 70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400" dirty="0" smtClean="0"/>
              <a:t>405 – 50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200" dirty="0" smtClean="0"/>
              <a:t>123 – </a:t>
            </a:r>
            <a:r>
              <a:rPr lang="fr-FR" sz="1200" dirty="0" smtClean="0"/>
              <a:t>80</a:t>
            </a:r>
            <a:endParaRPr lang="fr-FR" sz="13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1484784" y="6321152"/>
            <a:ext cx="504056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Additions, soustractions</a:t>
            </a:r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400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200" dirty="0" smtClean="0"/>
              <a:t>230 + 70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200" dirty="0" smtClean="0"/>
              <a:t>545 + 70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200" dirty="0" smtClean="0"/>
              <a:t>178 + 80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200" dirty="0" smtClean="0"/>
              <a:t>445 + 60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200" dirty="0" smtClean="0"/>
              <a:t>258 + 60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200" dirty="0" smtClean="0"/>
              <a:t>430 – 70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400" dirty="0" smtClean="0"/>
              <a:t>702 – 70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400" dirty="0" smtClean="0"/>
              <a:t>143 – </a:t>
            </a:r>
            <a:r>
              <a:rPr lang="fr-FR" sz="1400" dirty="0" smtClean="0"/>
              <a:t>70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1412776" y="8409384"/>
            <a:ext cx="5040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</a:t>
            </a:r>
            <a:r>
              <a:rPr lang="fr-FR" sz="1000" b="1" dirty="0" smtClean="0">
                <a:latin typeface="Arial" pitchFamily="34" charset="0"/>
                <a:cs typeface="Arial" pitchFamily="34" charset="0"/>
              </a:rPr>
              <a:t>èmes dictés</a:t>
            </a:r>
            <a:endParaRPr lang="fr-FR" sz="1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 </a:t>
            </a:r>
            <a:r>
              <a:rPr lang="fr-FR" sz="900" b="1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900" dirty="0" smtClean="0"/>
              <a:t>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Pierre a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une collection de 40 images de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footballeurs. Il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donne la moitié de ses images à son copain </a:t>
            </a:r>
            <a:r>
              <a:rPr lang="fr-FR" sz="900" dirty="0" err="1" smtClean="0">
                <a:latin typeface="Arial" pitchFamily="34" charset="0"/>
                <a:cs typeface="Arial" pitchFamily="34" charset="0"/>
              </a:rPr>
              <a:t>Fredo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. Combien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lui reste-t-il d’images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?</a:t>
            </a:r>
            <a:r>
              <a:rPr lang="fr-FR" sz="900" b="1" dirty="0" smtClean="0">
                <a:latin typeface="Wingdings 2" pitchFamily="18" charset="2"/>
                <a:cs typeface="Arial" pitchFamily="34" charset="0"/>
              </a:rPr>
              <a:t>v </a:t>
            </a:r>
            <a:r>
              <a:rPr lang="fr-FR" sz="900" b="1" dirty="0" smtClean="0"/>
              <a:t>Katy </a:t>
            </a:r>
            <a:r>
              <a:rPr lang="fr-FR" sz="900" b="1" dirty="0" smtClean="0">
                <a:latin typeface="Arial" pitchFamily="34" charset="0"/>
                <a:cs typeface="Arial" pitchFamily="34" charset="0"/>
              </a:rPr>
              <a:t>a acheté un bouquet de 12 </a:t>
            </a:r>
            <a:r>
              <a:rPr lang="fr-FR" sz="900" b="1" dirty="0" smtClean="0">
                <a:latin typeface="Arial" pitchFamily="34" charset="0"/>
                <a:cs typeface="Arial" pitchFamily="34" charset="0"/>
              </a:rPr>
              <a:t>fleurs</a:t>
            </a:r>
            <a:r>
              <a:rPr lang="fr-FR" sz="900" b="1" dirty="0" smtClean="0">
                <a:latin typeface="Arial" pitchFamily="34" charset="0"/>
                <a:cs typeface="Arial" pitchFamily="34" charset="0"/>
              </a:rPr>
              <a:t>. Le </a:t>
            </a:r>
            <a:r>
              <a:rPr lang="fr-FR" sz="900" b="1" dirty="0" smtClean="0">
                <a:latin typeface="Arial" pitchFamily="34" charset="0"/>
                <a:cs typeface="Arial" pitchFamily="34" charset="0"/>
              </a:rPr>
              <a:t>quart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ces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fleurs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sont rouges. Combien y a-t-il de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fleurs rouges dans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le bouquet de Katy ?</a:t>
            </a:r>
          </a:p>
          <a:p>
            <a:r>
              <a:rPr lang="fr-FR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900" b="1" dirty="0" smtClean="0">
                <a:latin typeface="Wingdings 2" pitchFamily="18" charset="2"/>
                <a:cs typeface="Arial" pitchFamily="34" charset="0"/>
              </a:rPr>
              <a:t>w </a:t>
            </a:r>
            <a:r>
              <a:rPr lang="fr-FR" sz="900" b="1" dirty="0" smtClean="0"/>
              <a:t>Ce </a:t>
            </a:r>
            <a:r>
              <a:rPr lang="fr-FR" sz="900" b="1" dirty="0" smtClean="0"/>
              <a:t>matin, Loïc est arrivé à l’école avec 15 </a:t>
            </a:r>
            <a:r>
              <a:rPr lang="fr-FR" sz="900" b="1" dirty="0" smtClean="0"/>
              <a:t>billes. </a:t>
            </a:r>
            <a:r>
              <a:rPr lang="fr-FR" sz="900" dirty="0" smtClean="0"/>
              <a:t>Il </a:t>
            </a:r>
            <a:r>
              <a:rPr lang="fr-FR" sz="900" dirty="0" smtClean="0"/>
              <a:t>a perdu le tiers de ses billes. Combien a-t-il perdu de billes </a:t>
            </a:r>
            <a:r>
              <a:rPr lang="fr-FR" sz="900" dirty="0" smtClean="0"/>
              <a:t>?</a:t>
            </a:r>
            <a:r>
              <a:rPr lang="fr-FR" sz="900" b="1" dirty="0" smtClean="0">
                <a:latin typeface="Wingdings 2" pitchFamily="18" charset="2"/>
                <a:cs typeface="Arial" pitchFamily="34" charset="0"/>
              </a:rPr>
              <a:t>x </a:t>
            </a:r>
            <a:r>
              <a:rPr lang="fr-FR" sz="900" b="1" dirty="0" smtClean="0"/>
              <a:t>En </a:t>
            </a:r>
            <a:r>
              <a:rPr lang="fr-FR" sz="900" b="1" dirty="0" smtClean="0"/>
              <a:t>arrivant chez lui, Fred dit à sa </a:t>
            </a:r>
            <a:r>
              <a:rPr lang="fr-FR" sz="900" b="1" dirty="0" smtClean="0"/>
              <a:t>sœur </a:t>
            </a:r>
            <a:r>
              <a:rPr lang="fr-FR" sz="900" b="1" dirty="0" smtClean="0"/>
              <a:t>Louise </a:t>
            </a:r>
            <a:r>
              <a:rPr lang="fr-FR" sz="900" b="1" dirty="0" smtClean="0"/>
              <a:t>:</a:t>
            </a:r>
            <a:r>
              <a:rPr lang="fr-FR" sz="900" dirty="0" smtClean="0"/>
              <a:t>« </a:t>
            </a:r>
            <a:r>
              <a:rPr lang="fr-FR" sz="900" dirty="0" smtClean="0"/>
              <a:t>Aujourd’hui, je n’ai pas eu de chance. Il ne me reste </a:t>
            </a:r>
            <a:r>
              <a:rPr lang="fr-FR" sz="900" dirty="0" smtClean="0"/>
              <a:t>que 10 </a:t>
            </a:r>
            <a:r>
              <a:rPr lang="fr-FR" sz="900" dirty="0" smtClean="0"/>
              <a:t>billes. C’est exactement la moitié de ce que j’avais en </a:t>
            </a:r>
            <a:r>
              <a:rPr lang="fr-FR" sz="900" dirty="0" smtClean="0"/>
              <a:t>partant ce </a:t>
            </a:r>
            <a:r>
              <a:rPr lang="fr-FR" sz="900" dirty="0" smtClean="0"/>
              <a:t>matin ». Combien Fred avait-il de billes en partant </a:t>
            </a:r>
            <a:r>
              <a:rPr lang="fr-FR" sz="900" dirty="0" smtClean="0"/>
              <a:t>?</a:t>
            </a:r>
            <a:endParaRPr lang="fr-FR" sz="9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èche droite 11"/>
          <p:cNvSpPr/>
          <p:nvPr/>
        </p:nvSpPr>
        <p:spPr>
          <a:xfrm>
            <a:off x="332656" y="416496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>
            <a:off x="332656" y="1496616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332656" y="3656856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32656" y="704528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Tables de multiplication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Larme 65"/>
          <p:cNvSpPr/>
          <p:nvPr/>
        </p:nvSpPr>
        <p:spPr>
          <a:xfrm>
            <a:off x="1988840" y="38728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Larme 66"/>
          <p:cNvSpPr/>
          <p:nvPr/>
        </p:nvSpPr>
        <p:spPr>
          <a:xfrm>
            <a:off x="6021288" y="38728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Larme 67"/>
          <p:cNvSpPr/>
          <p:nvPr/>
        </p:nvSpPr>
        <p:spPr>
          <a:xfrm>
            <a:off x="2564904" y="38728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Larme 68"/>
          <p:cNvSpPr/>
          <p:nvPr/>
        </p:nvSpPr>
        <p:spPr>
          <a:xfrm>
            <a:off x="3140968" y="38728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Larme 69"/>
          <p:cNvSpPr/>
          <p:nvPr/>
        </p:nvSpPr>
        <p:spPr>
          <a:xfrm>
            <a:off x="3717032" y="38728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Larme 70"/>
          <p:cNvSpPr/>
          <p:nvPr/>
        </p:nvSpPr>
        <p:spPr>
          <a:xfrm>
            <a:off x="4293096" y="38728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Larme 71"/>
          <p:cNvSpPr/>
          <p:nvPr/>
        </p:nvSpPr>
        <p:spPr>
          <a:xfrm>
            <a:off x="4869160" y="38728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Larme 72"/>
          <p:cNvSpPr/>
          <p:nvPr/>
        </p:nvSpPr>
        <p:spPr>
          <a:xfrm>
            <a:off x="5445224" y="38728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ZoneTexte 74"/>
          <p:cNvSpPr txBox="1"/>
          <p:nvPr/>
        </p:nvSpPr>
        <p:spPr>
          <a:xfrm>
            <a:off x="404664" y="1856656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Multiplication par 20, 50.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332656" y="3944888"/>
            <a:ext cx="1296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Compléments à 1000</a:t>
            </a:r>
            <a:endParaRPr lang="fr-FR" sz="1000" b="1" dirty="0" smtClean="0">
              <a:latin typeface="Arial" pitchFamily="34" charset="0"/>
              <a:cs typeface="Arial" pitchFamily="34" charset="0"/>
            </a:endParaRPr>
          </a:p>
          <a:p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ZoneTexte 118"/>
          <p:cNvSpPr txBox="1"/>
          <p:nvPr/>
        </p:nvSpPr>
        <p:spPr>
          <a:xfrm>
            <a:off x="1988840" y="2576736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latin typeface="Arial" pitchFamily="34" charset="0"/>
                <a:cs typeface="Arial" pitchFamily="34" charset="0"/>
              </a:rPr>
              <a:t>Réponds par une phrase</a:t>
            </a:r>
            <a:endParaRPr lang="fr-FR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Flèche droite 162"/>
          <p:cNvSpPr/>
          <p:nvPr/>
        </p:nvSpPr>
        <p:spPr>
          <a:xfrm>
            <a:off x="332656" y="2576736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ZoneTexte 163"/>
          <p:cNvSpPr txBox="1"/>
          <p:nvPr/>
        </p:nvSpPr>
        <p:spPr>
          <a:xfrm>
            <a:off x="332656" y="2936776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Larme 149"/>
          <p:cNvSpPr/>
          <p:nvPr/>
        </p:nvSpPr>
        <p:spPr>
          <a:xfrm>
            <a:off x="1988840" y="63252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Larme 150"/>
          <p:cNvSpPr/>
          <p:nvPr/>
        </p:nvSpPr>
        <p:spPr>
          <a:xfrm>
            <a:off x="6021288" y="63252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Larme 151"/>
          <p:cNvSpPr/>
          <p:nvPr/>
        </p:nvSpPr>
        <p:spPr>
          <a:xfrm>
            <a:off x="2564904" y="63252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Larme 152"/>
          <p:cNvSpPr/>
          <p:nvPr/>
        </p:nvSpPr>
        <p:spPr>
          <a:xfrm>
            <a:off x="3140968" y="63252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Larme 153"/>
          <p:cNvSpPr/>
          <p:nvPr/>
        </p:nvSpPr>
        <p:spPr>
          <a:xfrm>
            <a:off x="3717032" y="63252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Larme 154"/>
          <p:cNvSpPr/>
          <p:nvPr/>
        </p:nvSpPr>
        <p:spPr>
          <a:xfrm>
            <a:off x="4293096" y="63252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Larme 155"/>
          <p:cNvSpPr/>
          <p:nvPr/>
        </p:nvSpPr>
        <p:spPr>
          <a:xfrm>
            <a:off x="4869160" y="63252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Larme 156"/>
          <p:cNvSpPr/>
          <p:nvPr/>
        </p:nvSpPr>
        <p:spPr>
          <a:xfrm>
            <a:off x="5445224" y="63252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Larme 157"/>
          <p:cNvSpPr/>
          <p:nvPr/>
        </p:nvSpPr>
        <p:spPr>
          <a:xfrm>
            <a:off x="1988840" y="171264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Larme 158"/>
          <p:cNvSpPr/>
          <p:nvPr/>
        </p:nvSpPr>
        <p:spPr>
          <a:xfrm>
            <a:off x="6021288" y="171264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Larme 159"/>
          <p:cNvSpPr/>
          <p:nvPr/>
        </p:nvSpPr>
        <p:spPr>
          <a:xfrm>
            <a:off x="2564904" y="171264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Larme 160"/>
          <p:cNvSpPr/>
          <p:nvPr/>
        </p:nvSpPr>
        <p:spPr>
          <a:xfrm>
            <a:off x="3140968" y="171264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Larme 161"/>
          <p:cNvSpPr/>
          <p:nvPr/>
        </p:nvSpPr>
        <p:spPr>
          <a:xfrm>
            <a:off x="3717032" y="171264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Larme 164"/>
          <p:cNvSpPr/>
          <p:nvPr/>
        </p:nvSpPr>
        <p:spPr>
          <a:xfrm>
            <a:off x="4293096" y="171264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Larme 172"/>
          <p:cNvSpPr/>
          <p:nvPr/>
        </p:nvSpPr>
        <p:spPr>
          <a:xfrm>
            <a:off x="4869160" y="171264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Larme 180"/>
          <p:cNvSpPr/>
          <p:nvPr/>
        </p:nvSpPr>
        <p:spPr>
          <a:xfrm>
            <a:off x="5445224" y="171264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0" name="Arrondir un rectangle avec un coin du même côté 239"/>
          <p:cNvSpPr/>
          <p:nvPr/>
        </p:nvSpPr>
        <p:spPr>
          <a:xfrm>
            <a:off x="1844824" y="286476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8" name="Arrondir un rectangle avec un coin du même côté 247"/>
          <p:cNvSpPr/>
          <p:nvPr/>
        </p:nvSpPr>
        <p:spPr>
          <a:xfrm>
            <a:off x="3096344" y="286476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6" name="Arrondir un rectangle avec un coin du même côté 255"/>
          <p:cNvSpPr/>
          <p:nvPr/>
        </p:nvSpPr>
        <p:spPr>
          <a:xfrm>
            <a:off x="4293096" y="286476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7" name="Arrondir un rectangle avec un coin du même côté 256"/>
          <p:cNvSpPr/>
          <p:nvPr/>
        </p:nvSpPr>
        <p:spPr>
          <a:xfrm>
            <a:off x="5544616" y="286476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0" name="Larme 269"/>
          <p:cNvSpPr/>
          <p:nvPr/>
        </p:nvSpPr>
        <p:spPr>
          <a:xfrm>
            <a:off x="1988840" y="891344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1" name="Larme 270"/>
          <p:cNvSpPr/>
          <p:nvPr/>
        </p:nvSpPr>
        <p:spPr>
          <a:xfrm>
            <a:off x="6021288" y="891344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2" name="Larme 271"/>
          <p:cNvSpPr/>
          <p:nvPr/>
        </p:nvSpPr>
        <p:spPr>
          <a:xfrm>
            <a:off x="2564904" y="891344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6" name="Larme 285"/>
          <p:cNvSpPr/>
          <p:nvPr/>
        </p:nvSpPr>
        <p:spPr>
          <a:xfrm>
            <a:off x="3140968" y="891344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7" name="Larme 286"/>
          <p:cNvSpPr/>
          <p:nvPr/>
        </p:nvSpPr>
        <p:spPr>
          <a:xfrm>
            <a:off x="3717032" y="891344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8" name="Larme 287"/>
          <p:cNvSpPr/>
          <p:nvPr/>
        </p:nvSpPr>
        <p:spPr>
          <a:xfrm>
            <a:off x="4293096" y="891344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9" name="Larme 288"/>
          <p:cNvSpPr/>
          <p:nvPr/>
        </p:nvSpPr>
        <p:spPr>
          <a:xfrm>
            <a:off x="4869160" y="891344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0" name="Larme 289"/>
          <p:cNvSpPr/>
          <p:nvPr/>
        </p:nvSpPr>
        <p:spPr>
          <a:xfrm>
            <a:off x="5445224" y="891344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3" name="ZoneTexte 292"/>
          <p:cNvSpPr txBox="1"/>
          <p:nvPr/>
        </p:nvSpPr>
        <p:spPr>
          <a:xfrm>
            <a:off x="1988840" y="7617296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latin typeface="Arial" pitchFamily="34" charset="0"/>
                <a:cs typeface="Arial" pitchFamily="34" charset="0"/>
              </a:rPr>
              <a:t>Réponds par une phrase</a:t>
            </a:r>
            <a:endParaRPr lang="fr-FR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6" name="Larme 295"/>
          <p:cNvSpPr/>
          <p:nvPr/>
        </p:nvSpPr>
        <p:spPr>
          <a:xfrm>
            <a:off x="1988840" y="56730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7" name="Larme 296"/>
          <p:cNvSpPr/>
          <p:nvPr/>
        </p:nvSpPr>
        <p:spPr>
          <a:xfrm>
            <a:off x="6021288" y="56730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8" name="Larme 297"/>
          <p:cNvSpPr/>
          <p:nvPr/>
        </p:nvSpPr>
        <p:spPr>
          <a:xfrm>
            <a:off x="2564904" y="56730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9" name="Larme 298"/>
          <p:cNvSpPr/>
          <p:nvPr/>
        </p:nvSpPr>
        <p:spPr>
          <a:xfrm>
            <a:off x="3140968" y="56730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0" name="Larme 299"/>
          <p:cNvSpPr/>
          <p:nvPr/>
        </p:nvSpPr>
        <p:spPr>
          <a:xfrm>
            <a:off x="3717032" y="56730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1" name="Larme 300"/>
          <p:cNvSpPr/>
          <p:nvPr/>
        </p:nvSpPr>
        <p:spPr>
          <a:xfrm>
            <a:off x="4293096" y="56730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2" name="Larme 301"/>
          <p:cNvSpPr/>
          <p:nvPr/>
        </p:nvSpPr>
        <p:spPr>
          <a:xfrm>
            <a:off x="4869160" y="56730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3" name="Larme 302"/>
          <p:cNvSpPr/>
          <p:nvPr/>
        </p:nvSpPr>
        <p:spPr>
          <a:xfrm>
            <a:off x="5445224" y="56730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4" name="Larme 303"/>
          <p:cNvSpPr/>
          <p:nvPr/>
        </p:nvSpPr>
        <p:spPr>
          <a:xfrm>
            <a:off x="1988840" y="675320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5" name="Larme 304"/>
          <p:cNvSpPr/>
          <p:nvPr/>
        </p:nvSpPr>
        <p:spPr>
          <a:xfrm>
            <a:off x="6021288" y="675320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6" name="Larme 305"/>
          <p:cNvSpPr/>
          <p:nvPr/>
        </p:nvSpPr>
        <p:spPr>
          <a:xfrm>
            <a:off x="2564904" y="675320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7" name="Larme 306"/>
          <p:cNvSpPr/>
          <p:nvPr/>
        </p:nvSpPr>
        <p:spPr>
          <a:xfrm>
            <a:off x="3140968" y="675320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8" name="Larme 307"/>
          <p:cNvSpPr/>
          <p:nvPr/>
        </p:nvSpPr>
        <p:spPr>
          <a:xfrm>
            <a:off x="3717032" y="675320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9" name="Larme 308"/>
          <p:cNvSpPr/>
          <p:nvPr/>
        </p:nvSpPr>
        <p:spPr>
          <a:xfrm>
            <a:off x="4293096" y="675320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0" name="Larme 309"/>
          <p:cNvSpPr/>
          <p:nvPr/>
        </p:nvSpPr>
        <p:spPr>
          <a:xfrm>
            <a:off x="4869160" y="675320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1" name="Larme 310"/>
          <p:cNvSpPr/>
          <p:nvPr/>
        </p:nvSpPr>
        <p:spPr>
          <a:xfrm>
            <a:off x="5445224" y="675320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2" name="Arrondir un rectangle avec un coin du même côté 311"/>
          <p:cNvSpPr/>
          <p:nvPr/>
        </p:nvSpPr>
        <p:spPr>
          <a:xfrm>
            <a:off x="1844824" y="790532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3" name="Arrondir un rectangle avec un coin du même côté 312"/>
          <p:cNvSpPr/>
          <p:nvPr/>
        </p:nvSpPr>
        <p:spPr>
          <a:xfrm>
            <a:off x="3096344" y="790532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4" name="Arrondir un rectangle avec un coin du même côté 313"/>
          <p:cNvSpPr/>
          <p:nvPr/>
        </p:nvSpPr>
        <p:spPr>
          <a:xfrm>
            <a:off x="4293096" y="790532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5" name="Arrondir un rectangle avec un coin du même côté 314"/>
          <p:cNvSpPr/>
          <p:nvPr/>
        </p:nvSpPr>
        <p:spPr>
          <a:xfrm>
            <a:off x="5544616" y="790532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Flèche droite 76"/>
          <p:cNvSpPr/>
          <p:nvPr/>
        </p:nvSpPr>
        <p:spPr>
          <a:xfrm>
            <a:off x="332656" y="5385048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Flèche droite 77"/>
          <p:cNvSpPr/>
          <p:nvPr/>
        </p:nvSpPr>
        <p:spPr>
          <a:xfrm>
            <a:off x="332656" y="6465168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Flèche droite 78"/>
          <p:cNvSpPr/>
          <p:nvPr/>
        </p:nvSpPr>
        <p:spPr>
          <a:xfrm>
            <a:off x="332656" y="8625408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ZoneTexte 79"/>
          <p:cNvSpPr txBox="1"/>
          <p:nvPr/>
        </p:nvSpPr>
        <p:spPr>
          <a:xfrm>
            <a:off x="332656" y="5673080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Tables de multiplication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404664" y="6825208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Multiplication par 20, 50.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332656" y="8913440"/>
            <a:ext cx="1296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Compléments à 1000</a:t>
            </a:r>
            <a:endParaRPr lang="fr-FR" sz="1000" b="1" dirty="0" smtClean="0">
              <a:latin typeface="Arial" pitchFamily="34" charset="0"/>
              <a:cs typeface="Arial" pitchFamily="34" charset="0"/>
            </a:endParaRPr>
          </a:p>
          <a:p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Flèche droite 82"/>
          <p:cNvSpPr/>
          <p:nvPr/>
        </p:nvSpPr>
        <p:spPr>
          <a:xfrm>
            <a:off x="332656" y="7545288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ZoneTexte 83"/>
          <p:cNvSpPr txBox="1"/>
          <p:nvPr/>
        </p:nvSpPr>
        <p:spPr>
          <a:xfrm>
            <a:off x="332656" y="7905328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rganigramme : Alternative 116"/>
          <p:cNvSpPr/>
          <p:nvPr/>
        </p:nvSpPr>
        <p:spPr>
          <a:xfrm>
            <a:off x="548680" y="63252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Organigramme : Alternative 117"/>
          <p:cNvSpPr/>
          <p:nvPr/>
        </p:nvSpPr>
        <p:spPr>
          <a:xfrm>
            <a:off x="548680" y="171264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Organigramme : Alternative 118"/>
          <p:cNvSpPr/>
          <p:nvPr/>
        </p:nvSpPr>
        <p:spPr>
          <a:xfrm>
            <a:off x="548680" y="279276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Organigramme : Alternative 119"/>
          <p:cNvSpPr/>
          <p:nvPr/>
        </p:nvSpPr>
        <p:spPr>
          <a:xfrm>
            <a:off x="548680" y="387288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ZoneTexte 120"/>
          <p:cNvSpPr txBox="1"/>
          <p:nvPr/>
        </p:nvSpPr>
        <p:spPr>
          <a:xfrm>
            <a:off x="548680" y="20047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SCORE</a:t>
            </a:r>
            <a:endParaRPr lang="fr-FR" dirty="0"/>
          </a:p>
        </p:txBody>
      </p:sp>
      <p:sp>
        <p:nvSpPr>
          <p:cNvPr id="123" name="ZoneTexte 122"/>
          <p:cNvSpPr txBox="1"/>
          <p:nvPr/>
        </p:nvSpPr>
        <p:spPr>
          <a:xfrm>
            <a:off x="620688" y="7765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124" name="ZoneTexte 123"/>
          <p:cNvSpPr txBox="1"/>
          <p:nvPr/>
        </p:nvSpPr>
        <p:spPr>
          <a:xfrm>
            <a:off x="620688" y="18566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125" name="ZoneTexte 124"/>
          <p:cNvSpPr txBox="1"/>
          <p:nvPr/>
        </p:nvSpPr>
        <p:spPr>
          <a:xfrm>
            <a:off x="620688" y="293677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/4</a:t>
            </a:r>
            <a:endParaRPr lang="fr-FR" dirty="0"/>
          </a:p>
        </p:txBody>
      </p:sp>
      <p:sp>
        <p:nvSpPr>
          <p:cNvPr id="126" name="ZoneTexte 125"/>
          <p:cNvSpPr txBox="1"/>
          <p:nvPr/>
        </p:nvSpPr>
        <p:spPr>
          <a:xfrm>
            <a:off x="620688" y="40168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127" name="Organigramme : Alternative 126"/>
          <p:cNvSpPr/>
          <p:nvPr/>
        </p:nvSpPr>
        <p:spPr>
          <a:xfrm>
            <a:off x="1484784" y="2576736"/>
            <a:ext cx="5112568" cy="1008112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Organigramme : Alternative 127"/>
          <p:cNvSpPr/>
          <p:nvPr/>
        </p:nvSpPr>
        <p:spPr>
          <a:xfrm>
            <a:off x="1484784" y="63252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Organigramme : Alternative 129"/>
          <p:cNvSpPr/>
          <p:nvPr/>
        </p:nvSpPr>
        <p:spPr>
          <a:xfrm>
            <a:off x="1484784" y="387288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1556792" y="632520"/>
            <a:ext cx="504056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Tables de multiplication</a:t>
            </a:r>
          </a:p>
          <a:p>
            <a:r>
              <a:rPr lang="fr-FR" sz="1200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200" dirty="0" smtClean="0"/>
              <a:t>7 × 8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200" dirty="0" smtClean="0"/>
              <a:t>6 × 7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200" dirty="0" smtClean="0"/>
              <a:t>8 × 3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200" dirty="0" smtClean="0"/>
              <a:t>• × 7 = 63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200" dirty="0" smtClean="0"/>
              <a:t>• × 8 = 64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200" dirty="0" smtClean="0"/>
              <a:t>5 dans 40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200" dirty="0" smtClean="0"/>
              <a:t>5 dans 34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200" dirty="0" smtClean="0"/>
              <a:t>6 dans </a:t>
            </a:r>
            <a:r>
              <a:rPr lang="fr-FR" sz="1200" dirty="0" smtClean="0"/>
              <a:t>42</a:t>
            </a:r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556792" y="1712640"/>
            <a:ext cx="50405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1484784" y="3872880"/>
            <a:ext cx="5256584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Compléments à 1 000</a:t>
            </a:r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200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200" dirty="0" smtClean="0"/>
              <a:t>900 </a:t>
            </a:r>
            <a:r>
              <a:rPr lang="fr-FR" sz="1200" dirty="0" smtClean="0">
                <a:sym typeface="Wingdings" pitchFamily="2" charset="2"/>
              </a:rPr>
              <a:t></a:t>
            </a:r>
            <a:r>
              <a:rPr lang="fr-FR" sz="1200" dirty="0" smtClean="0"/>
              <a:t>  1 000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200" dirty="0" smtClean="0"/>
              <a:t>200</a:t>
            </a:r>
            <a:r>
              <a:rPr lang="fr-FR" sz="1200" dirty="0" smtClean="0">
                <a:sym typeface="Wingdings" pitchFamily="2" charset="2"/>
              </a:rPr>
              <a:t></a:t>
            </a:r>
            <a:r>
              <a:rPr lang="fr-FR" sz="1200" dirty="0" smtClean="0"/>
              <a:t>  1 000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200" dirty="0" smtClean="0"/>
              <a:t>250</a:t>
            </a:r>
            <a:r>
              <a:rPr lang="fr-FR" sz="1200" dirty="0" smtClean="0">
                <a:sym typeface="Wingdings" pitchFamily="2" charset="2"/>
              </a:rPr>
              <a:t></a:t>
            </a:r>
            <a:r>
              <a:rPr lang="fr-FR" sz="1200" dirty="0" smtClean="0"/>
              <a:t>  1 000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200" dirty="0" smtClean="0"/>
              <a:t>950 </a:t>
            </a:r>
            <a:r>
              <a:rPr lang="fr-FR" sz="1200" dirty="0" smtClean="0">
                <a:sym typeface="Wingdings" pitchFamily="2" charset="2"/>
              </a:rPr>
              <a:t></a:t>
            </a:r>
            <a:r>
              <a:rPr lang="fr-FR" sz="1200" dirty="0" smtClean="0"/>
              <a:t> 1 000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200" dirty="0" smtClean="0"/>
              <a:t>300</a:t>
            </a:r>
            <a:r>
              <a:rPr lang="fr-FR" sz="1200" dirty="0" smtClean="0">
                <a:sym typeface="Wingdings" pitchFamily="2" charset="2"/>
              </a:rPr>
              <a:t></a:t>
            </a:r>
            <a:r>
              <a:rPr lang="fr-FR" sz="1200" dirty="0" smtClean="0"/>
              <a:t>  1 000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200" dirty="0" smtClean="0"/>
              <a:t>800 </a:t>
            </a:r>
            <a:r>
              <a:rPr lang="fr-FR" sz="1200" dirty="0" smtClean="0">
                <a:sym typeface="Wingdings" pitchFamily="2" charset="2"/>
              </a:rPr>
              <a:t></a:t>
            </a:r>
            <a:r>
              <a:rPr lang="fr-FR" sz="1200" dirty="0" smtClean="0"/>
              <a:t> 1 000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200" dirty="0" smtClean="0"/>
              <a:t>750</a:t>
            </a:r>
            <a:r>
              <a:rPr lang="fr-FR" sz="1200" dirty="0" smtClean="0">
                <a:sym typeface="Wingdings" pitchFamily="2" charset="2"/>
              </a:rPr>
              <a:t></a:t>
            </a:r>
            <a:r>
              <a:rPr lang="fr-FR" sz="1200" dirty="0" smtClean="0"/>
              <a:t>  1 000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200" dirty="0" smtClean="0"/>
              <a:t>850 </a:t>
            </a:r>
            <a:r>
              <a:rPr lang="fr-FR" sz="1200" dirty="0" smtClean="0">
                <a:sym typeface="Wingdings" pitchFamily="2" charset="2"/>
              </a:rPr>
              <a:t></a:t>
            </a:r>
            <a:r>
              <a:rPr lang="fr-FR" sz="1200" dirty="0" smtClean="0"/>
              <a:t> 1 </a:t>
            </a:r>
            <a:r>
              <a:rPr lang="fr-FR" sz="1200" dirty="0" smtClean="0"/>
              <a:t>000</a:t>
            </a:r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Organigramme : Alternative 36"/>
          <p:cNvSpPr/>
          <p:nvPr/>
        </p:nvSpPr>
        <p:spPr>
          <a:xfrm>
            <a:off x="1484784" y="171264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1484784" y="1712640"/>
            <a:ext cx="511256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latin typeface="Arial" pitchFamily="34" charset="0"/>
                <a:cs typeface="Arial" pitchFamily="34" charset="0"/>
              </a:rPr>
              <a:t>Multiplication par 20, 50</a:t>
            </a:r>
            <a:endParaRPr lang="fr-FR" sz="11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2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200" dirty="0" smtClean="0"/>
              <a:t>6 × 20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200" dirty="0" smtClean="0"/>
              <a:t>20 × 5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200" dirty="0" smtClean="0"/>
              <a:t>50 × 4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 x</a:t>
            </a:r>
            <a:r>
              <a:rPr lang="fr-FR" sz="1200" dirty="0" smtClean="0"/>
              <a:t>8 × 50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200" dirty="0" smtClean="0"/>
              <a:t>• × 20 = 80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200" dirty="0" smtClean="0"/>
              <a:t>• × 7 = 140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200" dirty="0" smtClean="0"/>
              <a:t>• × 50 = </a:t>
            </a:r>
            <a:r>
              <a:rPr lang="fr-FR" sz="1200" dirty="0" smtClean="0"/>
              <a:t>150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200" dirty="0" smtClean="0"/>
              <a:t>20 dans </a:t>
            </a:r>
            <a:r>
              <a:rPr lang="fr-FR" sz="1200" dirty="0" smtClean="0"/>
              <a:t>180</a:t>
            </a:r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1556792" y="2576736"/>
            <a:ext cx="504056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latin typeface="Arial" pitchFamily="34" charset="0"/>
                <a:cs typeface="Arial" pitchFamily="34" charset="0"/>
              </a:rPr>
              <a:t>Problèmes dictés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 </a:t>
            </a:r>
            <a:r>
              <a:rPr lang="fr-FR" sz="900" dirty="0" smtClean="0">
                <a:latin typeface="Wingdings 2" pitchFamily="18" charset="2"/>
                <a:cs typeface="Arial" pitchFamily="34" charset="0"/>
              </a:rPr>
              <a:t>u </a:t>
            </a:r>
            <a:r>
              <a:rPr lang="fr-FR" sz="900" dirty="0" smtClean="0"/>
              <a:t>Une </a:t>
            </a:r>
            <a:r>
              <a:rPr lang="fr-FR" sz="900" dirty="0" smtClean="0"/>
              <a:t>maman partage 15 euros entre ses </a:t>
            </a:r>
            <a:r>
              <a:rPr lang="fr-FR" sz="900" dirty="0" smtClean="0"/>
              <a:t>trois enfants</a:t>
            </a:r>
            <a:r>
              <a:rPr lang="fr-FR" sz="900" dirty="0" smtClean="0"/>
              <a:t>. Chaque enfant reçoit la même somme </a:t>
            </a:r>
            <a:r>
              <a:rPr lang="fr-FR" sz="900" dirty="0" smtClean="0"/>
              <a:t>d’argent. Quelle </a:t>
            </a:r>
            <a:r>
              <a:rPr lang="fr-FR" sz="900" dirty="0" smtClean="0"/>
              <a:t>est cette somme </a:t>
            </a:r>
            <a:r>
              <a:rPr lang="fr-FR" sz="900" dirty="0" smtClean="0"/>
              <a:t>? </a:t>
            </a:r>
            <a:r>
              <a:rPr lang="fr-FR" sz="900" dirty="0" smtClean="0">
                <a:latin typeface="Wingdings 2" pitchFamily="18" charset="2"/>
                <a:cs typeface="Arial" pitchFamily="34" charset="0"/>
              </a:rPr>
              <a:t>v </a:t>
            </a:r>
            <a:r>
              <a:rPr lang="fr-FR" sz="900" dirty="0" smtClean="0"/>
              <a:t>Raphaël </a:t>
            </a:r>
            <a:r>
              <a:rPr lang="fr-FR" sz="900" dirty="0" smtClean="0"/>
              <a:t>a 30 euros. Il veut acheter des </a:t>
            </a:r>
            <a:r>
              <a:rPr lang="fr-FR" sz="900" dirty="0" smtClean="0"/>
              <a:t>livres qui </a:t>
            </a:r>
            <a:r>
              <a:rPr lang="fr-FR" sz="900" dirty="0" smtClean="0"/>
              <a:t>coûtent 6 euros chacun. Combien de livres peut-il </a:t>
            </a:r>
            <a:r>
              <a:rPr lang="fr-FR" sz="900" dirty="0" smtClean="0"/>
              <a:t>acheter avec </a:t>
            </a:r>
            <a:r>
              <a:rPr lang="fr-FR" sz="900" dirty="0" smtClean="0"/>
              <a:t>ses 30 euros </a:t>
            </a:r>
            <a:r>
              <a:rPr lang="fr-FR" sz="900" dirty="0" smtClean="0"/>
              <a:t>? </a:t>
            </a:r>
            <a:r>
              <a:rPr lang="fr-FR" sz="900" dirty="0" smtClean="0">
                <a:latin typeface="Wingdings 2" pitchFamily="18" charset="2"/>
                <a:cs typeface="Arial" pitchFamily="34" charset="0"/>
              </a:rPr>
              <a:t>w </a:t>
            </a:r>
            <a:r>
              <a:rPr lang="fr-FR" sz="900" dirty="0" smtClean="0"/>
              <a:t>Aude </a:t>
            </a:r>
            <a:r>
              <a:rPr lang="fr-FR" sz="900" dirty="0" smtClean="0"/>
              <a:t>a 53 euros. Elle veut acheter le </a:t>
            </a:r>
            <a:r>
              <a:rPr lang="fr-FR" sz="900" dirty="0" smtClean="0"/>
              <a:t>plus possible </a:t>
            </a:r>
            <a:r>
              <a:rPr lang="fr-FR" sz="900" dirty="0" smtClean="0"/>
              <a:t>de mini-dictionnaires qui coûtent 10 euros </a:t>
            </a:r>
            <a:r>
              <a:rPr lang="fr-FR" sz="900" dirty="0" smtClean="0"/>
              <a:t>chacun. Combien </a:t>
            </a:r>
            <a:r>
              <a:rPr lang="fr-FR" sz="900" dirty="0" smtClean="0"/>
              <a:t>peut-elle en acheter </a:t>
            </a:r>
            <a:r>
              <a:rPr lang="fr-FR" sz="900" dirty="0" smtClean="0"/>
              <a:t>? </a:t>
            </a:r>
            <a:r>
              <a:rPr lang="fr-FR" sz="900" dirty="0" smtClean="0">
                <a:latin typeface="Wingdings 2" pitchFamily="18" charset="2"/>
                <a:cs typeface="Arial" pitchFamily="34" charset="0"/>
              </a:rPr>
              <a:t>x </a:t>
            </a:r>
            <a:r>
              <a:rPr lang="fr-FR" sz="900" dirty="0" smtClean="0"/>
              <a:t>Estelle </a:t>
            </a:r>
            <a:r>
              <a:rPr lang="fr-FR" sz="900" dirty="0" smtClean="0"/>
              <a:t>a 35 euros, uniquement en billets </a:t>
            </a:r>
            <a:r>
              <a:rPr lang="fr-FR" sz="900" dirty="0" smtClean="0"/>
              <a:t>de 5 </a:t>
            </a:r>
            <a:r>
              <a:rPr lang="fr-FR" sz="900" dirty="0" smtClean="0"/>
              <a:t>euros. Combien a-t-elle de billets </a:t>
            </a:r>
            <a:r>
              <a:rPr lang="fr-FR" sz="900" dirty="0" smtClean="0"/>
              <a:t>?</a:t>
            </a:r>
            <a:endParaRPr lang="fr-FR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Organigramme : Alternative 39"/>
          <p:cNvSpPr/>
          <p:nvPr/>
        </p:nvSpPr>
        <p:spPr>
          <a:xfrm>
            <a:off x="548680" y="560107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Organigramme : Alternative 41"/>
          <p:cNvSpPr/>
          <p:nvPr/>
        </p:nvSpPr>
        <p:spPr>
          <a:xfrm>
            <a:off x="548680" y="668119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Organigramme : Alternative 42"/>
          <p:cNvSpPr/>
          <p:nvPr/>
        </p:nvSpPr>
        <p:spPr>
          <a:xfrm>
            <a:off x="548680" y="776131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Organigramme : Alternative 43"/>
          <p:cNvSpPr/>
          <p:nvPr/>
        </p:nvSpPr>
        <p:spPr>
          <a:xfrm>
            <a:off x="548680" y="884143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548680" y="516902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SCORE</a:t>
            </a:r>
            <a:endParaRPr lang="fr-FR" dirty="0"/>
          </a:p>
        </p:txBody>
      </p:sp>
      <p:sp>
        <p:nvSpPr>
          <p:cNvPr id="54" name="ZoneTexte 53"/>
          <p:cNvSpPr txBox="1"/>
          <p:nvPr/>
        </p:nvSpPr>
        <p:spPr>
          <a:xfrm>
            <a:off x="620688" y="574508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55" name="ZoneTexte 54"/>
          <p:cNvSpPr txBox="1"/>
          <p:nvPr/>
        </p:nvSpPr>
        <p:spPr>
          <a:xfrm>
            <a:off x="620688" y="68252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56" name="ZoneTexte 55"/>
          <p:cNvSpPr txBox="1"/>
          <p:nvPr/>
        </p:nvSpPr>
        <p:spPr>
          <a:xfrm>
            <a:off x="620688" y="790532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/4</a:t>
            </a:r>
            <a:endParaRPr lang="fr-FR" dirty="0"/>
          </a:p>
        </p:txBody>
      </p:sp>
      <p:sp>
        <p:nvSpPr>
          <p:cNvPr id="57" name="ZoneTexte 56"/>
          <p:cNvSpPr txBox="1"/>
          <p:nvPr/>
        </p:nvSpPr>
        <p:spPr>
          <a:xfrm>
            <a:off x="620688" y="89854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58" name="Organigramme : Alternative 57"/>
          <p:cNvSpPr/>
          <p:nvPr/>
        </p:nvSpPr>
        <p:spPr>
          <a:xfrm>
            <a:off x="1484784" y="7545288"/>
            <a:ext cx="5112568" cy="1008112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Organigramme : Alternative 58"/>
          <p:cNvSpPr/>
          <p:nvPr/>
        </p:nvSpPr>
        <p:spPr>
          <a:xfrm>
            <a:off x="1484784" y="5601072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Organigramme : Alternative 59"/>
          <p:cNvSpPr/>
          <p:nvPr/>
        </p:nvSpPr>
        <p:spPr>
          <a:xfrm>
            <a:off x="1484784" y="8841432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1556792" y="5601072"/>
            <a:ext cx="504056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Tables de multiplication</a:t>
            </a:r>
          </a:p>
          <a:p>
            <a:r>
              <a:rPr lang="fr-FR" sz="1200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200" dirty="0" smtClean="0"/>
              <a:t>7 × 8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200" dirty="0" smtClean="0"/>
              <a:t>6 × 7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200" dirty="0" smtClean="0"/>
              <a:t>8 × 3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200" dirty="0" smtClean="0"/>
              <a:t>• × 7 = 63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200" dirty="0" smtClean="0"/>
              <a:t>• × 8 = 64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200" dirty="0" smtClean="0"/>
              <a:t>5 dans 40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200" dirty="0" smtClean="0"/>
              <a:t>5 dans 34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200" dirty="0" smtClean="0"/>
              <a:t>6 dans </a:t>
            </a:r>
            <a:r>
              <a:rPr lang="fr-FR" sz="1200" dirty="0" smtClean="0"/>
              <a:t>42</a:t>
            </a:r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1556792" y="6681192"/>
            <a:ext cx="50405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1484784" y="8841432"/>
            <a:ext cx="5256584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Compléments à 1 000</a:t>
            </a:r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200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200" dirty="0" smtClean="0"/>
              <a:t>900 </a:t>
            </a:r>
            <a:r>
              <a:rPr lang="fr-FR" sz="1200" dirty="0" smtClean="0">
                <a:sym typeface="Wingdings" pitchFamily="2" charset="2"/>
              </a:rPr>
              <a:t></a:t>
            </a:r>
            <a:r>
              <a:rPr lang="fr-FR" sz="1200" dirty="0" smtClean="0"/>
              <a:t>  1 000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200" dirty="0" smtClean="0"/>
              <a:t>200</a:t>
            </a:r>
            <a:r>
              <a:rPr lang="fr-FR" sz="1200" dirty="0" smtClean="0">
                <a:sym typeface="Wingdings" pitchFamily="2" charset="2"/>
              </a:rPr>
              <a:t></a:t>
            </a:r>
            <a:r>
              <a:rPr lang="fr-FR" sz="1200" dirty="0" smtClean="0"/>
              <a:t>  1 000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200" dirty="0" smtClean="0"/>
              <a:t>250</a:t>
            </a:r>
            <a:r>
              <a:rPr lang="fr-FR" sz="1200" dirty="0" smtClean="0">
                <a:sym typeface="Wingdings" pitchFamily="2" charset="2"/>
              </a:rPr>
              <a:t></a:t>
            </a:r>
            <a:r>
              <a:rPr lang="fr-FR" sz="1200" dirty="0" smtClean="0"/>
              <a:t>  1 000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200" dirty="0" smtClean="0"/>
              <a:t>950 </a:t>
            </a:r>
            <a:r>
              <a:rPr lang="fr-FR" sz="1200" dirty="0" smtClean="0">
                <a:sym typeface="Wingdings" pitchFamily="2" charset="2"/>
              </a:rPr>
              <a:t></a:t>
            </a:r>
            <a:r>
              <a:rPr lang="fr-FR" sz="1200" dirty="0" smtClean="0"/>
              <a:t> 1 000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200" dirty="0" smtClean="0"/>
              <a:t>300</a:t>
            </a:r>
            <a:r>
              <a:rPr lang="fr-FR" sz="1200" dirty="0" smtClean="0">
                <a:sym typeface="Wingdings" pitchFamily="2" charset="2"/>
              </a:rPr>
              <a:t></a:t>
            </a:r>
            <a:r>
              <a:rPr lang="fr-FR" sz="1200" dirty="0" smtClean="0"/>
              <a:t>  1 000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200" dirty="0" smtClean="0"/>
              <a:t>800 </a:t>
            </a:r>
            <a:r>
              <a:rPr lang="fr-FR" sz="1200" dirty="0" smtClean="0">
                <a:sym typeface="Wingdings" pitchFamily="2" charset="2"/>
              </a:rPr>
              <a:t></a:t>
            </a:r>
            <a:r>
              <a:rPr lang="fr-FR" sz="1200" dirty="0" smtClean="0"/>
              <a:t> 1 000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200" dirty="0" smtClean="0"/>
              <a:t>750</a:t>
            </a:r>
            <a:r>
              <a:rPr lang="fr-FR" sz="1200" dirty="0" smtClean="0">
                <a:sym typeface="Wingdings" pitchFamily="2" charset="2"/>
              </a:rPr>
              <a:t></a:t>
            </a:r>
            <a:r>
              <a:rPr lang="fr-FR" sz="1200" dirty="0" smtClean="0"/>
              <a:t>  1 000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200" dirty="0" smtClean="0"/>
              <a:t>850 </a:t>
            </a:r>
            <a:r>
              <a:rPr lang="fr-FR" sz="1200" dirty="0" smtClean="0">
                <a:sym typeface="Wingdings" pitchFamily="2" charset="2"/>
              </a:rPr>
              <a:t></a:t>
            </a:r>
            <a:r>
              <a:rPr lang="fr-FR" sz="1200" dirty="0" smtClean="0"/>
              <a:t> 1 </a:t>
            </a:r>
            <a:r>
              <a:rPr lang="fr-FR" sz="1200" dirty="0" smtClean="0"/>
              <a:t>000</a:t>
            </a:r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Organigramme : Alternative 72"/>
          <p:cNvSpPr/>
          <p:nvPr/>
        </p:nvSpPr>
        <p:spPr>
          <a:xfrm>
            <a:off x="1484784" y="6681192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ZoneTexte 73"/>
          <p:cNvSpPr txBox="1"/>
          <p:nvPr/>
        </p:nvSpPr>
        <p:spPr>
          <a:xfrm>
            <a:off x="1484784" y="6681192"/>
            <a:ext cx="511256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latin typeface="Arial" pitchFamily="34" charset="0"/>
                <a:cs typeface="Arial" pitchFamily="34" charset="0"/>
              </a:rPr>
              <a:t>Multiplication par 20, 50</a:t>
            </a:r>
            <a:endParaRPr lang="fr-FR" sz="11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2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200" dirty="0" smtClean="0"/>
              <a:t>6 × 20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200" dirty="0" smtClean="0"/>
              <a:t>20 × 5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200" dirty="0" smtClean="0"/>
              <a:t>50 × 4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 x</a:t>
            </a:r>
            <a:r>
              <a:rPr lang="fr-FR" sz="1200" dirty="0" smtClean="0"/>
              <a:t>8 × 50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200" dirty="0" smtClean="0"/>
              <a:t>• × 20 = 80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200" dirty="0" smtClean="0"/>
              <a:t>• × 7 = 140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200" dirty="0" smtClean="0"/>
              <a:t>• × 50 = </a:t>
            </a:r>
            <a:r>
              <a:rPr lang="fr-FR" sz="1200" dirty="0" smtClean="0"/>
              <a:t>150</a:t>
            </a:r>
            <a:r>
              <a:rPr lang="fr-FR" sz="1200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200" dirty="0" smtClean="0"/>
              <a:t>20 dans </a:t>
            </a:r>
            <a:r>
              <a:rPr lang="fr-FR" sz="1200" dirty="0" smtClean="0"/>
              <a:t>180</a:t>
            </a:r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1556792" y="7545288"/>
            <a:ext cx="504056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latin typeface="Arial" pitchFamily="34" charset="0"/>
                <a:cs typeface="Arial" pitchFamily="34" charset="0"/>
              </a:rPr>
              <a:t>Problèmes dictés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 </a:t>
            </a:r>
            <a:r>
              <a:rPr lang="fr-FR" sz="900" dirty="0" smtClean="0">
                <a:latin typeface="Wingdings 2" pitchFamily="18" charset="2"/>
                <a:cs typeface="Arial" pitchFamily="34" charset="0"/>
              </a:rPr>
              <a:t>u </a:t>
            </a:r>
            <a:r>
              <a:rPr lang="fr-FR" sz="900" dirty="0" smtClean="0"/>
              <a:t>Une </a:t>
            </a:r>
            <a:r>
              <a:rPr lang="fr-FR" sz="900" dirty="0" smtClean="0"/>
              <a:t>maman partage 15 euros entre ses </a:t>
            </a:r>
            <a:r>
              <a:rPr lang="fr-FR" sz="900" dirty="0" smtClean="0"/>
              <a:t>trois enfants</a:t>
            </a:r>
            <a:r>
              <a:rPr lang="fr-FR" sz="900" dirty="0" smtClean="0"/>
              <a:t>. Chaque enfant reçoit la même somme </a:t>
            </a:r>
            <a:r>
              <a:rPr lang="fr-FR" sz="900" dirty="0" smtClean="0"/>
              <a:t>d’argent. Quelle </a:t>
            </a:r>
            <a:r>
              <a:rPr lang="fr-FR" sz="900" dirty="0" smtClean="0"/>
              <a:t>est cette somme </a:t>
            </a:r>
            <a:r>
              <a:rPr lang="fr-FR" sz="900" dirty="0" smtClean="0"/>
              <a:t>? </a:t>
            </a:r>
            <a:r>
              <a:rPr lang="fr-FR" sz="900" dirty="0" smtClean="0">
                <a:latin typeface="Wingdings 2" pitchFamily="18" charset="2"/>
                <a:cs typeface="Arial" pitchFamily="34" charset="0"/>
              </a:rPr>
              <a:t>v </a:t>
            </a:r>
            <a:r>
              <a:rPr lang="fr-FR" sz="900" dirty="0" smtClean="0"/>
              <a:t>Raphaël </a:t>
            </a:r>
            <a:r>
              <a:rPr lang="fr-FR" sz="900" dirty="0" smtClean="0"/>
              <a:t>a 30 euros. Il veut acheter des </a:t>
            </a:r>
            <a:r>
              <a:rPr lang="fr-FR" sz="900" dirty="0" smtClean="0"/>
              <a:t>livres qui </a:t>
            </a:r>
            <a:r>
              <a:rPr lang="fr-FR" sz="900" dirty="0" smtClean="0"/>
              <a:t>coûtent 6 euros chacun. Combien de livres peut-il </a:t>
            </a:r>
            <a:r>
              <a:rPr lang="fr-FR" sz="900" dirty="0" smtClean="0"/>
              <a:t>acheter avec </a:t>
            </a:r>
            <a:r>
              <a:rPr lang="fr-FR" sz="900" dirty="0" smtClean="0"/>
              <a:t>ses 30 euros </a:t>
            </a:r>
            <a:r>
              <a:rPr lang="fr-FR" sz="900" dirty="0" smtClean="0"/>
              <a:t>? </a:t>
            </a:r>
            <a:r>
              <a:rPr lang="fr-FR" sz="900" dirty="0" smtClean="0">
                <a:latin typeface="Wingdings 2" pitchFamily="18" charset="2"/>
                <a:cs typeface="Arial" pitchFamily="34" charset="0"/>
              </a:rPr>
              <a:t>w </a:t>
            </a:r>
            <a:r>
              <a:rPr lang="fr-FR" sz="900" dirty="0" smtClean="0"/>
              <a:t>Aude </a:t>
            </a:r>
            <a:r>
              <a:rPr lang="fr-FR" sz="900" dirty="0" smtClean="0"/>
              <a:t>a 53 euros. Elle veut acheter le </a:t>
            </a:r>
            <a:r>
              <a:rPr lang="fr-FR" sz="900" dirty="0" smtClean="0"/>
              <a:t>plus possible </a:t>
            </a:r>
            <a:r>
              <a:rPr lang="fr-FR" sz="900" dirty="0" smtClean="0"/>
              <a:t>de mini-dictionnaires qui coûtent 10 euros </a:t>
            </a:r>
            <a:r>
              <a:rPr lang="fr-FR" sz="900" dirty="0" smtClean="0"/>
              <a:t>chacun. Combien </a:t>
            </a:r>
            <a:r>
              <a:rPr lang="fr-FR" sz="900" dirty="0" smtClean="0"/>
              <a:t>peut-elle en acheter </a:t>
            </a:r>
            <a:r>
              <a:rPr lang="fr-FR" sz="900" dirty="0" smtClean="0"/>
              <a:t>? </a:t>
            </a:r>
            <a:r>
              <a:rPr lang="fr-FR" sz="900" dirty="0" smtClean="0">
                <a:latin typeface="Wingdings 2" pitchFamily="18" charset="2"/>
                <a:cs typeface="Arial" pitchFamily="34" charset="0"/>
              </a:rPr>
              <a:t>x </a:t>
            </a:r>
            <a:r>
              <a:rPr lang="fr-FR" sz="900" dirty="0" smtClean="0"/>
              <a:t>Estelle </a:t>
            </a:r>
            <a:r>
              <a:rPr lang="fr-FR" sz="900" dirty="0" smtClean="0"/>
              <a:t>a 35 euros, uniquement en billets </a:t>
            </a:r>
            <a:r>
              <a:rPr lang="fr-FR" sz="900" dirty="0" smtClean="0"/>
              <a:t>de 5 </a:t>
            </a:r>
            <a:r>
              <a:rPr lang="fr-FR" sz="900" dirty="0" smtClean="0"/>
              <a:t>euros. Combien a-t-elle de billets </a:t>
            </a:r>
            <a:r>
              <a:rPr lang="fr-FR" sz="900" dirty="0" smtClean="0"/>
              <a:t>?</a:t>
            </a:r>
            <a:endParaRPr lang="fr-FR" sz="9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èche droite 11"/>
          <p:cNvSpPr/>
          <p:nvPr/>
        </p:nvSpPr>
        <p:spPr>
          <a:xfrm>
            <a:off x="332656" y="27248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>
            <a:off x="332656" y="135260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>
            <a:off x="332656" y="243272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332656" y="351284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32656" y="5605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Soustraction avec 1000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332656" y="1712640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332656" y="272075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Multiplication avec 25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332656" y="3872880"/>
            <a:ext cx="12961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Multiplier par 9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Larme 75"/>
          <p:cNvSpPr/>
          <p:nvPr/>
        </p:nvSpPr>
        <p:spPr>
          <a:xfrm>
            <a:off x="1988840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Larme 116"/>
          <p:cNvSpPr/>
          <p:nvPr/>
        </p:nvSpPr>
        <p:spPr>
          <a:xfrm>
            <a:off x="6021288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Larme 117"/>
          <p:cNvSpPr/>
          <p:nvPr/>
        </p:nvSpPr>
        <p:spPr>
          <a:xfrm>
            <a:off x="2564904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Larme 119"/>
          <p:cNvSpPr/>
          <p:nvPr/>
        </p:nvSpPr>
        <p:spPr>
          <a:xfrm>
            <a:off x="3140968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Larme 120"/>
          <p:cNvSpPr/>
          <p:nvPr/>
        </p:nvSpPr>
        <p:spPr>
          <a:xfrm>
            <a:off x="3717032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Larme 121"/>
          <p:cNvSpPr/>
          <p:nvPr/>
        </p:nvSpPr>
        <p:spPr>
          <a:xfrm>
            <a:off x="4293096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Larme 122"/>
          <p:cNvSpPr/>
          <p:nvPr/>
        </p:nvSpPr>
        <p:spPr>
          <a:xfrm>
            <a:off x="4869160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Larme 123"/>
          <p:cNvSpPr/>
          <p:nvPr/>
        </p:nvSpPr>
        <p:spPr>
          <a:xfrm>
            <a:off x="5445224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Larme 132"/>
          <p:cNvSpPr/>
          <p:nvPr/>
        </p:nvSpPr>
        <p:spPr>
          <a:xfrm>
            <a:off x="1988840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Larme 134"/>
          <p:cNvSpPr/>
          <p:nvPr/>
        </p:nvSpPr>
        <p:spPr>
          <a:xfrm>
            <a:off x="2564904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Larme 135"/>
          <p:cNvSpPr/>
          <p:nvPr/>
        </p:nvSpPr>
        <p:spPr>
          <a:xfrm>
            <a:off x="3140968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Larme 136"/>
          <p:cNvSpPr/>
          <p:nvPr/>
        </p:nvSpPr>
        <p:spPr>
          <a:xfrm>
            <a:off x="3717032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Larme 137"/>
          <p:cNvSpPr/>
          <p:nvPr/>
        </p:nvSpPr>
        <p:spPr>
          <a:xfrm>
            <a:off x="4293096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Arrondir un rectangle avec un coin du même côté 141"/>
          <p:cNvSpPr/>
          <p:nvPr/>
        </p:nvSpPr>
        <p:spPr>
          <a:xfrm>
            <a:off x="1817440" y="142460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Arrondir un rectangle avec un coin du même côté 142"/>
          <p:cNvSpPr/>
          <p:nvPr/>
        </p:nvSpPr>
        <p:spPr>
          <a:xfrm>
            <a:off x="3068960" y="142460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Arrondir un rectangle avec un coin du même côté 143"/>
          <p:cNvSpPr/>
          <p:nvPr/>
        </p:nvSpPr>
        <p:spPr>
          <a:xfrm>
            <a:off x="4265712" y="142460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Arrondir un rectangle avec un coin du même côté 144"/>
          <p:cNvSpPr/>
          <p:nvPr/>
        </p:nvSpPr>
        <p:spPr>
          <a:xfrm>
            <a:off x="5517232" y="142460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Larme 78"/>
          <p:cNvSpPr/>
          <p:nvPr/>
        </p:nvSpPr>
        <p:spPr>
          <a:xfrm>
            <a:off x="1916832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Larme 79"/>
          <p:cNvSpPr/>
          <p:nvPr/>
        </p:nvSpPr>
        <p:spPr>
          <a:xfrm>
            <a:off x="5949280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Larme 80"/>
          <p:cNvSpPr/>
          <p:nvPr/>
        </p:nvSpPr>
        <p:spPr>
          <a:xfrm>
            <a:off x="2492896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Larme 81"/>
          <p:cNvSpPr/>
          <p:nvPr/>
        </p:nvSpPr>
        <p:spPr>
          <a:xfrm>
            <a:off x="3068960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Larme 82"/>
          <p:cNvSpPr/>
          <p:nvPr/>
        </p:nvSpPr>
        <p:spPr>
          <a:xfrm>
            <a:off x="3645024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Larme 83"/>
          <p:cNvSpPr/>
          <p:nvPr/>
        </p:nvSpPr>
        <p:spPr>
          <a:xfrm>
            <a:off x="4221088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Larme 84"/>
          <p:cNvSpPr/>
          <p:nvPr/>
        </p:nvSpPr>
        <p:spPr>
          <a:xfrm>
            <a:off x="4797152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Larme 85"/>
          <p:cNvSpPr/>
          <p:nvPr/>
        </p:nvSpPr>
        <p:spPr>
          <a:xfrm>
            <a:off x="5373216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Flèche droite 86"/>
          <p:cNvSpPr/>
          <p:nvPr/>
        </p:nvSpPr>
        <p:spPr>
          <a:xfrm>
            <a:off x="332656" y="531304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Flèche droite 87"/>
          <p:cNvSpPr/>
          <p:nvPr/>
        </p:nvSpPr>
        <p:spPr>
          <a:xfrm>
            <a:off x="332656" y="639316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Flèche droite 88"/>
          <p:cNvSpPr/>
          <p:nvPr/>
        </p:nvSpPr>
        <p:spPr>
          <a:xfrm>
            <a:off x="332656" y="747328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Flèche droite 89"/>
          <p:cNvSpPr/>
          <p:nvPr/>
        </p:nvSpPr>
        <p:spPr>
          <a:xfrm>
            <a:off x="332656" y="855340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ZoneTexte 90"/>
          <p:cNvSpPr txBox="1"/>
          <p:nvPr/>
        </p:nvSpPr>
        <p:spPr>
          <a:xfrm>
            <a:off x="332656" y="56010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Soustraction avec 1000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332656" y="6753200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ZoneTexte 92"/>
          <p:cNvSpPr txBox="1"/>
          <p:nvPr/>
        </p:nvSpPr>
        <p:spPr>
          <a:xfrm>
            <a:off x="332656" y="77613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Multiplication avec 25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ZoneTexte 93"/>
          <p:cNvSpPr txBox="1"/>
          <p:nvPr/>
        </p:nvSpPr>
        <p:spPr>
          <a:xfrm>
            <a:off x="332656" y="8913440"/>
            <a:ext cx="12961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Multiplier par 9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Larme 94"/>
          <p:cNvSpPr/>
          <p:nvPr/>
        </p:nvSpPr>
        <p:spPr>
          <a:xfrm>
            <a:off x="1988840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Larme 95"/>
          <p:cNvSpPr/>
          <p:nvPr/>
        </p:nvSpPr>
        <p:spPr>
          <a:xfrm>
            <a:off x="6021288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Larme 96"/>
          <p:cNvSpPr/>
          <p:nvPr/>
        </p:nvSpPr>
        <p:spPr>
          <a:xfrm>
            <a:off x="2564904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Larme 97"/>
          <p:cNvSpPr/>
          <p:nvPr/>
        </p:nvSpPr>
        <p:spPr>
          <a:xfrm>
            <a:off x="3140968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Larme 98"/>
          <p:cNvSpPr/>
          <p:nvPr/>
        </p:nvSpPr>
        <p:spPr>
          <a:xfrm>
            <a:off x="3717032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Larme 99"/>
          <p:cNvSpPr/>
          <p:nvPr/>
        </p:nvSpPr>
        <p:spPr>
          <a:xfrm>
            <a:off x="4293096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Larme 100"/>
          <p:cNvSpPr/>
          <p:nvPr/>
        </p:nvSpPr>
        <p:spPr>
          <a:xfrm>
            <a:off x="4869160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Larme 101"/>
          <p:cNvSpPr/>
          <p:nvPr/>
        </p:nvSpPr>
        <p:spPr>
          <a:xfrm>
            <a:off x="5445224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Larme 102"/>
          <p:cNvSpPr/>
          <p:nvPr/>
        </p:nvSpPr>
        <p:spPr>
          <a:xfrm>
            <a:off x="1988840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Larme 103"/>
          <p:cNvSpPr/>
          <p:nvPr/>
        </p:nvSpPr>
        <p:spPr>
          <a:xfrm>
            <a:off x="2564904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Larme 104"/>
          <p:cNvSpPr/>
          <p:nvPr/>
        </p:nvSpPr>
        <p:spPr>
          <a:xfrm>
            <a:off x="3140968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Larme 105"/>
          <p:cNvSpPr/>
          <p:nvPr/>
        </p:nvSpPr>
        <p:spPr>
          <a:xfrm>
            <a:off x="3717032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Larme 106"/>
          <p:cNvSpPr/>
          <p:nvPr/>
        </p:nvSpPr>
        <p:spPr>
          <a:xfrm>
            <a:off x="4293096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Arrondir un rectangle avec un coin du même côté 107"/>
          <p:cNvSpPr/>
          <p:nvPr/>
        </p:nvSpPr>
        <p:spPr>
          <a:xfrm>
            <a:off x="1817440" y="646516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Arrondir un rectangle avec un coin du même côté 108"/>
          <p:cNvSpPr/>
          <p:nvPr/>
        </p:nvSpPr>
        <p:spPr>
          <a:xfrm>
            <a:off x="3068960" y="646516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Arrondir un rectangle avec un coin du même côté 109"/>
          <p:cNvSpPr/>
          <p:nvPr/>
        </p:nvSpPr>
        <p:spPr>
          <a:xfrm>
            <a:off x="4265712" y="646516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Arrondir un rectangle avec un coin du même côté 110"/>
          <p:cNvSpPr/>
          <p:nvPr/>
        </p:nvSpPr>
        <p:spPr>
          <a:xfrm>
            <a:off x="5517232" y="646516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Larme 111"/>
          <p:cNvSpPr/>
          <p:nvPr/>
        </p:nvSpPr>
        <p:spPr>
          <a:xfrm>
            <a:off x="1916832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Larme 112"/>
          <p:cNvSpPr/>
          <p:nvPr/>
        </p:nvSpPr>
        <p:spPr>
          <a:xfrm>
            <a:off x="5949280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Larme 113"/>
          <p:cNvSpPr/>
          <p:nvPr/>
        </p:nvSpPr>
        <p:spPr>
          <a:xfrm>
            <a:off x="2492896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Larme 114"/>
          <p:cNvSpPr/>
          <p:nvPr/>
        </p:nvSpPr>
        <p:spPr>
          <a:xfrm>
            <a:off x="3068960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Larme 115"/>
          <p:cNvSpPr/>
          <p:nvPr/>
        </p:nvSpPr>
        <p:spPr>
          <a:xfrm>
            <a:off x="3645024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Larme 118"/>
          <p:cNvSpPr/>
          <p:nvPr/>
        </p:nvSpPr>
        <p:spPr>
          <a:xfrm>
            <a:off x="4221088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Larme 124"/>
          <p:cNvSpPr/>
          <p:nvPr/>
        </p:nvSpPr>
        <p:spPr>
          <a:xfrm>
            <a:off x="4797152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Larme 125"/>
          <p:cNvSpPr/>
          <p:nvPr/>
        </p:nvSpPr>
        <p:spPr>
          <a:xfrm>
            <a:off x="5373216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3080</Words>
  <Application>Microsoft Office PowerPoint</Application>
  <PresentationFormat>Format A4 (210 x 297 mm)</PresentationFormat>
  <Paragraphs>278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Cécile</dc:creator>
  <cp:lastModifiedBy>Cécile</cp:lastModifiedBy>
  <cp:revision>6</cp:revision>
  <dcterms:created xsi:type="dcterms:W3CDTF">2011-07-16T19:13:40Z</dcterms:created>
  <dcterms:modified xsi:type="dcterms:W3CDTF">2011-11-02T20:33:29Z</dcterms:modified>
</cp:coreProperties>
</file>