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60" r:id="rId7"/>
    <p:sldId id="261" r:id="rId8"/>
    <p:sldId id="262" r:id="rId9"/>
    <p:sldId id="263" r:id="rId10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1713-3760-407C-A3FF-499D8AFF8E8F}" type="datetimeFigureOut">
              <a:rPr lang="fr-FR" smtClean="0"/>
              <a:pPr/>
              <a:t>24/05/2018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8C6E5-8CD5-4C5C-AF21-AB3141AC3C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332656"/>
            <a:ext cx="75608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L’ addition posée</a:t>
            </a:r>
            <a:endParaRPr lang="fr-F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1196752"/>
            <a:ext cx="115212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unités</a:t>
            </a:r>
            <a:endParaRPr lang="fr-FR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995936" y="1196752"/>
            <a:ext cx="115212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dizaines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627784" y="1196752"/>
            <a:ext cx="115212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centaines</a:t>
            </a:r>
            <a:endParaRPr lang="fr-FR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472608" cy="447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2843808" y="2276872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2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11960" y="227687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1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39952" y="35010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7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64088" y="227687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8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36096" y="35010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5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797152"/>
            <a:ext cx="294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9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3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15816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>
                <a:solidFill>
                  <a:srgbClr val="FF0000"/>
                </a:solidFill>
              </a:rPr>
              <a:t>2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355976" y="2132856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1</a:t>
            </a:r>
            <a:endParaRPr lang="fr-FR" sz="32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3688" y="3212976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/>
              <a:t>+</a:t>
            </a:r>
            <a:endParaRPr lang="fr-FR" sz="8000" b="1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051720" y="4581128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332656"/>
            <a:ext cx="75608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La soustraction posée</a:t>
            </a:r>
            <a:endParaRPr lang="fr-F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1196752"/>
            <a:ext cx="115212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unités</a:t>
            </a:r>
            <a:endParaRPr lang="fr-FR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995936" y="1196752"/>
            <a:ext cx="115212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dizaines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627784" y="1196752"/>
            <a:ext cx="115212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centaines</a:t>
            </a:r>
            <a:endParaRPr lang="fr-FR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472608" cy="447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2843808" y="2276872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3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55976" y="227687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2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39952" y="35010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7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64088" y="227687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8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36096" y="35010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5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797152"/>
            <a:ext cx="294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5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3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15816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139952" y="1988840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10+</a:t>
            </a:r>
            <a:endParaRPr lang="fr-FR" sz="15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3688" y="3212976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/>
              <a:t>-</a:t>
            </a:r>
            <a:endParaRPr lang="fr-FR" sz="8000" b="1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051720" y="4581128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843808" y="3501008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1</a:t>
            </a:r>
            <a:endParaRPr lang="fr-FR" sz="8000" b="1" dirty="0">
              <a:solidFill>
                <a:srgbClr val="FF0000"/>
              </a:solidFill>
            </a:endParaRPr>
          </a:p>
        </p:txBody>
      </p:sp>
      <p:cxnSp>
        <p:nvCxnSpPr>
          <p:cNvPr id="30" name="Connecteur en arc 29"/>
          <p:cNvCxnSpPr>
            <a:stCxn id="18" idx="0"/>
            <a:endCxn id="1034" idx="0"/>
          </p:cNvCxnSpPr>
          <p:nvPr/>
        </p:nvCxnSpPr>
        <p:spPr>
          <a:xfrm rot="5400000" flipH="1" flipV="1">
            <a:off x="3707904" y="1556792"/>
            <a:ext cx="288032" cy="1152128"/>
          </a:xfrm>
          <a:prstGeom prst="curvedConnector3">
            <a:avLst>
              <a:gd name="adj1" fmla="val 179366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3275856" y="2636912"/>
            <a:ext cx="8640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b="1" dirty="0" smtClean="0">
                <a:solidFill>
                  <a:srgbClr val="FF0000"/>
                </a:solidFill>
              </a:rPr>
              <a:t>2</a:t>
            </a:r>
            <a:endParaRPr lang="fr-FR" sz="5000" b="1" dirty="0">
              <a:solidFill>
                <a:srgbClr val="FF0000"/>
              </a:solidFill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2987824" y="2636912"/>
            <a:ext cx="36004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2987824" y="2636912"/>
            <a:ext cx="432048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332656"/>
            <a:ext cx="75608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La soustraction posée</a:t>
            </a:r>
            <a:endParaRPr lang="fr-F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1196752"/>
            <a:ext cx="115212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unités</a:t>
            </a:r>
            <a:endParaRPr lang="fr-FR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995936" y="1196752"/>
            <a:ext cx="115212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dizaines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627784" y="1196752"/>
            <a:ext cx="115212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centaines</a:t>
            </a:r>
            <a:endParaRPr lang="fr-FR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472608" cy="447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2995247" y="2127225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3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17841" y="2177569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2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26807" y="3222036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7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466984" y="21442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8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52734" y="326502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5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797152"/>
            <a:ext cx="294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5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3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15816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210168" y="2025195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10+</a:t>
            </a:r>
            <a:endParaRPr lang="fr-FR" sz="15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3688" y="3212976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/>
              <a:t>-</a:t>
            </a:r>
            <a:endParaRPr lang="fr-FR" sz="8000" b="1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051720" y="4581128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980997" y="3149677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1</a:t>
            </a:r>
            <a:endParaRPr lang="fr-FR" sz="8000" b="1" dirty="0">
              <a:solidFill>
                <a:srgbClr val="FF0000"/>
              </a:solidFill>
            </a:endParaRPr>
          </a:p>
        </p:txBody>
      </p:sp>
      <p:cxnSp>
        <p:nvCxnSpPr>
          <p:cNvPr id="30" name="Connecteur en arc 29"/>
          <p:cNvCxnSpPr>
            <a:endCxn id="1034" idx="0"/>
          </p:cNvCxnSpPr>
          <p:nvPr/>
        </p:nvCxnSpPr>
        <p:spPr>
          <a:xfrm rot="5400000" flipH="1" flipV="1">
            <a:off x="2978395" y="2702308"/>
            <a:ext cx="2163056" cy="880137"/>
          </a:xfrm>
          <a:prstGeom prst="curvedConnector3">
            <a:avLst>
              <a:gd name="adj1" fmla="val 110567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3003537" y="4169605"/>
            <a:ext cx="652581" cy="3645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- 1</a:t>
            </a:r>
            <a:endParaRPr lang="fr-FR" sz="1500" b="1" dirty="0"/>
          </a:p>
        </p:txBody>
      </p:sp>
    </p:spTree>
    <p:extLst>
      <p:ext uri="{BB962C8B-B14F-4D97-AF65-F5344CB8AC3E}">
        <p14:creationId xmlns:p14="http://schemas.microsoft.com/office/powerpoint/2010/main" val="3520945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332656"/>
            <a:ext cx="75608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multiplication simple</a:t>
            </a:r>
            <a:endParaRPr lang="fr-F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1196752"/>
            <a:ext cx="115212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unités</a:t>
            </a:r>
            <a:endParaRPr lang="fr-FR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995936" y="1196752"/>
            <a:ext cx="115212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dizaines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627784" y="1196752"/>
            <a:ext cx="115212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centaines</a:t>
            </a:r>
            <a:endParaRPr lang="fr-FR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255" y="1988840"/>
            <a:ext cx="5472608" cy="447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2995247" y="2127225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3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17841" y="2177569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2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466984" y="214420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8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52734" y="326502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5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797152"/>
            <a:ext cx="294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4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0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15816" y="47971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>
                <a:solidFill>
                  <a:srgbClr val="FF0000"/>
                </a:solidFill>
              </a:rPr>
              <a:t>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7740352" y="1520788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4</a:t>
            </a:r>
            <a:endParaRPr lang="fr-FR" sz="15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3688" y="3212976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/>
              <a:t>X</a:t>
            </a:r>
            <a:endParaRPr lang="fr-FR" sz="8000" b="1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051720" y="4581128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7740352" y="2258766"/>
            <a:ext cx="652581" cy="52216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1</a:t>
            </a:r>
            <a:endParaRPr lang="fr-FR" sz="1500" b="1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7812360" y="1520788"/>
            <a:ext cx="504056" cy="517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763688" y="4797151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1</a:t>
            </a:r>
            <a:endParaRPr lang="fr-FR" sz="8000" b="1" dirty="0">
              <a:solidFill>
                <a:srgbClr val="FF0000"/>
              </a:solidFill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7778664" y="2249935"/>
            <a:ext cx="504056" cy="517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4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332656"/>
            <a:ext cx="75608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fr-FR" sz="4800" b="1" dirty="0" smtClean="0">
                <a:solidFill>
                  <a:schemeClr val="tx2">
                    <a:lumMod val="75000"/>
                  </a:schemeClr>
                </a:solidFill>
              </a:rPr>
              <a:t>multiplication</a:t>
            </a:r>
            <a:endParaRPr lang="fr-F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4265" y="1301796"/>
            <a:ext cx="4014873" cy="328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3343555" y="1103646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3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36436" y="1103647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2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69260" y="1081290"/>
            <a:ext cx="4468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8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69403" y="2964187"/>
            <a:ext cx="294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5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69260" y="302646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6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57361" y="297836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>
                <a:solidFill>
                  <a:srgbClr val="FF0000"/>
                </a:solidFill>
              </a:rPr>
              <a:t>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7280780" y="1187393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1</a:t>
            </a:r>
            <a:endParaRPr lang="fr-FR" sz="15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7971" y="1747355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/>
              <a:t>X</a:t>
            </a:r>
            <a:endParaRPr lang="fr-FR" sz="6000" b="1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195736" y="3196937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7257912" y="2096852"/>
            <a:ext cx="652581" cy="52216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b="1" dirty="0" smtClean="0"/>
              <a:t>3</a:t>
            </a:r>
            <a:endParaRPr lang="fr-FR" sz="1500" b="1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7363250" y="1173696"/>
            <a:ext cx="504056" cy="517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257218" y="209685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4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82605" y="2119207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2</a:t>
            </a:r>
            <a:endParaRPr lang="fr-FR" sz="8000" b="1" dirty="0">
              <a:solidFill>
                <a:srgbClr val="92D050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 rotWithShape="1">
          <a:blip r:embed="rId2" cstate="print"/>
          <a:srcRect b="19579"/>
          <a:stretch/>
        </p:blipFill>
        <p:spPr bwMode="auto">
          <a:xfrm>
            <a:off x="2502728" y="4064385"/>
            <a:ext cx="4014873" cy="264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5203584" y="3933729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0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7651" y="3903843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2</a:t>
            </a:r>
            <a:endParaRPr lang="fr-FR" sz="8000" b="1" dirty="0">
              <a:solidFill>
                <a:srgbClr val="00B0F0"/>
              </a:solidFill>
            </a:endParaRPr>
          </a:p>
        </p:txBody>
      </p:sp>
      <p:cxnSp>
        <p:nvCxnSpPr>
          <p:cNvPr id="39" name="Connecteur droit 38"/>
          <p:cNvCxnSpPr/>
          <p:nvPr/>
        </p:nvCxnSpPr>
        <p:spPr>
          <a:xfrm>
            <a:off x="7343485" y="2034544"/>
            <a:ext cx="504056" cy="517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342160" y="391664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9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23794" y="3926982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2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41525" y="3954513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1</a:t>
            </a:r>
            <a:endParaRPr lang="fr-FR" sz="8000" b="1" dirty="0">
              <a:solidFill>
                <a:srgbClr val="92D050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2060974" y="5013176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1162703" y="3579785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/>
              <a:t>+</a:t>
            </a:r>
            <a:endParaRPr lang="fr-FR" sz="6000" b="1" dirty="0"/>
          </a:p>
        </p:txBody>
      </p:sp>
      <p:sp>
        <p:nvSpPr>
          <p:cNvPr id="2" name="Rectangle 1"/>
          <p:cNvSpPr/>
          <p:nvPr/>
        </p:nvSpPr>
        <p:spPr>
          <a:xfrm>
            <a:off x="6632342" y="3467871"/>
            <a:ext cx="2197780" cy="400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= 328 X 2</a:t>
            </a:r>
            <a:endParaRPr lang="fr-FR" sz="3200" dirty="0"/>
          </a:p>
        </p:txBody>
      </p:sp>
      <p:sp>
        <p:nvSpPr>
          <p:cNvPr id="45" name="Rectangle 44"/>
          <p:cNvSpPr/>
          <p:nvPr/>
        </p:nvSpPr>
        <p:spPr>
          <a:xfrm>
            <a:off x="6617925" y="4365470"/>
            <a:ext cx="2197780" cy="400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= 328 X 4</a:t>
            </a:r>
            <a:r>
              <a:rPr lang="fr-FR" sz="3200" dirty="0" smtClean="0">
                <a:solidFill>
                  <a:srgbClr val="92D050"/>
                </a:solidFill>
              </a:rPr>
              <a:t>0</a:t>
            </a:r>
            <a:endParaRPr lang="fr-FR" sz="3200" dirty="0">
              <a:solidFill>
                <a:srgbClr val="92D05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182605" y="4828207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6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207650" y="4876948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0B0F0"/>
                </a:solidFill>
              </a:rPr>
              <a:t>7</a:t>
            </a:r>
            <a:endParaRPr lang="fr-FR" sz="8000" b="1" dirty="0">
              <a:solidFill>
                <a:srgbClr val="00B0F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90898" y="482987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5</a:t>
            </a:r>
            <a:endParaRPr lang="fr-FR" sz="8000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44694" y="482987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3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809222" y="485888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92D050"/>
                </a:solidFill>
              </a:rPr>
              <a:t>1</a:t>
            </a:r>
            <a:endParaRPr lang="fr-FR" sz="8000" b="1" dirty="0">
              <a:solidFill>
                <a:srgbClr val="92D050"/>
              </a:solidFill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731797" y="3626168"/>
            <a:ext cx="225427" cy="2556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1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29201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300192" y="404664"/>
            <a:ext cx="2628800" cy="6048672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3347864" y="404664"/>
            <a:ext cx="2664296" cy="6048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404664"/>
            <a:ext cx="2664296" cy="604867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692696"/>
            <a:ext cx="1944216" cy="576064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unités</a:t>
            </a:r>
            <a:endParaRPr lang="fr-FR" sz="3300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707904" y="692696"/>
            <a:ext cx="1944216" cy="57606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dizaines</a:t>
            </a:r>
            <a:endParaRPr lang="fr-FR" sz="33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83568" y="692696"/>
            <a:ext cx="1944216" cy="57606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centaines</a:t>
            </a:r>
            <a:endParaRPr lang="fr-FR" sz="33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00808"/>
            <a:ext cx="950838" cy="141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060848"/>
            <a:ext cx="950838" cy="141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84984"/>
            <a:ext cx="950838" cy="141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23907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429000"/>
            <a:ext cx="23907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772816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564904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2204864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3501008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2564904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772816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rganigramme : Bande perforée 23"/>
          <p:cNvSpPr/>
          <p:nvPr/>
        </p:nvSpPr>
        <p:spPr>
          <a:xfrm>
            <a:off x="2555776" y="4869160"/>
            <a:ext cx="4176464" cy="177281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0" b="1" smtClean="0">
                <a:solidFill>
                  <a:srgbClr val="FF0000"/>
                </a:solidFill>
              </a:rPr>
              <a:t>2</a:t>
            </a:r>
            <a:r>
              <a:rPr lang="fr-FR" sz="13000" b="1" smtClean="0">
                <a:solidFill>
                  <a:srgbClr val="0070C0"/>
                </a:solidFill>
              </a:rPr>
              <a:t>3</a:t>
            </a:r>
            <a:r>
              <a:rPr lang="fr-FR" sz="13000" b="1" dirty="0" smtClean="0">
                <a:solidFill>
                  <a:srgbClr val="92D050"/>
                </a:solidFill>
              </a:rPr>
              <a:t>6</a:t>
            </a:r>
            <a:endParaRPr lang="fr-FR" sz="130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300192" y="404664"/>
            <a:ext cx="2628800" cy="6048672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3347864" y="404664"/>
            <a:ext cx="2664296" cy="6048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404664"/>
            <a:ext cx="2664296" cy="604867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692696"/>
            <a:ext cx="1944216" cy="576064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unités</a:t>
            </a:r>
            <a:endParaRPr lang="fr-FR" sz="3300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707904" y="692696"/>
            <a:ext cx="1944216" cy="57606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dizaines</a:t>
            </a:r>
            <a:endParaRPr lang="fr-FR" sz="33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83568" y="692696"/>
            <a:ext cx="1944216" cy="57606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centaines</a:t>
            </a:r>
            <a:endParaRPr lang="fr-FR" sz="3300" b="1" dirty="0"/>
          </a:p>
        </p:txBody>
      </p:sp>
      <p:sp>
        <p:nvSpPr>
          <p:cNvPr id="24" name="Organigramme : Bande perforée 23"/>
          <p:cNvSpPr/>
          <p:nvPr/>
        </p:nvSpPr>
        <p:spPr>
          <a:xfrm>
            <a:off x="2555776" y="4869160"/>
            <a:ext cx="4176464" cy="177281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0" b="1" dirty="0" smtClean="0">
                <a:solidFill>
                  <a:srgbClr val="FF0000"/>
                </a:solidFill>
              </a:rPr>
              <a:t>2</a:t>
            </a:r>
            <a:r>
              <a:rPr lang="fr-FR" sz="13000" b="1" dirty="0" smtClean="0">
                <a:solidFill>
                  <a:srgbClr val="0070C0"/>
                </a:solidFill>
              </a:rPr>
              <a:t>3</a:t>
            </a:r>
            <a:r>
              <a:rPr lang="fr-FR" sz="13000" b="1" dirty="0" smtClean="0">
                <a:solidFill>
                  <a:srgbClr val="92D050"/>
                </a:solidFill>
              </a:rPr>
              <a:t>6</a:t>
            </a:r>
            <a:endParaRPr lang="fr-FR" sz="13000" b="1" dirty="0">
              <a:solidFill>
                <a:srgbClr val="92D050"/>
              </a:solidFill>
            </a:endParaRPr>
          </a:p>
        </p:txBody>
      </p:sp>
      <p:pic>
        <p:nvPicPr>
          <p:cNvPr id="1026" name="Picture 2" descr="Image-59"/>
          <p:cNvPicPr>
            <a:picLocks noChangeAspect="1" noChangeArrowheads="1"/>
          </p:cNvPicPr>
          <p:nvPr/>
        </p:nvPicPr>
        <p:blipFill>
          <a:blip r:embed="rId2" cstate="print"/>
          <a:srcRect l="38367" t="32751" r="51001" b="56104"/>
          <a:stretch>
            <a:fillRect/>
          </a:stretch>
        </p:blipFill>
        <p:spPr bwMode="auto">
          <a:xfrm>
            <a:off x="827584" y="1916832"/>
            <a:ext cx="1902210" cy="134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Image-59"/>
          <p:cNvPicPr>
            <a:picLocks noChangeAspect="1" noChangeArrowheads="1"/>
          </p:cNvPicPr>
          <p:nvPr/>
        </p:nvPicPr>
        <p:blipFill>
          <a:blip r:embed="rId2" cstate="print"/>
          <a:srcRect l="38367" t="32751" r="51001" b="56104"/>
          <a:stretch>
            <a:fillRect/>
          </a:stretch>
        </p:blipFill>
        <p:spPr bwMode="auto">
          <a:xfrm>
            <a:off x="827584" y="3501008"/>
            <a:ext cx="183620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mage-59"/>
          <p:cNvPicPr>
            <a:picLocks noChangeAspect="1" noChangeArrowheads="1"/>
          </p:cNvPicPr>
          <p:nvPr/>
        </p:nvPicPr>
        <p:blipFill>
          <a:blip r:embed="rId2" cstate="print"/>
          <a:srcRect l="62556" t="32418" r="26657" b="61440"/>
          <a:stretch>
            <a:fillRect/>
          </a:stretch>
        </p:blipFill>
        <p:spPr bwMode="auto">
          <a:xfrm rot="5400000">
            <a:off x="3964838" y="2091947"/>
            <a:ext cx="150235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Image-59"/>
          <p:cNvPicPr>
            <a:picLocks noChangeAspect="1" noChangeArrowheads="1"/>
          </p:cNvPicPr>
          <p:nvPr/>
        </p:nvPicPr>
        <p:blipFill>
          <a:blip r:embed="rId2" cstate="print"/>
          <a:srcRect l="62556" t="32418" r="26657" b="61440"/>
          <a:stretch>
            <a:fillRect/>
          </a:stretch>
        </p:blipFill>
        <p:spPr bwMode="auto">
          <a:xfrm rot="5400000">
            <a:off x="3316766" y="3460098"/>
            <a:ext cx="150235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Image-59"/>
          <p:cNvPicPr>
            <a:picLocks noChangeAspect="1" noChangeArrowheads="1"/>
          </p:cNvPicPr>
          <p:nvPr/>
        </p:nvPicPr>
        <p:blipFill>
          <a:blip r:embed="rId2" cstate="print"/>
          <a:srcRect l="62556" t="32418" r="26657" b="61440"/>
          <a:stretch>
            <a:fillRect/>
          </a:stretch>
        </p:blipFill>
        <p:spPr bwMode="auto">
          <a:xfrm rot="5400000">
            <a:off x="4684918" y="3028050"/>
            <a:ext cx="150235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6948264" y="1916832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7596336" y="1916832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6948264" y="2564904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7668344" y="2564904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7668344" y="3284984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Image-59"/>
          <p:cNvPicPr>
            <a:picLocks noChangeAspect="1" noChangeArrowheads="1"/>
          </p:cNvPicPr>
          <p:nvPr/>
        </p:nvPicPr>
        <p:blipFill>
          <a:blip r:embed="rId2" cstate="print"/>
          <a:srcRect l="79997" t="63490" r="16669" b="32266"/>
          <a:stretch>
            <a:fillRect/>
          </a:stretch>
        </p:blipFill>
        <p:spPr bwMode="auto">
          <a:xfrm>
            <a:off x="7020272" y="3284984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300192" y="404664"/>
            <a:ext cx="2628800" cy="6048672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3347864" y="404664"/>
            <a:ext cx="2664296" cy="6048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404664"/>
            <a:ext cx="2664296" cy="604867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692696"/>
            <a:ext cx="1944216" cy="576064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unités</a:t>
            </a:r>
            <a:endParaRPr lang="fr-FR" sz="3300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707904" y="692696"/>
            <a:ext cx="1944216" cy="57606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dizaines</a:t>
            </a:r>
            <a:endParaRPr lang="fr-FR" sz="33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83568" y="692696"/>
            <a:ext cx="1944216" cy="57606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centaines</a:t>
            </a:r>
            <a:endParaRPr lang="fr-FR" sz="3300" b="1" dirty="0"/>
          </a:p>
        </p:txBody>
      </p:sp>
      <p:sp>
        <p:nvSpPr>
          <p:cNvPr id="24" name="Organigramme : Bande perforée 23"/>
          <p:cNvSpPr/>
          <p:nvPr/>
        </p:nvSpPr>
        <p:spPr>
          <a:xfrm>
            <a:off x="2555776" y="5013176"/>
            <a:ext cx="4176464" cy="16288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0" b="1" dirty="0" smtClean="0">
                <a:solidFill>
                  <a:srgbClr val="FF0000"/>
                </a:solidFill>
              </a:rPr>
              <a:t>2</a:t>
            </a:r>
            <a:r>
              <a:rPr lang="fr-FR" sz="13000" b="1" dirty="0" smtClean="0">
                <a:solidFill>
                  <a:srgbClr val="0070C0"/>
                </a:solidFill>
              </a:rPr>
              <a:t>3</a:t>
            </a:r>
            <a:r>
              <a:rPr lang="fr-FR" sz="13000" b="1" dirty="0" smtClean="0">
                <a:solidFill>
                  <a:srgbClr val="92D050"/>
                </a:solidFill>
              </a:rPr>
              <a:t>6 </a:t>
            </a:r>
            <a:endParaRPr lang="fr-FR" sz="13000" b="1" dirty="0">
              <a:solidFill>
                <a:srgbClr val="92D050"/>
              </a:solidFill>
            </a:endParaRP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7164288" y="1556792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6732240" y="2276872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7452320" y="2204864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7452320" y="2924944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6804248" y="2996952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25000" t="59322" r="58051" b="22882"/>
          <a:stretch>
            <a:fillRect/>
          </a:stretch>
        </p:blipFill>
        <p:spPr bwMode="auto">
          <a:xfrm>
            <a:off x="6732240" y="3717032"/>
            <a:ext cx="48005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Nous répétons l'opération jusqu'à obtenir 210 barres de dizaines : nous en isolons 10 pour réaliser notre première plaque de 100.dix"/>
          <p:cNvPicPr>
            <a:picLocks noChangeAspect="1" noChangeArrowheads="1"/>
          </p:cNvPicPr>
          <p:nvPr/>
        </p:nvPicPr>
        <p:blipFill>
          <a:blip r:embed="rId3" cstate="print"/>
          <a:srcRect l="4875" t="6000" r="84334" b="10750"/>
          <a:stretch>
            <a:fillRect/>
          </a:stretch>
        </p:blipFill>
        <p:spPr bwMode="auto">
          <a:xfrm>
            <a:off x="3995936" y="1700808"/>
            <a:ext cx="46205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 descr="Nous répétons l'opération jusqu'à obtenir 210 barres de dizaines : nous en isolons 10 pour réaliser notre première plaque de 100.dix"/>
          <p:cNvPicPr>
            <a:picLocks noChangeAspect="1" noChangeArrowheads="1"/>
          </p:cNvPicPr>
          <p:nvPr/>
        </p:nvPicPr>
        <p:blipFill>
          <a:blip r:embed="rId3" cstate="print"/>
          <a:srcRect l="4875" t="6000" r="84334" b="10750"/>
          <a:stretch>
            <a:fillRect/>
          </a:stretch>
        </p:blipFill>
        <p:spPr bwMode="auto">
          <a:xfrm>
            <a:off x="4572000" y="1700808"/>
            <a:ext cx="46205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Nous répétons l'opération jusqu'à obtenir 210 barres de dizaines : nous en isolons 10 pour réaliser notre première plaque de 100.dix"/>
          <p:cNvPicPr>
            <a:picLocks noChangeAspect="1" noChangeArrowheads="1"/>
          </p:cNvPicPr>
          <p:nvPr/>
        </p:nvPicPr>
        <p:blipFill>
          <a:blip r:embed="rId3" cstate="print"/>
          <a:srcRect l="4875" t="6000" r="84334" b="10750"/>
          <a:stretch>
            <a:fillRect/>
          </a:stretch>
        </p:blipFill>
        <p:spPr bwMode="auto">
          <a:xfrm>
            <a:off x="5148064" y="1700808"/>
            <a:ext cx="44754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Plaque de cent de perles dorées"/>
          <p:cNvPicPr>
            <a:picLocks noChangeAspect="1" noChangeArrowheads="1"/>
          </p:cNvPicPr>
          <p:nvPr/>
        </p:nvPicPr>
        <p:blipFill>
          <a:blip r:embed="rId4" cstate="print"/>
          <a:srcRect l="7001" t="2499" r="11333" b="1750"/>
          <a:stretch>
            <a:fillRect/>
          </a:stretch>
        </p:blipFill>
        <p:spPr bwMode="auto">
          <a:xfrm>
            <a:off x="611560" y="1700808"/>
            <a:ext cx="2123728" cy="165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Plaque de cent de perles dorées"/>
          <p:cNvPicPr>
            <a:picLocks noChangeAspect="1" noChangeArrowheads="1"/>
          </p:cNvPicPr>
          <p:nvPr/>
        </p:nvPicPr>
        <p:blipFill>
          <a:blip r:embed="rId4" cstate="print"/>
          <a:srcRect l="7001" t="2499" r="11333" b="1750"/>
          <a:stretch>
            <a:fillRect/>
          </a:stretch>
        </p:blipFill>
        <p:spPr bwMode="auto">
          <a:xfrm>
            <a:off x="611560" y="3501008"/>
            <a:ext cx="2123728" cy="165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300192" y="404664"/>
            <a:ext cx="2628800" cy="6048672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3347864" y="404664"/>
            <a:ext cx="2664296" cy="6048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404664"/>
            <a:ext cx="2664296" cy="604867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692696"/>
            <a:ext cx="1944216" cy="576064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unités</a:t>
            </a:r>
            <a:endParaRPr lang="fr-FR" sz="3300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707904" y="692696"/>
            <a:ext cx="1944216" cy="57606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dizaines</a:t>
            </a:r>
            <a:endParaRPr lang="fr-FR" sz="33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83568" y="692696"/>
            <a:ext cx="1944216" cy="57606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300" b="1" dirty="0" smtClean="0"/>
              <a:t>centaines</a:t>
            </a:r>
            <a:endParaRPr lang="fr-FR" sz="3300" b="1" dirty="0"/>
          </a:p>
        </p:txBody>
      </p:sp>
      <p:sp>
        <p:nvSpPr>
          <p:cNvPr id="24" name="Organigramme : Bande perforée 23"/>
          <p:cNvSpPr/>
          <p:nvPr/>
        </p:nvSpPr>
        <p:spPr>
          <a:xfrm>
            <a:off x="2555776" y="4869160"/>
            <a:ext cx="4176464" cy="177281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0" b="1" dirty="0" smtClean="0">
                <a:solidFill>
                  <a:srgbClr val="FF0000"/>
                </a:solidFill>
              </a:rPr>
              <a:t>2</a:t>
            </a:r>
            <a:r>
              <a:rPr lang="fr-FR" sz="13000" b="1" dirty="0" smtClean="0">
                <a:solidFill>
                  <a:srgbClr val="0070C0"/>
                </a:solidFill>
              </a:rPr>
              <a:t>3</a:t>
            </a:r>
            <a:r>
              <a:rPr lang="fr-FR" sz="13000" b="1" dirty="0" smtClean="0">
                <a:solidFill>
                  <a:srgbClr val="92D050"/>
                </a:solidFill>
              </a:rPr>
              <a:t>6</a:t>
            </a:r>
            <a:endParaRPr lang="fr-FR" sz="13000" b="1" dirty="0">
              <a:solidFill>
                <a:srgbClr val="92D050"/>
              </a:solidFill>
            </a:endParaRPr>
          </a:p>
        </p:txBody>
      </p:sp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8000" t="46001" r="38374" b="34375"/>
          <a:stretch>
            <a:fillRect/>
          </a:stretch>
        </p:blipFill>
        <p:spPr bwMode="auto">
          <a:xfrm>
            <a:off x="1043608" y="1772816"/>
            <a:ext cx="1080120" cy="89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8000" t="46001" r="38374" b="34375"/>
          <a:stretch>
            <a:fillRect/>
          </a:stretch>
        </p:blipFill>
        <p:spPr bwMode="auto">
          <a:xfrm>
            <a:off x="1043608" y="2996952"/>
            <a:ext cx="1069571" cy="88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626" t="28250" r="39374" b="55000"/>
          <a:stretch>
            <a:fillRect/>
          </a:stretch>
        </p:blipFill>
        <p:spPr bwMode="auto">
          <a:xfrm>
            <a:off x="4067944" y="1556792"/>
            <a:ext cx="1008112" cy="80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626" t="28250" r="39374" b="55000"/>
          <a:stretch>
            <a:fillRect/>
          </a:stretch>
        </p:blipFill>
        <p:spPr bwMode="auto">
          <a:xfrm>
            <a:off x="4139952" y="2564904"/>
            <a:ext cx="1008112" cy="80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626" t="28250" r="39374" b="55000"/>
          <a:stretch>
            <a:fillRect/>
          </a:stretch>
        </p:blipFill>
        <p:spPr bwMode="auto">
          <a:xfrm>
            <a:off x="4139952" y="3573016"/>
            <a:ext cx="1008112" cy="80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134076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206084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278092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350100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422108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9375" t="10249" r="40625" b="74501"/>
          <a:stretch>
            <a:fillRect/>
          </a:stretch>
        </p:blipFill>
        <p:spPr bwMode="auto">
          <a:xfrm>
            <a:off x="7164288" y="4941168"/>
            <a:ext cx="857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122</Words>
  <Application>Microsoft Office PowerPoint</Application>
  <PresentationFormat>Affichage à l'écran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Sonia</dc:creator>
  <cp:lastModifiedBy>Jérôme REMPILLON</cp:lastModifiedBy>
  <cp:revision>12</cp:revision>
  <cp:lastPrinted>2017-01-09T19:31:44Z</cp:lastPrinted>
  <dcterms:created xsi:type="dcterms:W3CDTF">2016-02-08T12:57:16Z</dcterms:created>
  <dcterms:modified xsi:type="dcterms:W3CDTF">2018-05-24T13:09:49Z</dcterms:modified>
</cp:coreProperties>
</file>