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1F768-565E-415B-B2BB-1A6DCA166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9B8A10-8656-4DB8-B485-2C6EB6FAF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3C132-EA6D-4380-868F-C6850798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D00F43-1AC6-4582-9FB8-6199904F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900F5-4119-4EA4-8600-BC37618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0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2B833-EC85-4B1C-89D9-0DCB88F4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D399CE-9698-45DB-BA47-B9B09EFB8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DAA9A-704F-447B-9718-93C71519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F28DA-02E2-4D4F-9DF6-5E9F3747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839D9-2C55-4FB1-9A25-7B3BC34D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62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C30D14-F098-4742-A45F-A56F8FD722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2DDE34-EDDE-496C-AC3B-CA9FE7717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DF37F6-7B27-435D-840B-9D6FF98A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67DB76-D14D-4FD3-A46C-6F522244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4B8F70-A933-4020-A98B-A3A0201E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0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E5012-FC6F-4E14-8831-2CA8B707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D5AC60-C8AC-4FB7-B8CF-D816A5557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4BC6BB-D670-4AD0-83D6-C4D36225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7B318A-6873-4600-911F-8E9442D2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A60CB0-8D6B-4EF9-A91B-012E7BE3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66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8EE68-7F95-450D-9005-62B72CD7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721BD1-59CC-40D9-B18B-7D355D3ED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019D4B-7138-46BC-86FB-637AE500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14D7F-3612-4C6A-9CE7-E63D2D02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D91093-E010-48BA-8448-CDEADF56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63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EF0A9-AA36-412A-A74A-228EE642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E434F-B8DF-4945-B0C9-A75C8A1F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5A39D1-893A-432F-A325-EC8FD24AF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2B198C-2E81-4D1F-8E95-14A5AA98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F14BA0-2380-4F28-887A-8455C452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43F143-5DF1-4EC5-8EC0-7F140830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80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569F4-0FEF-44B1-A029-6082430B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2BDE01-159F-410E-9ED0-8E57FE0E9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694246-638D-42B4-AA5B-68184F9B8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012B88-0470-4113-8741-94BFCEF2F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A81C5F-4DC4-4702-AA73-B787739E8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AE1889-EA97-4984-81C2-53BD2349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ADB546-6B65-4FB4-BB03-993ACA73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DD2C75-CAF6-42F1-B19D-1CF92AF4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7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A8D9B-5651-4F55-B793-50859F40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20DD27-400F-4E73-885D-B1A12167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2F83E9-5E84-4B5F-B01F-C2718221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042928-6F82-48D7-A041-A73D4ECA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09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2AA2B5-6A9D-4593-BEE4-A2BEBEF1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A30315-116D-4C20-AA08-966D104D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46DEB0-B26C-453D-BB9E-CB296EB8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25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52BEB-C963-4780-8085-86185060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2051E3-6A6E-4EE8-A1AF-4E6DD0D11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445908-CF99-4632-A433-2AFC76EEE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6F5B7F-A4ED-4C0F-90DE-F4B92FE1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5E4181-EFAD-4B6D-A689-ADB21291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A5168E-9C22-48A5-877E-63FFBBA5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2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2671A-E843-455E-9DF0-DD4B4334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1E8976-AA3F-4606-AB2A-88ED854C4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D617A3-E158-4863-B9DA-8134FC354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B47684-26A5-44AB-A681-4F21860C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5DC58F-2E46-48CC-9658-FF303D7B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D4F014-2A42-4C62-AA6E-00974CF3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88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32A88E-3DB3-401A-AF36-F1D355A4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6715E3-EC9F-478E-B9C9-D9A91A2EC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A22C94-92CC-444C-A0BC-4592900E6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ECD8-C6DB-49AE-BFFE-BC7BF63397C7}" type="datetimeFigureOut">
              <a:rPr lang="fr-FR" smtClean="0"/>
              <a:t>27/04/2019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DCD837-383E-43E9-89BB-99A44E0E6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3CA3A-7C99-4348-A8A3-97B3164E0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ED45-F429-495F-AD89-0FAB88CFB5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8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7CB91-291D-4B9A-8AB7-C766A9A5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07B56-45A6-43C7-B504-7BE632FBE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Utiliser le vocabulaire géométrique</a:t>
            </a:r>
          </a:p>
          <a:p>
            <a:pPr marL="0" indent="0">
              <a:buNone/>
            </a:pPr>
            <a:r>
              <a:rPr lang="fr-FR" sz="5400" dirty="0"/>
              <a:t>Écris le nom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CA7468-073A-4EA7-8088-513C3819A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459" y="1131753"/>
            <a:ext cx="2092231" cy="6555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B56345-6CB3-4964-9B46-A78D2109D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459" y="1966718"/>
            <a:ext cx="2092231" cy="613721"/>
          </a:xfrm>
          <a:prstGeom prst="rect">
            <a:avLst/>
          </a:prstGeom>
        </p:spPr>
      </p:pic>
      <p:pic>
        <p:nvPicPr>
          <p:cNvPr id="31" name="Picture 14" descr="https://www.mysticlolly.fr/wp-content/uploads/2016/11/g%C3%A9om%C3%A9trie-1.png">
            <a:extLst>
              <a:ext uri="{FF2B5EF4-FFF2-40B4-BE49-F238E27FC236}">
                <a16:creationId xmlns:a16="http://schemas.microsoft.com/office/drawing/2014/main" id="{6E5D61FA-266E-43D7-BEC7-852EC422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6" y="3594512"/>
            <a:ext cx="1709890" cy="21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0" descr="CÃ´ne de chantier K5a fluo 2 bandes sÃ©rigraphiÃ©es hauteur 500 mm poids 1.1 kg : Nadia signalisation PCONE500.11BS">
            <a:extLst>
              <a:ext uri="{FF2B5EF4-FFF2-40B4-BE49-F238E27FC236}">
                <a16:creationId xmlns:a16="http://schemas.microsoft.com/office/drawing/2014/main" id="{D6520524-D4AD-4228-9E63-89374955D1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489793" cy="4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FA7473-215C-45AC-AE1F-1BD78A46D612}"/>
              </a:ext>
            </a:extLst>
          </p:cNvPr>
          <p:cNvSpPr/>
          <p:nvPr/>
        </p:nvSpPr>
        <p:spPr>
          <a:xfrm>
            <a:off x="9077437" y="1027906"/>
            <a:ext cx="755676" cy="544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CC863-F086-4899-A9E6-7D158D7EC349}"/>
              </a:ext>
            </a:extLst>
          </p:cNvPr>
          <p:cNvSpPr/>
          <p:nvPr/>
        </p:nvSpPr>
        <p:spPr>
          <a:xfrm rot="669391">
            <a:off x="9833113" y="1302950"/>
            <a:ext cx="1705678" cy="28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18" descr="RÃ©sultat de recherche d'images pour &quot;pavÃ© solide&quot;">
            <a:extLst>
              <a:ext uri="{FF2B5EF4-FFF2-40B4-BE49-F238E27FC236}">
                <a16:creationId xmlns:a16="http://schemas.microsoft.com/office/drawing/2014/main" id="{D9F1E8BB-60CF-4ACD-BD33-0AFF5BF2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36" y="149057"/>
            <a:ext cx="5643969" cy="40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RÃ©sultat de recherche d'images pour &quot;pavÃ© solide&quot;">
            <a:extLst>
              <a:ext uri="{FF2B5EF4-FFF2-40B4-BE49-F238E27FC236}">
                <a16:creationId xmlns:a16="http://schemas.microsoft.com/office/drawing/2014/main" id="{95D10BFD-E2EE-4EB9-AB00-1F64966A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11" y="3766392"/>
            <a:ext cx="4137814" cy="234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4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20167-A1A6-4A37-B388-EC2465A6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10- </a:t>
            </a:r>
            <a:r>
              <a:rPr lang="fr-FR" sz="2000" dirty="0"/>
              <a:t> Décomposer un nombre.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57C87D-686F-4290-BBA3-7790397C527E}"/>
              </a:ext>
            </a:extLst>
          </p:cNvPr>
          <p:cNvSpPr txBox="1"/>
          <p:nvPr/>
        </p:nvSpPr>
        <p:spPr>
          <a:xfrm>
            <a:off x="409880" y="1850945"/>
            <a:ext cx="992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Décompose  le nombre comme ci-dessous.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4B5AC9-F04B-44C8-B827-97A8858A7B58}"/>
              </a:ext>
            </a:extLst>
          </p:cNvPr>
          <p:cNvSpPr txBox="1"/>
          <p:nvPr/>
        </p:nvSpPr>
        <p:spPr>
          <a:xfrm>
            <a:off x="409881" y="2820441"/>
            <a:ext cx="468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( 8 x 100 ) +  (3 x 10) + 4 = 834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8FFF7B-AA3B-4336-8469-92AA37124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160">
            <a:off x="9613878" y="1555000"/>
            <a:ext cx="1568033" cy="16774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21294A-2250-4BF1-B56C-28695CBCF3FC}"/>
              </a:ext>
            </a:extLst>
          </p:cNvPr>
          <p:cNvSpPr txBox="1"/>
          <p:nvPr/>
        </p:nvSpPr>
        <p:spPr>
          <a:xfrm>
            <a:off x="556590" y="4130326"/>
            <a:ext cx="10797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753 =………………………………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45485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CDA54-B8EF-4EEF-9C9A-AF1508C0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822"/>
          </a:xfrm>
        </p:spPr>
        <p:txBody>
          <a:bodyPr>
            <a:normAutofit fontScale="90000"/>
          </a:bodyPr>
          <a:lstStyle/>
          <a:p>
            <a:r>
              <a:rPr lang="fr-FR" dirty="0"/>
              <a:t>2- </a:t>
            </a:r>
            <a:r>
              <a:rPr lang="fr-FR" sz="2000" dirty="0"/>
              <a:t>Compter le nombre de sommets, de côtés, d’angles, d’angles droits.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978E2F-B1C3-4A3B-AB64-D7B8974D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6" y="988736"/>
            <a:ext cx="115227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800" dirty="0"/>
              <a:t>Je suis un solide. J’ai des faces carrées, d’autres faces rectangulaires. </a:t>
            </a:r>
          </a:p>
          <a:p>
            <a:pPr marL="0" indent="0">
              <a:buNone/>
            </a:pPr>
            <a:r>
              <a:rPr lang="fr-FR" sz="4800" dirty="0"/>
              <a:t>Qui suis-je? </a:t>
            </a:r>
          </a:p>
        </p:txBody>
      </p:sp>
      <p:pic>
        <p:nvPicPr>
          <p:cNvPr id="17" name="Picture 14" descr="https://www.mysticlolly.fr/wp-content/uploads/2016/11/g%C3%A9om%C3%A9trie-1.png">
            <a:extLst>
              <a:ext uri="{FF2B5EF4-FFF2-40B4-BE49-F238E27FC236}">
                <a16:creationId xmlns:a16="http://schemas.microsoft.com/office/drawing/2014/main" id="{61FEC57B-5308-4429-A421-9FA84FE5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2" y="3164405"/>
            <a:ext cx="1709890" cy="21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C0F61C9-C940-409C-93A3-ADB4FDDBA742}"/>
              </a:ext>
            </a:extLst>
          </p:cNvPr>
          <p:cNvSpPr txBox="1"/>
          <p:nvPr/>
        </p:nvSpPr>
        <p:spPr>
          <a:xfrm>
            <a:off x="2444404" y="3164405"/>
            <a:ext cx="7613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/>
              <a:t>Je suis un   …</a:t>
            </a:r>
          </a:p>
        </p:txBody>
      </p:sp>
      <p:pic>
        <p:nvPicPr>
          <p:cNvPr id="2050" name="Picture 2" descr="RÃ©sultat de recherche d'images pour &quot;solides&quot;">
            <a:extLst>
              <a:ext uri="{FF2B5EF4-FFF2-40B4-BE49-F238E27FC236}">
                <a16:creationId xmlns:a16="http://schemas.microsoft.com/office/drawing/2014/main" id="{74E46487-7352-4B40-998D-4BFC1698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94" y="2135733"/>
            <a:ext cx="2863685" cy="28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1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0BE68-84AA-4EDB-9D8C-98E74A97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" y="-115329"/>
            <a:ext cx="11209421" cy="1325563"/>
          </a:xfrm>
        </p:spPr>
        <p:txBody>
          <a:bodyPr>
            <a:normAutofit/>
          </a:bodyPr>
          <a:lstStyle/>
          <a:p>
            <a:r>
              <a:rPr lang="fr-FR" dirty="0"/>
              <a:t>3- </a:t>
            </a:r>
            <a:r>
              <a:rPr lang="fr-FR" sz="2000" dirty="0"/>
              <a:t>Utiliser des stratégies de calcul pour dénombrer. Tables d’addition, de multiplication, doubles.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1A9B5F4-EA56-4022-90C6-7F17F99E73A0}"/>
              </a:ext>
            </a:extLst>
          </p:cNvPr>
          <p:cNvGrpSpPr/>
          <p:nvPr/>
        </p:nvGrpSpPr>
        <p:grpSpPr>
          <a:xfrm>
            <a:off x="8767009" y="2976433"/>
            <a:ext cx="1620253" cy="2181616"/>
            <a:chOff x="8903368" y="2062458"/>
            <a:chExt cx="1620253" cy="2181616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135B779-A7AC-496D-9D50-169C43DCE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56" r="68115"/>
            <a:stretch/>
          </p:blipFill>
          <p:spPr>
            <a:xfrm>
              <a:off x="8903368" y="2062458"/>
              <a:ext cx="1620253" cy="218161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F7370C7-561D-4E2B-9880-D6A2BFCFA633}"/>
                </a:ext>
              </a:extLst>
            </p:cNvPr>
            <p:cNvSpPr txBox="1"/>
            <p:nvPr/>
          </p:nvSpPr>
          <p:spPr>
            <a:xfrm>
              <a:off x="9015663" y="2999874"/>
              <a:ext cx="1315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dirty="0"/>
                <a:t>….  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1141F3F-ABE8-4369-A007-84F62865E2FD}"/>
              </a:ext>
            </a:extLst>
          </p:cNvPr>
          <p:cNvSpPr txBox="1"/>
          <p:nvPr/>
        </p:nvSpPr>
        <p:spPr>
          <a:xfrm>
            <a:off x="1374039" y="1254277"/>
            <a:ext cx="8203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Combien de cubes ? </a:t>
            </a:r>
          </a:p>
        </p:txBody>
      </p:sp>
      <p:grpSp>
        <p:nvGrpSpPr>
          <p:cNvPr id="48" name="Group 106">
            <a:extLst>
              <a:ext uri="{FF2B5EF4-FFF2-40B4-BE49-F238E27FC236}">
                <a16:creationId xmlns:a16="http://schemas.microsoft.com/office/drawing/2014/main" id="{69765E56-108A-48C8-BCB2-5FF75E9E4464}"/>
              </a:ext>
            </a:extLst>
          </p:cNvPr>
          <p:cNvGrpSpPr/>
          <p:nvPr/>
        </p:nvGrpSpPr>
        <p:grpSpPr>
          <a:xfrm>
            <a:off x="2205791" y="2389078"/>
            <a:ext cx="3797443" cy="3693669"/>
            <a:chOff x="914400" y="457200"/>
            <a:chExt cx="2438400" cy="2445204"/>
          </a:xfrm>
        </p:grpSpPr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818122D5-4D54-4238-B37C-C6B54287BE45}"/>
                </a:ext>
              </a:extLst>
            </p:cNvPr>
            <p:cNvSpPr/>
            <p:nvPr/>
          </p:nvSpPr>
          <p:spPr>
            <a:xfrm>
              <a:off x="914400" y="22860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E42C6751-6EB0-45B0-81CD-AC26EC548A2F}"/>
                </a:ext>
              </a:extLst>
            </p:cNvPr>
            <p:cNvSpPr/>
            <p:nvPr/>
          </p:nvSpPr>
          <p:spPr>
            <a:xfrm>
              <a:off x="2736396" y="22860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D6212763-CEBC-4B4D-A445-D5107B744ABE}"/>
                </a:ext>
              </a:extLst>
            </p:cNvPr>
            <p:cNvSpPr/>
            <p:nvPr/>
          </p:nvSpPr>
          <p:spPr>
            <a:xfrm>
              <a:off x="1371600" y="18288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59EAA813-2EDD-4CD8-9535-AA4D36A8E714}"/>
                </a:ext>
              </a:extLst>
            </p:cNvPr>
            <p:cNvSpPr/>
            <p:nvPr/>
          </p:nvSpPr>
          <p:spPr>
            <a:xfrm>
              <a:off x="1828800" y="18288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C823B1C1-FDB7-4C32-9E28-2EE592DFE030}"/>
                </a:ext>
              </a:extLst>
            </p:cNvPr>
            <p:cNvSpPr/>
            <p:nvPr/>
          </p:nvSpPr>
          <p:spPr>
            <a:xfrm>
              <a:off x="2279196" y="18288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4F3C5348-2A71-4D91-8416-A6E32B5CA76D}"/>
                </a:ext>
              </a:extLst>
            </p:cNvPr>
            <p:cNvSpPr/>
            <p:nvPr/>
          </p:nvSpPr>
          <p:spPr>
            <a:xfrm>
              <a:off x="1371600" y="13716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A323AE61-2CD8-4F63-87DD-A88F777EA588}"/>
                </a:ext>
              </a:extLst>
            </p:cNvPr>
            <p:cNvSpPr/>
            <p:nvPr/>
          </p:nvSpPr>
          <p:spPr>
            <a:xfrm>
              <a:off x="1828800" y="13716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C92B394D-4DD6-48EC-BBF2-06907AA93A1B}"/>
                </a:ext>
              </a:extLst>
            </p:cNvPr>
            <p:cNvSpPr/>
            <p:nvPr/>
          </p:nvSpPr>
          <p:spPr>
            <a:xfrm>
              <a:off x="2279196" y="13716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181A95AD-B62F-4565-8BA0-845BB4112C43}"/>
                </a:ext>
              </a:extLst>
            </p:cNvPr>
            <p:cNvSpPr/>
            <p:nvPr/>
          </p:nvSpPr>
          <p:spPr>
            <a:xfrm>
              <a:off x="1371600" y="9144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5699EC4A-0B7C-42FE-89A0-A58C857AEC30}"/>
                </a:ext>
              </a:extLst>
            </p:cNvPr>
            <p:cNvSpPr/>
            <p:nvPr/>
          </p:nvSpPr>
          <p:spPr>
            <a:xfrm>
              <a:off x="1828800" y="9144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FE93C736-F6AB-49AF-BFDD-1980CA0FD896}"/>
                </a:ext>
              </a:extLst>
            </p:cNvPr>
            <p:cNvSpPr/>
            <p:nvPr/>
          </p:nvSpPr>
          <p:spPr>
            <a:xfrm>
              <a:off x="2279196" y="9144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AA216D90-81BD-418F-B3E5-EF1ACC7FC7D5}"/>
                </a:ext>
              </a:extLst>
            </p:cNvPr>
            <p:cNvSpPr/>
            <p:nvPr/>
          </p:nvSpPr>
          <p:spPr>
            <a:xfrm>
              <a:off x="914400" y="4572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88E94566-5281-444B-827D-F3422E222ACE}"/>
                </a:ext>
              </a:extLst>
            </p:cNvPr>
            <p:cNvSpPr/>
            <p:nvPr/>
          </p:nvSpPr>
          <p:spPr>
            <a:xfrm>
              <a:off x="2736396" y="457200"/>
              <a:ext cx="616404" cy="616404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0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B75EE2E-F15C-4328-A33C-2CD5B1C82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54" y="1325217"/>
            <a:ext cx="8529655" cy="678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5200" dirty="0"/>
              <a:t>Range dans l’ordre décroissant .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4400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A5DF5B-0D8E-48F3-A1FF-0236CDC20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99" y="2177908"/>
            <a:ext cx="6461887" cy="41274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F034D23-67CB-46A6-8DED-DA9F45D4B24D}"/>
              </a:ext>
            </a:extLst>
          </p:cNvPr>
          <p:cNvSpPr txBox="1"/>
          <p:nvPr/>
        </p:nvSpPr>
        <p:spPr>
          <a:xfrm>
            <a:off x="2671612" y="3590797"/>
            <a:ext cx="6063916" cy="827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00C7B3A-A2B3-403D-BCF4-33724A41B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10024"/>
              </p:ext>
            </p:extLst>
          </p:nvPr>
        </p:nvGraphicFramePr>
        <p:xfrm>
          <a:off x="2563737" y="2287092"/>
          <a:ext cx="6199085" cy="118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817">
                  <a:extLst>
                    <a:ext uri="{9D8B030D-6E8A-4147-A177-3AD203B41FA5}">
                      <a16:colId xmlns:a16="http://schemas.microsoft.com/office/drawing/2014/main" val="598130936"/>
                    </a:ext>
                  </a:extLst>
                </a:gridCol>
                <a:gridCol w="1239817">
                  <a:extLst>
                    <a:ext uri="{9D8B030D-6E8A-4147-A177-3AD203B41FA5}">
                      <a16:colId xmlns:a16="http://schemas.microsoft.com/office/drawing/2014/main" val="2217824100"/>
                    </a:ext>
                  </a:extLst>
                </a:gridCol>
                <a:gridCol w="1239817">
                  <a:extLst>
                    <a:ext uri="{9D8B030D-6E8A-4147-A177-3AD203B41FA5}">
                      <a16:colId xmlns:a16="http://schemas.microsoft.com/office/drawing/2014/main" val="2080225629"/>
                    </a:ext>
                  </a:extLst>
                </a:gridCol>
                <a:gridCol w="1239817">
                  <a:extLst>
                    <a:ext uri="{9D8B030D-6E8A-4147-A177-3AD203B41FA5}">
                      <a16:colId xmlns:a16="http://schemas.microsoft.com/office/drawing/2014/main" val="2398417998"/>
                    </a:ext>
                  </a:extLst>
                </a:gridCol>
                <a:gridCol w="1239817">
                  <a:extLst>
                    <a:ext uri="{9D8B030D-6E8A-4147-A177-3AD203B41FA5}">
                      <a16:colId xmlns:a16="http://schemas.microsoft.com/office/drawing/2014/main" val="870067740"/>
                    </a:ext>
                  </a:extLst>
                </a:gridCol>
              </a:tblGrid>
              <a:tr h="1182852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902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743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45421"/>
                  </a:ext>
                </a:extLst>
              </a:tr>
            </a:tbl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D67B4970-CE06-4CE4-A54C-156144C5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-89561"/>
            <a:ext cx="10515600" cy="1829008"/>
          </a:xfrm>
        </p:spPr>
        <p:txBody>
          <a:bodyPr>
            <a:normAutofit/>
          </a:bodyPr>
          <a:lstStyle/>
          <a:p>
            <a:r>
              <a:rPr lang="fr-FR" dirty="0"/>
              <a:t>4- </a:t>
            </a:r>
            <a:r>
              <a:rPr lang="fr-FR" sz="2000" dirty="0"/>
              <a:t>Range ces trois nombres dans l’ordre Décroissant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74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23B4E-30E6-419E-85A1-D9DF013B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42811" cy="918243"/>
          </a:xfrm>
        </p:spPr>
        <p:txBody>
          <a:bodyPr/>
          <a:lstStyle/>
          <a:p>
            <a:r>
              <a:rPr lang="fr-FR" dirty="0"/>
              <a:t>5- </a:t>
            </a:r>
            <a:r>
              <a:rPr lang="fr-FR" sz="1800" dirty="0"/>
              <a:t>Connaitre le système décimal de position. Calculer. </a:t>
            </a:r>
          </a:p>
        </p:txBody>
      </p:sp>
      <p:sp>
        <p:nvSpPr>
          <p:cNvPr id="12" name="Phylactère : pensées 11">
            <a:extLst>
              <a:ext uri="{FF2B5EF4-FFF2-40B4-BE49-F238E27FC236}">
                <a16:creationId xmlns:a16="http://schemas.microsoft.com/office/drawing/2014/main" id="{E8CCAB4C-11B5-4F4A-99ED-1A0B73DD0A10}"/>
              </a:ext>
            </a:extLst>
          </p:cNvPr>
          <p:cNvSpPr/>
          <p:nvPr/>
        </p:nvSpPr>
        <p:spPr>
          <a:xfrm>
            <a:off x="838200" y="1616974"/>
            <a:ext cx="3268579" cy="1812026"/>
          </a:xfrm>
          <a:prstGeom prst="cloudCallout">
            <a:avLst>
              <a:gd name="adj1" fmla="val 48861"/>
              <a:gd name="adj2" fmla="val 660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099CA1-8DA2-4700-93A0-D9B24FFC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317" y="2705056"/>
            <a:ext cx="6646164" cy="21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6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D5B11-CDA0-4A2A-9536-F87BF857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6- </a:t>
            </a:r>
            <a:r>
              <a:rPr lang="fr-FR" sz="1800" dirty="0"/>
              <a:t>Calculer les doubles et les moitiés. 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2277268-81E9-497A-9214-F022B6C49B03}"/>
              </a:ext>
            </a:extLst>
          </p:cNvPr>
          <p:cNvGrpSpPr/>
          <p:nvPr/>
        </p:nvGrpSpPr>
        <p:grpSpPr>
          <a:xfrm>
            <a:off x="9064487" y="365125"/>
            <a:ext cx="3127513" cy="3589421"/>
            <a:chOff x="7098053" y="938839"/>
            <a:chExt cx="5300928" cy="612490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3C22E86-7811-4CBF-95E8-8E5A85391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053" y="938839"/>
              <a:ext cx="5300928" cy="6124909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FAC06DD-9CEF-423A-A270-825A38D1F126}"/>
                </a:ext>
              </a:extLst>
            </p:cNvPr>
            <p:cNvSpPr txBox="1"/>
            <p:nvPr/>
          </p:nvSpPr>
          <p:spPr>
            <a:xfrm>
              <a:off x="7459579" y="2695074"/>
              <a:ext cx="25506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9600" dirty="0"/>
            </a:p>
          </p:txBody>
        </p:sp>
      </p:grp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C5E3F8D-D925-4A60-B9A2-56B6743B9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6" y="4018547"/>
            <a:ext cx="11983453" cy="1961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9600" dirty="0"/>
              <a:t>424 est                de 848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B30017-F3F0-48AE-8F48-509562C9A9F1}"/>
              </a:ext>
            </a:extLst>
          </p:cNvPr>
          <p:cNvSpPr txBox="1"/>
          <p:nvPr/>
        </p:nvSpPr>
        <p:spPr>
          <a:xfrm>
            <a:off x="4484117" y="3510715"/>
            <a:ext cx="31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le double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D06FAF5-175E-48BE-8201-E5AEA5BD538D}"/>
              </a:ext>
            </a:extLst>
          </p:cNvPr>
          <p:cNvSpPr txBox="1"/>
          <p:nvPr/>
        </p:nvSpPr>
        <p:spPr>
          <a:xfrm>
            <a:off x="4484116" y="5188803"/>
            <a:ext cx="3127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la moitié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83FFFE3-B7F7-4385-A551-4D879FA0C4F4}"/>
              </a:ext>
            </a:extLst>
          </p:cNvPr>
          <p:cNvCxnSpPr/>
          <p:nvPr/>
        </p:nvCxnSpPr>
        <p:spPr>
          <a:xfrm flipV="1">
            <a:off x="3795004" y="4018546"/>
            <a:ext cx="689112" cy="50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4BC73D7-CEC4-49DD-A66A-5FC36EFC9D6B}"/>
              </a:ext>
            </a:extLst>
          </p:cNvPr>
          <p:cNvCxnSpPr/>
          <p:nvPr/>
        </p:nvCxnSpPr>
        <p:spPr>
          <a:xfrm>
            <a:off x="7479109" y="4018546"/>
            <a:ext cx="649356" cy="50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1B39C27-0C5E-474D-878C-D67FCBD75C76}"/>
              </a:ext>
            </a:extLst>
          </p:cNvPr>
          <p:cNvCxnSpPr>
            <a:endCxn id="13" idx="1"/>
          </p:cNvCxnSpPr>
          <p:nvPr/>
        </p:nvCxnSpPr>
        <p:spPr>
          <a:xfrm>
            <a:off x="3795003" y="5034210"/>
            <a:ext cx="689113" cy="66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F82F321-B6CF-4EAA-B300-B0EE40F5A4AC}"/>
              </a:ext>
            </a:extLst>
          </p:cNvPr>
          <p:cNvCxnSpPr/>
          <p:nvPr/>
        </p:nvCxnSpPr>
        <p:spPr>
          <a:xfrm flipV="1">
            <a:off x="7293578" y="5034210"/>
            <a:ext cx="834887" cy="726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1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B23BF-EA81-4AC6-A06B-0F3DA26C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62" y="156578"/>
            <a:ext cx="10515600" cy="1325563"/>
          </a:xfrm>
        </p:spPr>
        <p:txBody>
          <a:bodyPr/>
          <a:lstStyle/>
          <a:p>
            <a:r>
              <a:rPr lang="fr-FR" dirty="0"/>
              <a:t>7-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5CFD67-3CCF-4EE4-BC66-41D2D67A8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37" y="156578"/>
            <a:ext cx="9239250" cy="15621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452E7B4-EE43-4ED3-8B13-293F510B9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47" y="10103244"/>
            <a:ext cx="4476750" cy="22574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FD39F34-6A7C-4467-97BA-22AF8FB08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266" y="9953891"/>
            <a:ext cx="4362450" cy="22479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DAF435-1F3D-4061-BBBE-22804D338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79" y="-6546242"/>
            <a:ext cx="4467225" cy="227647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5DAABD2-1773-4DB3-9C70-51054D640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278" y="-6592493"/>
            <a:ext cx="4333875" cy="2286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4660708-ECCB-420F-8B07-6EF506473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27" y="-4033230"/>
            <a:ext cx="4486275" cy="223837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B4F8F9B-D829-4C22-934A-7CC48E304E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158" y="-4128013"/>
            <a:ext cx="4352925" cy="226695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354EC45-1AE1-4B1F-9B6E-804EBA30DA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2897" y="-6611543"/>
            <a:ext cx="4495800" cy="23050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7A883B0-B27D-48C0-A793-033FFBA557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3153" y="-4128013"/>
            <a:ext cx="4362450" cy="23145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21AB465-993D-4037-88B9-FF990CC3B818}"/>
              </a:ext>
            </a:extLst>
          </p:cNvPr>
          <p:cNvSpPr txBox="1"/>
          <p:nvPr/>
        </p:nvSpPr>
        <p:spPr>
          <a:xfrm>
            <a:off x="8153537" y="4624950"/>
            <a:ext cx="3128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Il est …. h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97395B3-EDF9-4A09-BEFE-06E8AA4062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6383" y="2818914"/>
            <a:ext cx="6106259" cy="31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08787-0E59-4561-BCEB-14363E35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8- </a:t>
            </a:r>
            <a:r>
              <a:rPr lang="fr-FR" sz="1800" dirty="0"/>
              <a:t>Connaitre les unités de mesure.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8517B9-2C5C-471A-9741-3D45E57DDE55}"/>
              </a:ext>
            </a:extLst>
          </p:cNvPr>
          <p:cNvSpPr txBox="1"/>
          <p:nvPr/>
        </p:nvSpPr>
        <p:spPr>
          <a:xfrm>
            <a:off x="489356" y="1690688"/>
            <a:ext cx="108605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Pour préparer des crêpes, j’ai acheté 6 œufs pour 2 € 56 c. </a:t>
            </a:r>
            <a:endParaRPr lang="fr-FR" sz="2800" dirty="0"/>
          </a:p>
          <a:p>
            <a:r>
              <a:rPr lang="fr-FR" sz="3600" dirty="0"/>
              <a:t>De quelle mesure de grandeur s’agit-il ? </a:t>
            </a:r>
          </a:p>
          <a:p>
            <a:endParaRPr lang="fr-FR" sz="3600" dirty="0"/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prix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contenance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masse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temps</a:t>
            </a:r>
          </a:p>
          <a:p>
            <a:r>
              <a:rPr lang="fr-FR" sz="3600" dirty="0">
                <a:sym typeface="Wingdings" panose="05000000000000000000" pitchFamily="2" charset="2"/>
              </a:rPr>
              <a:t> </a:t>
            </a:r>
            <a:r>
              <a:rPr lang="fr-FR" sz="3600" dirty="0"/>
              <a:t>de longueur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E71DFBE-D50C-4E12-8387-4A0393BF965E}"/>
              </a:ext>
            </a:extLst>
          </p:cNvPr>
          <p:cNvGrpSpPr/>
          <p:nvPr/>
        </p:nvGrpSpPr>
        <p:grpSpPr>
          <a:xfrm>
            <a:off x="9276846" y="2454937"/>
            <a:ext cx="2840970" cy="3303593"/>
            <a:chOff x="5838724" y="1172154"/>
            <a:chExt cx="5878196" cy="5015830"/>
          </a:xfrm>
        </p:grpSpPr>
        <p:pic>
          <p:nvPicPr>
            <p:cNvPr id="1030" name="Picture 6" descr="nombres-300x233">
              <a:extLst>
                <a:ext uri="{FF2B5EF4-FFF2-40B4-BE49-F238E27FC236}">
                  <a16:creationId xmlns:a16="http://schemas.microsoft.com/office/drawing/2014/main" id="{B2D79F92-EFC3-4E76-8285-5B75EB26C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5223">
              <a:off x="8619190" y="4950860"/>
              <a:ext cx="1292570" cy="1237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balance-300x162">
              <a:extLst>
                <a:ext uri="{FF2B5EF4-FFF2-40B4-BE49-F238E27FC236}">
                  <a16:creationId xmlns:a16="http://schemas.microsoft.com/office/drawing/2014/main" id="{2F9FEA39-75AB-4F9E-86C9-5864B207E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724" y="4191071"/>
              <a:ext cx="2068217" cy="13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2" name="Picture 8" descr="géométrie-285x300">
              <a:extLst>
                <a:ext uri="{FF2B5EF4-FFF2-40B4-BE49-F238E27FC236}">
                  <a16:creationId xmlns:a16="http://schemas.microsoft.com/office/drawing/2014/main" id="{FEFE7623-7B1B-4505-936B-3147A046E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8806" y="3746368"/>
              <a:ext cx="1318114" cy="1709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4" name="Picture 10" descr="toise-267x300">
              <a:extLst>
                <a:ext uri="{FF2B5EF4-FFF2-40B4-BE49-F238E27FC236}">
                  <a16:creationId xmlns:a16="http://schemas.microsoft.com/office/drawing/2014/main" id="{156BFA3B-4D35-4F04-A77A-A33590CE1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981" y="2785350"/>
              <a:ext cx="1318114" cy="1825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38" name="Picture 14" descr="https://www.mysticlolly.fr/wp-content/uploads/2016/11/g%C3%A9om%C3%A9trie-1.png">
              <a:extLst>
                <a:ext uri="{FF2B5EF4-FFF2-40B4-BE49-F238E27FC236}">
                  <a16:creationId xmlns:a16="http://schemas.microsoft.com/office/drawing/2014/main" id="{A31E12A7-A1DE-4943-8776-755E9BEAB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9950" y="1172154"/>
              <a:ext cx="1709890" cy="213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Image associÃ©e">
            <a:extLst>
              <a:ext uri="{FF2B5EF4-FFF2-40B4-BE49-F238E27FC236}">
                <a16:creationId xmlns:a16="http://schemas.microsoft.com/office/drawing/2014/main" id="{ADEFED6A-A731-4B2E-89F3-0E0F5C00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77" y="3438192"/>
            <a:ext cx="4149969" cy="27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2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eau&quot;">
            <a:extLst>
              <a:ext uri="{FF2B5EF4-FFF2-40B4-BE49-F238E27FC236}">
                <a16:creationId xmlns:a16="http://schemas.microsoft.com/office/drawing/2014/main" id="{65C549DD-4E81-44D7-AA54-5816D62E7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014" y="604837"/>
            <a:ext cx="2683360" cy="27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F9B3A0E-BFDB-4CFD-8406-1B77617A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9- </a:t>
            </a:r>
            <a:r>
              <a:rPr lang="fr-FR" sz="1800" dirty="0"/>
              <a:t>Comparer des volumes. </a:t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06D32-64A9-4742-A1D9-331EA5F879E2}"/>
              </a:ext>
            </a:extLst>
          </p:cNvPr>
          <p:cNvSpPr/>
          <p:nvPr/>
        </p:nvSpPr>
        <p:spPr>
          <a:xfrm>
            <a:off x="1364974" y="3429000"/>
            <a:ext cx="5168348" cy="652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8AAEE58-2C10-4CAF-AC3A-4AACA012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40" y="3318014"/>
            <a:ext cx="10078072" cy="21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3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193</Words>
  <Application>Microsoft Office PowerPoint</Application>
  <PresentationFormat>Grand écran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 Semibold</vt:lpstr>
      <vt:lpstr>Thème Office</vt:lpstr>
      <vt:lpstr>1-</vt:lpstr>
      <vt:lpstr>2- Compter le nombre de sommets, de côtés, d’angles, d’angles droits. </vt:lpstr>
      <vt:lpstr>3- Utiliser des stratégies de calcul pour dénombrer. Tables d’addition, de multiplication, doubles. </vt:lpstr>
      <vt:lpstr>4- Range ces trois nombres dans l’ordre Décroissant  </vt:lpstr>
      <vt:lpstr>5- Connaitre le système décimal de position. Calculer. </vt:lpstr>
      <vt:lpstr>6- Calculer les doubles et les moitiés. </vt:lpstr>
      <vt:lpstr>7-</vt:lpstr>
      <vt:lpstr>8- Connaitre les unités de mesure. </vt:lpstr>
      <vt:lpstr>9- Comparer des volumes.  </vt:lpstr>
      <vt:lpstr>10-  Décomposer un nombre.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</dc:title>
  <dc:creator>Celine ROQUE</dc:creator>
  <cp:lastModifiedBy>Celine ROQUE</cp:lastModifiedBy>
  <cp:revision>72</cp:revision>
  <dcterms:created xsi:type="dcterms:W3CDTF">2019-01-05T09:58:09Z</dcterms:created>
  <dcterms:modified xsi:type="dcterms:W3CDTF">2019-04-27T13:23:02Z</dcterms:modified>
</cp:coreProperties>
</file>