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8"/>
  </p:normalViewPr>
  <p:slideViewPr>
    <p:cSldViewPr>
      <p:cViewPr varScale="1">
        <p:scale>
          <a:sx n="105" d="100"/>
          <a:sy n="105" d="100"/>
        </p:scale>
        <p:origin x="64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E0E1A72-656C-4CC1-BBAC-54BF74005903}" type="datetimeFigureOut">
              <a:rPr lang="fr-FR" smtClean="0"/>
              <a:pPr/>
              <a:t>09/05/2021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EBC9F8-6AEF-4602-A65A-3EC11F0CAE6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E0E1A72-656C-4CC1-BBAC-54BF74005903}" type="datetimeFigureOut">
              <a:rPr lang="fr-FR" smtClean="0"/>
              <a:pPr/>
              <a:t>09/05/2021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EBC9F8-6AEF-4602-A65A-3EC11F0CAE6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E0E1A72-656C-4CC1-BBAC-54BF74005903}" type="datetimeFigureOut">
              <a:rPr lang="fr-FR" smtClean="0"/>
              <a:pPr/>
              <a:t>09/05/2021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EBC9F8-6AEF-4602-A65A-3EC11F0CAE6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E0E1A72-656C-4CC1-BBAC-54BF74005903}" type="datetimeFigureOut">
              <a:rPr lang="fr-FR" smtClean="0"/>
              <a:pPr/>
              <a:t>09/05/2021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EBC9F8-6AEF-4602-A65A-3EC11F0CAE6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E0E1A72-656C-4CC1-BBAC-54BF74005903}" type="datetimeFigureOut">
              <a:rPr lang="fr-FR" smtClean="0"/>
              <a:pPr/>
              <a:t>09/05/2021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EBC9F8-6AEF-4602-A65A-3EC11F0CAE6B}"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E0E1A72-656C-4CC1-BBAC-54BF74005903}" type="datetimeFigureOut">
              <a:rPr lang="fr-FR" smtClean="0"/>
              <a:pPr/>
              <a:t>09/05/2021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EBC9F8-6AEF-4602-A65A-3EC11F0CAE6B}"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E0E1A72-656C-4CC1-BBAC-54BF74005903}" type="datetimeFigureOut">
              <a:rPr lang="fr-FR" smtClean="0"/>
              <a:pPr/>
              <a:t>09/05/2021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EBC9F8-6AEF-4602-A65A-3EC11F0CAE6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FE0E1A72-656C-4CC1-BBAC-54BF74005903}" type="datetimeFigureOut">
              <a:rPr lang="fr-FR" smtClean="0"/>
              <a:pPr/>
              <a:t>09/05/2021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EBC9F8-6AEF-4602-A65A-3EC11F0CAE6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0E1A72-656C-4CC1-BBAC-54BF74005903}" type="datetimeFigureOut">
              <a:rPr lang="fr-FR" smtClean="0"/>
              <a:pPr/>
              <a:t>09/05/2021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EBC9F8-6AEF-4602-A65A-3EC11F0CAE6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E0E1A72-656C-4CC1-BBAC-54BF74005903}" type="datetimeFigureOut">
              <a:rPr lang="fr-FR" smtClean="0"/>
              <a:pPr/>
              <a:t>09/05/2021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EBC9F8-6AEF-4602-A65A-3EC11F0CAE6B}"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E0E1A72-656C-4CC1-BBAC-54BF74005903}" type="datetimeFigureOut">
              <a:rPr lang="fr-FR" smtClean="0"/>
              <a:pPr/>
              <a:t>09/05/2021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EBC9F8-6AEF-4602-A65A-3EC11F0CAE6B}"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E1A72-656C-4CC1-BBAC-54BF74005903}" type="datetimeFigureOut">
              <a:rPr lang="fr-FR" smtClean="0"/>
              <a:pPr/>
              <a:t>09/05/2021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BC9F8-6AEF-4602-A65A-3EC11F0CAE6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1tomboy.deviantart.com/art/Chibi-Fast-Food-273857894" TargetMode="External"/><Relationship Id="rId3" Type="http://schemas.openxmlformats.org/officeDocument/2006/relationships/image" Target="../media/image2.svg"/><Relationship Id="rId7" Type="http://schemas.openxmlformats.org/officeDocument/2006/relationships/hyperlink" Target="https://fr.vikidia.org/wiki/Accidents_domestiques" TargetMode="External"/><Relationship Id="rId12" Type="http://schemas.openxmlformats.org/officeDocument/2006/relationships/image" Target="../media/image7.png"/><Relationship Id="rId17" Type="http://schemas.openxmlformats.org/officeDocument/2006/relationships/hyperlink" Target="https://ar.wikipedia.org/wiki/%D9%85%D9%84%D9%81:Diagram_showing_parts_of_the_body_removed_with_a_radical_hysterectomy_CRUK_180.svg" TargetMode="External"/><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www.educonline.net/spip/spip.php?article123" TargetMode="External"/><Relationship Id="rId5" Type="http://schemas.openxmlformats.org/officeDocument/2006/relationships/hyperlink" Target="http://www.pngall.com/virus-png" TargetMode="External"/><Relationship Id="rId15" Type="http://schemas.openxmlformats.org/officeDocument/2006/relationships/hyperlink" Target="https://pixabay.com/en/food-onion-salad-short-abc-pictures-1300605/" TargetMode="External"/><Relationship Id="rId10" Type="http://schemas.openxmlformats.org/officeDocument/2006/relationships/image" Target="../media/image6.jpg"/><Relationship Id="rId4" Type="http://schemas.openxmlformats.org/officeDocument/2006/relationships/image" Target="../media/image3.png"/><Relationship Id="rId9" Type="http://schemas.openxmlformats.org/officeDocument/2006/relationships/hyperlink" Target="https://pixabay.com/en/safety-electric-road-warning-44447/" TargetMode="Externa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fr.wikipedia.org/wiki/Bact%C3%A9rie" TargetMode="External"/><Relationship Id="rId2" Type="http://schemas.openxmlformats.org/officeDocument/2006/relationships/hyperlink" Target="http://fr.wikipedia.org/wiki/Mol%C3%A9cule"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fr.wikipedia.org/wiki/Assurance_maladie_en_France"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4B27A3D-BD67-9F40-B93D-3D342DCD0AEF}"/>
              </a:ext>
            </a:extLst>
          </p:cNvPr>
          <p:cNvSpPr txBox="1"/>
          <p:nvPr/>
        </p:nvSpPr>
        <p:spPr>
          <a:xfrm>
            <a:off x="1619672" y="2204864"/>
            <a:ext cx="6264696" cy="1600438"/>
          </a:xfrm>
          <a:prstGeom prst="rect">
            <a:avLst/>
          </a:prstGeom>
          <a:noFill/>
        </p:spPr>
        <p:txBody>
          <a:bodyPr wrap="square" rtlCol="0">
            <a:spAutoFit/>
          </a:bodyPr>
          <a:lstStyle/>
          <a:p>
            <a:pPr algn="ctr"/>
            <a:r>
              <a:rPr lang="fr-FR" sz="4000" b="1" dirty="0"/>
              <a:t>Révisions annuelles </a:t>
            </a:r>
          </a:p>
          <a:p>
            <a:pPr algn="ctr"/>
            <a:r>
              <a:rPr lang="fr-FR" sz="4000" b="1" dirty="0"/>
              <a:t>PSE 3è</a:t>
            </a:r>
          </a:p>
          <a:p>
            <a:endParaRPr lang="fr-FR" dirty="0"/>
          </a:p>
        </p:txBody>
      </p:sp>
      <p:sp>
        <p:nvSpPr>
          <p:cNvPr id="5" name="ZoneTexte 4">
            <a:extLst>
              <a:ext uri="{FF2B5EF4-FFF2-40B4-BE49-F238E27FC236}">
                <a16:creationId xmlns:a16="http://schemas.microsoft.com/office/drawing/2014/main" id="{6DC3509D-0E62-1744-AF34-71796D8F07AD}"/>
              </a:ext>
            </a:extLst>
          </p:cNvPr>
          <p:cNvSpPr txBox="1"/>
          <p:nvPr/>
        </p:nvSpPr>
        <p:spPr>
          <a:xfrm>
            <a:off x="6046416" y="5968424"/>
            <a:ext cx="2016224" cy="369332"/>
          </a:xfrm>
          <a:prstGeom prst="rect">
            <a:avLst/>
          </a:prstGeom>
          <a:noFill/>
        </p:spPr>
        <p:txBody>
          <a:bodyPr wrap="square" rtlCol="0">
            <a:spAutoFit/>
          </a:bodyPr>
          <a:lstStyle/>
          <a:p>
            <a:r>
              <a:rPr lang="fr-FR" b="1" dirty="0"/>
              <a:t>P’tit blog de Segpa</a:t>
            </a:r>
          </a:p>
        </p:txBody>
      </p:sp>
      <p:pic>
        <p:nvPicPr>
          <p:cNvPr id="7" name="Graphique 6" descr="Vieille clé contour">
            <a:extLst>
              <a:ext uri="{FF2B5EF4-FFF2-40B4-BE49-F238E27FC236}">
                <a16:creationId xmlns:a16="http://schemas.microsoft.com/office/drawing/2014/main" id="{93B2C75A-EC8D-0649-A0D3-553D841D1B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8384" y="5736540"/>
            <a:ext cx="601216" cy="601216"/>
          </a:xfrm>
          <a:prstGeom prst="rect">
            <a:avLst/>
          </a:prstGeom>
        </p:spPr>
      </p:pic>
      <p:sp>
        <p:nvSpPr>
          <p:cNvPr id="8" name="Ellipse 7">
            <a:extLst>
              <a:ext uri="{FF2B5EF4-FFF2-40B4-BE49-F238E27FC236}">
                <a16:creationId xmlns:a16="http://schemas.microsoft.com/office/drawing/2014/main" id="{31303E3E-030B-C34A-BD3F-0FD48EF3325C}"/>
              </a:ext>
            </a:extLst>
          </p:cNvPr>
          <p:cNvSpPr/>
          <p:nvPr/>
        </p:nvSpPr>
        <p:spPr>
          <a:xfrm>
            <a:off x="1403648" y="1916832"/>
            <a:ext cx="6336704" cy="1888470"/>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ustensiles de cuisine, clipart&#10;&#10;Description générée automatiquement">
            <a:extLst>
              <a:ext uri="{FF2B5EF4-FFF2-40B4-BE49-F238E27FC236}">
                <a16:creationId xmlns:a16="http://schemas.microsoft.com/office/drawing/2014/main" id="{BFF8134E-A2F9-5B46-ACFB-B356933800C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9801" y="3515512"/>
            <a:ext cx="1524000" cy="1441450"/>
          </a:xfrm>
          <a:prstGeom prst="rect">
            <a:avLst/>
          </a:prstGeom>
        </p:spPr>
      </p:pic>
      <p:pic>
        <p:nvPicPr>
          <p:cNvPr id="13" name="Image 12">
            <a:extLst>
              <a:ext uri="{FF2B5EF4-FFF2-40B4-BE49-F238E27FC236}">
                <a16:creationId xmlns:a16="http://schemas.microsoft.com/office/drawing/2014/main" id="{93779257-C97B-CC48-AA73-5AF05646E6F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68648" y="908719"/>
            <a:ext cx="962361" cy="842066"/>
          </a:xfrm>
          <a:prstGeom prst="rect">
            <a:avLst/>
          </a:prstGeom>
        </p:spPr>
      </p:pic>
      <p:pic>
        <p:nvPicPr>
          <p:cNvPr id="16" name="Image 15">
            <a:extLst>
              <a:ext uri="{FF2B5EF4-FFF2-40B4-BE49-F238E27FC236}">
                <a16:creationId xmlns:a16="http://schemas.microsoft.com/office/drawing/2014/main" id="{33D84F92-C6DC-504E-92E8-D565CF9E499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540784" y="4398345"/>
            <a:ext cx="967320" cy="849354"/>
          </a:xfrm>
          <a:prstGeom prst="rect">
            <a:avLst/>
          </a:prstGeom>
        </p:spPr>
      </p:pic>
      <p:pic>
        <p:nvPicPr>
          <p:cNvPr id="38" name="Image 37">
            <a:extLst>
              <a:ext uri="{FF2B5EF4-FFF2-40B4-BE49-F238E27FC236}">
                <a16:creationId xmlns:a16="http://schemas.microsoft.com/office/drawing/2014/main" id="{932D5C75-4AE5-7140-AA26-C4476B836877}"/>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516047" y="463373"/>
            <a:ext cx="1981968" cy="1302436"/>
          </a:xfrm>
          <a:prstGeom prst="rect">
            <a:avLst/>
          </a:prstGeom>
        </p:spPr>
      </p:pic>
      <p:pic>
        <p:nvPicPr>
          <p:cNvPr id="55" name="Image 54" descr="Une image contenant tasse&#10;&#10;Description générée automatiquement">
            <a:extLst>
              <a:ext uri="{FF2B5EF4-FFF2-40B4-BE49-F238E27FC236}">
                <a16:creationId xmlns:a16="http://schemas.microsoft.com/office/drawing/2014/main" id="{CF8D488A-5CA2-C84E-9793-3BDC54AAD29A}"/>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6517615" y="3640198"/>
            <a:ext cx="1980400" cy="1980400"/>
          </a:xfrm>
          <a:prstGeom prst="rect">
            <a:avLst/>
          </a:prstGeom>
        </p:spPr>
      </p:pic>
      <p:pic>
        <p:nvPicPr>
          <p:cNvPr id="58" name="Image 57" descr="Une image contenant casque, lumière&#10;&#10;Description générée automatiquement">
            <a:extLst>
              <a:ext uri="{FF2B5EF4-FFF2-40B4-BE49-F238E27FC236}">
                <a16:creationId xmlns:a16="http://schemas.microsoft.com/office/drawing/2014/main" id="{31ED9B2E-E5D6-AE45-AF69-79F8B5ECB1EF}"/>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3289953" y="476672"/>
            <a:ext cx="895863" cy="842065"/>
          </a:xfrm>
          <a:prstGeom prst="rect">
            <a:avLst/>
          </a:prstGeom>
        </p:spPr>
      </p:pic>
      <p:pic>
        <p:nvPicPr>
          <p:cNvPr id="66" name="Image 65">
            <a:extLst>
              <a:ext uri="{FF2B5EF4-FFF2-40B4-BE49-F238E27FC236}">
                <a16:creationId xmlns:a16="http://schemas.microsoft.com/office/drawing/2014/main" id="{752C00F1-0958-DF4B-97E6-85A5BD18923A}"/>
              </a:ext>
            </a:extLst>
          </p:cNvPr>
          <p:cNvPicPr>
            <a:picLocks noChangeAspect="1"/>
          </p:cNvPicPr>
          <p:nvPr/>
        </p:nvPicPr>
        <p:blipFill rotWithShape="1">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rcRect r="29033" b="50000"/>
          <a:stretch/>
        </p:blipFill>
        <p:spPr>
          <a:xfrm>
            <a:off x="2324732" y="4776985"/>
            <a:ext cx="1685398" cy="1504950"/>
          </a:xfrm>
          <a:prstGeom prst="rect">
            <a:avLst/>
          </a:prstGeom>
        </p:spPr>
      </p:pic>
    </p:spTree>
    <p:extLst>
      <p:ext uri="{BB962C8B-B14F-4D97-AF65-F5344CB8AC3E}">
        <p14:creationId xmlns:p14="http://schemas.microsoft.com/office/powerpoint/2010/main" val="379158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Quelle est la signification du sigle DDM sur un emballage alimentaire ?</a:t>
            </a:r>
          </a:p>
        </p:txBody>
      </p:sp>
      <p:sp>
        <p:nvSpPr>
          <p:cNvPr id="3" name="Sous-titre 2"/>
          <p:cNvSpPr>
            <a:spLocks noGrp="1"/>
          </p:cNvSpPr>
          <p:nvPr>
            <p:ph type="subTitle" idx="1"/>
          </p:nvPr>
        </p:nvSpPr>
        <p:spPr>
          <a:xfrm>
            <a:off x="1403648" y="2564904"/>
            <a:ext cx="6400800" cy="1752600"/>
          </a:xfrm>
        </p:spPr>
        <p:txBody>
          <a:bodyPr/>
          <a:lstStyle/>
          <a:p>
            <a:r>
              <a:rPr lang="fr-FR" i="1" u="sng" dirty="0">
                <a:solidFill>
                  <a:srgbClr val="0070C0"/>
                </a:solidFill>
              </a:rPr>
              <a:t>Réponse</a:t>
            </a:r>
            <a:r>
              <a:rPr lang="fr-FR" i="1" dirty="0">
                <a:solidFill>
                  <a:srgbClr val="0070C0"/>
                </a:solidFill>
              </a:rPr>
              <a:t> : </a:t>
            </a:r>
            <a:r>
              <a:rPr lang="fr-FR" dirty="0">
                <a:solidFill>
                  <a:srgbClr val="0070C0"/>
                </a:solidFill>
              </a:rPr>
              <a:t>date de durabilité minimale (remplace l’ancienne DLUO)</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Quelle est la signification du sigle DLUO sur un emballage alimentaire?</a:t>
            </a:r>
          </a:p>
        </p:txBody>
      </p:sp>
      <p:sp>
        <p:nvSpPr>
          <p:cNvPr id="3" name="Sous-titre 2"/>
          <p:cNvSpPr>
            <a:spLocks noGrp="1"/>
          </p:cNvSpPr>
          <p:nvPr>
            <p:ph type="subTitle" idx="1"/>
          </p:nvPr>
        </p:nvSpPr>
        <p:spPr>
          <a:xfrm>
            <a:off x="1187624" y="2564904"/>
            <a:ext cx="6912768" cy="2016224"/>
          </a:xfrm>
        </p:spPr>
        <p:txBody>
          <a:bodyPr>
            <a:normAutofit lnSpcReduction="10000"/>
          </a:bodyPr>
          <a:lstStyle/>
          <a:p>
            <a:r>
              <a:rPr lang="fr-FR" i="1" u="sng" dirty="0">
                <a:solidFill>
                  <a:srgbClr val="0070C0"/>
                </a:solidFill>
              </a:rPr>
              <a:t>Réponse</a:t>
            </a:r>
            <a:r>
              <a:rPr lang="fr-FR" i="1" dirty="0">
                <a:solidFill>
                  <a:srgbClr val="0070C0"/>
                </a:solidFill>
              </a:rPr>
              <a:t> : </a:t>
            </a:r>
            <a:r>
              <a:rPr lang="fr-FR" dirty="0">
                <a:solidFill>
                  <a:srgbClr val="0070C0"/>
                </a:solidFill>
              </a:rPr>
              <a:t>date limite d’utilisation optimale (à consommer de préférence avant le…) ; ne présente pas de danger, moins de vitamines, goût moins bon…</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Quels sont les principaux types de micro-organismes?</a:t>
            </a:r>
          </a:p>
        </p:txBody>
      </p:sp>
      <p:sp>
        <p:nvSpPr>
          <p:cNvPr id="3" name="Sous-titre 2"/>
          <p:cNvSpPr>
            <a:spLocks noGrp="1"/>
          </p:cNvSpPr>
          <p:nvPr>
            <p:ph type="subTitle" idx="1"/>
          </p:nvPr>
        </p:nvSpPr>
        <p:spPr>
          <a:xfrm>
            <a:off x="1403648" y="2564904"/>
            <a:ext cx="6400800" cy="1752600"/>
          </a:xfrm>
        </p:spPr>
        <p:txBody>
          <a:bodyPr/>
          <a:lstStyle/>
          <a:p>
            <a:r>
              <a:rPr lang="fr-FR" i="1" u="sng" dirty="0">
                <a:solidFill>
                  <a:srgbClr val="0070C0"/>
                </a:solidFill>
              </a:rPr>
              <a:t>Réponse</a:t>
            </a:r>
            <a:r>
              <a:rPr lang="fr-FR" i="1" dirty="0">
                <a:solidFill>
                  <a:srgbClr val="0070C0"/>
                </a:solidFill>
              </a:rPr>
              <a:t> : </a:t>
            </a:r>
            <a:r>
              <a:rPr lang="fr-FR" dirty="0">
                <a:solidFill>
                  <a:srgbClr val="0070C0"/>
                </a:solidFill>
              </a:rPr>
              <a:t>virus, bactérie, champignons</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Tous les micro-organismes rendent-ils malades?</a:t>
            </a:r>
          </a:p>
        </p:txBody>
      </p:sp>
      <p:sp>
        <p:nvSpPr>
          <p:cNvPr id="3" name="Sous-titre 2"/>
          <p:cNvSpPr>
            <a:spLocks noGrp="1"/>
          </p:cNvSpPr>
          <p:nvPr>
            <p:ph type="subTitle" idx="1"/>
          </p:nvPr>
        </p:nvSpPr>
        <p:spPr>
          <a:xfrm>
            <a:off x="1403648" y="2564904"/>
            <a:ext cx="6400800" cy="1752600"/>
          </a:xfrm>
        </p:spPr>
        <p:txBody>
          <a:bodyPr/>
          <a:lstStyle/>
          <a:p>
            <a:r>
              <a:rPr lang="fr-FR" i="1" u="sng" dirty="0">
                <a:solidFill>
                  <a:srgbClr val="0070C0"/>
                </a:solidFill>
              </a:rPr>
              <a:t>Réponse</a:t>
            </a:r>
            <a:r>
              <a:rPr lang="fr-FR" i="1" dirty="0">
                <a:solidFill>
                  <a:srgbClr val="0070C0"/>
                </a:solidFill>
              </a:rPr>
              <a:t> : </a:t>
            </a:r>
            <a:r>
              <a:rPr lang="fr-FR" dirty="0">
                <a:solidFill>
                  <a:srgbClr val="0070C0"/>
                </a:solidFill>
              </a:rPr>
              <a:t>Non, par exemple la moisissure pour le roquefort, la levure pour la pâte à pain</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Certains micro-organismes sont-ils utiles?</a:t>
            </a:r>
          </a:p>
        </p:txBody>
      </p:sp>
      <p:sp>
        <p:nvSpPr>
          <p:cNvPr id="3" name="Sous-titre 2"/>
          <p:cNvSpPr>
            <a:spLocks noGrp="1"/>
          </p:cNvSpPr>
          <p:nvPr>
            <p:ph type="subTitle" idx="1"/>
          </p:nvPr>
        </p:nvSpPr>
        <p:spPr>
          <a:xfrm>
            <a:off x="1115616" y="2564904"/>
            <a:ext cx="7200800" cy="2520280"/>
          </a:xfrm>
        </p:spPr>
        <p:txBody>
          <a:bodyPr>
            <a:normAutofit fontScale="85000" lnSpcReduction="20000"/>
          </a:bodyPr>
          <a:lstStyle/>
          <a:p>
            <a:pPr lvl="0"/>
            <a:r>
              <a:rPr lang="fr-FR" i="1" u="sng" dirty="0">
                <a:solidFill>
                  <a:srgbClr val="0070C0"/>
                </a:solidFill>
              </a:rPr>
              <a:t>Réponse</a:t>
            </a:r>
            <a:r>
              <a:rPr lang="fr-FR" i="1" dirty="0">
                <a:solidFill>
                  <a:srgbClr val="0070C0"/>
                </a:solidFill>
              </a:rPr>
              <a:t> : </a:t>
            </a:r>
            <a:r>
              <a:rPr lang="fr-FR" u="sng" dirty="0">
                <a:solidFill>
                  <a:srgbClr val="0070C0"/>
                </a:solidFill>
              </a:rPr>
              <a:t>Oui certains sont utiles</a:t>
            </a:r>
            <a:r>
              <a:rPr lang="fr-FR" dirty="0">
                <a:solidFill>
                  <a:srgbClr val="0070C0"/>
                </a:solidFill>
              </a:rPr>
              <a:t> : pénicilline (antibiotique fabriqué par une moisissure), des bactéries transforment les feuilles mortes en compost (elles nettoient la nature et assurent le recyclage), des bactéries et moisissures sont responsables de la décomposition des aliments frais.</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Quelles sont les voies de pénétration des micro-organismes dans l’organisme?</a:t>
            </a:r>
          </a:p>
        </p:txBody>
      </p:sp>
      <p:sp>
        <p:nvSpPr>
          <p:cNvPr id="3" name="Sous-titre 2"/>
          <p:cNvSpPr>
            <a:spLocks noGrp="1"/>
          </p:cNvSpPr>
          <p:nvPr>
            <p:ph type="subTitle" idx="1"/>
          </p:nvPr>
        </p:nvSpPr>
        <p:spPr>
          <a:xfrm>
            <a:off x="1403648" y="2564904"/>
            <a:ext cx="6400800" cy="1752600"/>
          </a:xfrm>
        </p:spPr>
        <p:txBody>
          <a:bodyPr/>
          <a:lstStyle/>
          <a:p>
            <a:r>
              <a:rPr lang="fr-FR" i="1" u="sng" dirty="0">
                <a:solidFill>
                  <a:srgbClr val="0070C0"/>
                </a:solidFill>
              </a:rPr>
              <a:t>Réponse</a:t>
            </a:r>
            <a:r>
              <a:rPr lang="fr-FR" i="1" dirty="0">
                <a:solidFill>
                  <a:srgbClr val="0070C0"/>
                </a:solidFill>
              </a:rPr>
              <a:t> : Voies </a:t>
            </a:r>
            <a:r>
              <a:rPr lang="fr-FR" dirty="0">
                <a:solidFill>
                  <a:srgbClr val="0070C0"/>
                </a:solidFill>
              </a:rPr>
              <a:t>sanguine, cutanée, buccale ou digestive, respiratoire, sexuelle.</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En cas de blessure, que se passe-t-il au niveau de la plaie?</a:t>
            </a:r>
          </a:p>
        </p:txBody>
      </p:sp>
      <p:sp>
        <p:nvSpPr>
          <p:cNvPr id="3" name="Sous-titre 2"/>
          <p:cNvSpPr>
            <a:spLocks noGrp="1"/>
          </p:cNvSpPr>
          <p:nvPr>
            <p:ph type="subTitle" idx="1"/>
          </p:nvPr>
        </p:nvSpPr>
        <p:spPr>
          <a:xfrm>
            <a:off x="1403648" y="2564904"/>
            <a:ext cx="6400800" cy="1752600"/>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Il y a une réaction inflammatoire : rougeur, gonflement, chaleur, douleur.</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Les vaccinations sont-elles obligatoires?</a:t>
            </a:r>
          </a:p>
        </p:txBody>
      </p:sp>
      <p:sp>
        <p:nvSpPr>
          <p:cNvPr id="3" name="Sous-titre 2"/>
          <p:cNvSpPr>
            <a:spLocks noGrp="1"/>
          </p:cNvSpPr>
          <p:nvPr>
            <p:ph type="subTitle" idx="1"/>
          </p:nvPr>
        </p:nvSpPr>
        <p:spPr>
          <a:xfrm>
            <a:off x="1403648" y="2564904"/>
            <a:ext cx="6400800" cy="1752600"/>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Certaines vaccinations sont </a:t>
            </a:r>
            <a:r>
              <a:rPr lang="fr-FR" u="sng" dirty="0">
                <a:solidFill>
                  <a:srgbClr val="0070C0"/>
                </a:solidFill>
              </a:rPr>
              <a:t>obligatoires</a:t>
            </a:r>
            <a:r>
              <a:rPr lang="fr-FR" dirty="0">
                <a:solidFill>
                  <a:srgbClr val="0070C0"/>
                </a:solidFill>
              </a:rPr>
              <a:t> : DT polio</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Certaines vaccinations sont-elles conseillées? Lesquelles?</a:t>
            </a:r>
          </a:p>
        </p:txBody>
      </p:sp>
      <p:sp>
        <p:nvSpPr>
          <p:cNvPr id="3" name="Sous-titre 2"/>
          <p:cNvSpPr>
            <a:spLocks noGrp="1"/>
          </p:cNvSpPr>
          <p:nvPr>
            <p:ph type="subTitle" idx="1"/>
          </p:nvPr>
        </p:nvSpPr>
        <p:spPr>
          <a:xfrm>
            <a:off x="1403648" y="2564904"/>
            <a:ext cx="6400800" cy="1752600"/>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Oui certaines vaccinations sont </a:t>
            </a:r>
            <a:r>
              <a:rPr lang="fr-FR" u="sng" dirty="0">
                <a:solidFill>
                  <a:srgbClr val="0070C0"/>
                </a:solidFill>
              </a:rPr>
              <a:t>conseillées</a:t>
            </a:r>
            <a:r>
              <a:rPr lang="fr-FR" dirty="0">
                <a:solidFill>
                  <a:srgbClr val="0070C0"/>
                </a:solidFill>
              </a:rPr>
              <a:t> : BCG, hépatite B, rougeole/oreillons/rubéole…</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 est le rôle de la vaccination?</a:t>
            </a:r>
          </a:p>
        </p:txBody>
      </p:sp>
      <p:sp>
        <p:nvSpPr>
          <p:cNvPr id="3" name="Sous-titre 2"/>
          <p:cNvSpPr>
            <a:spLocks noGrp="1"/>
          </p:cNvSpPr>
          <p:nvPr>
            <p:ph type="subTitle" idx="1"/>
          </p:nvPr>
        </p:nvSpPr>
        <p:spPr>
          <a:xfrm>
            <a:off x="1115616" y="2564904"/>
            <a:ext cx="7128792" cy="3096344"/>
          </a:xfrm>
        </p:spPr>
        <p:txBody>
          <a:bodyPr>
            <a:normAutofit fontScale="77500" lnSpcReduction="2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elle permet de protéger chaque individu de différents microbes à l’origine des maladies infectieuses graves souvent mortelles. Elle a permis dans le monde une réduction importante du nombre de malades et de morts dus à ces maladies. Le principe est </a:t>
            </a:r>
            <a:r>
              <a:rPr lang="fr-FR" u="sng" dirty="0">
                <a:solidFill>
                  <a:srgbClr val="0070C0"/>
                </a:solidFill>
              </a:rPr>
              <a:t>d’injecter dans le corps le virus  rendu inoffensif  pour que l’organisme apprenne à reconnaître ce microbe </a:t>
            </a:r>
            <a:r>
              <a:rPr lang="fr-FR" dirty="0">
                <a:solidFill>
                  <a:srgbClr val="0070C0"/>
                </a:solidFill>
              </a:rPr>
              <a:t>et à développer les anticorps spécifiques et les globules blanc.</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Quels sont les aliments qui sont consommés à un petit déjeuner?</a:t>
            </a:r>
          </a:p>
        </p:txBody>
      </p:sp>
      <p:sp>
        <p:nvSpPr>
          <p:cNvPr id="3" name="Sous-titre 2"/>
          <p:cNvSpPr>
            <a:spLocks noGrp="1"/>
          </p:cNvSpPr>
          <p:nvPr>
            <p:ph type="subTitle" idx="1"/>
          </p:nvPr>
        </p:nvSpPr>
        <p:spPr>
          <a:xfrm>
            <a:off x="1403648" y="2564904"/>
            <a:ext cx="6400800" cy="1752600"/>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Produits laitiers, fruits, féculents et produits sucrés, boisson</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Quelle est l’action des antibiotiques?</a:t>
            </a:r>
          </a:p>
        </p:txBody>
      </p:sp>
      <p:sp>
        <p:nvSpPr>
          <p:cNvPr id="3" name="Sous-titre 2"/>
          <p:cNvSpPr>
            <a:spLocks noGrp="1"/>
          </p:cNvSpPr>
          <p:nvPr>
            <p:ph type="subTitle" idx="1"/>
          </p:nvPr>
        </p:nvSpPr>
        <p:spPr>
          <a:xfrm>
            <a:off x="1259632" y="2564904"/>
            <a:ext cx="7056784" cy="2376264"/>
          </a:xfrm>
        </p:spPr>
        <p:txBody>
          <a:bodyPr>
            <a:normAutofit fontScale="92500" lnSpcReduction="2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Un </a:t>
            </a:r>
            <a:r>
              <a:rPr lang="fr-FR" b="1" dirty="0">
                <a:solidFill>
                  <a:srgbClr val="0070C0"/>
                </a:solidFill>
              </a:rPr>
              <a:t>antibiotique</a:t>
            </a:r>
            <a:r>
              <a:rPr lang="fr-FR" baseline="30000" dirty="0">
                <a:solidFill>
                  <a:srgbClr val="0070C0"/>
                </a:solidFill>
              </a:rPr>
              <a:t> </a:t>
            </a:r>
            <a:r>
              <a:rPr lang="fr-FR" dirty="0">
                <a:solidFill>
                  <a:srgbClr val="0070C0"/>
                </a:solidFill>
              </a:rPr>
              <a:t>est une </a:t>
            </a:r>
            <a:r>
              <a:rPr lang="fr-FR" dirty="0">
                <a:solidFill>
                  <a:srgbClr val="0070C0"/>
                </a:solidFill>
                <a:hlinkClick r:id="rId2" tooltip="Molécule"/>
              </a:rPr>
              <a:t>molécule</a:t>
            </a:r>
            <a:r>
              <a:rPr lang="fr-FR" dirty="0">
                <a:solidFill>
                  <a:srgbClr val="0070C0"/>
                </a:solidFill>
              </a:rPr>
              <a:t> naturelle ou semi-synthétique qui détruit ou bloque la croissance des </a:t>
            </a:r>
            <a:r>
              <a:rPr lang="fr-FR" dirty="0">
                <a:solidFill>
                  <a:srgbClr val="0070C0"/>
                </a:solidFill>
                <a:hlinkClick r:id="rId3" tooltip="Bactérie"/>
              </a:rPr>
              <a:t>bactéries</a:t>
            </a:r>
            <a:r>
              <a:rPr lang="fr-FR" dirty="0">
                <a:solidFill>
                  <a:srgbClr val="0070C0"/>
                </a:solidFill>
              </a:rPr>
              <a:t>. Seul le médecin peut préciser quel antibiotique  convient pour tuer le micro-organisme responsable de la maladie.</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Faut-il toujours prendre des antibiotiques contre une maladie infectieuse?</a:t>
            </a:r>
          </a:p>
        </p:txBody>
      </p:sp>
      <p:sp>
        <p:nvSpPr>
          <p:cNvPr id="3" name="Sous-titre 2"/>
          <p:cNvSpPr>
            <a:spLocks noGrp="1"/>
          </p:cNvSpPr>
          <p:nvPr>
            <p:ph type="subTitle" idx="1"/>
          </p:nvPr>
        </p:nvSpPr>
        <p:spPr>
          <a:xfrm>
            <a:off x="1403648" y="2564904"/>
            <a:ext cx="6400800" cy="1752600"/>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Non, les antibiotiques n’ont aucune action sur les virus par exemple.</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Quelles sont les missions de la carte médicale universelle CMU?</a:t>
            </a:r>
          </a:p>
        </p:txBody>
      </p:sp>
      <p:sp>
        <p:nvSpPr>
          <p:cNvPr id="3" name="Sous-titre 2"/>
          <p:cNvSpPr>
            <a:spLocks noGrp="1"/>
          </p:cNvSpPr>
          <p:nvPr>
            <p:ph type="subTitle" idx="1"/>
          </p:nvPr>
        </p:nvSpPr>
        <p:spPr>
          <a:xfrm>
            <a:off x="1115616" y="2564904"/>
            <a:ext cx="7272808" cy="2592288"/>
          </a:xfrm>
        </p:spPr>
        <p:txBody>
          <a:bodyPr>
            <a:normAutofit fontScale="77500" lnSpcReduction="20000"/>
          </a:bodyPr>
          <a:lstStyle/>
          <a:p>
            <a:r>
              <a:rPr lang="fr-FR" i="1" u="sng" dirty="0">
                <a:solidFill>
                  <a:srgbClr val="0070C0"/>
                </a:solidFill>
              </a:rPr>
              <a:t>Réponse</a:t>
            </a:r>
            <a:r>
              <a:rPr lang="fr-FR" i="1" dirty="0">
                <a:solidFill>
                  <a:srgbClr val="0070C0"/>
                </a:solidFill>
              </a:rPr>
              <a:t> : </a:t>
            </a:r>
            <a:r>
              <a:rPr lang="fr-FR" dirty="0">
                <a:solidFill>
                  <a:srgbClr val="0070C0"/>
                </a:solidFill>
              </a:rPr>
              <a:t>La CMU de base permet l’accès à l’</a:t>
            </a:r>
            <a:r>
              <a:rPr lang="fr-FR" dirty="0">
                <a:solidFill>
                  <a:srgbClr val="0070C0"/>
                </a:solidFill>
                <a:hlinkClick r:id="rId2" tooltip="Assurance maladie en France"/>
              </a:rPr>
              <a:t>Assurance Maladie</a:t>
            </a:r>
            <a:r>
              <a:rPr lang="fr-FR" dirty="0">
                <a:solidFill>
                  <a:srgbClr val="0070C0"/>
                </a:solidFill>
              </a:rPr>
              <a:t> pour toute personne de nationalité française ou étrangère, résidant en France depuis plus de trois mois de manière stable et régulière, avec ou sans domicile fixe et qui n’est pas déjà couvert par un régime de Sécurité sociale. Elle est gratuite pour les assurés ayant un revenu inférieur à un plafond déterminé.</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Quelles sont les missions des mutuelles de santé?</a:t>
            </a:r>
          </a:p>
        </p:txBody>
      </p:sp>
      <p:sp>
        <p:nvSpPr>
          <p:cNvPr id="3" name="Sous-titre 2"/>
          <p:cNvSpPr>
            <a:spLocks noGrp="1"/>
          </p:cNvSpPr>
          <p:nvPr>
            <p:ph type="subTitle" idx="1"/>
          </p:nvPr>
        </p:nvSpPr>
        <p:spPr>
          <a:xfrm>
            <a:off x="1115616" y="2564904"/>
            <a:ext cx="7128792" cy="2376264"/>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elles remboursent la partie des dépenses de santé qui n’est pas remboursée par l’assurance maladie.</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Qui peut bénéficier de la carte vitale? A quoi sert-elle ? Quand l’utilise-t-on?</a:t>
            </a:r>
          </a:p>
        </p:txBody>
      </p:sp>
      <p:sp>
        <p:nvSpPr>
          <p:cNvPr id="3" name="Sous-titre 2"/>
          <p:cNvSpPr>
            <a:spLocks noGrp="1"/>
          </p:cNvSpPr>
          <p:nvPr>
            <p:ph type="subTitle" idx="1"/>
          </p:nvPr>
        </p:nvSpPr>
        <p:spPr>
          <a:xfrm>
            <a:off x="971600" y="2564904"/>
            <a:ext cx="7200800" cy="2592288"/>
          </a:xfrm>
        </p:spPr>
        <p:txBody>
          <a:bodyPr>
            <a:normAutofit fontScale="70000" lnSpcReduction="2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les assurés ou bénéficiaires, enfants à partir de 16 ans ont leur carte vitale personnelle. Les enfants de moins de 16 ans sont inscrits sur la carte vitale du père ou de la mère. Elle atteste de l’affiliation et des droits à l’assurance maladie. Elle contient les renseignements nécessaires au remboursement des soins et des prises en charge dans les hôpitaux. Elle sert à bénéficier d’un remboursement des dépenses de santé sous 5 jours</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A quoi sert la contraception?</a:t>
            </a:r>
          </a:p>
        </p:txBody>
      </p:sp>
      <p:sp>
        <p:nvSpPr>
          <p:cNvPr id="3" name="Sous-titre 2"/>
          <p:cNvSpPr>
            <a:spLocks noGrp="1"/>
          </p:cNvSpPr>
          <p:nvPr>
            <p:ph type="subTitle" idx="1"/>
          </p:nvPr>
        </p:nvSpPr>
        <p:spPr>
          <a:xfrm>
            <a:off x="1403648" y="2564904"/>
            <a:ext cx="6400800" cy="1752600"/>
          </a:xfrm>
        </p:spPr>
        <p:txBody>
          <a:bodyPr/>
          <a:lstStyle/>
          <a:p>
            <a:r>
              <a:rPr lang="fr-FR" i="1" u="sng" dirty="0">
                <a:solidFill>
                  <a:srgbClr val="0070C0"/>
                </a:solidFill>
              </a:rPr>
              <a:t>Réponse</a:t>
            </a:r>
            <a:r>
              <a:rPr lang="fr-FR" i="1" dirty="0">
                <a:solidFill>
                  <a:srgbClr val="0070C0"/>
                </a:solidFill>
              </a:rPr>
              <a:t> : </a:t>
            </a:r>
            <a:r>
              <a:rPr lang="fr-FR" dirty="0">
                <a:solidFill>
                  <a:srgbClr val="0070C0"/>
                </a:solidFill>
              </a:rPr>
              <a:t>Elle sert à éviter de tomber enceinte.</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Quels sont les deux moyens de contraception les plus couramment utilisés?</a:t>
            </a:r>
          </a:p>
        </p:txBody>
      </p:sp>
      <p:sp>
        <p:nvSpPr>
          <p:cNvPr id="3" name="Sous-titre 2"/>
          <p:cNvSpPr>
            <a:spLocks noGrp="1"/>
          </p:cNvSpPr>
          <p:nvPr>
            <p:ph type="subTitle" idx="1"/>
          </p:nvPr>
        </p:nvSpPr>
        <p:spPr>
          <a:xfrm>
            <a:off x="1403648" y="2564904"/>
            <a:ext cx="6400800" cy="1752600"/>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Pilule et préservatif.</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 est leur mode d’action?</a:t>
            </a:r>
          </a:p>
        </p:txBody>
      </p:sp>
      <p:sp>
        <p:nvSpPr>
          <p:cNvPr id="3" name="Sous-titre 2"/>
          <p:cNvSpPr>
            <a:spLocks noGrp="1"/>
          </p:cNvSpPr>
          <p:nvPr>
            <p:ph type="subTitle" idx="1"/>
          </p:nvPr>
        </p:nvSpPr>
        <p:spPr>
          <a:xfrm>
            <a:off x="1403648" y="2564904"/>
            <a:ext cx="6400800" cy="1752600"/>
          </a:xfrm>
        </p:spPr>
        <p:txBody>
          <a:bodyPr>
            <a:normAutofit fontScale="92500" lnSpcReduction="20000"/>
          </a:bodyPr>
          <a:lstStyle/>
          <a:p>
            <a:r>
              <a:rPr lang="fr-FR" i="1" u="sng" dirty="0">
                <a:solidFill>
                  <a:srgbClr val="0070C0"/>
                </a:solidFill>
              </a:rPr>
              <a:t>Réponse</a:t>
            </a:r>
            <a:r>
              <a:rPr lang="fr-FR" i="1" dirty="0">
                <a:solidFill>
                  <a:srgbClr val="0070C0"/>
                </a:solidFill>
              </a:rPr>
              <a:t> : </a:t>
            </a:r>
          </a:p>
          <a:p>
            <a:r>
              <a:rPr lang="fr-FR" u="sng" dirty="0">
                <a:solidFill>
                  <a:srgbClr val="0070C0"/>
                </a:solidFill>
              </a:rPr>
              <a:t>Pilule</a:t>
            </a:r>
            <a:r>
              <a:rPr lang="fr-FR" dirty="0">
                <a:solidFill>
                  <a:srgbClr val="0070C0"/>
                </a:solidFill>
              </a:rPr>
              <a:t> : bloquer l’ovulation et </a:t>
            </a:r>
            <a:r>
              <a:rPr lang="fr-FR" u="sng" dirty="0">
                <a:solidFill>
                  <a:srgbClr val="0070C0"/>
                </a:solidFill>
              </a:rPr>
              <a:t>Préservatif</a:t>
            </a:r>
            <a:r>
              <a:rPr lang="fr-FR" dirty="0">
                <a:solidFill>
                  <a:srgbClr val="0070C0"/>
                </a:solidFill>
              </a:rPr>
              <a:t> : éviter l’écoulement du sperme dans le vagin</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La pilule du lendemain est-elle une méthode contraceptive?</a:t>
            </a:r>
          </a:p>
        </p:txBody>
      </p:sp>
      <p:sp>
        <p:nvSpPr>
          <p:cNvPr id="3" name="Sous-titre 2"/>
          <p:cNvSpPr>
            <a:spLocks noGrp="1"/>
          </p:cNvSpPr>
          <p:nvPr>
            <p:ph type="subTitle" idx="1"/>
          </p:nvPr>
        </p:nvSpPr>
        <p:spPr>
          <a:xfrm>
            <a:off x="1115616" y="2564904"/>
            <a:ext cx="7272808" cy="2520280"/>
          </a:xfrm>
        </p:spPr>
        <p:txBody>
          <a:bodyPr>
            <a:normAutofit fontScale="85000" lnSpcReduction="2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il s’agit d’une contraception de rattrapage que l’on doit prendre de manière </a:t>
            </a:r>
            <a:r>
              <a:rPr lang="fr-FR" u="sng" dirty="0">
                <a:solidFill>
                  <a:srgbClr val="0070C0"/>
                </a:solidFill>
              </a:rPr>
              <a:t>exceptionnelle</a:t>
            </a:r>
            <a:r>
              <a:rPr lang="fr-FR" dirty="0">
                <a:solidFill>
                  <a:srgbClr val="0070C0"/>
                </a:solidFill>
              </a:rPr>
              <a:t>, le plus rapidement et au plus tard 72 heures après le rapport sexuel. (gratuite, sans ordonnance délivrée dans les pharmacies, infirmerie du collège, centre de planification et d’éducation familiale)</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Comment trouver des structures d’accueil pour avoir des informations sur la sexualité et la contraception?</a:t>
            </a:r>
          </a:p>
        </p:txBody>
      </p:sp>
      <p:sp>
        <p:nvSpPr>
          <p:cNvPr id="3" name="Sous-titre 2"/>
          <p:cNvSpPr>
            <a:spLocks noGrp="1"/>
          </p:cNvSpPr>
          <p:nvPr>
            <p:ph type="subTitle" idx="1"/>
          </p:nvPr>
        </p:nvSpPr>
        <p:spPr>
          <a:xfrm>
            <a:off x="1403648" y="2924944"/>
            <a:ext cx="6400800" cy="1752600"/>
          </a:xfrm>
        </p:spPr>
        <p:txBody>
          <a:bodyPr/>
          <a:lstStyle/>
          <a:p>
            <a:r>
              <a:rPr lang="fr-FR" i="1" u="sng" dirty="0">
                <a:solidFill>
                  <a:srgbClr val="0070C0"/>
                </a:solidFill>
              </a:rPr>
              <a:t>Réponse</a:t>
            </a:r>
            <a:r>
              <a:rPr lang="fr-FR" i="1" dirty="0">
                <a:solidFill>
                  <a:srgbClr val="0070C0"/>
                </a:solidFill>
              </a:rPr>
              <a:t> : </a:t>
            </a:r>
            <a:r>
              <a:rPr lang="fr-FR" dirty="0">
                <a:solidFill>
                  <a:srgbClr val="0070C0"/>
                </a:solidFill>
              </a:rPr>
              <a:t>les centres de planification familiale (rue Nicolas </a:t>
            </a:r>
            <a:r>
              <a:rPr lang="fr-FR" dirty="0" err="1">
                <a:solidFill>
                  <a:srgbClr val="0070C0"/>
                </a:solidFill>
              </a:rPr>
              <a:t>Berthot</a:t>
            </a:r>
            <a:r>
              <a:rPr lang="fr-FR" dirty="0">
                <a:solidFill>
                  <a:srgbClr val="0070C0"/>
                </a:solidFill>
              </a:rPr>
              <a:t> à Dijon)</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Quels sont les aliments qui sont consommés à midi?</a:t>
            </a:r>
          </a:p>
        </p:txBody>
      </p:sp>
      <p:sp>
        <p:nvSpPr>
          <p:cNvPr id="3" name="Sous-titre 2"/>
          <p:cNvSpPr>
            <a:spLocks noGrp="1"/>
          </p:cNvSpPr>
          <p:nvPr>
            <p:ph type="subTitle" idx="1"/>
          </p:nvPr>
        </p:nvSpPr>
        <p:spPr>
          <a:xfrm>
            <a:off x="1403648" y="2564904"/>
            <a:ext cx="6400800" cy="1752600"/>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Viandes/poissons/œufs, légumes, féculents, boisson, matières grasses…</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La fécondation, qu’est-ce que c’est?</a:t>
            </a:r>
          </a:p>
        </p:txBody>
      </p:sp>
      <p:sp>
        <p:nvSpPr>
          <p:cNvPr id="3" name="Sous-titre 2"/>
          <p:cNvSpPr>
            <a:spLocks noGrp="1"/>
          </p:cNvSpPr>
          <p:nvPr>
            <p:ph type="subTitle" idx="1"/>
          </p:nvPr>
        </p:nvSpPr>
        <p:spPr>
          <a:xfrm>
            <a:off x="1403648" y="2564904"/>
            <a:ext cx="6400800" cy="1752600"/>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C’est l’union d’un spermatozoïde et d’un ovule.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 est l’organe où a lieu la fécondation?</a:t>
            </a:r>
          </a:p>
        </p:txBody>
      </p:sp>
      <p:sp>
        <p:nvSpPr>
          <p:cNvPr id="3" name="Sous-titre 2"/>
          <p:cNvSpPr>
            <a:spLocks noGrp="1"/>
          </p:cNvSpPr>
          <p:nvPr>
            <p:ph type="subTitle" idx="1"/>
          </p:nvPr>
        </p:nvSpPr>
        <p:spPr>
          <a:xfrm>
            <a:off x="1403648" y="2564904"/>
            <a:ext cx="6400800" cy="1752600"/>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Dans la trompe</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Où a lieu la nidation?</a:t>
            </a:r>
          </a:p>
        </p:txBody>
      </p:sp>
      <p:sp>
        <p:nvSpPr>
          <p:cNvPr id="3" name="Sous-titre 2"/>
          <p:cNvSpPr>
            <a:spLocks noGrp="1"/>
          </p:cNvSpPr>
          <p:nvPr>
            <p:ph type="subTitle" idx="1"/>
          </p:nvPr>
        </p:nvSpPr>
        <p:spPr>
          <a:xfrm>
            <a:off x="1403648" y="2564904"/>
            <a:ext cx="6400800" cy="1752600"/>
          </a:xfrm>
        </p:spPr>
        <p:txBody>
          <a:bodyPr/>
          <a:lstStyle/>
          <a:p>
            <a:r>
              <a:rPr lang="fr-FR" i="1" u="sng" dirty="0">
                <a:solidFill>
                  <a:srgbClr val="0070C0"/>
                </a:solidFill>
              </a:rPr>
              <a:t>Réponse</a:t>
            </a:r>
            <a:r>
              <a:rPr lang="fr-FR" i="1" dirty="0">
                <a:solidFill>
                  <a:srgbClr val="0070C0"/>
                </a:solidFill>
              </a:rPr>
              <a:t> : </a:t>
            </a:r>
            <a:r>
              <a:rPr lang="fr-FR" dirty="0">
                <a:solidFill>
                  <a:srgbClr val="0070C0"/>
                </a:solidFill>
              </a:rPr>
              <a:t>Dans l’utérus sur la paroi de la muqueuse</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La fécondation et la nidation ont-elles lieu dans des organes de l’appareil génital féminin ou masculin?</a:t>
            </a:r>
          </a:p>
        </p:txBody>
      </p:sp>
      <p:sp>
        <p:nvSpPr>
          <p:cNvPr id="3" name="Sous-titre 2"/>
          <p:cNvSpPr>
            <a:spLocks noGrp="1"/>
          </p:cNvSpPr>
          <p:nvPr>
            <p:ph type="subTitle" idx="1"/>
          </p:nvPr>
        </p:nvSpPr>
        <p:spPr>
          <a:xfrm>
            <a:off x="1547664" y="3140968"/>
            <a:ext cx="6400800" cy="1752600"/>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Dans l’appareil génital féminin</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Quelles sont les différentes étapes du cycle de l’eau?</a:t>
            </a:r>
          </a:p>
        </p:txBody>
      </p:sp>
      <p:sp>
        <p:nvSpPr>
          <p:cNvPr id="3" name="Sous-titre 2"/>
          <p:cNvSpPr>
            <a:spLocks noGrp="1"/>
          </p:cNvSpPr>
          <p:nvPr>
            <p:ph type="subTitle" idx="1"/>
          </p:nvPr>
        </p:nvSpPr>
        <p:spPr>
          <a:xfrm>
            <a:off x="1403648" y="2564904"/>
            <a:ext cx="6400800" cy="1752600"/>
          </a:xfrm>
        </p:spPr>
        <p:txBody>
          <a:bodyPr/>
          <a:lstStyle/>
          <a:p>
            <a:r>
              <a:rPr lang="fr-FR" i="1" u="sng" dirty="0">
                <a:solidFill>
                  <a:srgbClr val="0070C0"/>
                </a:solidFill>
              </a:rPr>
              <a:t>Réponse</a:t>
            </a:r>
            <a:r>
              <a:rPr lang="fr-FR" i="1" dirty="0">
                <a:solidFill>
                  <a:srgbClr val="0070C0"/>
                </a:solidFill>
              </a:rPr>
              <a:t> : </a:t>
            </a:r>
            <a:r>
              <a:rPr lang="fr-FR" dirty="0">
                <a:solidFill>
                  <a:srgbClr val="0070C0"/>
                </a:solidFill>
              </a:rPr>
              <a:t>Evaporation- condensation- précipitations- infiltration.</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 est le circuit d’approvisionnement en eau?</a:t>
            </a:r>
          </a:p>
        </p:txBody>
      </p:sp>
      <p:sp>
        <p:nvSpPr>
          <p:cNvPr id="3" name="Sous-titre 2"/>
          <p:cNvSpPr>
            <a:spLocks noGrp="1"/>
          </p:cNvSpPr>
          <p:nvPr>
            <p:ph type="subTitle" idx="1"/>
          </p:nvPr>
        </p:nvSpPr>
        <p:spPr>
          <a:xfrm>
            <a:off x="1115616" y="2564904"/>
            <a:ext cx="7200800" cy="2520280"/>
          </a:xfrm>
        </p:spPr>
        <p:txBody>
          <a:bodyPr>
            <a:normAutofit fontScale="85000" lnSpcReduction="1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captage (prélèvement des eaux usées, pompage en cours d’eau) – dégrillage (élimination des gros déchets)  – décantation (élimination des résidus les plus fins) – filtration (polluants savon huile) – ozonation (désinfection) – stockage de l’eau potable dans le château d’eau et distribution</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Quelles sont les activités de la vie quotidienne qui utilisent l’eau?</a:t>
            </a:r>
          </a:p>
        </p:txBody>
      </p:sp>
      <p:sp>
        <p:nvSpPr>
          <p:cNvPr id="3" name="Sous-titre 2"/>
          <p:cNvSpPr>
            <a:spLocks noGrp="1"/>
          </p:cNvSpPr>
          <p:nvPr>
            <p:ph type="subTitle" idx="1"/>
          </p:nvPr>
        </p:nvSpPr>
        <p:spPr>
          <a:xfrm>
            <a:off x="1403648" y="2564904"/>
            <a:ext cx="6400800" cy="1752600"/>
          </a:xfrm>
        </p:spPr>
        <p:txBody>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L’hygiène, la cuisine, le lavage…</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Quelles sont les mesures individuelles  d’économie d’eau dans la vie de tous les jours?</a:t>
            </a:r>
          </a:p>
        </p:txBody>
      </p:sp>
      <p:sp>
        <p:nvSpPr>
          <p:cNvPr id="3" name="Sous-titre 2"/>
          <p:cNvSpPr>
            <a:spLocks noGrp="1"/>
          </p:cNvSpPr>
          <p:nvPr>
            <p:ph type="subTitle" idx="1"/>
          </p:nvPr>
        </p:nvSpPr>
        <p:spPr>
          <a:xfrm>
            <a:off x="1187624" y="2852936"/>
            <a:ext cx="6984776" cy="1944216"/>
          </a:xfrm>
        </p:spPr>
        <p:txBody>
          <a:bodyPr>
            <a:normAutofit fontScale="92500" lnSpcReduction="2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Prendre une douche plutôt qu’un bain, installer un récupérateur d’eau de pluie, fermer le robinet quand on se brosse les dents ou on se lave, réparer les fuites, équiper les WC d’une double commande…</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Quels sont les polluants domestiques de l’eau ?</a:t>
            </a:r>
          </a:p>
        </p:txBody>
      </p:sp>
      <p:sp>
        <p:nvSpPr>
          <p:cNvPr id="3" name="Sous-titre 2"/>
          <p:cNvSpPr>
            <a:spLocks noGrp="1"/>
          </p:cNvSpPr>
          <p:nvPr>
            <p:ph type="subTitle" idx="1"/>
          </p:nvPr>
        </p:nvSpPr>
        <p:spPr>
          <a:xfrm>
            <a:off x="1187624" y="2564904"/>
            <a:ext cx="6840760" cy="2160240"/>
          </a:xfrm>
        </p:spPr>
        <p:txBody>
          <a:bodyPr>
            <a:normAutofit fontScale="92500" lnSpcReduction="1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les eaux ménagères savonneuses, les eaux de lavage chargées de détergents, de graisses, les eaux provenant des WC chargées de matières organiques et de germes fécaux.</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Comment peut-on préserver la qualité de l’eau?</a:t>
            </a:r>
          </a:p>
        </p:txBody>
      </p:sp>
      <p:sp>
        <p:nvSpPr>
          <p:cNvPr id="3" name="Sous-titre 2"/>
          <p:cNvSpPr>
            <a:spLocks noGrp="1"/>
          </p:cNvSpPr>
          <p:nvPr>
            <p:ph type="subTitle" idx="1"/>
          </p:nvPr>
        </p:nvSpPr>
        <p:spPr>
          <a:xfrm>
            <a:off x="1043608" y="2564904"/>
            <a:ext cx="7416824" cy="3240360"/>
          </a:xfrm>
        </p:spPr>
        <p:txBody>
          <a:bodyPr>
            <a:normAutofit fontScale="77500" lnSpcReduction="2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vérifier la qualité des installations intérieures et de leur bon entretien. Ne pas jeter dans l'évier ou dans les toilettes les produits suivants :</a:t>
            </a:r>
          </a:p>
          <a:p>
            <a:pPr lvl="0" algn="l"/>
            <a:r>
              <a:rPr lang="fr-FR" dirty="0">
                <a:solidFill>
                  <a:srgbClr val="0070C0"/>
                </a:solidFill>
              </a:rPr>
              <a:t>-  les médicaments périmés ou entamés</a:t>
            </a:r>
            <a:br>
              <a:rPr lang="fr-FR" dirty="0">
                <a:solidFill>
                  <a:srgbClr val="0070C0"/>
                </a:solidFill>
              </a:rPr>
            </a:br>
            <a:r>
              <a:rPr lang="fr-FR" dirty="0">
                <a:solidFill>
                  <a:srgbClr val="0070C0"/>
                </a:solidFill>
              </a:rPr>
              <a:t>-  les huiles de vidange neuves ou usées- les fonds de     peinture ou de vernis </a:t>
            </a:r>
            <a:br>
              <a:rPr lang="fr-FR" dirty="0">
                <a:solidFill>
                  <a:srgbClr val="0070C0"/>
                </a:solidFill>
              </a:rPr>
            </a:br>
            <a:r>
              <a:rPr lang="fr-FR" dirty="0">
                <a:solidFill>
                  <a:srgbClr val="0070C0"/>
                </a:solidFill>
              </a:rPr>
              <a:t>-  les produits contre les animaux nuisibles (insecticides, pesticides) </a:t>
            </a:r>
            <a:br>
              <a:rPr lang="fr-FR" dirty="0">
                <a:solidFill>
                  <a:srgbClr val="0070C0"/>
                </a:solidFill>
              </a:rPr>
            </a:br>
            <a:r>
              <a:rPr lang="fr-FR" dirty="0">
                <a:solidFill>
                  <a:srgbClr val="0070C0"/>
                </a:solidFill>
              </a:rPr>
              <a:t>-  les mégots de cigarettes</a:t>
            </a:r>
            <a:br>
              <a:rPr lang="fr-FR" dirty="0">
                <a:solidFill>
                  <a:srgbClr val="0070C0"/>
                </a:solidFill>
              </a:rPr>
            </a:br>
            <a:r>
              <a:rPr lang="fr-FR" dirty="0">
                <a:solidFill>
                  <a:srgbClr val="0070C0"/>
                </a:solidFill>
              </a:rPr>
              <a:t>-  les lingettes…</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Comment sait-on si un repas est équilibré?</a:t>
            </a:r>
          </a:p>
        </p:txBody>
      </p:sp>
      <p:sp>
        <p:nvSpPr>
          <p:cNvPr id="3" name="Sous-titre 2"/>
          <p:cNvSpPr>
            <a:spLocks noGrp="1"/>
          </p:cNvSpPr>
          <p:nvPr>
            <p:ph type="subTitle" idx="1"/>
          </p:nvPr>
        </p:nvSpPr>
        <p:spPr>
          <a:xfrm>
            <a:off x="1403648" y="2564904"/>
            <a:ext cx="6400800" cy="1752600"/>
          </a:xfrm>
        </p:spPr>
        <p:txBody>
          <a:bodyPr/>
          <a:lstStyle/>
          <a:p>
            <a:r>
              <a:rPr lang="fr-FR" i="1" u="sng" dirty="0">
                <a:solidFill>
                  <a:srgbClr val="0070C0"/>
                </a:solidFill>
              </a:rPr>
              <a:t>Réponse</a:t>
            </a:r>
            <a:r>
              <a:rPr lang="fr-FR" i="1" dirty="0">
                <a:solidFill>
                  <a:srgbClr val="0070C0"/>
                </a:solidFill>
              </a:rPr>
              <a:t> : </a:t>
            </a:r>
            <a:r>
              <a:rPr lang="fr-FR" dirty="0">
                <a:solidFill>
                  <a:srgbClr val="0070C0"/>
                </a:solidFill>
              </a:rPr>
              <a:t>Il doit regrouper les 6 familles d’aliments, être varié.</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Quels sont les accidents de la vie courante?</a:t>
            </a:r>
          </a:p>
        </p:txBody>
      </p:sp>
      <p:sp>
        <p:nvSpPr>
          <p:cNvPr id="3" name="Sous-titre 2"/>
          <p:cNvSpPr>
            <a:spLocks noGrp="1"/>
          </p:cNvSpPr>
          <p:nvPr>
            <p:ph type="subTitle" idx="1"/>
          </p:nvPr>
        </p:nvSpPr>
        <p:spPr>
          <a:xfrm>
            <a:off x="1115616" y="2564904"/>
            <a:ext cx="7200800" cy="2448272"/>
          </a:xfrm>
        </p:spPr>
        <p:txBody>
          <a:bodyPr>
            <a:normAutofit fontScale="85000" lnSpcReduction="2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chute, noyade, brûlure, morsure, électrocution… les </a:t>
            </a:r>
            <a:r>
              <a:rPr lang="fr-FR" dirty="0" err="1">
                <a:solidFill>
                  <a:srgbClr val="0070C0"/>
                </a:solidFill>
              </a:rPr>
              <a:t>Ac</a:t>
            </a:r>
            <a:r>
              <a:rPr lang="fr-FR" dirty="0">
                <a:solidFill>
                  <a:srgbClr val="0070C0"/>
                </a:solidFill>
              </a:rPr>
              <a:t> </a:t>
            </a:r>
            <a:r>
              <a:rPr lang="fr-FR" dirty="0" err="1">
                <a:solidFill>
                  <a:srgbClr val="0070C0"/>
                </a:solidFill>
              </a:rPr>
              <a:t>Vc</a:t>
            </a:r>
            <a:r>
              <a:rPr lang="fr-FR" dirty="0">
                <a:solidFill>
                  <a:srgbClr val="0070C0"/>
                </a:solidFill>
              </a:rPr>
              <a:t> correspondent aux accidents survenant au </a:t>
            </a:r>
            <a:r>
              <a:rPr lang="fr-FR" u="sng" dirty="0">
                <a:solidFill>
                  <a:srgbClr val="0070C0"/>
                </a:solidFill>
              </a:rPr>
              <a:t>domicile</a:t>
            </a:r>
            <a:r>
              <a:rPr lang="fr-FR" dirty="0">
                <a:solidFill>
                  <a:srgbClr val="0070C0"/>
                </a:solidFill>
              </a:rPr>
              <a:t>, sur les aires de </a:t>
            </a:r>
            <a:r>
              <a:rPr lang="fr-FR" u="sng" dirty="0">
                <a:solidFill>
                  <a:srgbClr val="0070C0"/>
                </a:solidFill>
              </a:rPr>
              <a:t>sports</a:t>
            </a:r>
            <a:r>
              <a:rPr lang="fr-FR" dirty="0">
                <a:solidFill>
                  <a:srgbClr val="0070C0"/>
                </a:solidFill>
              </a:rPr>
              <a:t> ou de </a:t>
            </a:r>
            <a:r>
              <a:rPr lang="fr-FR" u="sng" dirty="0">
                <a:solidFill>
                  <a:srgbClr val="0070C0"/>
                </a:solidFill>
              </a:rPr>
              <a:t>loisirs</a:t>
            </a:r>
            <a:r>
              <a:rPr lang="fr-FR" dirty="0">
                <a:solidFill>
                  <a:srgbClr val="0070C0"/>
                </a:solidFill>
              </a:rPr>
              <a:t>, à </a:t>
            </a:r>
            <a:r>
              <a:rPr lang="fr-FR" u="sng" dirty="0">
                <a:solidFill>
                  <a:srgbClr val="0070C0"/>
                </a:solidFill>
              </a:rPr>
              <a:t>l’école</a:t>
            </a:r>
            <a:r>
              <a:rPr lang="fr-FR" dirty="0">
                <a:solidFill>
                  <a:srgbClr val="0070C0"/>
                </a:solidFill>
              </a:rPr>
              <a:t>, dans la </a:t>
            </a:r>
            <a:r>
              <a:rPr lang="fr-FR" u="sng" dirty="0">
                <a:solidFill>
                  <a:srgbClr val="0070C0"/>
                </a:solidFill>
              </a:rPr>
              <a:t>rue</a:t>
            </a:r>
            <a:r>
              <a:rPr lang="fr-FR" dirty="0">
                <a:solidFill>
                  <a:srgbClr val="0070C0"/>
                </a:solidFill>
              </a:rPr>
              <a:t>, les </a:t>
            </a:r>
            <a:r>
              <a:rPr lang="fr-FR" u="sng" dirty="0">
                <a:solidFill>
                  <a:srgbClr val="0070C0"/>
                </a:solidFill>
              </a:rPr>
              <a:t>magasins</a:t>
            </a:r>
            <a:r>
              <a:rPr lang="fr-FR" dirty="0">
                <a:solidFill>
                  <a:srgbClr val="0070C0"/>
                </a:solidFill>
              </a:rPr>
              <a:t>, en </a:t>
            </a:r>
            <a:r>
              <a:rPr lang="fr-FR" u="sng" dirty="0">
                <a:solidFill>
                  <a:srgbClr val="0070C0"/>
                </a:solidFill>
              </a:rPr>
              <a:t>vacances</a:t>
            </a:r>
            <a:r>
              <a:rPr lang="fr-FR" dirty="0">
                <a:solidFill>
                  <a:srgbClr val="0070C0"/>
                </a:solidFill>
              </a:rPr>
              <a:t> mais ils ne correspondent aux accidents de la circulation et du travail, aux suicides et aux agressions.</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Quelles peuvent être les conséquences des accidents de la vie courante?</a:t>
            </a:r>
          </a:p>
        </p:txBody>
      </p:sp>
      <p:sp>
        <p:nvSpPr>
          <p:cNvPr id="3" name="Sous-titre 2"/>
          <p:cNvSpPr>
            <a:spLocks noGrp="1"/>
          </p:cNvSpPr>
          <p:nvPr>
            <p:ph type="subTitle" idx="1"/>
          </p:nvPr>
        </p:nvSpPr>
        <p:spPr>
          <a:xfrm>
            <a:off x="971600" y="2564904"/>
            <a:ext cx="7488832" cy="2592288"/>
          </a:xfrm>
        </p:spPr>
        <p:txBody>
          <a:bodyPr>
            <a:normAutofit fontScale="92500" lnSpcReduction="1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ces traumatismes subis provoquent de lourdes incidences physiques et morales (cicatrices, handicap moteur…) pour les victimes elles-mêmes, leurs familles ainsi que pour la collectivité qui doit en assurer le coût social</a:t>
            </a:r>
            <a:r>
              <a:rPr lang="fr-FR" dirty="0"/>
              <a:t>.</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Comment éviter les accidents de la vie courante?</a:t>
            </a:r>
          </a:p>
        </p:txBody>
      </p:sp>
      <p:sp>
        <p:nvSpPr>
          <p:cNvPr id="3" name="Sous-titre 2"/>
          <p:cNvSpPr>
            <a:spLocks noGrp="1"/>
          </p:cNvSpPr>
          <p:nvPr>
            <p:ph type="subTitle" idx="1"/>
          </p:nvPr>
        </p:nvSpPr>
        <p:spPr>
          <a:xfrm>
            <a:off x="1043608" y="2564904"/>
            <a:ext cx="7200800" cy="2664296"/>
          </a:xfrm>
        </p:spPr>
        <p:txBody>
          <a:bodyPr>
            <a:normAutofit fontScale="77500" lnSpcReduction="2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sécuriser la maison et son environnement (produits toxiques rangés en hauteur pour les enfants, existence de nombreux points d’appui dans la maison pour les personnes âgées, protéger la piscine, ne jamais laisser seul un bébé dans une baignoire, installer des cache-prises, éclairage suffisant et circulation facile dans chaque pièce pour éviter les chutes…)</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A quoi sert une assurance responsabilité civile?</a:t>
            </a:r>
          </a:p>
        </p:txBody>
      </p:sp>
      <p:sp>
        <p:nvSpPr>
          <p:cNvPr id="3" name="Sous-titre 2"/>
          <p:cNvSpPr>
            <a:spLocks noGrp="1"/>
          </p:cNvSpPr>
          <p:nvPr>
            <p:ph type="subTitle" idx="1"/>
          </p:nvPr>
        </p:nvSpPr>
        <p:spPr>
          <a:xfrm>
            <a:off x="899592" y="2564904"/>
            <a:ext cx="7488832" cy="2016224"/>
          </a:xfrm>
        </p:spPr>
        <p:txBody>
          <a:bodyPr>
            <a:normAutofit lnSpcReduction="1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cette assurance correspond à l’obligation de réparer les dommages causés à autrui ou à un tiers même si le dommage résulte d’une imprudence.</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Quelle est la seule assurance obligatoire dans les contrats d’assurance d’un véhicule moteur?</a:t>
            </a:r>
          </a:p>
        </p:txBody>
      </p:sp>
      <p:sp>
        <p:nvSpPr>
          <p:cNvPr id="3" name="Sous-titre 2"/>
          <p:cNvSpPr>
            <a:spLocks noGrp="1"/>
          </p:cNvSpPr>
          <p:nvPr>
            <p:ph type="subTitle" idx="1"/>
          </p:nvPr>
        </p:nvSpPr>
        <p:spPr>
          <a:xfrm>
            <a:off x="971600" y="2924944"/>
            <a:ext cx="7488832" cy="2016224"/>
          </a:xfrm>
        </p:spPr>
        <p:txBody>
          <a:bodyPr>
            <a:normAutofit/>
          </a:bodyPr>
          <a:lstStyle/>
          <a:p>
            <a:r>
              <a:rPr lang="fr-FR" i="1" u="sng" dirty="0">
                <a:solidFill>
                  <a:srgbClr val="0070C0"/>
                </a:solidFill>
              </a:rPr>
              <a:t>Réponse</a:t>
            </a:r>
            <a:r>
              <a:rPr lang="fr-FR" i="1" dirty="0">
                <a:solidFill>
                  <a:srgbClr val="0070C0"/>
                </a:solidFill>
              </a:rPr>
              <a:t> : </a:t>
            </a:r>
            <a:r>
              <a:rPr lang="fr-FR" dirty="0">
                <a:solidFill>
                  <a:srgbClr val="0070C0"/>
                </a:solidFill>
              </a:rPr>
              <a:t>La responsabilité civile dite « au tiers »</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Existe-t-il des garanties non obligatoires?</a:t>
            </a:r>
          </a:p>
        </p:txBody>
      </p:sp>
      <p:sp>
        <p:nvSpPr>
          <p:cNvPr id="3" name="Sous-titre 2"/>
          <p:cNvSpPr>
            <a:spLocks noGrp="1"/>
          </p:cNvSpPr>
          <p:nvPr>
            <p:ph type="subTitle" idx="1"/>
          </p:nvPr>
        </p:nvSpPr>
        <p:spPr>
          <a:xfrm>
            <a:off x="899592" y="2564904"/>
            <a:ext cx="7488832" cy="2016224"/>
          </a:xfrm>
        </p:spPr>
        <p:txBody>
          <a:bodyPr>
            <a:normAutofit/>
          </a:bodyPr>
          <a:lstStyle/>
          <a:p>
            <a:r>
              <a:rPr lang="fr-FR" i="1" u="sng" dirty="0">
                <a:solidFill>
                  <a:srgbClr val="0070C0"/>
                </a:solidFill>
              </a:rPr>
              <a:t>Réponse</a:t>
            </a:r>
            <a:r>
              <a:rPr lang="fr-FR" i="1" dirty="0">
                <a:solidFill>
                  <a:srgbClr val="0070C0"/>
                </a:solidFill>
              </a:rPr>
              <a:t> : </a:t>
            </a:r>
            <a:r>
              <a:rPr lang="fr-FR" dirty="0">
                <a:solidFill>
                  <a:srgbClr val="0070C0"/>
                </a:solidFill>
              </a:rPr>
              <a:t>Oui, il existe des garanties facultatives : vol, catastrophes naturelles…</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Quels sont les différents constituants caractéristiques apportés par les groupes d’aliments?</a:t>
            </a:r>
          </a:p>
        </p:txBody>
      </p:sp>
      <p:sp>
        <p:nvSpPr>
          <p:cNvPr id="3" name="Sous-titre 2"/>
          <p:cNvSpPr>
            <a:spLocks noGrp="1"/>
          </p:cNvSpPr>
          <p:nvPr>
            <p:ph type="subTitle" idx="1"/>
          </p:nvPr>
        </p:nvSpPr>
        <p:spPr>
          <a:xfrm>
            <a:off x="1403648" y="2564904"/>
            <a:ext cx="6400800" cy="1752600"/>
          </a:xfrm>
        </p:spPr>
        <p:txBody>
          <a:bodyPr/>
          <a:lstStyle/>
          <a:p>
            <a:r>
              <a:rPr lang="fr-FR" i="1" u="sng" dirty="0">
                <a:solidFill>
                  <a:srgbClr val="0070C0"/>
                </a:solidFill>
              </a:rPr>
              <a:t>Réponse</a:t>
            </a:r>
            <a:r>
              <a:rPr lang="fr-FR" i="1" dirty="0">
                <a:solidFill>
                  <a:srgbClr val="0070C0"/>
                </a:solidFill>
              </a:rPr>
              <a:t> : Des nutriments: </a:t>
            </a:r>
            <a:r>
              <a:rPr lang="fr-FR" dirty="0">
                <a:solidFill>
                  <a:srgbClr val="0070C0"/>
                </a:solidFill>
              </a:rPr>
              <a:t>Glucides, lipides, protides, vitamines, fer, calcium…</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lstStyle/>
          <a:p>
            <a:r>
              <a:rPr lang="fr-FR" dirty="0"/>
              <a:t>Tous les individus ont-ils les mêmes besoins énergétiques?</a:t>
            </a:r>
          </a:p>
        </p:txBody>
      </p:sp>
      <p:sp>
        <p:nvSpPr>
          <p:cNvPr id="3" name="Sous-titre 2"/>
          <p:cNvSpPr>
            <a:spLocks noGrp="1"/>
          </p:cNvSpPr>
          <p:nvPr>
            <p:ph type="subTitle" idx="1"/>
          </p:nvPr>
        </p:nvSpPr>
        <p:spPr>
          <a:xfrm>
            <a:off x="1115616" y="2564904"/>
            <a:ext cx="6984776" cy="2376264"/>
          </a:xfrm>
        </p:spPr>
        <p:txBody>
          <a:bodyPr>
            <a:normAutofit fontScale="92500" lnSpcReduction="10000"/>
          </a:bodyPr>
          <a:lstStyle/>
          <a:p>
            <a:r>
              <a:rPr lang="fr-FR" i="1" u="sng" dirty="0">
                <a:solidFill>
                  <a:srgbClr val="0070C0"/>
                </a:solidFill>
              </a:rPr>
              <a:t>Réponse</a:t>
            </a:r>
            <a:r>
              <a:rPr lang="fr-FR" i="1" dirty="0">
                <a:solidFill>
                  <a:srgbClr val="0070C0"/>
                </a:solidFill>
              </a:rPr>
              <a:t> : </a:t>
            </a:r>
            <a:r>
              <a:rPr lang="fr-FR" dirty="0">
                <a:solidFill>
                  <a:srgbClr val="0070C0"/>
                </a:solidFill>
              </a:rPr>
              <a:t>Non, les besoins sont différents entre un sportif, un adolescent, une adulte femme ou une personne âgée. Les besoins varient en fonction de l’activité de la personne, ses besoins pour grandir…</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Quelles sont les mesures de prévention pour éviter la surcharge pondérale?</a:t>
            </a:r>
          </a:p>
        </p:txBody>
      </p:sp>
      <p:sp>
        <p:nvSpPr>
          <p:cNvPr id="3" name="Sous-titre 2"/>
          <p:cNvSpPr>
            <a:spLocks noGrp="1"/>
          </p:cNvSpPr>
          <p:nvPr>
            <p:ph type="subTitle" idx="1"/>
          </p:nvPr>
        </p:nvSpPr>
        <p:spPr>
          <a:xfrm>
            <a:off x="755576" y="2564904"/>
            <a:ext cx="7560840" cy="2808312"/>
          </a:xfrm>
        </p:spPr>
        <p:txBody>
          <a:bodyPr>
            <a:normAutofit fontScale="85000" lnSpcReduction="10000"/>
          </a:bodyPr>
          <a:lstStyle/>
          <a:p>
            <a:pPr lvl="0"/>
            <a:r>
              <a:rPr lang="fr-FR" i="1" u="sng" dirty="0">
                <a:solidFill>
                  <a:srgbClr val="0070C0"/>
                </a:solidFill>
              </a:rPr>
              <a:t>Réponse</a:t>
            </a:r>
            <a:r>
              <a:rPr lang="fr-FR" i="1" dirty="0">
                <a:solidFill>
                  <a:srgbClr val="0070C0"/>
                </a:solidFill>
              </a:rPr>
              <a:t> : </a:t>
            </a:r>
            <a:r>
              <a:rPr lang="fr-FR" dirty="0">
                <a:solidFill>
                  <a:srgbClr val="0070C0"/>
                </a:solidFill>
              </a:rPr>
              <a:t>limiter l’apport énergétique provenant de la consommation de graisses, consommer davantage de fruits et légumes, limiter sa consommation de sucre, avoir une activité physique régulière, cuisiner plutôt qu’acheter des plats tout prêts riches en sel et graisse, limiter les activités sédentaires (TV, console, ordinateur…, ne pas grignoter entre les repas)</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Quelles sont les informations données par une étiquette de produit alimentaire?</a:t>
            </a:r>
          </a:p>
        </p:txBody>
      </p:sp>
      <p:sp>
        <p:nvSpPr>
          <p:cNvPr id="3" name="Sous-titre 2"/>
          <p:cNvSpPr>
            <a:spLocks noGrp="1"/>
          </p:cNvSpPr>
          <p:nvPr>
            <p:ph type="subTitle" idx="1"/>
          </p:nvPr>
        </p:nvSpPr>
        <p:spPr>
          <a:xfrm>
            <a:off x="1187624" y="2564904"/>
            <a:ext cx="6984776" cy="2664296"/>
          </a:xfrm>
        </p:spPr>
        <p:txBody>
          <a:bodyPr>
            <a:normAutofit fontScale="92500" lnSpcReduction="10000"/>
          </a:bodyPr>
          <a:lstStyle/>
          <a:p>
            <a:pPr lvl="0"/>
            <a:r>
              <a:rPr lang="fr-FR" i="1" u="sng" dirty="0">
                <a:solidFill>
                  <a:srgbClr val="0070C0"/>
                </a:solidFill>
              </a:rPr>
              <a:t>Réponse</a:t>
            </a:r>
            <a:r>
              <a:rPr lang="fr-FR" i="1" dirty="0">
                <a:solidFill>
                  <a:srgbClr val="0070C0"/>
                </a:solidFill>
              </a:rPr>
              <a:t> : </a:t>
            </a:r>
            <a:r>
              <a:rPr lang="fr-FR" u="sng" dirty="0">
                <a:solidFill>
                  <a:srgbClr val="0070C0"/>
                </a:solidFill>
              </a:rPr>
              <a:t>Etiquette et mentions obligatoires</a:t>
            </a:r>
            <a:r>
              <a:rPr lang="fr-FR" dirty="0">
                <a:solidFill>
                  <a:srgbClr val="0070C0"/>
                </a:solidFill>
              </a:rPr>
              <a:t> : date de consommation / liste des ingrédients / dénomination de vente/ quantité nette/ lot de fabrication/ coordonnées du responsable/lieu d’origine/ T°C de stockage/ mode d’emploi.</a:t>
            </a:r>
          </a:p>
          <a:p>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836712"/>
            <a:ext cx="7772400" cy="1470025"/>
          </a:xfrm>
        </p:spPr>
        <p:txBody>
          <a:bodyPr>
            <a:normAutofit fontScale="90000"/>
          </a:bodyPr>
          <a:lstStyle/>
          <a:p>
            <a:r>
              <a:rPr lang="fr-FR" dirty="0"/>
              <a:t>Quelle est la signification du sigle DLC sur un emballage alimentaire?</a:t>
            </a:r>
          </a:p>
        </p:txBody>
      </p:sp>
      <p:sp>
        <p:nvSpPr>
          <p:cNvPr id="3" name="Sous-titre 2"/>
          <p:cNvSpPr>
            <a:spLocks noGrp="1"/>
          </p:cNvSpPr>
          <p:nvPr>
            <p:ph type="subTitle" idx="1"/>
          </p:nvPr>
        </p:nvSpPr>
        <p:spPr>
          <a:xfrm>
            <a:off x="1043608" y="2564904"/>
            <a:ext cx="7056784" cy="1752600"/>
          </a:xfrm>
        </p:spPr>
        <p:txBody>
          <a:bodyPr/>
          <a:lstStyle/>
          <a:p>
            <a:r>
              <a:rPr lang="fr-FR" i="1" u="sng" dirty="0">
                <a:solidFill>
                  <a:srgbClr val="0070C0"/>
                </a:solidFill>
              </a:rPr>
              <a:t>Réponse</a:t>
            </a:r>
            <a:r>
              <a:rPr lang="fr-FR" i="1" dirty="0">
                <a:solidFill>
                  <a:srgbClr val="0070C0"/>
                </a:solidFill>
              </a:rPr>
              <a:t> :</a:t>
            </a:r>
            <a:r>
              <a:rPr lang="fr-FR" dirty="0"/>
              <a:t> </a:t>
            </a:r>
            <a:r>
              <a:rPr lang="fr-FR" dirty="0">
                <a:solidFill>
                  <a:srgbClr val="0070C0"/>
                </a:solidFill>
              </a:rPr>
              <a:t>date limite de consommation (à consommer jusqu’au…) peut présenter un danger</a:t>
            </a:r>
            <a:endParaRPr lang="fr-FR"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1678</Words>
  <Application>Microsoft Macintosh PowerPoint</Application>
  <PresentationFormat>Affichage à l'écran (4:3)</PresentationFormat>
  <Paragraphs>93</Paragraphs>
  <Slides>45</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45</vt:i4>
      </vt:variant>
    </vt:vector>
  </HeadingPairs>
  <TitlesOfParts>
    <vt:vector size="48" baseType="lpstr">
      <vt:lpstr>Arial</vt:lpstr>
      <vt:lpstr>Calibri</vt:lpstr>
      <vt:lpstr>Thème Office</vt:lpstr>
      <vt:lpstr>Présentation PowerPoint</vt:lpstr>
      <vt:lpstr>Quels sont les aliments qui sont consommés à un petit déjeuner?</vt:lpstr>
      <vt:lpstr>Quels sont les aliments qui sont consommés à midi?</vt:lpstr>
      <vt:lpstr>Comment sait-on si un repas est équilibré?</vt:lpstr>
      <vt:lpstr>Quels sont les différents constituants caractéristiques apportés par les groupes d’aliments?</vt:lpstr>
      <vt:lpstr>Tous les individus ont-ils les mêmes besoins énergétiques?</vt:lpstr>
      <vt:lpstr>Quelles sont les mesures de prévention pour éviter la surcharge pondérale?</vt:lpstr>
      <vt:lpstr>Quelles sont les informations données par une étiquette de produit alimentaire?</vt:lpstr>
      <vt:lpstr>Quelle est la signification du sigle DLC sur un emballage alimentaire?</vt:lpstr>
      <vt:lpstr>Quelle est la signification du sigle DDM sur un emballage alimentaire ?</vt:lpstr>
      <vt:lpstr>Quelle est la signification du sigle DLUO sur un emballage alimentaire?</vt:lpstr>
      <vt:lpstr>Quels sont les principaux types de micro-organismes?</vt:lpstr>
      <vt:lpstr>Tous les micro-organismes rendent-ils malades?</vt:lpstr>
      <vt:lpstr>Certains micro-organismes sont-ils utiles?</vt:lpstr>
      <vt:lpstr>Quelles sont les voies de pénétration des micro-organismes dans l’organisme?</vt:lpstr>
      <vt:lpstr>En cas de blessure, que se passe-t-il au niveau de la plaie?</vt:lpstr>
      <vt:lpstr>Les vaccinations sont-elles obligatoires?</vt:lpstr>
      <vt:lpstr>Certaines vaccinations sont-elles conseillées? Lesquelles?</vt:lpstr>
      <vt:lpstr>Quel est le rôle de la vaccination?</vt:lpstr>
      <vt:lpstr>Quelle est l’action des antibiotiques?</vt:lpstr>
      <vt:lpstr>Faut-il toujours prendre des antibiotiques contre une maladie infectieuse?</vt:lpstr>
      <vt:lpstr>Quelles sont les missions de la carte médicale universelle CMU?</vt:lpstr>
      <vt:lpstr>Quelles sont les missions des mutuelles de santé?</vt:lpstr>
      <vt:lpstr>Qui peut bénéficier de la carte vitale? A quoi sert-elle ? Quand l’utilise-t-on?</vt:lpstr>
      <vt:lpstr>A quoi sert la contraception?</vt:lpstr>
      <vt:lpstr>Quels sont les deux moyens de contraception les plus couramment utilisés?</vt:lpstr>
      <vt:lpstr>Quel est leur mode d’action?</vt:lpstr>
      <vt:lpstr>La pilule du lendemain est-elle une méthode contraceptive?</vt:lpstr>
      <vt:lpstr>Comment trouver des structures d’accueil pour avoir des informations sur la sexualité et la contraception?</vt:lpstr>
      <vt:lpstr>La fécondation, qu’est-ce que c’est?</vt:lpstr>
      <vt:lpstr>Quel est l’organe où a lieu la fécondation?</vt:lpstr>
      <vt:lpstr>Où a lieu la nidation?</vt:lpstr>
      <vt:lpstr>La fécondation et la nidation ont-elles lieu dans des organes de l’appareil génital féminin ou masculin?</vt:lpstr>
      <vt:lpstr>Quelles sont les différentes étapes du cycle de l’eau?</vt:lpstr>
      <vt:lpstr>Quel est le circuit d’approvisionnement en eau?</vt:lpstr>
      <vt:lpstr>Quelles sont les activités de la vie quotidienne qui utilisent l’eau?</vt:lpstr>
      <vt:lpstr>Quelles sont les mesures individuelles  d’économie d’eau dans la vie de tous les jours?</vt:lpstr>
      <vt:lpstr>Quels sont les polluants domestiques de l’eau ?</vt:lpstr>
      <vt:lpstr>Comment peut-on préserver la qualité de l’eau?</vt:lpstr>
      <vt:lpstr>Quels sont les accidents de la vie courante?</vt:lpstr>
      <vt:lpstr>Quelles peuvent être les conséquences des accidents de la vie courante?</vt:lpstr>
      <vt:lpstr>Comment éviter les accidents de la vie courante?</vt:lpstr>
      <vt:lpstr>A quoi sert une assurance responsabilité civile?</vt:lpstr>
      <vt:lpstr>Quelle est la seule assurance obligatoire dans les contrats d’assurance d’un véhicule moteur?</vt:lpstr>
      <vt:lpstr>Existe-t-il des garanties non obligatoires?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dc:title>
  <dc:creator>josselin</dc:creator>
  <cp:lastModifiedBy>JOSSELIN FONTAINE</cp:lastModifiedBy>
  <cp:revision>26</cp:revision>
  <dcterms:created xsi:type="dcterms:W3CDTF">2013-05-11T13:19:12Z</dcterms:created>
  <dcterms:modified xsi:type="dcterms:W3CDTF">2021-05-09T13:38:28Z</dcterms:modified>
</cp:coreProperties>
</file>