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57" r:id="rId3"/>
  </p:sldIdLst>
  <p:sldSz cx="9906000" cy="6858000" type="A4"/>
  <p:notesSz cx="6735763" cy="98663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120">
          <p15:clr>
            <a:srgbClr val="A4A3A4"/>
          </p15:clr>
        </p15:guide>
        <p15:guide id="2" pos="216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99467" autoAdjust="0"/>
  </p:normalViewPr>
  <p:slideViewPr>
    <p:cSldViewPr snapToGrid="0">
      <p:cViewPr>
        <p:scale>
          <a:sx n="100" d="100"/>
          <a:sy n="100" d="100"/>
        </p:scale>
        <p:origin x="-108" y="1326"/>
      </p:cViewPr>
      <p:guideLst>
        <p:guide orient="horz" pos="2160"/>
        <p:guide pos="3120"/>
      </p:guideLst>
    </p:cSldViewPr>
  </p:slideViewPr>
  <p:notesTextViewPr>
    <p:cViewPr>
      <p:scale>
        <a:sx n="1" d="1"/>
        <a:sy n="1" d="1"/>
      </p:scale>
      <p:origin x="0" y="0"/>
    </p:cViewPr>
  </p:notesTextViewPr>
  <p:notesViewPr>
    <p:cSldViewPr snapToGrid="0">
      <p:cViewPr varScale="1">
        <p:scale>
          <a:sx n="49" d="100"/>
          <a:sy n="49" d="100"/>
        </p:scale>
        <p:origin x="-2976" y="-102"/>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B786B041-AA13-42CE-ADA0-4BF7BA51902F}" type="datetimeFigureOut">
              <a:rPr lang="fr-FR" smtClean="0"/>
              <a:t>27/12/2015</a:t>
            </a:fld>
            <a:endParaRPr lang="fr-FR"/>
          </a:p>
        </p:txBody>
      </p:sp>
      <p:sp>
        <p:nvSpPr>
          <p:cNvPr id="4" name="Espace réservé de l'image des diapositives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8AC45FD9-E89F-42AD-A363-81750D4D2DBC}" type="slidenum">
              <a:rPr lang="fr-FR" smtClean="0"/>
              <a:t>‹N°›</a:t>
            </a:fld>
            <a:endParaRPr lang="fr-FR"/>
          </a:p>
        </p:txBody>
      </p:sp>
    </p:spTree>
    <p:extLst>
      <p:ext uri="{BB962C8B-B14F-4D97-AF65-F5344CB8AC3E}">
        <p14:creationId xmlns:p14="http://schemas.microsoft.com/office/powerpoint/2010/main" val="3841922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4500"/>
            </a:lvl1pPr>
          </a:lstStyle>
          <a:p>
            <a:r>
              <a:rPr lang="fr-FR" smtClean="0"/>
              <a:t>Modifiez le style du titre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3972FA0-62A8-405A-8DC4-A162D68C43C7}" type="datetimeFigureOut">
              <a:rPr lang="fr-FR" smtClean="0"/>
              <a:t>27/12/2015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C409506-F741-44EF-ADA9-98C36120FAA2}" type="slidenum">
              <a:rPr lang="fr-FR" smtClean="0"/>
              <a:t>‹N°›</a:t>
            </a:fld>
            <a:endParaRPr lang="fr-FR"/>
          </a:p>
        </p:txBody>
      </p:sp>
    </p:spTree>
    <p:extLst>
      <p:ext uri="{BB962C8B-B14F-4D97-AF65-F5344CB8AC3E}">
        <p14:creationId xmlns:p14="http://schemas.microsoft.com/office/powerpoint/2010/main" val="2512787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3972FA0-62A8-405A-8DC4-A162D68C43C7}" type="datetimeFigureOut">
              <a:rPr lang="fr-FR" smtClean="0"/>
              <a:t>27/12/2015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C409506-F741-44EF-ADA9-98C36120FAA2}" type="slidenum">
              <a:rPr lang="fr-FR" smtClean="0"/>
              <a:t>‹N°›</a:t>
            </a:fld>
            <a:endParaRPr lang="fr-FR"/>
          </a:p>
        </p:txBody>
      </p:sp>
    </p:spTree>
    <p:extLst>
      <p:ext uri="{BB962C8B-B14F-4D97-AF65-F5344CB8AC3E}">
        <p14:creationId xmlns:p14="http://schemas.microsoft.com/office/powerpoint/2010/main" val="3364381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3972FA0-62A8-405A-8DC4-A162D68C43C7}" type="datetimeFigureOut">
              <a:rPr lang="fr-FR" smtClean="0"/>
              <a:t>27/12/2015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C409506-F741-44EF-ADA9-98C36120FAA2}" type="slidenum">
              <a:rPr lang="fr-FR" smtClean="0"/>
              <a:t>‹N°›</a:t>
            </a:fld>
            <a:endParaRPr lang="fr-FR"/>
          </a:p>
        </p:txBody>
      </p:sp>
    </p:spTree>
    <p:extLst>
      <p:ext uri="{BB962C8B-B14F-4D97-AF65-F5344CB8AC3E}">
        <p14:creationId xmlns:p14="http://schemas.microsoft.com/office/powerpoint/2010/main" val="2057477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3972FA0-62A8-405A-8DC4-A162D68C43C7}" type="datetimeFigureOut">
              <a:rPr lang="fr-FR" smtClean="0"/>
              <a:t>27/12/2015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C409506-F741-44EF-ADA9-98C36120FAA2}" type="slidenum">
              <a:rPr lang="fr-FR" smtClean="0"/>
              <a:t>‹N°›</a:t>
            </a:fld>
            <a:endParaRPr lang="fr-FR"/>
          </a:p>
        </p:txBody>
      </p:sp>
    </p:spTree>
    <p:extLst>
      <p:ext uri="{BB962C8B-B14F-4D97-AF65-F5344CB8AC3E}">
        <p14:creationId xmlns:p14="http://schemas.microsoft.com/office/powerpoint/2010/main" val="3173453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4500"/>
            </a:lvl1pPr>
          </a:lstStyle>
          <a:p>
            <a:r>
              <a:rPr lang="fr-FR" smtClean="0"/>
              <a:t>Modifiez le style du titre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3972FA0-62A8-405A-8DC4-A162D68C43C7}" type="datetimeFigureOut">
              <a:rPr lang="fr-FR" smtClean="0"/>
              <a:t>27/12/2015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C409506-F741-44EF-ADA9-98C36120FAA2}" type="slidenum">
              <a:rPr lang="fr-FR" smtClean="0"/>
              <a:t>‹N°›</a:t>
            </a:fld>
            <a:endParaRPr lang="fr-FR"/>
          </a:p>
        </p:txBody>
      </p:sp>
    </p:spTree>
    <p:extLst>
      <p:ext uri="{BB962C8B-B14F-4D97-AF65-F5344CB8AC3E}">
        <p14:creationId xmlns:p14="http://schemas.microsoft.com/office/powerpoint/2010/main" val="3540600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3972FA0-62A8-405A-8DC4-A162D68C43C7}" type="datetimeFigureOut">
              <a:rPr lang="fr-FR" smtClean="0"/>
              <a:t>27/12/2015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C409506-F741-44EF-ADA9-98C36120FAA2}" type="slidenum">
              <a:rPr lang="fr-FR" smtClean="0"/>
              <a:t>‹N°›</a:t>
            </a:fld>
            <a:endParaRPr lang="fr-FR"/>
          </a:p>
        </p:txBody>
      </p:sp>
    </p:spTree>
    <p:extLst>
      <p:ext uri="{BB962C8B-B14F-4D97-AF65-F5344CB8AC3E}">
        <p14:creationId xmlns:p14="http://schemas.microsoft.com/office/powerpoint/2010/main" val="4016753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82329" y="365127"/>
            <a:ext cx="8543925"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682329" y="1681164"/>
            <a:ext cx="4190702"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Modifiez les styles du texte du masque</a:t>
            </a:r>
          </a:p>
        </p:txBody>
      </p:sp>
      <p:sp>
        <p:nvSpPr>
          <p:cNvPr id="4" name="Content Placeholder 3"/>
          <p:cNvSpPr>
            <a:spLocks noGrp="1"/>
          </p:cNvSpPr>
          <p:nvPr>
            <p:ph sz="half" idx="2"/>
          </p:nvPr>
        </p:nvSpPr>
        <p:spPr>
          <a:xfrm>
            <a:off x="682329" y="2505076"/>
            <a:ext cx="4190702"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14914" y="1681164"/>
            <a:ext cx="4211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Modifiez les styles du texte du masque</a:t>
            </a:r>
          </a:p>
        </p:txBody>
      </p:sp>
      <p:sp>
        <p:nvSpPr>
          <p:cNvPr id="6" name="Content Placeholder 5"/>
          <p:cNvSpPr>
            <a:spLocks noGrp="1"/>
          </p:cNvSpPr>
          <p:nvPr>
            <p:ph sz="quarter" idx="4"/>
          </p:nvPr>
        </p:nvSpPr>
        <p:spPr>
          <a:xfrm>
            <a:off x="5014914" y="2505076"/>
            <a:ext cx="4211340"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3972FA0-62A8-405A-8DC4-A162D68C43C7}" type="datetimeFigureOut">
              <a:rPr lang="fr-FR" smtClean="0"/>
              <a:t>27/12/2015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C409506-F741-44EF-ADA9-98C36120FAA2}" type="slidenum">
              <a:rPr lang="fr-FR" smtClean="0"/>
              <a:t>‹N°›</a:t>
            </a:fld>
            <a:endParaRPr lang="fr-FR"/>
          </a:p>
        </p:txBody>
      </p:sp>
    </p:spTree>
    <p:extLst>
      <p:ext uri="{BB962C8B-B14F-4D97-AF65-F5344CB8AC3E}">
        <p14:creationId xmlns:p14="http://schemas.microsoft.com/office/powerpoint/2010/main" val="3759970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3972FA0-62A8-405A-8DC4-A162D68C43C7}" type="datetimeFigureOut">
              <a:rPr lang="fr-FR" smtClean="0"/>
              <a:t>27/12/2015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C409506-F741-44EF-ADA9-98C36120FAA2}" type="slidenum">
              <a:rPr lang="fr-FR" smtClean="0"/>
              <a:t>‹N°›</a:t>
            </a:fld>
            <a:endParaRPr lang="fr-FR"/>
          </a:p>
        </p:txBody>
      </p:sp>
    </p:spTree>
    <p:extLst>
      <p:ext uri="{BB962C8B-B14F-4D97-AF65-F5344CB8AC3E}">
        <p14:creationId xmlns:p14="http://schemas.microsoft.com/office/powerpoint/2010/main" val="1276582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972FA0-62A8-405A-8DC4-A162D68C43C7}" type="datetimeFigureOut">
              <a:rPr lang="fr-FR" smtClean="0"/>
              <a:t>27/12/2015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C409506-F741-44EF-ADA9-98C36120FAA2}" type="slidenum">
              <a:rPr lang="fr-FR" smtClean="0"/>
              <a:t>‹N°›</a:t>
            </a:fld>
            <a:endParaRPr lang="fr-FR"/>
          </a:p>
        </p:txBody>
      </p:sp>
    </p:spTree>
    <p:extLst>
      <p:ext uri="{BB962C8B-B14F-4D97-AF65-F5344CB8AC3E}">
        <p14:creationId xmlns:p14="http://schemas.microsoft.com/office/powerpoint/2010/main" val="3848382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4" cy="1600200"/>
          </a:xfrm>
        </p:spPr>
        <p:txBody>
          <a:bodyPr anchor="b"/>
          <a:lstStyle>
            <a:lvl1pPr>
              <a:defRPr sz="2400"/>
            </a:lvl1pPr>
          </a:lstStyle>
          <a:p>
            <a:r>
              <a:rPr lang="fr-FR" smtClean="0"/>
              <a:t>Modifiez le style du titre</a:t>
            </a:r>
            <a:endParaRPr lang="en-US" dirty="0"/>
          </a:p>
        </p:txBody>
      </p:sp>
      <p:sp>
        <p:nvSpPr>
          <p:cNvPr id="3" name="Content Placeholder 2"/>
          <p:cNvSpPr>
            <a:spLocks noGrp="1"/>
          </p:cNvSpPr>
          <p:nvPr>
            <p:ph idx="1"/>
          </p:nvPr>
        </p:nvSpPr>
        <p:spPr>
          <a:xfrm>
            <a:off x="4211341" y="987427"/>
            <a:ext cx="5014913"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82328" y="2057400"/>
            <a:ext cx="3194944"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3972FA0-62A8-405A-8DC4-A162D68C43C7}" type="datetimeFigureOut">
              <a:rPr lang="fr-FR" smtClean="0"/>
              <a:t>27/12/2015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C409506-F741-44EF-ADA9-98C36120FAA2}" type="slidenum">
              <a:rPr lang="fr-FR" smtClean="0"/>
              <a:t>‹N°›</a:t>
            </a:fld>
            <a:endParaRPr lang="fr-FR"/>
          </a:p>
        </p:txBody>
      </p:sp>
    </p:spTree>
    <p:extLst>
      <p:ext uri="{BB962C8B-B14F-4D97-AF65-F5344CB8AC3E}">
        <p14:creationId xmlns:p14="http://schemas.microsoft.com/office/powerpoint/2010/main" val="3805099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4" cy="1600200"/>
          </a:xfrm>
        </p:spPr>
        <p:txBody>
          <a:bodyPr anchor="b"/>
          <a:lstStyle>
            <a:lvl1pPr>
              <a:defRPr sz="24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4211341" y="987427"/>
            <a:ext cx="5014913"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2328" y="2057400"/>
            <a:ext cx="3194944"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3972FA0-62A8-405A-8DC4-A162D68C43C7}" type="datetimeFigureOut">
              <a:rPr lang="fr-FR" smtClean="0"/>
              <a:t>27/12/2015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C409506-F741-44EF-ADA9-98C36120FAA2}" type="slidenum">
              <a:rPr lang="fr-FR" smtClean="0"/>
              <a:t>‹N°›</a:t>
            </a:fld>
            <a:endParaRPr lang="fr-FR"/>
          </a:p>
        </p:txBody>
      </p:sp>
    </p:spTree>
    <p:extLst>
      <p:ext uri="{BB962C8B-B14F-4D97-AF65-F5344CB8AC3E}">
        <p14:creationId xmlns:p14="http://schemas.microsoft.com/office/powerpoint/2010/main" val="1496209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9" y="365127"/>
            <a:ext cx="8543925"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81039" y="1825625"/>
            <a:ext cx="8543925"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3972FA0-62A8-405A-8DC4-A162D68C43C7}" type="datetimeFigureOut">
              <a:rPr lang="fr-FR" smtClean="0"/>
              <a:t>27/12/2015</a:t>
            </a:fld>
            <a:endParaRPr lang="fr-FR"/>
          </a:p>
        </p:txBody>
      </p:sp>
      <p:sp>
        <p:nvSpPr>
          <p:cNvPr id="5" name="Footer Placeholder 4"/>
          <p:cNvSpPr>
            <a:spLocks noGrp="1"/>
          </p:cNvSpPr>
          <p:nvPr>
            <p:ph type="ftr" sz="quarter" idx="3"/>
          </p:nvPr>
        </p:nvSpPr>
        <p:spPr>
          <a:xfrm>
            <a:off x="3281364" y="6356352"/>
            <a:ext cx="3343275"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C409506-F741-44EF-ADA9-98C36120FAA2}" type="slidenum">
              <a:rPr lang="fr-FR" smtClean="0"/>
              <a:t>‹N°›</a:t>
            </a:fld>
            <a:endParaRPr lang="fr-FR"/>
          </a:p>
        </p:txBody>
      </p:sp>
    </p:spTree>
    <p:extLst>
      <p:ext uri="{BB962C8B-B14F-4D97-AF65-F5344CB8AC3E}">
        <p14:creationId xmlns:p14="http://schemas.microsoft.com/office/powerpoint/2010/main" val="3063600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Connecteur droit 47"/>
          <p:cNvCxnSpPr/>
          <p:nvPr/>
        </p:nvCxnSpPr>
        <p:spPr>
          <a:xfrm flipH="1">
            <a:off x="5017685" y="710289"/>
            <a:ext cx="12879" cy="6150357"/>
          </a:xfrm>
          <a:prstGeom prst="line">
            <a:avLst/>
          </a:prstGeom>
          <a:ln w="57150" cap="rnd">
            <a:solidFill>
              <a:schemeClr val="accent1"/>
            </a:solidFill>
            <a:prstDash val="sysDot"/>
            <a:round/>
          </a:ln>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flipH="1">
            <a:off x="124768" y="707643"/>
            <a:ext cx="12879" cy="6150357"/>
          </a:xfrm>
          <a:prstGeom prst="line">
            <a:avLst/>
          </a:prstGeom>
          <a:ln w="57150" cap="rnd">
            <a:solidFill>
              <a:schemeClr val="accent1"/>
            </a:solidFill>
            <a:prstDash val="sysDot"/>
            <a:round/>
          </a:ln>
        </p:spPr>
        <p:style>
          <a:lnRef idx="1">
            <a:schemeClr val="accent1"/>
          </a:lnRef>
          <a:fillRef idx="0">
            <a:schemeClr val="accent1"/>
          </a:fillRef>
          <a:effectRef idx="0">
            <a:schemeClr val="accent1"/>
          </a:effectRef>
          <a:fontRef idx="minor">
            <a:schemeClr val="tx1"/>
          </a:fontRef>
        </p:style>
      </p:cxnSp>
      <p:sp>
        <p:nvSpPr>
          <p:cNvPr id="3" name="Organigramme : Document 2"/>
          <p:cNvSpPr/>
          <p:nvPr/>
        </p:nvSpPr>
        <p:spPr>
          <a:xfrm>
            <a:off x="0" y="0"/>
            <a:ext cx="9906000" cy="794012"/>
          </a:xfrm>
          <a:prstGeom prst="flowChartDocument">
            <a:avLst/>
          </a:prstGeom>
          <a:solidFill>
            <a:schemeClr val="accent1">
              <a:lumMod val="40000"/>
              <a:lumOff val="6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29" name="Rectangle 28"/>
          <p:cNvSpPr/>
          <p:nvPr/>
        </p:nvSpPr>
        <p:spPr>
          <a:xfrm>
            <a:off x="5441034" y="204175"/>
            <a:ext cx="1620958" cy="400110"/>
          </a:xfrm>
          <a:prstGeom prst="rect">
            <a:avLst/>
          </a:prstGeom>
        </p:spPr>
        <p:txBody>
          <a:bodyPr wrap="none">
            <a:spAutoFit/>
          </a:bodyPr>
          <a:lstStyle/>
          <a:p>
            <a:pPr algn="ctr"/>
            <a:r>
              <a:rPr lang="fr-FR" sz="2000" b="1" dirty="0" smtClean="0">
                <a:ln>
                  <a:solidFill>
                    <a:schemeClr val="bg1"/>
                  </a:solidFill>
                </a:ln>
                <a:solidFill>
                  <a:schemeClr val="bg1"/>
                </a:solidFill>
                <a:effectLst>
                  <a:outerShdw blurRad="38100" dist="38100" dir="2700000" algn="tl">
                    <a:srgbClr val="000000">
                      <a:alpha val="43137"/>
                    </a:srgbClr>
                  </a:outerShdw>
                </a:effectLst>
                <a:latin typeface="Dekko" panose="00000500000000000000" pitchFamily="2" charset="0"/>
                <a:ea typeface="Chewy" panose="02000000000000000000" pitchFamily="2" charset="0"/>
                <a:cs typeface="Dekko" panose="00000500000000000000" pitchFamily="2" charset="0"/>
              </a:rPr>
              <a:t>Questionnaire</a:t>
            </a:r>
            <a:endParaRPr lang="fr-FR" sz="1200" b="1" dirty="0">
              <a:ln>
                <a:solidFill>
                  <a:schemeClr val="bg1"/>
                </a:solidFill>
              </a:ln>
              <a:solidFill>
                <a:schemeClr val="bg1"/>
              </a:solidFill>
              <a:effectLst>
                <a:outerShdw blurRad="38100" dist="38100" dir="2700000" algn="tl">
                  <a:srgbClr val="000000">
                    <a:alpha val="43137"/>
                  </a:srgbClr>
                </a:outerShdw>
              </a:effectLst>
              <a:latin typeface="Dekko" panose="00000500000000000000" pitchFamily="2" charset="0"/>
              <a:ea typeface="Chewy" panose="02000000000000000000" pitchFamily="2" charset="0"/>
              <a:cs typeface="Dekko" panose="00000500000000000000" pitchFamily="2" charset="0"/>
            </a:endParaRPr>
          </a:p>
        </p:txBody>
      </p:sp>
      <p:sp>
        <p:nvSpPr>
          <p:cNvPr id="6" name="Étoile à 7 branches 5"/>
          <p:cNvSpPr/>
          <p:nvPr/>
        </p:nvSpPr>
        <p:spPr>
          <a:xfrm>
            <a:off x="176430" y="40945"/>
            <a:ext cx="1139305" cy="753066"/>
          </a:xfrm>
          <a:prstGeom prst="star7">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ZoneTexte 29"/>
          <p:cNvSpPr txBox="1"/>
          <p:nvPr/>
        </p:nvSpPr>
        <p:spPr>
          <a:xfrm>
            <a:off x="1363358" y="39423"/>
            <a:ext cx="4103991" cy="646331"/>
          </a:xfrm>
          <a:prstGeom prst="rect">
            <a:avLst/>
          </a:prstGeom>
          <a:noFill/>
        </p:spPr>
        <p:txBody>
          <a:bodyPr wrap="square" rtlCol="0">
            <a:spAutoFit/>
          </a:bodyPr>
          <a:lstStyle/>
          <a:p>
            <a:pPr algn="ctr"/>
            <a:r>
              <a:rPr lang="fr-FR" sz="3600" b="1" dirty="0" smtClean="0">
                <a:ln>
                  <a:solidFill>
                    <a:schemeClr val="tx1"/>
                  </a:solidFill>
                </a:ln>
                <a:solidFill>
                  <a:schemeClr val="bg1"/>
                </a:solidFill>
                <a:effectLst>
                  <a:outerShdw blurRad="38100" dist="38100" dir="2700000" algn="tl">
                    <a:srgbClr val="000000">
                      <a:alpha val="43137"/>
                    </a:srgbClr>
                  </a:outerShdw>
                </a:effectLst>
                <a:latin typeface="Chewy" panose="02000000000000000000" pitchFamily="2" charset="0"/>
                <a:ea typeface="Chewy" panose="02000000000000000000" pitchFamily="2" charset="0"/>
                <a:cs typeface="Dekko" panose="00000500000000000000" pitchFamily="2" charset="0"/>
              </a:rPr>
              <a:t>La Belle et la Bête</a:t>
            </a:r>
            <a:endParaRPr lang="fr-FR" sz="3600" b="1" dirty="0">
              <a:ln>
                <a:solidFill>
                  <a:schemeClr val="tx1"/>
                </a:solidFill>
              </a:ln>
              <a:solidFill>
                <a:schemeClr val="bg1"/>
              </a:solidFill>
              <a:effectLst>
                <a:outerShdw blurRad="38100" dist="38100" dir="2700000" algn="tl">
                  <a:srgbClr val="000000">
                    <a:alpha val="43137"/>
                  </a:srgbClr>
                </a:outerShdw>
              </a:effectLst>
              <a:latin typeface="Chewy" panose="02000000000000000000" pitchFamily="2" charset="0"/>
              <a:ea typeface="Chewy" panose="02000000000000000000" pitchFamily="2" charset="0"/>
              <a:cs typeface="Dekko" panose="00000500000000000000" pitchFamily="2" charset="0"/>
            </a:endParaRPr>
          </a:p>
        </p:txBody>
      </p:sp>
      <p:sp>
        <p:nvSpPr>
          <p:cNvPr id="31" name="ZoneTexte 30"/>
          <p:cNvSpPr txBox="1"/>
          <p:nvPr/>
        </p:nvSpPr>
        <p:spPr>
          <a:xfrm>
            <a:off x="231023" y="186179"/>
            <a:ext cx="1030121" cy="584775"/>
          </a:xfrm>
          <a:prstGeom prst="rect">
            <a:avLst/>
          </a:prstGeom>
          <a:noFill/>
        </p:spPr>
        <p:txBody>
          <a:bodyPr wrap="square" rtlCol="0">
            <a:spAutoFit/>
          </a:bodyPr>
          <a:lstStyle/>
          <a:p>
            <a:pPr algn="ctr"/>
            <a:r>
              <a:rPr lang="fr-FR" sz="1600" b="1" dirty="0" smtClean="0">
                <a:ln>
                  <a:solidFill>
                    <a:schemeClr val="bg1"/>
                  </a:solidFill>
                </a:ln>
                <a:solidFill>
                  <a:schemeClr val="bg1"/>
                </a:solidFill>
                <a:latin typeface="Dekko" panose="00000500000000000000" pitchFamily="2" charset="0"/>
                <a:cs typeface="Dekko" panose="00000500000000000000" pitchFamily="2" charset="0"/>
              </a:rPr>
              <a:t>Lecture CM1</a:t>
            </a:r>
            <a:endParaRPr lang="fr-FR" sz="1600" b="1" dirty="0">
              <a:ln>
                <a:solidFill>
                  <a:schemeClr val="bg1"/>
                </a:solidFill>
              </a:ln>
              <a:solidFill>
                <a:schemeClr val="bg1"/>
              </a:solidFill>
              <a:latin typeface="Dekko" panose="00000500000000000000" pitchFamily="2" charset="0"/>
              <a:cs typeface="Dekko" panose="00000500000000000000" pitchFamily="2" charset="0"/>
            </a:endParaRPr>
          </a:p>
        </p:txBody>
      </p:sp>
      <p:sp>
        <p:nvSpPr>
          <p:cNvPr id="4" name="Rectangle 3"/>
          <p:cNvSpPr/>
          <p:nvPr/>
        </p:nvSpPr>
        <p:spPr>
          <a:xfrm>
            <a:off x="123999" y="807949"/>
            <a:ext cx="4866390" cy="6334042"/>
          </a:xfrm>
          <a:prstGeom prst="rect">
            <a:avLst/>
          </a:prstGeom>
        </p:spPr>
        <p:txBody>
          <a:bodyPr wrap="square">
            <a:spAutoFit/>
          </a:bodyPr>
          <a:lstStyle/>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1</a:t>
            </a:r>
            <a:r>
              <a:rPr lang="fr-FR" sz="1200" dirty="0">
                <a:latin typeface="Dekko" panose="00000500000000000000" pitchFamily="2" charset="0"/>
                <a:ea typeface="Segoe UI" panose="020B0502040204020203" pitchFamily="34" charset="0"/>
                <a:cs typeface="Dekko" panose="00000500000000000000" pitchFamily="2" charset="0"/>
              </a:rPr>
              <a:t>/ </a:t>
            </a:r>
            <a:r>
              <a:rPr lang="fr-FR" sz="1200" b="1" u="sng" dirty="0" smtClean="0">
                <a:latin typeface="Dekko" panose="00000500000000000000" pitchFamily="2" charset="0"/>
                <a:ea typeface="Segoe UI" panose="020B0502040204020203" pitchFamily="34" charset="0"/>
                <a:cs typeface="Dekko" panose="00000500000000000000" pitchFamily="2" charset="0"/>
              </a:rPr>
              <a:t>Questions</a:t>
            </a:r>
            <a:r>
              <a:rPr lang="fr-FR" sz="1200" dirty="0" smtClean="0">
                <a:latin typeface="Dekko" panose="00000500000000000000" pitchFamily="2" charset="0"/>
                <a:ea typeface="Segoe UI" panose="020B0502040204020203" pitchFamily="34" charset="0"/>
                <a:cs typeface="Dekko" panose="00000500000000000000" pitchFamily="2" charset="0"/>
              </a:rPr>
              <a:t> :</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a. Combien le marchand </a:t>
            </a:r>
            <a:r>
              <a:rPr lang="fr-FR" sz="1200" dirty="0" err="1" smtClean="0">
                <a:latin typeface="Dekko" panose="00000500000000000000" pitchFamily="2" charset="0"/>
                <a:ea typeface="Segoe UI" panose="020B0502040204020203" pitchFamily="34" charset="0"/>
                <a:cs typeface="Dekko" panose="00000500000000000000" pitchFamily="2" charset="0"/>
              </a:rPr>
              <a:t>a-t-il</a:t>
            </a:r>
            <a:r>
              <a:rPr lang="fr-FR" sz="1200" dirty="0" smtClean="0">
                <a:latin typeface="Dekko" panose="00000500000000000000" pitchFamily="2" charset="0"/>
                <a:ea typeface="Segoe UI" panose="020B0502040204020203" pitchFamily="34" charset="0"/>
                <a:cs typeface="Dekko" panose="00000500000000000000" pitchFamily="2" charset="0"/>
              </a:rPr>
              <a:t> d’enfants </a:t>
            </a:r>
            <a:r>
              <a:rPr lang="fr-FR" sz="1200" dirty="0" smtClean="0">
                <a:ea typeface="Segoe UI" panose="020B0502040204020203" pitchFamily="34" charset="0"/>
                <a:cs typeface="Dekko" panose="00000500000000000000" pitchFamily="2" charset="0"/>
              </a:rPr>
              <a:t>?</a:t>
            </a:r>
            <a:r>
              <a:rPr lang="fr-FR" sz="1200" dirty="0" smtClean="0">
                <a:latin typeface="Dekko" panose="00000500000000000000" pitchFamily="2" charset="0"/>
                <a:ea typeface="Segoe UI" panose="020B0502040204020203" pitchFamily="34" charset="0"/>
                <a:cs typeface="Dekko" panose="00000500000000000000" pitchFamily="2" charset="0"/>
              </a:rPr>
              <a:t> ____________________________</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Précise : ________________________________________________________</a:t>
            </a:r>
          </a:p>
          <a:p>
            <a:pPr>
              <a:lnSpc>
                <a:spcPct val="130000"/>
              </a:lnSpc>
            </a:pPr>
            <a:r>
              <a:rPr lang="fr-FR" sz="1200" dirty="0">
                <a:latin typeface="Dekko" panose="00000500000000000000" pitchFamily="2" charset="0"/>
                <a:ea typeface="Segoe UI" panose="020B0502040204020203" pitchFamily="34" charset="0"/>
                <a:cs typeface="Dekko" panose="00000500000000000000" pitchFamily="2" charset="0"/>
              </a:rPr>
              <a:t>b</a:t>
            </a:r>
            <a:r>
              <a:rPr lang="fr-FR" sz="1200" dirty="0" smtClean="0">
                <a:latin typeface="Dekko" panose="00000500000000000000" pitchFamily="2" charset="0"/>
                <a:ea typeface="Segoe UI" panose="020B0502040204020203" pitchFamily="34" charset="0"/>
                <a:cs typeface="Dekko" panose="00000500000000000000" pitchFamily="2" charset="0"/>
              </a:rPr>
              <a:t>. Que veut dire « la cadette » </a:t>
            </a:r>
            <a:r>
              <a:rPr lang="fr-FR" sz="1200" dirty="0" smtClean="0">
                <a:ea typeface="Segoe UI" panose="020B0502040204020203" pitchFamily="34" charset="0"/>
                <a:cs typeface="Dekko" panose="00000500000000000000" pitchFamily="2" charset="0"/>
              </a:rPr>
              <a:t>?</a:t>
            </a:r>
            <a:r>
              <a:rPr lang="fr-FR" sz="1200" dirty="0" smtClean="0">
                <a:latin typeface="Dekko" panose="00000500000000000000" pitchFamily="2" charset="0"/>
                <a:ea typeface="Segoe UI" panose="020B0502040204020203" pitchFamily="34" charset="0"/>
                <a:cs typeface="Dekko" panose="00000500000000000000" pitchFamily="2" charset="0"/>
              </a:rPr>
              <a:t> ____________________________________</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2/ </a:t>
            </a:r>
            <a:r>
              <a:rPr lang="fr-FR" sz="1200" b="1" u="sng" dirty="0" smtClean="0">
                <a:latin typeface="Dekko" panose="00000500000000000000" pitchFamily="2" charset="0"/>
                <a:ea typeface="Segoe UI" panose="020B0502040204020203" pitchFamily="34" charset="0"/>
                <a:cs typeface="Dekko" panose="00000500000000000000" pitchFamily="2" charset="0"/>
              </a:rPr>
              <a:t>Vrai ou faux</a:t>
            </a:r>
            <a:r>
              <a:rPr lang="fr-FR" sz="1200" b="1" dirty="0" smtClean="0">
                <a:latin typeface="Dekko" panose="00000500000000000000" pitchFamily="2" charset="0"/>
                <a:ea typeface="Segoe UI" panose="020B0502040204020203" pitchFamily="34" charset="0"/>
                <a:cs typeface="Dekko" panose="00000500000000000000" pitchFamily="2" charset="0"/>
              </a:rPr>
              <a:t>  </a:t>
            </a:r>
            <a:r>
              <a:rPr lang="fr-FR" sz="1200" dirty="0" smtClean="0">
                <a:ea typeface="Segoe UI" panose="020B0502040204020203" pitchFamily="34" charset="0"/>
                <a:cs typeface="Dekko" panose="00000500000000000000" pitchFamily="2" charset="0"/>
              </a:rPr>
              <a:t>?</a:t>
            </a:r>
            <a:r>
              <a:rPr lang="fr-FR" sz="1200" dirty="0" smtClean="0">
                <a:latin typeface="Dekko" panose="00000500000000000000" pitchFamily="2" charset="0"/>
                <a:ea typeface="Segoe UI" panose="020B0502040204020203" pitchFamily="34" charset="0"/>
                <a:cs typeface="Dekko" panose="00000500000000000000" pitchFamily="2" charset="0"/>
              </a:rPr>
              <a:t> </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Les sœurs s’aiment toutes beaucoup.	________</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La plus jeune est très méchante. 	________</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Les ainées se marient rapidement.	________</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3/ </a:t>
            </a:r>
            <a:r>
              <a:rPr lang="fr-FR" sz="1200" b="1" u="sng" dirty="0" smtClean="0">
                <a:latin typeface="Dekko" panose="00000500000000000000" pitchFamily="2" charset="0"/>
                <a:ea typeface="Segoe UI" panose="020B0502040204020203" pitchFamily="34" charset="0"/>
                <a:cs typeface="Dekko" panose="00000500000000000000" pitchFamily="2" charset="0"/>
              </a:rPr>
              <a:t>Complète</a:t>
            </a:r>
            <a:r>
              <a:rPr lang="fr-FR" sz="1200" dirty="0" smtClean="0">
                <a:latin typeface="Dekko" panose="00000500000000000000" pitchFamily="2" charset="0"/>
                <a:ea typeface="Segoe UI" panose="020B0502040204020203" pitchFamily="34" charset="0"/>
                <a:cs typeface="Dekko" panose="00000500000000000000" pitchFamily="2" charset="0"/>
              </a:rPr>
              <a:t> : Le père part en _________________ .  Les ainées demandent à leur père de leur ramener </a:t>
            </a:r>
            <a:r>
              <a:rPr lang="fr-FR" sz="1200" dirty="0" smtClean="0">
                <a:latin typeface="Dekko" panose="00000500000000000000" pitchFamily="2" charset="0"/>
                <a:ea typeface="Segoe UI" panose="020B0502040204020203" pitchFamily="34" charset="0"/>
                <a:cs typeface="Dekko" panose="00000500000000000000" pitchFamily="2" charset="0"/>
              </a:rPr>
              <a:t>_________________________________________ _____________________ et </a:t>
            </a:r>
            <a:r>
              <a:rPr lang="fr-FR" sz="1200" dirty="0" smtClean="0">
                <a:latin typeface="Dekko" panose="00000500000000000000" pitchFamily="2" charset="0"/>
                <a:ea typeface="Segoe UI" panose="020B0502040204020203" pitchFamily="34" charset="0"/>
                <a:cs typeface="Dekko" panose="00000500000000000000" pitchFamily="2" charset="0"/>
              </a:rPr>
              <a:t>la cadette demande </a:t>
            </a:r>
            <a:r>
              <a:rPr lang="fr-FR" sz="1200" dirty="0" smtClean="0">
                <a:latin typeface="Dekko" panose="00000500000000000000" pitchFamily="2" charset="0"/>
                <a:ea typeface="Segoe UI" panose="020B0502040204020203" pitchFamily="34" charset="0"/>
                <a:cs typeface="Dekko" panose="00000500000000000000" pitchFamily="2" charset="0"/>
              </a:rPr>
              <a:t>__________ </a:t>
            </a:r>
            <a:r>
              <a:rPr lang="fr-FR" sz="1200" dirty="0" smtClean="0">
                <a:latin typeface="Dekko" panose="00000500000000000000" pitchFamily="2" charset="0"/>
                <a:ea typeface="Segoe UI" panose="020B0502040204020203" pitchFamily="34" charset="0"/>
                <a:cs typeface="Dekko" panose="00000500000000000000" pitchFamily="2" charset="0"/>
              </a:rPr>
              <a:t>. </a:t>
            </a:r>
            <a:r>
              <a:rPr lang="fr-FR" sz="1200" dirty="0" smtClean="0">
                <a:latin typeface="Dekko" panose="00000500000000000000" pitchFamily="2" charset="0"/>
                <a:ea typeface="Segoe UI" panose="020B0502040204020203" pitchFamily="34" charset="0"/>
                <a:cs typeface="Dekko" panose="00000500000000000000" pitchFamily="2" charset="0"/>
              </a:rPr>
              <a:t>Sur </a:t>
            </a:r>
            <a:r>
              <a:rPr lang="fr-FR" sz="1200" dirty="0" smtClean="0">
                <a:latin typeface="Dekko" panose="00000500000000000000" pitchFamily="2" charset="0"/>
                <a:ea typeface="Segoe UI" panose="020B0502040204020203" pitchFamily="34" charset="0"/>
                <a:cs typeface="Dekko" panose="00000500000000000000" pitchFamily="2" charset="0"/>
              </a:rPr>
              <a:t>le chemin de retour, le marchand se ____________ dans la neige. Il aperçoit alors un _______________   _________________ . Il y entre se ________________ devant la cheminée, puis ______________ . Ensuite il va se _________________ . Il pense que c’est une ______ qui fait tout ça pour lui.</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4/ </a:t>
            </a:r>
            <a:r>
              <a:rPr lang="fr-FR" sz="1200" b="1" u="sng" dirty="0" smtClean="0">
                <a:latin typeface="Dekko" panose="00000500000000000000" pitchFamily="2" charset="0"/>
                <a:ea typeface="Segoe UI" panose="020B0502040204020203" pitchFamily="34" charset="0"/>
                <a:cs typeface="Dekko" panose="00000500000000000000" pitchFamily="2" charset="0"/>
              </a:rPr>
              <a:t>Questions</a:t>
            </a:r>
            <a:r>
              <a:rPr lang="fr-FR" sz="1200" dirty="0" smtClean="0">
                <a:latin typeface="Dekko" panose="00000500000000000000" pitchFamily="2" charset="0"/>
                <a:ea typeface="Segoe UI" panose="020B0502040204020203" pitchFamily="34" charset="0"/>
                <a:cs typeface="Dekko" panose="00000500000000000000" pitchFamily="2" charset="0"/>
              </a:rPr>
              <a:t> :</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a. Pourquoi la bête est-elle en colère </a:t>
            </a:r>
            <a:r>
              <a:rPr lang="fr-FR" sz="1200" dirty="0" smtClean="0">
                <a:ea typeface="Segoe UI" panose="020B0502040204020203" pitchFamily="34" charset="0"/>
                <a:cs typeface="Dekko" panose="00000500000000000000" pitchFamily="2" charset="0"/>
              </a:rPr>
              <a:t>? </a:t>
            </a:r>
            <a:r>
              <a:rPr lang="fr-FR" sz="1200" dirty="0" smtClean="0">
                <a:latin typeface="Dekko" panose="00000500000000000000" pitchFamily="2" charset="0"/>
                <a:ea typeface="Segoe UI" panose="020B0502040204020203" pitchFamily="34" charset="0"/>
                <a:cs typeface="Dekko" panose="00000500000000000000" pitchFamily="2" charset="0"/>
              </a:rPr>
              <a:t>________________________________</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b. Que lui demande-t-il pour se faire pardonner </a:t>
            </a:r>
            <a:r>
              <a:rPr lang="fr-FR" sz="1200" dirty="0" smtClean="0">
                <a:ea typeface="Segoe UI" panose="020B0502040204020203" pitchFamily="34" charset="0"/>
                <a:cs typeface="Dekko" panose="00000500000000000000" pitchFamily="2" charset="0"/>
              </a:rPr>
              <a:t>?</a:t>
            </a:r>
            <a:r>
              <a:rPr lang="fr-FR" sz="1200" dirty="0" smtClean="0">
                <a:latin typeface="Dekko" panose="00000500000000000000" pitchFamily="2" charset="0"/>
                <a:ea typeface="Segoe UI" panose="020B0502040204020203" pitchFamily="34" charset="0"/>
                <a:cs typeface="Dekko" panose="00000500000000000000" pitchFamily="2" charset="0"/>
              </a:rPr>
              <a:t> _______________________</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________________________________________________________________</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c. Que met-il dans le coffre avant de partir </a:t>
            </a:r>
            <a:r>
              <a:rPr lang="fr-FR" sz="1200" dirty="0" smtClean="0">
                <a:ea typeface="Segoe UI" panose="020B0502040204020203" pitchFamily="34" charset="0"/>
                <a:cs typeface="Dekko" panose="00000500000000000000" pitchFamily="2" charset="0"/>
              </a:rPr>
              <a:t>?</a:t>
            </a:r>
            <a:r>
              <a:rPr lang="fr-FR" sz="1200" dirty="0" smtClean="0">
                <a:latin typeface="Dekko" panose="00000500000000000000" pitchFamily="2" charset="0"/>
                <a:ea typeface="Segoe UI" panose="020B0502040204020203" pitchFamily="34" charset="0"/>
                <a:cs typeface="Dekko" panose="00000500000000000000" pitchFamily="2" charset="0"/>
              </a:rPr>
              <a:t> __________________________</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5/ </a:t>
            </a:r>
            <a:r>
              <a:rPr lang="fr-FR" sz="1200" b="1" u="sng" dirty="0" smtClean="0">
                <a:latin typeface="Dekko" panose="00000500000000000000" pitchFamily="2" charset="0"/>
                <a:ea typeface="Segoe UI" panose="020B0502040204020203" pitchFamily="34" charset="0"/>
                <a:cs typeface="Dekko" panose="00000500000000000000" pitchFamily="2" charset="0"/>
              </a:rPr>
              <a:t>Entoure la bonne réponse</a:t>
            </a:r>
            <a:r>
              <a:rPr lang="fr-FR" sz="1200" b="1" dirty="0" smtClean="0">
                <a:latin typeface="Dekko" panose="00000500000000000000" pitchFamily="2" charset="0"/>
                <a:ea typeface="Segoe UI" panose="020B0502040204020203" pitchFamily="34" charset="0"/>
                <a:cs typeface="Dekko" panose="00000500000000000000" pitchFamily="2" charset="0"/>
              </a:rPr>
              <a:t> </a:t>
            </a:r>
            <a:r>
              <a:rPr lang="fr-FR" sz="1200" dirty="0" smtClean="0">
                <a:latin typeface="Dekko" panose="00000500000000000000" pitchFamily="2" charset="0"/>
                <a:ea typeface="Segoe UI" panose="020B0502040204020203" pitchFamily="34" charset="0"/>
                <a:cs typeface="Dekko" panose="00000500000000000000" pitchFamily="2" charset="0"/>
              </a:rPr>
              <a:t>:</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 Quand le père raconte sa funeste aventure :</a:t>
            </a:r>
          </a:p>
          <a:p>
            <a:pPr marL="228600" indent="-228600">
              <a:lnSpc>
                <a:spcPct val="130000"/>
              </a:lnSpc>
              <a:buAutoNum type="alphaLcParenR"/>
            </a:pPr>
            <a:r>
              <a:rPr lang="fr-FR" sz="1200" dirty="0" smtClean="0">
                <a:latin typeface="Dekko" panose="00000500000000000000" pitchFamily="2" charset="0"/>
                <a:ea typeface="Segoe UI" panose="020B0502040204020203" pitchFamily="34" charset="0"/>
                <a:cs typeface="Dekko" panose="00000500000000000000" pitchFamily="2" charset="0"/>
              </a:rPr>
              <a:t>Les trois filles se mettent à pleurer</a:t>
            </a:r>
          </a:p>
          <a:p>
            <a:pPr marL="228600" indent="-228600">
              <a:lnSpc>
                <a:spcPct val="130000"/>
              </a:lnSpc>
              <a:buAutoNum type="alphaLcParenR"/>
            </a:pPr>
            <a:r>
              <a:rPr lang="fr-FR" sz="1200" dirty="0" smtClean="0">
                <a:latin typeface="Dekko" panose="00000500000000000000" pitchFamily="2" charset="0"/>
                <a:ea typeface="Segoe UI" panose="020B0502040204020203" pitchFamily="34" charset="0"/>
                <a:cs typeface="Dekko" panose="00000500000000000000" pitchFamily="2" charset="0"/>
              </a:rPr>
              <a:t>Les ainées crient mais pas la cadette ne pleure pas</a:t>
            </a:r>
          </a:p>
          <a:p>
            <a:pPr marL="228600" indent="-228600">
              <a:lnSpc>
                <a:spcPct val="130000"/>
              </a:lnSpc>
              <a:buAutoNum type="alphaLcParenR"/>
            </a:pPr>
            <a:r>
              <a:rPr lang="fr-FR" sz="1200" dirty="0" smtClean="0">
                <a:latin typeface="Dekko" panose="00000500000000000000" pitchFamily="2" charset="0"/>
                <a:ea typeface="Segoe UI" panose="020B0502040204020203" pitchFamily="34" charset="0"/>
                <a:cs typeface="Dekko" panose="00000500000000000000" pitchFamily="2" charset="0"/>
              </a:rPr>
              <a:t>Seule la cadette pleure, les deux ainées ne disent rien.</a:t>
            </a:r>
          </a:p>
        </p:txBody>
      </p:sp>
      <p:sp>
        <p:nvSpPr>
          <p:cNvPr id="15" name="Rectangle à coins arrondis 14"/>
          <p:cNvSpPr/>
          <p:nvPr/>
        </p:nvSpPr>
        <p:spPr>
          <a:xfrm>
            <a:off x="7629099" y="122288"/>
            <a:ext cx="2131464" cy="420442"/>
          </a:xfrm>
          <a:prstGeom prst="roundRect">
            <a:avLst>
              <a:gd name="adj" fmla="val 2931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7629099" y="204175"/>
            <a:ext cx="2131464" cy="338554"/>
          </a:xfrm>
          <a:prstGeom prst="rect">
            <a:avLst/>
          </a:prstGeom>
          <a:noFill/>
        </p:spPr>
        <p:txBody>
          <a:bodyPr wrap="square" rtlCol="0">
            <a:spAutoFit/>
          </a:bodyPr>
          <a:lstStyle/>
          <a:p>
            <a:r>
              <a:rPr lang="fr-FR" sz="1600" dirty="0" smtClean="0">
                <a:latin typeface="Dekko" panose="00000500000000000000" pitchFamily="2" charset="0"/>
                <a:cs typeface="Dekko" panose="00000500000000000000" pitchFamily="2" charset="0"/>
              </a:rPr>
              <a:t> </a:t>
            </a:r>
            <a:r>
              <a:rPr lang="fr-FR" sz="1200" spc="100" dirty="0" smtClean="0">
                <a:latin typeface="Dekko" panose="00000500000000000000" pitchFamily="2" charset="0"/>
                <a:cs typeface="Dekko" panose="00000500000000000000" pitchFamily="2" charset="0"/>
              </a:rPr>
              <a:t>Prénom</a:t>
            </a:r>
            <a:r>
              <a:rPr lang="fr-FR" sz="1400" dirty="0" smtClean="0">
                <a:latin typeface="Dekko" panose="00000500000000000000" pitchFamily="2" charset="0"/>
                <a:cs typeface="Dekko" panose="00000500000000000000" pitchFamily="2" charset="0"/>
              </a:rPr>
              <a:t> </a:t>
            </a:r>
            <a:r>
              <a:rPr lang="fr-FR" sz="1600" dirty="0" smtClean="0">
                <a:latin typeface="Dekko" panose="00000500000000000000" pitchFamily="2" charset="0"/>
                <a:cs typeface="Dekko" panose="00000500000000000000" pitchFamily="2" charset="0"/>
              </a:rPr>
              <a:t>: </a:t>
            </a:r>
            <a:r>
              <a:rPr lang="fr-FR" sz="1600" dirty="0" smtClean="0">
                <a:latin typeface="Fineliner Script" panose="02000000000000000000" pitchFamily="50" charset="0"/>
              </a:rPr>
              <a:t>_________________</a:t>
            </a:r>
            <a:endParaRPr lang="fr-FR" sz="1600" dirty="0">
              <a:latin typeface="Fineliner Script" panose="02000000000000000000" pitchFamily="50" charset="0"/>
            </a:endParaRPr>
          </a:p>
        </p:txBody>
      </p:sp>
      <p:sp>
        <p:nvSpPr>
          <p:cNvPr id="12" name="Rectangle 11"/>
          <p:cNvSpPr/>
          <p:nvPr/>
        </p:nvSpPr>
        <p:spPr>
          <a:xfrm>
            <a:off x="5017685" y="715352"/>
            <a:ext cx="4866390" cy="6093976"/>
          </a:xfrm>
          <a:prstGeom prst="rect">
            <a:avLst/>
          </a:prstGeom>
        </p:spPr>
        <p:txBody>
          <a:bodyPr wrap="square">
            <a:spAutoFit/>
          </a:bodyPr>
          <a:lstStyle/>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 Quand la Belle arrive chez la Bête </a:t>
            </a:r>
          </a:p>
          <a:p>
            <a:pPr marL="228600" indent="-228600">
              <a:lnSpc>
                <a:spcPct val="130000"/>
              </a:lnSpc>
              <a:buAutoNum type="alphaLcPeriod"/>
            </a:pPr>
            <a:r>
              <a:rPr lang="fr-FR" sz="1200" dirty="0">
                <a:latin typeface="Dekko" panose="00000500000000000000" pitchFamily="2" charset="0"/>
                <a:ea typeface="Segoe UI" panose="020B0502040204020203" pitchFamily="34" charset="0"/>
                <a:cs typeface="Dekko" panose="00000500000000000000" pitchFamily="2" charset="0"/>
              </a:rPr>
              <a:t>e</a:t>
            </a:r>
            <a:r>
              <a:rPr lang="fr-FR" sz="1200" dirty="0" smtClean="0">
                <a:latin typeface="Dekko" panose="00000500000000000000" pitchFamily="2" charset="0"/>
                <a:ea typeface="Segoe UI" panose="020B0502040204020203" pitchFamily="34" charset="0"/>
                <a:cs typeface="Dekko" panose="00000500000000000000" pitchFamily="2" charset="0"/>
              </a:rPr>
              <a:t>lle dîne avec son père et ils vont ensuite se coucher.</a:t>
            </a:r>
          </a:p>
          <a:p>
            <a:pPr marL="228600" indent="-228600">
              <a:lnSpc>
                <a:spcPct val="130000"/>
              </a:lnSpc>
              <a:buFontTx/>
              <a:buAutoNum type="alphaLcPeriod"/>
            </a:pPr>
            <a:r>
              <a:rPr lang="fr-FR" sz="1200" dirty="0" smtClean="0">
                <a:latin typeface="Dekko" panose="00000500000000000000" pitchFamily="2" charset="0"/>
                <a:ea typeface="Segoe UI" panose="020B0502040204020203" pitchFamily="34" charset="0"/>
                <a:cs typeface="Dekko" panose="00000500000000000000" pitchFamily="2" charset="0"/>
              </a:rPr>
              <a:t>elle </a:t>
            </a:r>
            <a:r>
              <a:rPr lang="fr-FR" sz="1200" dirty="0">
                <a:latin typeface="Dekko" panose="00000500000000000000" pitchFamily="2" charset="0"/>
                <a:ea typeface="Segoe UI" panose="020B0502040204020203" pitchFamily="34" charset="0"/>
                <a:cs typeface="Dekko" panose="00000500000000000000" pitchFamily="2" charset="0"/>
              </a:rPr>
              <a:t>dîne avec son père qui part tout de suite </a:t>
            </a:r>
            <a:r>
              <a:rPr lang="fr-FR" sz="1200" dirty="0" smtClean="0">
                <a:latin typeface="Dekko" panose="00000500000000000000" pitchFamily="2" charset="0"/>
                <a:ea typeface="Segoe UI" panose="020B0502040204020203" pitchFamily="34" charset="0"/>
                <a:cs typeface="Dekko" panose="00000500000000000000" pitchFamily="2" charset="0"/>
              </a:rPr>
              <a:t>après.</a:t>
            </a:r>
            <a:endParaRPr lang="fr-FR" sz="1200" dirty="0">
              <a:latin typeface="Dekko" panose="00000500000000000000" pitchFamily="2" charset="0"/>
              <a:ea typeface="Segoe UI" panose="020B0502040204020203" pitchFamily="34" charset="0"/>
              <a:cs typeface="Dekko" panose="00000500000000000000" pitchFamily="2" charset="0"/>
            </a:endParaRPr>
          </a:p>
          <a:p>
            <a:pPr marL="228600" indent="-228600">
              <a:lnSpc>
                <a:spcPct val="130000"/>
              </a:lnSpc>
              <a:buAutoNum type="alphaLcPeriod"/>
            </a:pPr>
            <a:r>
              <a:rPr lang="fr-FR" sz="1200" dirty="0" smtClean="0">
                <a:latin typeface="Dekko" panose="00000500000000000000" pitchFamily="2" charset="0"/>
                <a:ea typeface="Segoe UI" panose="020B0502040204020203" pitchFamily="34" charset="0"/>
                <a:cs typeface="Dekko" panose="00000500000000000000" pitchFamily="2" charset="0"/>
              </a:rPr>
              <a:t>Son père part directement.</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6/ </a:t>
            </a:r>
            <a:r>
              <a:rPr lang="fr-FR" sz="1200" b="1" u="sng" dirty="0" smtClean="0">
                <a:latin typeface="Dekko" panose="00000500000000000000" pitchFamily="2" charset="0"/>
                <a:ea typeface="Segoe UI" panose="020B0502040204020203" pitchFamily="34" charset="0"/>
                <a:cs typeface="Dekko" panose="00000500000000000000" pitchFamily="2" charset="0"/>
              </a:rPr>
              <a:t>Complète</a:t>
            </a:r>
            <a:r>
              <a:rPr lang="fr-FR" sz="1200" dirty="0" smtClean="0">
                <a:latin typeface="Dekko" panose="00000500000000000000" pitchFamily="2" charset="0"/>
                <a:ea typeface="Segoe UI" panose="020B0502040204020203" pitchFamily="34" charset="0"/>
                <a:cs typeface="Dekko" panose="00000500000000000000" pitchFamily="2" charset="0"/>
              </a:rPr>
              <a:t> : Belle découvre son appartement qui était _______________  . Elle comprend alors que la Bête ne veut pas la ________________ ni qu’elle _____________ . Mieux, c’est même Elle qui ______________________ comme une _______________________ .</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7/ </a:t>
            </a:r>
            <a:r>
              <a:rPr lang="fr-FR" sz="1200" b="1" u="sng" dirty="0">
                <a:latin typeface="Dekko" panose="00000500000000000000" pitchFamily="2" charset="0"/>
                <a:ea typeface="Segoe UI" panose="020B0502040204020203" pitchFamily="34" charset="0"/>
                <a:cs typeface="Dekko" panose="00000500000000000000" pitchFamily="2" charset="0"/>
              </a:rPr>
              <a:t>Vrai ou faux</a:t>
            </a:r>
            <a:r>
              <a:rPr lang="fr-FR" sz="1200" b="1" dirty="0">
                <a:latin typeface="Dekko" panose="00000500000000000000" pitchFamily="2" charset="0"/>
                <a:ea typeface="Segoe UI" panose="020B0502040204020203" pitchFamily="34" charset="0"/>
                <a:cs typeface="Dekko" panose="00000500000000000000" pitchFamily="2" charset="0"/>
              </a:rPr>
              <a:t>  </a:t>
            </a:r>
            <a:r>
              <a:rPr lang="fr-FR" sz="1200" dirty="0">
                <a:ea typeface="Segoe UI" panose="020B0502040204020203" pitchFamily="34" charset="0"/>
                <a:cs typeface="Dekko" panose="00000500000000000000" pitchFamily="2" charset="0"/>
              </a:rPr>
              <a:t>?</a:t>
            </a:r>
            <a:r>
              <a:rPr lang="fr-FR" sz="1200" dirty="0">
                <a:latin typeface="Dekko" panose="00000500000000000000" pitchFamily="2" charset="0"/>
                <a:ea typeface="Segoe UI" panose="020B0502040204020203" pitchFamily="34" charset="0"/>
                <a:cs typeface="Dekko" panose="00000500000000000000" pitchFamily="2" charset="0"/>
              </a:rPr>
              <a:t> </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Tous les soirs pendant 2 mois la Bête demande à la Belle si elle veut se marier avec lui.</a:t>
            </a:r>
            <a:r>
              <a:rPr lang="fr-FR" sz="1200" dirty="0">
                <a:latin typeface="Dekko" panose="00000500000000000000" pitchFamily="2" charset="0"/>
                <a:ea typeface="Segoe UI" panose="020B0502040204020203" pitchFamily="34" charset="0"/>
                <a:cs typeface="Dekko" panose="00000500000000000000" pitchFamily="2" charset="0"/>
              </a:rPr>
              <a:t>	________</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Elle dit à chaque fois non car il est trop laid. </a:t>
            </a:r>
            <a:r>
              <a:rPr lang="fr-FR" sz="1200" dirty="0">
                <a:latin typeface="Dekko" panose="00000500000000000000" pitchFamily="2" charset="0"/>
                <a:ea typeface="Segoe UI" panose="020B0502040204020203" pitchFamily="34" charset="0"/>
                <a:cs typeface="Dekko" panose="00000500000000000000" pitchFamily="2" charset="0"/>
              </a:rPr>
              <a:t>	________</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A son refus, la Bête n’est pas triste, il comprend.</a:t>
            </a:r>
            <a:r>
              <a:rPr lang="fr-FR" sz="1200" dirty="0">
                <a:latin typeface="Dekko" panose="00000500000000000000" pitchFamily="2" charset="0"/>
                <a:ea typeface="Segoe UI" panose="020B0502040204020203" pitchFamily="34" charset="0"/>
                <a:cs typeface="Dekko" panose="00000500000000000000" pitchFamily="2" charset="0"/>
              </a:rPr>
              <a:t>	________</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8/ </a:t>
            </a:r>
            <a:r>
              <a:rPr lang="fr-FR" sz="1200" b="1" u="sng" dirty="0" smtClean="0">
                <a:latin typeface="Dekko" panose="00000500000000000000" pitchFamily="2" charset="0"/>
                <a:ea typeface="Segoe UI" panose="020B0502040204020203" pitchFamily="34" charset="0"/>
                <a:cs typeface="Dekko" panose="00000500000000000000" pitchFamily="2" charset="0"/>
              </a:rPr>
              <a:t>Questions</a:t>
            </a:r>
            <a:r>
              <a:rPr lang="fr-FR" sz="1200" dirty="0" smtClean="0">
                <a:latin typeface="Dekko" panose="00000500000000000000" pitchFamily="2" charset="0"/>
                <a:ea typeface="Segoe UI" panose="020B0502040204020203" pitchFamily="34" charset="0"/>
                <a:cs typeface="Dekko" panose="00000500000000000000" pitchFamily="2" charset="0"/>
              </a:rPr>
              <a:t> :</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a. Que demande-t-il à la Bête de lui promettre </a:t>
            </a:r>
            <a:r>
              <a:rPr lang="fr-FR" sz="1200" dirty="0" smtClean="0">
                <a:ea typeface="Segoe UI" panose="020B0502040204020203" pitchFamily="34" charset="0"/>
                <a:cs typeface="Dekko" panose="00000500000000000000" pitchFamily="2" charset="0"/>
              </a:rPr>
              <a:t>? </a:t>
            </a:r>
            <a:r>
              <a:rPr lang="fr-FR" sz="1200" dirty="0" smtClean="0">
                <a:latin typeface="Dekko" panose="00000500000000000000" pitchFamily="2" charset="0"/>
                <a:ea typeface="Segoe UI" panose="020B0502040204020203" pitchFamily="34" charset="0"/>
                <a:cs typeface="Dekko" panose="00000500000000000000" pitchFamily="2" charset="0"/>
              </a:rPr>
              <a:t>________________________</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b. Que demande-t-elle à la Bête </a:t>
            </a:r>
            <a:r>
              <a:rPr lang="fr-FR" sz="1200" dirty="0" smtClean="0">
                <a:ea typeface="Segoe UI" panose="020B0502040204020203" pitchFamily="34" charset="0"/>
                <a:cs typeface="Dekko" panose="00000500000000000000" pitchFamily="2" charset="0"/>
              </a:rPr>
              <a:t>?</a:t>
            </a:r>
            <a:r>
              <a:rPr lang="fr-FR" sz="1200" dirty="0" smtClean="0">
                <a:latin typeface="Dekko" panose="00000500000000000000" pitchFamily="2" charset="0"/>
                <a:ea typeface="Segoe UI" panose="020B0502040204020203" pitchFamily="34" charset="0"/>
                <a:cs typeface="Dekko" panose="00000500000000000000" pitchFamily="2" charset="0"/>
              </a:rPr>
              <a:t> ____________________________________</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c. Dans combien de temps </a:t>
            </a:r>
            <a:r>
              <a:rPr lang="fr-FR" sz="1200" dirty="0" err="1" smtClean="0">
                <a:latin typeface="Dekko" panose="00000500000000000000" pitchFamily="2" charset="0"/>
                <a:ea typeface="Segoe UI" panose="020B0502040204020203" pitchFamily="34" charset="0"/>
                <a:cs typeface="Dekko" panose="00000500000000000000" pitchFamily="2" charset="0"/>
              </a:rPr>
              <a:t>doit-elle</a:t>
            </a:r>
            <a:r>
              <a:rPr lang="fr-FR" sz="1200" dirty="0" smtClean="0">
                <a:latin typeface="Dekko" panose="00000500000000000000" pitchFamily="2" charset="0"/>
                <a:ea typeface="Segoe UI" panose="020B0502040204020203" pitchFamily="34" charset="0"/>
                <a:cs typeface="Dekko" panose="00000500000000000000" pitchFamily="2" charset="0"/>
              </a:rPr>
              <a:t> revenir </a:t>
            </a:r>
            <a:r>
              <a:rPr lang="fr-FR" sz="1200" dirty="0" smtClean="0">
                <a:ea typeface="Segoe UI" panose="020B0502040204020203" pitchFamily="34" charset="0"/>
                <a:cs typeface="Dekko" panose="00000500000000000000" pitchFamily="2" charset="0"/>
              </a:rPr>
              <a:t>?</a:t>
            </a:r>
            <a:r>
              <a:rPr lang="fr-FR" sz="1200" dirty="0" smtClean="0">
                <a:latin typeface="Dekko" panose="00000500000000000000" pitchFamily="2" charset="0"/>
                <a:ea typeface="Segoe UI" panose="020B0502040204020203" pitchFamily="34" charset="0"/>
                <a:cs typeface="Dekko" panose="00000500000000000000" pitchFamily="2" charset="0"/>
              </a:rPr>
              <a:t> ___________________________</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d. Quel est le plan des 2 sœurs </a:t>
            </a:r>
            <a:r>
              <a:rPr lang="fr-FR" sz="1200" dirty="0" smtClean="0">
                <a:ea typeface="Segoe UI" panose="020B0502040204020203" pitchFamily="34" charset="0"/>
                <a:cs typeface="Dekko" panose="00000500000000000000" pitchFamily="2" charset="0"/>
              </a:rPr>
              <a:t>?</a:t>
            </a:r>
            <a:r>
              <a:rPr lang="fr-FR" sz="1200" dirty="0" smtClean="0">
                <a:latin typeface="Dekko" panose="00000500000000000000" pitchFamily="2" charset="0"/>
                <a:ea typeface="Segoe UI" panose="020B0502040204020203" pitchFamily="34" charset="0"/>
                <a:cs typeface="Dekko" panose="00000500000000000000" pitchFamily="2" charset="0"/>
              </a:rPr>
              <a:t> _____________________________________</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9/ </a:t>
            </a:r>
            <a:r>
              <a:rPr lang="fr-FR" sz="1200" b="1" u="sng" dirty="0" smtClean="0">
                <a:latin typeface="Dekko" panose="00000500000000000000" pitchFamily="2" charset="0"/>
                <a:ea typeface="Segoe UI" panose="020B0502040204020203" pitchFamily="34" charset="0"/>
                <a:cs typeface="Dekko" panose="00000500000000000000" pitchFamily="2" charset="0"/>
              </a:rPr>
              <a:t>Raconte la fin </a:t>
            </a:r>
            <a:r>
              <a:rPr lang="fr-FR" sz="1200" dirty="0" smtClean="0">
                <a:latin typeface="Dekko" panose="00000500000000000000" pitchFamily="2" charset="0"/>
                <a:ea typeface="Segoe UI" panose="020B0502040204020203" pitchFamily="34" charset="0"/>
                <a:cs typeface="Dekko" panose="00000500000000000000" pitchFamily="2" charset="0"/>
              </a:rPr>
              <a:t>:</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________________________________________________________________</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________________________________________________________________</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________________________________________________________________</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________________________________________________________________</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________________________________________________________________</a:t>
            </a:r>
          </a:p>
          <a:p>
            <a:pPr>
              <a:lnSpc>
                <a:spcPct val="130000"/>
              </a:lnSpc>
            </a:pPr>
            <a:r>
              <a:rPr lang="fr-FR" sz="1200" dirty="0">
                <a:latin typeface="Dekko" panose="00000500000000000000" pitchFamily="2" charset="0"/>
                <a:ea typeface="Segoe UI" panose="020B0502040204020203" pitchFamily="34" charset="0"/>
                <a:cs typeface="Dekko" panose="00000500000000000000" pitchFamily="2" charset="0"/>
              </a:rPr>
              <a:t>________________________________________________________________</a:t>
            </a:r>
            <a:endParaRPr lang="fr-FR" sz="1200" dirty="0" smtClean="0">
              <a:latin typeface="Dekko" panose="00000500000000000000" pitchFamily="2" charset="0"/>
              <a:ea typeface="Segoe UI" panose="020B0502040204020203" pitchFamily="34" charset="0"/>
              <a:cs typeface="Dekko" panose="00000500000000000000" pitchFamily="2" charset="0"/>
            </a:endParaRPr>
          </a:p>
        </p:txBody>
      </p:sp>
    </p:spTree>
    <p:extLst>
      <p:ext uri="{BB962C8B-B14F-4D97-AF65-F5344CB8AC3E}">
        <p14:creationId xmlns:p14="http://schemas.microsoft.com/office/powerpoint/2010/main" val="475751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Connecteur droit 47"/>
          <p:cNvCxnSpPr/>
          <p:nvPr/>
        </p:nvCxnSpPr>
        <p:spPr>
          <a:xfrm flipH="1">
            <a:off x="5017685" y="710289"/>
            <a:ext cx="12879" cy="6150357"/>
          </a:xfrm>
          <a:prstGeom prst="line">
            <a:avLst/>
          </a:prstGeom>
          <a:ln w="57150" cap="rnd">
            <a:solidFill>
              <a:schemeClr val="accent1"/>
            </a:solidFill>
            <a:prstDash val="sysDot"/>
            <a:round/>
          </a:ln>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flipH="1">
            <a:off x="124768" y="707643"/>
            <a:ext cx="12879" cy="6150357"/>
          </a:xfrm>
          <a:prstGeom prst="line">
            <a:avLst/>
          </a:prstGeom>
          <a:ln w="57150" cap="rnd">
            <a:solidFill>
              <a:schemeClr val="accent1"/>
            </a:solidFill>
            <a:prstDash val="sysDot"/>
            <a:round/>
          </a:ln>
        </p:spPr>
        <p:style>
          <a:lnRef idx="1">
            <a:schemeClr val="accent1"/>
          </a:lnRef>
          <a:fillRef idx="0">
            <a:schemeClr val="accent1"/>
          </a:fillRef>
          <a:effectRef idx="0">
            <a:schemeClr val="accent1"/>
          </a:effectRef>
          <a:fontRef idx="minor">
            <a:schemeClr val="tx1"/>
          </a:fontRef>
        </p:style>
      </p:cxnSp>
      <p:sp>
        <p:nvSpPr>
          <p:cNvPr id="3" name="Organigramme : Document 2"/>
          <p:cNvSpPr/>
          <p:nvPr/>
        </p:nvSpPr>
        <p:spPr>
          <a:xfrm>
            <a:off x="0" y="0"/>
            <a:ext cx="9906000" cy="794012"/>
          </a:xfrm>
          <a:prstGeom prst="flowChartDocument">
            <a:avLst/>
          </a:prstGeom>
          <a:solidFill>
            <a:schemeClr val="accent1">
              <a:lumMod val="40000"/>
              <a:lumOff val="6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29" name="Rectangle 28"/>
          <p:cNvSpPr/>
          <p:nvPr/>
        </p:nvSpPr>
        <p:spPr>
          <a:xfrm>
            <a:off x="5590118" y="204175"/>
            <a:ext cx="1322798" cy="400110"/>
          </a:xfrm>
          <a:prstGeom prst="rect">
            <a:avLst/>
          </a:prstGeom>
        </p:spPr>
        <p:txBody>
          <a:bodyPr wrap="none">
            <a:spAutoFit/>
          </a:bodyPr>
          <a:lstStyle/>
          <a:p>
            <a:pPr algn="ctr"/>
            <a:r>
              <a:rPr lang="fr-FR" sz="2000" b="1" smtClean="0">
                <a:ln>
                  <a:solidFill>
                    <a:schemeClr val="bg1"/>
                  </a:solidFill>
                </a:ln>
                <a:solidFill>
                  <a:srgbClr val="FF0000"/>
                </a:solidFill>
                <a:effectLst>
                  <a:outerShdw blurRad="38100" dist="38100" dir="2700000" algn="tl">
                    <a:srgbClr val="000000">
                      <a:alpha val="43137"/>
                    </a:srgbClr>
                  </a:outerShdw>
                </a:effectLst>
                <a:latin typeface="Dekko" panose="00000500000000000000" pitchFamily="2" charset="0"/>
                <a:ea typeface="Chewy" panose="02000000000000000000" pitchFamily="2" charset="0"/>
                <a:cs typeface="Dekko" panose="00000500000000000000" pitchFamily="2" charset="0"/>
              </a:rPr>
              <a:t>Correction </a:t>
            </a:r>
            <a:endParaRPr lang="fr-FR" sz="1200" b="1" dirty="0">
              <a:ln>
                <a:solidFill>
                  <a:schemeClr val="bg1"/>
                </a:solidFill>
              </a:ln>
              <a:solidFill>
                <a:srgbClr val="FF0000"/>
              </a:solidFill>
              <a:effectLst>
                <a:outerShdw blurRad="38100" dist="38100" dir="2700000" algn="tl">
                  <a:srgbClr val="000000">
                    <a:alpha val="43137"/>
                  </a:srgbClr>
                </a:outerShdw>
              </a:effectLst>
              <a:latin typeface="Dekko" panose="00000500000000000000" pitchFamily="2" charset="0"/>
              <a:ea typeface="Chewy" panose="02000000000000000000" pitchFamily="2" charset="0"/>
              <a:cs typeface="Dekko" panose="00000500000000000000" pitchFamily="2" charset="0"/>
            </a:endParaRPr>
          </a:p>
        </p:txBody>
      </p:sp>
      <p:sp>
        <p:nvSpPr>
          <p:cNvPr id="6" name="Étoile à 7 branches 5"/>
          <p:cNvSpPr/>
          <p:nvPr/>
        </p:nvSpPr>
        <p:spPr>
          <a:xfrm>
            <a:off x="176430" y="40945"/>
            <a:ext cx="1139305" cy="753066"/>
          </a:xfrm>
          <a:prstGeom prst="star7">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ZoneTexte 29"/>
          <p:cNvSpPr txBox="1"/>
          <p:nvPr/>
        </p:nvSpPr>
        <p:spPr>
          <a:xfrm>
            <a:off x="1363358" y="39423"/>
            <a:ext cx="4103991" cy="646331"/>
          </a:xfrm>
          <a:prstGeom prst="rect">
            <a:avLst/>
          </a:prstGeom>
          <a:noFill/>
        </p:spPr>
        <p:txBody>
          <a:bodyPr wrap="square" rtlCol="0">
            <a:spAutoFit/>
          </a:bodyPr>
          <a:lstStyle/>
          <a:p>
            <a:pPr algn="ctr"/>
            <a:r>
              <a:rPr lang="fr-FR" sz="3600" b="1" dirty="0" smtClean="0">
                <a:ln>
                  <a:solidFill>
                    <a:schemeClr val="tx1"/>
                  </a:solidFill>
                </a:ln>
                <a:solidFill>
                  <a:schemeClr val="bg1"/>
                </a:solidFill>
                <a:effectLst>
                  <a:outerShdw blurRad="38100" dist="38100" dir="2700000" algn="tl">
                    <a:srgbClr val="000000">
                      <a:alpha val="43137"/>
                    </a:srgbClr>
                  </a:outerShdw>
                </a:effectLst>
                <a:latin typeface="Chewy" panose="02000000000000000000" pitchFamily="2" charset="0"/>
                <a:ea typeface="Chewy" panose="02000000000000000000" pitchFamily="2" charset="0"/>
                <a:cs typeface="Dekko" panose="00000500000000000000" pitchFamily="2" charset="0"/>
              </a:rPr>
              <a:t>La Belle et la Bête</a:t>
            </a:r>
            <a:endParaRPr lang="fr-FR" sz="3600" b="1" dirty="0">
              <a:ln>
                <a:solidFill>
                  <a:schemeClr val="tx1"/>
                </a:solidFill>
              </a:ln>
              <a:solidFill>
                <a:schemeClr val="bg1"/>
              </a:solidFill>
              <a:effectLst>
                <a:outerShdw blurRad="38100" dist="38100" dir="2700000" algn="tl">
                  <a:srgbClr val="000000">
                    <a:alpha val="43137"/>
                  </a:srgbClr>
                </a:outerShdw>
              </a:effectLst>
              <a:latin typeface="Chewy" panose="02000000000000000000" pitchFamily="2" charset="0"/>
              <a:ea typeface="Chewy" panose="02000000000000000000" pitchFamily="2" charset="0"/>
              <a:cs typeface="Dekko" panose="00000500000000000000" pitchFamily="2" charset="0"/>
            </a:endParaRPr>
          </a:p>
        </p:txBody>
      </p:sp>
      <p:sp>
        <p:nvSpPr>
          <p:cNvPr id="31" name="ZoneTexte 30"/>
          <p:cNvSpPr txBox="1"/>
          <p:nvPr/>
        </p:nvSpPr>
        <p:spPr>
          <a:xfrm>
            <a:off x="231023" y="186179"/>
            <a:ext cx="1030121" cy="584775"/>
          </a:xfrm>
          <a:prstGeom prst="rect">
            <a:avLst/>
          </a:prstGeom>
          <a:noFill/>
        </p:spPr>
        <p:txBody>
          <a:bodyPr wrap="square" rtlCol="0">
            <a:spAutoFit/>
          </a:bodyPr>
          <a:lstStyle/>
          <a:p>
            <a:pPr algn="ctr"/>
            <a:r>
              <a:rPr lang="fr-FR" sz="1600" b="1" dirty="0" smtClean="0">
                <a:ln>
                  <a:solidFill>
                    <a:schemeClr val="bg1"/>
                  </a:solidFill>
                </a:ln>
                <a:solidFill>
                  <a:schemeClr val="bg1"/>
                </a:solidFill>
                <a:latin typeface="Dekko" panose="00000500000000000000" pitchFamily="2" charset="0"/>
                <a:cs typeface="Dekko" panose="00000500000000000000" pitchFamily="2" charset="0"/>
              </a:rPr>
              <a:t>Lecture CM1</a:t>
            </a:r>
            <a:endParaRPr lang="fr-FR" sz="1600" b="1" dirty="0">
              <a:ln>
                <a:solidFill>
                  <a:schemeClr val="bg1"/>
                </a:solidFill>
              </a:ln>
              <a:solidFill>
                <a:schemeClr val="bg1"/>
              </a:solidFill>
              <a:latin typeface="Dekko" panose="00000500000000000000" pitchFamily="2" charset="0"/>
              <a:cs typeface="Dekko" panose="00000500000000000000" pitchFamily="2" charset="0"/>
            </a:endParaRPr>
          </a:p>
        </p:txBody>
      </p:sp>
      <p:sp>
        <p:nvSpPr>
          <p:cNvPr id="4" name="Rectangle 3"/>
          <p:cNvSpPr/>
          <p:nvPr/>
        </p:nvSpPr>
        <p:spPr>
          <a:xfrm>
            <a:off x="123999" y="807949"/>
            <a:ext cx="4866390" cy="5853910"/>
          </a:xfrm>
          <a:prstGeom prst="rect">
            <a:avLst/>
          </a:prstGeom>
        </p:spPr>
        <p:txBody>
          <a:bodyPr wrap="square">
            <a:spAutoFit/>
          </a:bodyPr>
          <a:lstStyle/>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1</a:t>
            </a:r>
            <a:r>
              <a:rPr lang="fr-FR" sz="1200" dirty="0">
                <a:latin typeface="Dekko" panose="00000500000000000000" pitchFamily="2" charset="0"/>
                <a:ea typeface="Segoe UI" panose="020B0502040204020203" pitchFamily="34" charset="0"/>
                <a:cs typeface="Dekko" panose="00000500000000000000" pitchFamily="2" charset="0"/>
              </a:rPr>
              <a:t>/ </a:t>
            </a:r>
            <a:r>
              <a:rPr lang="fr-FR" sz="1200" b="1" u="sng" dirty="0" smtClean="0">
                <a:latin typeface="Dekko" panose="00000500000000000000" pitchFamily="2" charset="0"/>
                <a:ea typeface="Segoe UI" panose="020B0502040204020203" pitchFamily="34" charset="0"/>
                <a:cs typeface="Dekko" panose="00000500000000000000" pitchFamily="2" charset="0"/>
              </a:rPr>
              <a:t>Questions</a:t>
            </a:r>
            <a:r>
              <a:rPr lang="fr-FR" sz="1200" dirty="0" smtClean="0">
                <a:latin typeface="Dekko" panose="00000500000000000000" pitchFamily="2" charset="0"/>
                <a:ea typeface="Segoe UI" panose="020B0502040204020203" pitchFamily="34" charset="0"/>
                <a:cs typeface="Dekko" panose="00000500000000000000" pitchFamily="2" charset="0"/>
              </a:rPr>
              <a:t> :</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a. Combien le marchand </a:t>
            </a:r>
            <a:r>
              <a:rPr lang="fr-FR" sz="1200" dirty="0" err="1" smtClean="0">
                <a:latin typeface="Dekko" panose="00000500000000000000" pitchFamily="2" charset="0"/>
                <a:ea typeface="Segoe UI" panose="020B0502040204020203" pitchFamily="34" charset="0"/>
                <a:cs typeface="Dekko" panose="00000500000000000000" pitchFamily="2" charset="0"/>
              </a:rPr>
              <a:t>a-t-il</a:t>
            </a:r>
            <a:r>
              <a:rPr lang="fr-FR" sz="1200" dirty="0" smtClean="0">
                <a:latin typeface="Dekko" panose="00000500000000000000" pitchFamily="2" charset="0"/>
                <a:ea typeface="Segoe UI" panose="020B0502040204020203" pitchFamily="34" charset="0"/>
                <a:cs typeface="Dekko" panose="00000500000000000000" pitchFamily="2" charset="0"/>
              </a:rPr>
              <a:t> d’enfants </a:t>
            </a:r>
            <a:r>
              <a:rPr lang="fr-FR" sz="1200" dirty="0" smtClean="0">
                <a:ea typeface="Segoe UI" panose="020B0502040204020203" pitchFamily="34" charset="0"/>
                <a:cs typeface="Dekko" panose="00000500000000000000" pitchFamily="2" charset="0"/>
              </a:rPr>
              <a:t>?</a:t>
            </a:r>
            <a:r>
              <a:rPr lang="fr-FR" sz="1200" dirty="0" smtClean="0">
                <a:latin typeface="Dekko" panose="00000500000000000000" pitchFamily="2" charset="0"/>
                <a:ea typeface="Segoe UI" panose="020B0502040204020203" pitchFamily="34" charset="0"/>
                <a:cs typeface="Dekko" panose="00000500000000000000" pitchFamily="2" charset="0"/>
              </a:rPr>
              <a:t> </a:t>
            </a:r>
            <a:r>
              <a:rPr lang="fr-FR" sz="1200" dirty="0" smtClean="0">
                <a:solidFill>
                  <a:srgbClr val="FF0000"/>
                </a:solidFill>
                <a:latin typeface="Dekko" panose="00000500000000000000" pitchFamily="2" charset="0"/>
                <a:ea typeface="Segoe UI" panose="020B0502040204020203" pitchFamily="34" charset="0"/>
                <a:cs typeface="Dekko" panose="00000500000000000000" pitchFamily="2" charset="0"/>
              </a:rPr>
              <a:t>6</a:t>
            </a:r>
            <a:endParaRPr lang="fr-FR" sz="1200" dirty="0" smtClean="0">
              <a:solidFill>
                <a:srgbClr val="FF0000"/>
              </a:solidFill>
              <a:latin typeface="Dekko" panose="00000500000000000000" pitchFamily="2" charset="0"/>
              <a:ea typeface="Segoe UI" panose="020B0502040204020203" pitchFamily="34" charset="0"/>
              <a:cs typeface="Dekko" panose="00000500000000000000" pitchFamily="2" charset="0"/>
            </a:endParaRP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Précise : </a:t>
            </a:r>
            <a:r>
              <a:rPr lang="fr-FR" sz="1200" dirty="0" smtClean="0">
                <a:solidFill>
                  <a:srgbClr val="FF0000"/>
                </a:solidFill>
                <a:latin typeface="Dekko" panose="00000500000000000000" pitchFamily="2" charset="0"/>
                <a:ea typeface="Segoe UI" panose="020B0502040204020203" pitchFamily="34" charset="0"/>
                <a:cs typeface="Dekko" panose="00000500000000000000" pitchFamily="2" charset="0"/>
              </a:rPr>
              <a:t>3 filles et 3 garçons</a:t>
            </a:r>
            <a:endParaRPr lang="fr-FR" sz="1200" dirty="0" smtClean="0">
              <a:solidFill>
                <a:srgbClr val="FF0000"/>
              </a:solidFill>
              <a:latin typeface="Dekko" panose="00000500000000000000" pitchFamily="2" charset="0"/>
              <a:ea typeface="Segoe UI" panose="020B0502040204020203" pitchFamily="34" charset="0"/>
              <a:cs typeface="Dekko" panose="00000500000000000000" pitchFamily="2" charset="0"/>
            </a:endParaRPr>
          </a:p>
          <a:p>
            <a:pPr>
              <a:lnSpc>
                <a:spcPct val="130000"/>
              </a:lnSpc>
            </a:pPr>
            <a:r>
              <a:rPr lang="fr-FR" sz="1200" dirty="0">
                <a:latin typeface="Dekko" panose="00000500000000000000" pitchFamily="2" charset="0"/>
                <a:ea typeface="Segoe UI" panose="020B0502040204020203" pitchFamily="34" charset="0"/>
                <a:cs typeface="Dekko" panose="00000500000000000000" pitchFamily="2" charset="0"/>
              </a:rPr>
              <a:t>b</a:t>
            </a:r>
            <a:r>
              <a:rPr lang="fr-FR" sz="1200" dirty="0" smtClean="0">
                <a:latin typeface="Dekko" panose="00000500000000000000" pitchFamily="2" charset="0"/>
                <a:ea typeface="Segoe UI" panose="020B0502040204020203" pitchFamily="34" charset="0"/>
                <a:cs typeface="Dekko" panose="00000500000000000000" pitchFamily="2" charset="0"/>
              </a:rPr>
              <a:t>. Que veut dire « la cadette » </a:t>
            </a:r>
            <a:r>
              <a:rPr lang="fr-FR" sz="1200" dirty="0" smtClean="0">
                <a:ea typeface="Segoe UI" panose="020B0502040204020203" pitchFamily="34" charset="0"/>
                <a:cs typeface="Dekko" panose="00000500000000000000" pitchFamily="2" charset="0"/>
              </a:rPr>
              <a:t>?</a:t>
            </a:r>
            <a:r>
              <a:rPr lang="fr-FR" sz="1200" dirty="0" smtClean="0">
                <a:latin typeface="Dekko" panose="00000500000000000000" pitchFamily="2" charset="0"/>
                <a:ea typeface="Segoe UI" panose="020B0502040204020203" pitchFamily="34" charset="0"/>
                <a:cs typeface="Dekko" panose="00000500000000000000" pitchFamily="2" charset="0"/>
              </a:rPr>
              <a:t> </a:t>
            </a:r>
            <a:r>
              <a:rPr lang="fr-FR" sz="1200" dirty="0" smtClean="0">
                <a:solidFill>
                  <a:srgbClr val="FF0000"/>
                </a:solidFill>
                <a:latin typeface="Dekko" panose="00000500000000000000" pitchFamily="2" charset="0"/>
                <a:ea typeface="Segoe UI" panose="020B0502040204020203" pitchFamily="34" charset="0"/>
                <a:cs typeface="Dekko" panose="00000500000000000000" pitchFamily="2" charset="0"/>
              </a:rPr>
              <a:t>La plus jeune</a:t>
            </a:r>
            <a:endParaRPr lang="fr-FR" sz="1200" dirty="0" smtClean="0">
              <a:solidFill>
                <a:srgbClr val="FF0000"/>
              </a:solidFill>
              <a:latin typeface="Dekko" panose="00000500000000000000" pitchFamily="2" charset="0"/>
              <a:ea typeface="Segoe UI" panose="020B0502040204020203" pitchFamily="34" charset="0"/>
              <a:cs typeface="Dekko" panose="00000500000000000000" pitchFamily="2" charset="0"/>
            </a:endParaRP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2/ </a:t>
            </a:r>
            <a:r>
              <a:rPr lang="fr-FR" sz="1200" b="1" u="sng" dirty="0" smtClean="0">
                <a:latin typeface="Dekko" panose="00000500000000000000" pitchFamily="2" charset="0"/>
                <a:ea typeface="Segoe UI" panose="020B0502040204020203" pitchFamily="34" charset="0"/>
                <a:cs typeface="Dekko" panose="00000500000000000000" pitchFamily="2" charset="0"/>
              </a:rPr>
              <a:t>Vrai ou faux</a:t>
            </a:r>
            <a:r>
              <a:rPr lang="fr-FR" sz="1200" b="1" dirty="0" smtClean="0">
                <a:latin typeface="Dekko" panose="00000500000000000000" pitchFamily="2" charset="0"/>
                <a:ea typeface="Segoe UI" panose="020B0502040204020203" pitchFamily="34" charset="0"/>
                <a:cs typeface="Dekko" panose="00000500000000000000" pitchFamily="2" charset="0"/>
              </a:rPr>
              <a:t>  </a:t>
            </a:r>
            <a:r>
              <a:rPr lang="fr-FR" sz="1200" dirty="0" smtClean="0">
                <a:ea typeface="Segoe UI" panose="020B0502040204020203" pitchFamily="34" charset="0"/>
                <a:cs typeface="Dekko" panose="00000500000000000000" pitchFamily="2" charset="0"/>
              </a:rPr>
              <a:t>?</a:t>
            </a:r>
            <a:r>
              <a:rPr lang="fr-FR" sz="1200" dirty="0" smtClean="0">
                <a:latin typeface="Dekko" panose="00000500000000000000" pitchFamily="2" charset="0"/>
                <a:ea typeface="Segoe UI" panose="020B0502040204020203" pitchFamily="34" charset="0"/>
                <a:cs typeface="Dekko" panose="00000500000000000000" pitchFamily="2" charset="0"/>
              </a:rPr>
              <a:t> </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Les sœurs s’aiment toutes beaucoup.	</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faux</a:t>
            </a:r>
            <a:endPar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endParaRP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La plus jeune est très méchante. 	</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faux</a:t>
            </a:r>
            <a:endPar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endParaRP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Les ainées se marient rapidement.	</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vrai</a:t>
            </a:r>
            <a:endPar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endParaRP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3/ </a:t>
            </a:r>
            <a:r>
              <a:rPr lang="fr-FR" sz="1200" b="1" u="sng" dirty="0" smtClean="0">
                <a:latin typeface="Dekko" panose="00000500000000000000" pitchFamily="2" charset="0"/>
                <a:ea typeface="Segoe UI" panose="020B0502040204020203" pitchFamily="34" charset="0"/>
                <a:cs typeface="Dekko" panose="00000500000000000000" pitchFamily="2" charset="0"/>
              </a:rPr>
              <a:t>Complète</a:t>
            </a:r>
            <a:r>
              <a:rPr lang="fr-FR" sz="1200" dirty="0" smtClean="0">
                <a:latin typeface="Dekko" panose="00000500000000000000" pitchFamily="2" charset="0"/>
                <a:ea typeface="Segoe UI" panose="020B0502040204020203" pitchFamily="34" charset="0"/>
                <a:cs typeface="Dekko" panose="00000500000000000000" pitchFamily="2" charset="0"/>
              </a:rPr>
              <a:t> : Le père part en </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voyage</a:t>
            </a:r>
            <a:r>
              <a:rPr lang="fr-FR" sz="1200" dirty="0" smtClean="0">
                <a:latin typeface="Dekko" panose="00000500000000000000" pitchFamily="2" charset="0"/>
                <a:ea typeface="Segoe UI" panose="020B0502040204020203" pitchFamily="34" charset="0"/>
                <a:cs typeface="Dekko" panose="00000500000000000000" pitchFamily="2" charset="0"/>
              </a:rPr>
              <a:t>.  </a:t>
            </a:r>
            <a:r>
              <a:rPr lang="fr-FR" sz="1200" dirty="0" smtClean="0">
                <a:latin typeface="Dekko" panose="00000500000000000000" pitchFamily="2" charset="0"/>
                <a:ea typeface="Segoe UI" panose="020B0502040204020203" pitchFamily="34" charset="0"/>
                <a:cs typeface="Dekko" panose="00000500000000000000" pitchFamily="2" charset="0"/>
              </a:rPr>
              <a:t>Les ainées demandent à leur père de leur ramener </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des robes, des palatines, des coiffures et toutes sortes de bagatelles</a:t>
            </a:r>
            <a:r>
              <a:rPr lang="fr-FR" sz="1200" dirty="0" smtClean="0">
                <a:solidFill>
                  <a:srgbClr val="FF0000"/>
                </a:solidFill>
                <a:latin typeface="Dekko" panose="00000500000000000000" pitchFamily="2" charset="0"/>
                <a:ea typeface="Segoe UI" panose="020B0502040204020203" pitchFamily="34" charset="0"/>
                <a:cs typeface="Dekko" panose="00000500000000000000" pitchFamily="2" charset="0"/>
              </a:rPr>
              <a:t> </a:t>
            </a:r>
            <a:r>
              <a:rPr lang="fr-FR" sz="1200" dirty="0" smtClean="0">
                <a:latin typeface="Dekko" panose="00000500000000000000" pitchFamily="2" charset="0"/>
                <a:ea typeface="Segoe UI" panose="020B0502040204020203" pitchFamily="34" charset="0"/>
                <a:cs typeface="Dekko" panose="00000500000000000000" pitchFamily="2" charset="0"/>
              </a:rPr>
              <a:t>et </a:t>
            </a:r>
            <a:r>
              <a:rPr lang="fr-FR" sz="1200" dirty="0" smtClean="0">
                <a:latin typeface="Dekko" panose="00000500000000000000" pitchFamily="2" charset="0"/>
                <a:ea typeface="Segoe UI" panose="020B0502040204020203" pitchFamily="34" charset="0"/>
                <a:cs typeface="Dekko" panose="00000500000000000000" pitchFamily="2" charset="0"/>
              </a:rPr>
              <a:t>la cadette demande </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une rose</a:t>
            </a:r>
            <a:r>
              <a:rPr lang="fr-FR" sz="1200" dirty="0" smtClean="0">
                <a:latin typeface="Dekko" panose="00000500000000000000" pitchFamily="2" charset="0"/>
                <a:ea typeface="Segoe UI" panose="020B0502040204020203" pitchFamily="34" charset="0"/>
                <a:cs typeface="Dekko" panose="00000500000000000000" pitchFamily="2" charset="0"/>
              </a:rPr>
              <a:t>. </a:t>
            </a:r>
            <a:r>
              <a:rPr lang="fr-FR" sz="1200" dirty="0">
                <a:latin typeface="Dekko" panose="00000500000000000000" pitchFamily="2" charset="0"/>
                <a:ea typeface="Segoe UI" panose="020B0502040204020203" pitchFamily="34" charset="0"/>
                <a:cs typeface="Dekko" panose="00000500000000000000" pitchFamily="2" charset="0"/>
              </a:rPr>
              <a:t>S</a:t>
            </a:r>
            <a:r>
              <a:rPr lang="fr-FR" sz="1200" dirty="0" smtClean="0">
                <a:latin typeface="Dekko" panose="00000500000000000000" pitchFamily="2" charset="0"/>
                <a:ea typeface="Segoe UI" panose="020B0502040204020203" pitchFamily="34" charset="0"/>
                <a:cs typeface="Dekko" panose="00000500000000000000" pitchFamily="2" charset="0"/>
              </a:rPr>
              <a:t>ur </a:t>
            </a:r>
            <a:r>
              <a:rPr lang="fr-FR" sz="1200" dirty="0" smtClean="0">
                <a:latin typeface="Dekko" panose="00000500000000000000" pitchFamily="2" charset="0"/>
                <a:ea typeface="Segoe UI" panose="020B0502040204020203" pitchFamily="34" charset="0"/>
                <a:cs typeface="Dekko" panose="00000500000000000000" pitchFamily="2" charset="0"/>
              </a:rPr>
              <a:t>le chemin de retour, le marchand se </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perdit</a:t>
            </a:r>
            <a:r>
              <a:rPr lang="fr-FR" sz="1200" dirty="0" smtClean="0">
                <a:solidFill>
                  <a:srgbClr val="FF0000"/>
                </a:solidFill>
                <a:latin typeface="Dekko" panose="00000500000000000000" pitchFamily="2" charset="0"/>
                <a:ea typeface="Segoe UI" panose="020B0502040204020203" pitchFamily="34" charset="0"/>
                <a:cs typeface="Dekko" panose="00000500000000000000" pitchFamily="2" charset="0"/>
              </a:rPr>
              <a:t> </a:t>
            </a:r>
            <a:r>
              <a:rPr lang="fr-FR" sz="1200" dirty="0" smtClean="0">
                <a:latin typeface="Dekko" panose="00000500000000000000" pitchFamily="2" charset="0"/>
                <a:ea typeface="Segoe UI" panose="020B0502040204020203" pitchFamily="34" charset="0"/>
                <a:cs typeface="Dekko" panose="00000500000000000000" pitchFamily="2" charset="0"/>
              </a:rPr>
              <a:t>dans </a:t>
            </a:r>
            <a:r>
              <a:rPr lang="fr-FR" sz="1200" dirty="0" smtClean="0">
                <a:latin typeface="Dekko" panose="00000500000000000000" pitchFamily="2" charset="0"/>
                <a:ea typeface="Segoe UI" panose="020B0502040204020203" pitchFamily="34" charset="0"/>
                <a:cs typeface="Dekko" panose="00000500000000000000" pitchFamily="2" charset="0"/>
              </a:rPr>
              <a:t>la neige. Il aperçoit alors un </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grand palais</a:t>
            </a:r>
            <a:r>
              <a:rPr lang="fr-FR" sz="1200" dirty="0" smtClean="0">
                <a:latin typeface="Dekko" panose="00000500000000000000" pitchFamily="2" charset="0"/>
                <a:ea typeface="Segoe UI" panose="020B0502040204020203" pitchFamily="34" charset="0"/>
                <a:cs typeface="Dekko" panose="00000500000000000000" pitchFamily="2" charset="0"/>
              </a:rPr>
              <a:t>. </a:t>
            </a:r>
            <a:r>
              <a:rPr lang="fr-FR" sz="1200" dirty="0" smtClean="0">
                <a:latin typeface="Dekko" panose="00000500000000000000" pitchFamily="2" charset="0"/>
                <a:ea typeface="Segoe UI" panose="020B0502040204020203" pitchFamily="34" charset="0"/>
                <a:cs typeface="Dekko" panose="00000500000000000000" pitchFamily="2" charset="0"/>
              </a:rPr>
              <a:t>Il y entre se </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réchauffe </a:t>
            </a:r>
            <a:r>
              <a:rPr lang="fr-FR" sz="1200" dirty="0" smtClean="0">
                <a:latin typeface="Dekko" panose="00000500000000000000" pitchFamily="2" charset="0"/>
                <a:ea typeface="Segoe UI" panose="020B0502040204020203" pitchFamily="34" charset="0"/>
                <a:cs typeface="Dekko" panose="00000500000000000000" pitchFamily="2" charset="0"/>
              </a:rPr>
              <a:t>devant </a:t>
            </a:r>
            <a:r>
              <a:rPr lang="fr-FR" sz="1200" dirty="0" smtClean="0">
                <a:latin typeface="Dekko" panose="00000500000000000000" pitchFamily="2" charset="0"/>
                <a:ea typeface="Segoe UI" panose="020B0502040204020203" pitchFamily="34" charset="0"/>
                <a:cs typeface="Dekko" panose="00000500000000000000" pitchFamily="2" charset="0"/>
              </a:rPr>
              <a:t>la cheminée, puis </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mange</a:t>
            </a:r>
            <a:r>
              <a:rPr lang="fr-FR" sz="1200" dirty="0" smtClean="0">
                <a:latin typeface="Dekko" panose="00000500000000000000" pitchFamily="2" charset="0"/>
                <a:ea typeface="Segoe UI" panose="020B0502040204020203" pitchFamily="34" charset="0"/>
                <a:cs typeface="Dekko" panose="00000500000000000000" pitchFamily="2" charset="0"/>
              </a:rPr>
              <a:t>. </a:t>
            </a:r>
            <a:r>
              <a:rPr lang="fr-FR" sz="1200" dirty="0" smtClean="0">
                <a:latin typeface="Dekko" panose="00000500000000000000" pitchFamily="2" charset="0"/>
                <a:ea typeface="Segoe UI" panose="020B0502040204020203" pitchFamily="34" charset="0"/>
                <a:cs typeface="Dekko" panose="00000500000000000000" pitchFamily="2" charset="0"/>
              </a:rPr>
              <a:t>Ensuite il va se </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coucher</a:t>
            </a:r>
            <a:r>
              <a:rPr lang="fr-FR" sz="1200" dirty="0" smtClean="0">
                <a:latin typeface="Dekko" panose="00000500000000000000" pitchFamily="2" charset="0"/>
                <a:ea typeface="Segoe UI" panose="020B0502040204020203" pitchFamily="34" charset="0"/>
                <a:cs typeface="Dekko" panose="00000500000000000000" pitchFamily="2" charset="0"/>
              </a:rPr>
              <a:t>. </a:t>
            </a:r>
            <a:r>
              <a:rPr lang="fr-FR" sz="1200" dirty="0" smtClean="0">
                <a:latin typeface="Dekko" panose="00000500000000000000" pitchFamily="2" charset="0"/>
                <a:ea typeface="Segoe UI" panose="020B0502040204020203" pitchFamily="34" charset="0"/>
                <a:cs typeface="Dekko" panose="00000500000000000000" pitchFamily="2" charset="0"/>
              </a:rPr>
              <a:t>Il pense que c’est une </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fée</a:t>
            </a:r>
            <a:r>
              <a:rPr lang="fr-FR" sz="1200" dirty="0" smtClean="0">
                <a:solidFill>
                  <a:srgbClr val="FF0000"/>
                </a:solidFill>
                <a:latin typeface="Dekko" panose="00000500000000000000" pitchFamily="2" charset="0"/>
                <a:ea typeface="Segoe UI" panose="020B0502040204020203" pitchFamily="34" charset="0"/>
                <a:cs typeface="Dekko" panose="00000500000000000000" pitchFamily="2" charset="0"/>
              </a:rPr>
              <a:t> </a:t>
            </a:r>
            <a:r>
              <a:rPr lang="fr-FR" sz="1200" dirty="0" smtClean="0">
                <a:latin typeface="Dekko" panose="00000500000000000000" pitchFamily="2" charset="0"/>
                <a:ea typeface="Segoe UI" panose="020B0502040204020203" pitchFamily="34" charset="0"/>
                <a:cs typeface="Dekko" panose="00000500000000000000" pitchFamily="2" charset="0"/>
              </a:rPr>
              <a:t>qui </a:t>
            </a:r>
            <a:r>
              <a:rPr lang="fr-FR" sz="1200" dirty="0" smtClean="0">
                <a:latin typeface="Dekko" panose="00000500000000000000" pitchFamily="2" charset="0"/>
                <a:ea typeface="Segoe UI" panose="020B0502040204020203" pitchFamily="34" charset="0"/>
                <a:cs typeface="Dekko" panose="00000500000000000000" pitchFamily="2" charset="0"/>
              </a:rPr>
              <a:t>fait tout ça pour lui.</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4/ </a:t>
            </a:r>
            <a:r>
              <a:rPr lang="fr-FR" sz="1200" b="1" u="sng" dirty="0" smtClean="0">
                <a:latin typeface="Dekko" panose="00000500000000000000" pitchFamily="2" charset="0"/>
                <a:ea typeface="Segoe UI" panose="020B0502040204020203" pitchFamily="34" charset="0"/>
                <a:cs typeface="Dekko" panose="00000500000000000000" pitchFamily="2" charset="0"/>
              </a:rPr>
              <a:t>Questions</a:t>
            </a:r>
            <a:r>
              <a:rPr lang="fr-FR" sz="1200" dirty="0" smtClean="0">
                <a:latin typeface="Dekko" panose="00000500000000000000" pitchFamily="2" charset="0"/>
                <a:ea typeface="Segoe UI" panose="020B0502040204020203" pitchFamily="34" charset="0"/>
                <a:cs typeface="Dekko" panose="00000500000000000000" pitchFamily="2" charset="0"/>
              </a:rPr>
              <a:t> :</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a. Pourquoi la bête est-elle en colère </a:t>
            </a:r>
            <a:r>
              <a:rPr lang="fr-FR" sz="1200" dirty="0" smtClean="0">
                <a:ea typeface="Segoe UI" panose="020B0502040204020203" pitchFamily="34" charset="0"/>
                <a:cs typeface="Dekko" panose="00000500000000000000" pitchFamily="2" charset="0"/>
              </a:rPr>
              <a:t>? </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Parce que le père a cueilli une rose</a:t>
            </a:r>
            <a:endPar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endParaRP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b. Que lui demande-t-il pour se faire pardonner </a:t>
            </a:r>
            <a:r>
              <a:rPr lang="fr-FR" sz="1200" dirty="0" smtClean="0">
                <a:ea typeface="Segoe UI" panose="020B0502040204020203" pitchFamily="34" charset="0"/>
                <a:cs typeface="Dekko" panose="00000500000000000000" pitchFamily="2" charset="0"/>
              </a:rPr>
              <a:t>?</a:t>
            </a:r>
            <a:r>
              <a:rPr lang="fr-FR" sz="1200" dirty="0" smtClean="0">
                <a:latin typeface="Dekko" panose="00000500000000000000" pitchFamily="2" charset="0"/>
                <a:ea typeface="Segoe UI" panose="020B0502040204020203" pitchFamily="34" charset="0"/>
                <a:cs typeface="Dekko" panose="00000500000000000000" pitchFamily="2" charset="0"/>
              </a:rPr>
              <a:t> </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Qu’une de ses filles vienne se livrer à lui pour mourir à sa place.</a:t>
            </a:r>
            <a:endPar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endParaRP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c. Que met-il dans le coffre avant de partir </a:t>
            </a:r>
            <a:r>
              <a:rPr lang="fr-FR" sz="1200" dirty="0" smtClean="0">
                <a:ea typeface="Segoe UI" panose="020B0502040204020203" pitchFamily="34" charset="0"/>
                <a:cs typeface="Dekko" panose="00000500000000000000" pitchFamily="2" charset="0"/>
              </a:rPr>
              <a:t>?</a:t>
            </a:r>
            <a:r>
              <a:rPr lang="fr-FR" sz="1200" dirty="0" smtClean="0">
                <a:latin typeface="Dekko" panose="00000500000000000000" pitchFamily="2" charset="0"/>
                <a:ea typeface="Segoe UI" panose="020B0502040204020203" pitchFamily="34" charset="0"/>
                <a:cs typeface="Dekko" panose="00000500000000000000" pitchFamily="2" charset="0"/>
              </a:rPr>
              <a:t> </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Des pièces d’or</a:t>
            </a:r>
            <a:endPar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endParaRP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5/ </a:t>
            </a:r>
            <a:r>
              <a:rPr lang="fr-FR" sz="1200" b="1" u="sng" dirty="0" smtClean="0">
                <a:latin typeface="Dekko" panose="00000500000000000000" pitchFamily="2" charset="0"/>
                <a:ea typeface="Segoe UI" panose="020B0502040204020203" pitchFamily="34" charset="0"/>
                <a:cs typeface="Dekko" panose="00000500000000000000" pitchFamily="2" charset="0"/>
              </a:rPr>
              <a:t>Entoure la bonne réponse</a:t>
            </a:r>
            <a:r>
              <a:rPr lang="fr-FR" sz="1200" b="1" dirty="0" smtClean="0">
                <a:latin typeface="Dekko" panose="00000500000000000000" pitchFamily="2" charset="0"/>
                <a:ea typeface="Segoe UI" panose="020B0502040204020203" pitchFamily="34" charset="0"/>
                <a:cs typeface="Dekko" panose="00000500000000000000" pitchFamily="2" charset="0"/>
              </a:rPr>
              <a:t> </a:t>
            </a:r>
            <a:r>
              <a:rPr lang="fr-FR" sz="1200" dirty="0" smtClean="0">
                <a:latin typeface="Dekko" panose="00000500000000000000" pitchFamily="2" charset="0"/>
                <a:ea typeface="Segoe UI" panose="020B0502040204020203" pitchFamily="34" charset="0"/>
                <a:cs typeface="Dekko" panose="00000500000000000000" pitchFamily="2" charset="0"/>
              </a:rPr>
              <a:t>:</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 Quand le père raconte sa funeste aventure :</a:t>
            </a:r>
          </a:p>
          <a:p>
            <a:pPr marL="228600" indent="-228600">
              <a:lnSpc>
                <a:spcPct val="130000"/>
              </a:lnSpc>
              <a:buAutoNum type="alphaLcParenR"/>
            </a:pPr>
            <a:r>
              <a:rPr lang="fr-FR" sz="1200" dirty="0" smtClean="0">
                <a:latin typeface="Dekko" panose="00000500000000000000" pitchFamily="2" charset="0"/>
                <a:ea typeface="Segoe UI" panose="020B0502040204020203" pitchFamily="34" charset="0"/>
                <a:cs typeface="Dekko" panose="00000500000000000000" pitchFamily="2" charset="0"/>
              </a:rPr>
              <a:t>Les trois filles se mettent à pleurer</a:t>
            </a:r>
          </a:p>
          <a:p>
            <a:pPr marL="228600" indent="-228600">
              <a:lnSpc>
                <a:spcPct val="130000"/>
              </a:lnSpc>
              <a:buAutoNum type="alphaLcParenR"/>
            </a:pPr>
            <a:r>
              <a:rPr lang="fr-FR" sz="1200" b="1" u="sng" dirty="0" smtClean="0">
                <a:solidFill>
                  <a:srgbClr val="FF0000"/>
                </a:solidFill>
                <a:latin typeface="Dekko" panose="00000500000000000000" pitchFamily="2" charset="0"/>
                <a:ea typeface="Segoe UI" panose="020B0502040204020203" pitchFamily="34" charset="0"/>
                <a:cs typeface="Dekko" panose="00000500000000000000" pitchFamily="2" charset="0"/>
              </a:rPr>
              <a:t>Les ainées crient mais pas la cadette ne pleure pas</a:t>
            </a:r>
          </a:p>
          <a:p>
            <a:pPr marL="228600" indent="-228600">
              <a:lnSpc>
                <a:spcPct val="130000"/>
              </a:lnSpc>
              <a:buAutoNum type="alphaLcParenR"/>
            </a:pPr>
            <a:r>
              <a:rPr lang="fr-FR" sz="1200" dirty="0" smtClean="0">
                <a:latin typeface="Dekko" panose="00000500000000000000" pitchFamily="2" charset="0"/>
                <a:ea typeface="Segoe UI" panose="020B0502040204020203" pitchFamily="34" charset="0"/>
                <a:cs typeface="Dekko" panose="00000500000000000000" pitchFamily="2" charset="0"/>
              </a:rPr>
              <a:t>Seule la cadette pleure, les deux ainées ne disent rien.</a:t>
            </a:r>
          </a:p>
        </p:txBody>
      </p:sp>
      <p:sp>
        <p:nvSpPr>
          <p:cNvPr id="15" name="Rectangle à coins arrondis 14"/>
          <p:cNvSpPr/>
          <p:nvPr/>
        </p:nvSpPr>
        <p:spPr>
          <a:xfrm>
            <a:off x="7629099" y="122288"/>
            <a:ext cx="2131464" cy="420442"/>
          </a:xfrm>
          <a:prstGeom prst="roundRect">
            <a:avLst>
              <a:gd name="adj" fmla="val 2931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7629099" y="204175"/>
            <a:ext cx="2131464" cy="338554"/>
          </a:xfrm>
          <a:prstGeom prst="rect">
            <a:avLst/>
          </a:prstGeom>
          <a:noFill/>
        </p:spPr>
        <p:txBody>
          <a:bodyPr wrap="square" rtlCol="0">
            <a:spAutoFit/>
          </a:bodyPr>
          <a:lstStyle/>
          <a:p>
            <a:r>
              <a:rPr lang="fr-FR" sz="1600" dirty="0" smtClean="0">
                <a:latin typeface="Dekko" panose="00000500000000000000" pitchFamily="2" charset="0"/>
                <a:cs typeface="Dekko" panose="00000500000000000000" pitchFamily="2" charset="0"/>
              </a:rPr>
              <a:t> </a:t>
            </a:r>
            <a:r>
              <a:rPr lang="fr-FR" sz="1200" spc="100" dirty="0" smtClean="0">
                <a:latin typeface="Dekko" panose="00000500000000000000" pitchFamily="2" charset="0"/>
                <a:cs typeface="Dekko" panose="00000500000000000000" pitchFamily="2" charset="0"/>
              </a:rPr>
              <a:t>Prénom</a:t>
            </a:r>
            <a:r>
              <a:rPr lang="fr-FR" sz="1400" dirty="0" smtClean="0">
                <a:latin typeface="Dekko" panose="00000500000000000000" pitchFamily="2" charset="0"/>
                <a:cs typeface="Dekko" panose="00000500000000000000" pitchFamily="2" charset="0"/>
              </a:rPr>
              <a:t> </a:t>
            </a:r>
            <a:r>
              <a:rPr lang="fr-FR" sz="1600" dirty="0" smtClean="0">
                <a:latin typeface="Dekko" panose="00000500000000000000" pitchFamily="2" charset="0"/>
                <a:cs typeface="Dekko" panose="00000500000000000000" pitchFamily="2" charset="0"/>
              </a:rPr>
              <a:t>: </a:t>
            </a:r>
            <a:r>
              <a:rPr lang="fr-FR" sz="1600" dirty="0" smtClean="0">
                <a:latin typeface="Fineliner Script" panose="02000000000000000000" pitchFamily="50" charset="0"/>
              </a:rPr>
              <a:t>_________________</a:t>
            </a:r>
            <a:endParaRPr lang="fr-FR" sz="1600" dirty="0">
              <a:latin typeface="Fineliner Script" panose="02000000000000000000" pitchFamily="50" charset="0"/>
            </a:endParaRPr>
          </a:p>
        </p:txBody>
      </p:sp>
      <p:sp>
        <p:nvSpPr>
          <p:cNvPr id="12" name="Rectangle 11"/>
          <p:cNvSpPr/>
          <p:nvPr/>
        </p:nvSpPr>
        <p:spPr>
          <a:xfrm>
            <a:off x="5017685" y="715352"/>
            <a:ext cx="4866390" cy="6093976"/>
          </a:xfrm>
          <a:prstGeom prst="rect">
            <a:avLst/>
          </a:prstGeom>
        </p:spPr>
        <p:txBody>
          <a:bodyPr wrap="square">
            <a:spAutoFit/>
          </a:bodyPr>
          <a:lstStyle/>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 Quand la Belle arrive chez la Bête </a:t>
            </a:r>
          </a:p>
          <a:p>
            <a:pPr marL="228600" indent="-228600">
              <a:lnSpc>
                <a:spcPct val="130000"/>
              </a:lnSpc>
              <a:buAutoNum type="alphaLcPeriod"/>
            </a:pPr>
            <a:r>
              <a:rPr lang="fr-FR" sz="1200" b="1" dirty="0">
                <a:solidFill>
                  <a:srgbClr val="FF0000"/>
                </a:solidFill>
                <a:latin typeface="Dekko" panose="00000500000000000000" pitchFamily="2" charset="0"/>
                <a:ea typeface="Segoe UI" panose="020B0502040204020203" pitchFamily="34" charset="0"/>
                <a:cs typeface="Dekko" panose="00000500000000000000" pitchFamily="2" charset="0"/>
              </a:rPr>
              <a:t>e</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lle dîne avec son père et ils vont ensuite se coucher.</a:t>
            </a:r>
          </a:p>
          <a:p>
            <a:pPr marL="228600" indent="-228600">
              <a:lnSpc>
                <a:spcPct val="130000"/>
              </a:lnSpc>
              <a:buFontTx/>
              <a:buAutoNum type="alphaLcPeriod"/>
            </a:pPr>
            <a:r>
              <a:rPr lang="fr-FR" sz="1200" dirty="0" smtClean="0">
                <a:latin typeface="Dekko" panose="00000500000000000000" pitchFamily="2" charset="0"/>
                <a:ea typeface="Segoe UI" panose="020B0502040204020203" pitchFamily="34" charset="0"/>
                <a:cs typeface="Dekko" panose="00000500000000000000" pitchFamily="2" charset="0"/>
              </a:rPr>
              <a:t>elle </a:t>
            </a:r>
            <a:r>
              <a:rPr lang="fr-FR" sz="1200" dirty="0">
                <a:latin typeface="Dekko" panose="00000500000000000000" pitchFamily="2" charset="0"/>
                <a:ea typeface="Segoe UI" panose="020B0502040204020203" pitchFamily="34" charset="0"/>
                <a:cs typeface="Dekko" panose="00000500000000000000" pitchFamily="2" charset="0"/>
              </a:rPr>
              <a:t>dîne avec son père qui part tout de suite </a:t>
            </a:r>
            <a:r>
              <a:rPr lang="fr-FR" sz="1200" dirty="0" smtClean="0">
                <a:latin typeface="Dekko" panose="00000500000000000000" pitchFamily="2" charset="0"/>
                <a:ea typeface="Segoe UI" panose="020B0502040204020203" pitchFamily="34" charset="0"/>
                <a:cs typeface="Dekko" panose="00000500000000000000" pitchFamily="2" charset="0"/>
              </a:rPr>
              <a:t>après.</a:t>
            </a:r>
            <a:endParaRPr lang="fr-FR" sz="1200" dirty="0">
              <a:latin typeface="Dekko" panose="00000500000000000000" pitchFamily="2" charset="0"/>
              <a:ea typeface="Segoe UI" panose="020B0502040204020203" pitchFamily="34" charset="0"/>
              <a:cs typeface="Dekko" panose="00000500000000000000" pitchFamily="2" charset="0"/>
            </a:endParaRPr>
          </a:p>
          <a:p>
            <a:pPr marL="228600" indent="-228600">
              <a:lnSpc>
                <a:spcPct val="130000"/>
              </a:lnSpc>
              <a:buAutoNum type="alphaLcPeriod"/>
            </a:pPr>
            <a:r>
              <a:rPr lang="fr-FR" sz="1200" dirty="0" smtClean="0">
                <a:latin typeface="Dekko" panose="00000500000000000000" pitchFamily="2" charset="0"/>
                <a:ea typeface="Segoe UI" panose="020B0502040204020203" pitchFamily="34" charset="0"/>
                <a:cs typeface="Dekko" panose="00000500000000000000" pitchFamily="2" charset="0"/>
              </a:rPr>
              <a:t>Son père part directement.</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6/ </a:t>
            </a:r>
            <a:r>
              <a:rPr lang="fr-FR" sz="1200" b="1" u="sng" dirty="0" smtClean="0">
                <a:latin typeface="Dekko" panose="00000500000000000000" pitchFamily="2" charset="0"/>
                <a:ea typeface="Segoe UI" panose="020B0502040204020203" pitchFamily="34" charset="0"/>
                <a:cs typeface="Dekko" panose="00000500000000000000" pitchFamily="2" charset="0"/>
              </a:rPr>
              <a:t>Complète</a:t>
            </a:r>
            <a:r>
              <a:rPr lang="fr-FR" sz="1200" dirty="0" smtClean="0">
                <a:latin typeface="Dekko" panose="00000500000000000000" pitchFamily="2" charset="0"/>
                <a:ea typeface="Segoe UI" panose="020B0502040204020203" pitchFamily="34" charset="0"/>
                <a:cs typeface="Dekko" panose="00000500000000000000" pitchFamily="2" charset="0"/>
              </a:rPr>
              <a:t> : Belle découvre son appartement qui était </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magnifique</a:t>
            </a:r>
            <a:r>
              <a:rPr lang="fr-FR" sz="1200" dirty="0" smtClean="0">
                <a:latin typeface="Dekko" panose="00000500000000000000" pitchFamily="2" charset="0"/>
                <a:ea typeface="Segoe UI" panose="020B0502040204020203" pitchFamily="34" charset="0"/>
                <a:cs typeface="Dekko" panose="00000500000000000000" pitchFamily="2" charset="0"/>
              </a:rPr>
              <a:t>. </a:t>
            </a:r>
            <a:r>
              <a:rPr lang="fr-FR" sz="1200" dirty="0" smtClean="0">
                <a:latin typeface="Dekko" panose="00000500000000000000" pitchFamily="2" charset="0"/>
                <a:ea typeface="Segoe UI" panose="020B0502040204020203" pitchFamily="34" charset="0"/>
                <a:cs typeface="Dekko" panose="00000500000000000000" pitchFamily="2" charset="0"/>
              </a:rPr>
              <a:t>Elle comprend alors que la Bête ne veut pas la </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tuer </a:t>
            </a:r>
            <a:r>
              <a:rPr lang="fr-FR" sz="1200" dirty="0" smtClean="0">
                <a:latin typeface="Dekko" panose="00000500000000000000" pitchFamily="2" charset="0"/>
                <a:ea typeface="Segoe UI" panose="020B0502040204020203" pitchFamily="34" charset="0"/>
                <a:cs typeface="Dekko" panose="00000500000000000000" pitchFamily="2" charset="0"/>
              </a:rPr>
              <a:t>ni </a:t>
            </a:r>
            <a:r>
              <a:rPr lang="fr-FR" sz="1200" dirty="0" smtClean="0">
                <a:latin typeface="Dekko" panose="00000500000000000000" pitchFamily="2" charset="0"/>
                <a:ea typeface="Segoe UI" panose="020B0502040204020203" pitchFamily="34" charset="0"/>
                <a:cs typeface="Dekko" panose="00000500000000000000" pitchFamily="2" charset="0"/>
              </a:rPr>
              <a:t>qu’elle </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s’ennuie</a:t>
            </a:r>
            <a:r>
              <a:rPr lang="fr-FR" sz="1200" dirty="0" smtClean="0">
                <a:latin typeface="Dekko" panose="00000500000000000000" pitchFamily="2" charset="0"/>
                <a:ea typeface="Segoe UI" panose="020B0502040204020203" pitchFamily="34" charset="0"/>
                <a:cs typeface="Dekko" panose="00000500000000000000" pitchFamily="2" charset="0"/>
              </a:rPr>
              <a:t>. </a:t>
            </a:r>
            <a:r>
              <a:rPr lang="fr-FR" sz="1200" dirty="0" smtClean="0">
                <a:latin typeface="Dekko" panose="00000500000000000000" pitchFamily="2" charset="0"/>
                <a:ea typeface="Segoe UI" panose="020B0502040204020203" pitchFamily="34" charset="0"/>
                <a:cs typeface="Dekko" panose="00000500000000000000" pitchFamily="2" charset="0"/>
              </a:rPr>
              <a:t>Mieux, c’est même Elle qui </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commande </a:t>
            </a:r>
            <a:r>
              <a:rPr lang="fr-FR" sz="1200" dirty="0" smtClean="0">
                <a:latin typeface="Dekko" panose="00000500000000000000" pitchFamily="2" charset="0"/>
                <a:ea typeface="Segoe UI" panose="020B0502040204020203" pitchFamily="34" charset="0"/>
                <a:cs typeface="Dekko" panose="00000500000000000000" pitchFamily="2" charset="0"/>
              </a:rPr>
              <a:t>comme </a:t>
            </a:r>
            <a:r>
              <a:rPr lang="fr-FR" sz="1200" dirty="0" smtClean="0">
                <a:latin typeface="Dekko" panose="00000500000000000000" pitchFamily="2" charset="0"/>
                <a:ea typeface="Segoe UI" panose="020B0502040204020203" pitchFamily="34" charset="0"/>
                <a:cs typeface="Dekko" panose="00000500000000000000" pitchFamily="2" charset="0"/>
              </a:rPr>
              <a:t>une </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reine ou une maîtresse</a:t>
            </a:r>
            <a:r>
              <a:rPr lang="fr-FR" sz="1200" dirty="0" smtClean="0">
                <a:latin typeface="Dekko" panose="00000500000000000000" pitchFamily="2" charset="0"/>
                <a:ea typeface="Segoe UI" panose="020B0502040204020203" pitchFamily="34" charset="0"/>
                <a:cs typeface="Dekko" panose="00000500000000000000" pitchFamily="2" charset="0"/>
              </a:rPr>
              <a:t>.</a:t>
            </a:r>
            <a:endParaRPr lang="fr-FR" sz="1200" dirty="0" smtClean="0">
              <a:latin typeface="Dekko" panose="00000500000000000000" pitchFamily="2" charset="0"/>
              <a:ea typeface="Segoe UI" panose="020B0502040204020203" pitchFamily="34" charset="0"/>
              <a:cs typeface="Dekko" panose="00000500000000000000" pitchFamily="2" charset="0"/>
            </a:endParaRP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7/ </a:t>
            </a:r>
            <a:r>
              <a:rPr lang="fr-FR" sz="1200" b="1" u="sng" dirty="0">
                <a:latin typeface="Dekko" panose="00000500000000000000" pitchFamily="2" charset="0"/>
                <a:ea typeface="Segoe UI" panose="020B0502040204020203" pitchFamily="34" charset="0"/>
                <a:cs typeface="Dekko" panose="00000500000000000000" pitchFamily="2" charset="0"/>
              </a:rPr>
              <a:t>Vrai ou faux</a:t>
            </a:r>
            <a:r>
              <a:rPr lang="fr-FR" sz="1200" b="1" dirty="0">
                <a:latin typeface="Dekko" panose="00000500000000000000" pitchFamily="2" charset="0"/>
                <a:ea typeface="Segoe UI" panose="020B0502040204020203" pitchFamily="34" charset="0"/>
                <a:cs typeface="Dekko" panose="00000500000000000000" pitchFamily="2" charset="0"/>
              </a:rPr>
              <a:t>  </a:t>
            </a:r>
            <a:r>
              <a:rPr lang="fr-FR" sz="1200" dirty="0">
                <a:ea typeface="Segoe UI" panose="020B0502040204020203" pitchFamily="34" charset="0"/>
                <a:cs typeface="Dekko" panose="00000500000000000000" pitchFamily="2" charset="0"/>
              </a:rPr>
              <a:t>?</a:t>
            </a:r>
            <a:r>
              <a:rPr lang="fr-FR" sz="1200" dirty="0">
                <a:latin typeface="Dekko" panose="00000500000000000000" pitchFamily="2" charset="0"/>
                <a:ea typeface="Segoe UI" panose="020B0502040204020203" pitchFamily="34" charset="0"/>
                <a:cs typeface="Dekko" panose="00000500000000000000" pitchFamily="2" charset="0"/>
              </a:rPr>
              <a:t> </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Tous les soirs pendant 2 mois la Bête demande à la Belle si elle veut se marier avec lui.</a:t>
            </a:r>
            <a:r>
              <a:rPr lang="fr-FR" sz="1200" dirty="0">
                <a:latin typeface="Dekko" panose="00000500000000000000" pitchFamily="2" charset="0"/>
                <a:ea typeface="Segoe UI" panose="020B0502040204020203" pitchFamily="34" charset="0"/>
                <a:cs typeface="Dekko" panose="00000500000000000000" pitchFamily="2" charset="0"/>
              </a:rPr>
              <a:t>	</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Faux (3mois)</a:t>
            </a:r>
            <a:endParaRPr lang="fr-FR" sz="1200" b="1" dirty="0">
              <a:solidFill>
                <a:srgbClr val="FF0000"/>
              </a:solidFill>
              <a:latin typeface="Dekko" panose="00000500000000000000" pitchFamily="2" charset="0"/>
              <a:ea typeface="Segoe UI" panose="020B0502040204020203" pitchFamily="34" charset="0"/>
              <a:cs typeface="Dekko" panose="00000500000000000000" pitchFamily="2" charset="0"/>
            </a:endParaRP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Elle dit à chaque fois non car il est trop laid. </a:t>
            </a:r>
            <a:r>
              <a:rPr lang="fr-FR" sz="1200" dirty="0">
                <a:latin typeface="Dekko" panose="00000500000000000000" pitchFamily="2" charset="0"/>
                <a:ea typeface="Segoe UI" panose="020B0502040204020203" pitchFamily="34" charset="0"/>
                <a:cs typeface="Dekko" panose="00000500000000000000" pitchFamily="2" charset="0"/>
              </a:rPr>
              <a:t>	</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Vrai </a:t>
            </a:r>
            <a:endParaRPr lang="fr-FR" sz="1200" b="1" dirty="0">
              <a:solidFill>
                <a:srgbClr val="FF0000"/>
              </a:solidFill>
              <a:latin typeface="Dekko" panose="00000500000000000000" pitchFamily="2" charset="0"/>
              <a:ea typeface="Segoe UI" panose="020B0502040204020203" pitchFamily="34" charset="0"/>
              <a:cs typeface="Dekko" panose="00000500000000000000" pitchFamily="2" charset="0"/>
            </a:endParaRP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A son refus, la Bête n’est pas triste, il comprend.</a:t>
            </a:r>
            <a:r>
              <a:rPr lang="fr-FR" sz="1200" dirty="0">
                <a:latin typeface="Dekko" panose="00000500000000000000" pitchFamily="2" charset="0"/>
                <a:ea typeface="Segoe UI" panose="020B0502040204020203" pitchFamily="34" charset="0"/>
                <a:cs typeface="Dekko" panose="00000500000000000000" pitchFamily="2" charset="0"/>
              </a:rPr>
              <a:t>	</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Faux </a:t>
            </a:r>
            <a:endParaRPr lang="fr-FR" sz="1200" b="1" dirty="0">
              <a:solidFill>
                <a:srgbClr val="FF0000"/>
              </a:solidFill>
              <a:latin typeface="Dekko" panose="00000500000000000000" pitchFamily="2" charset="0"/>
              <a:ea typeface="Segoe UI" panose="020B0502040204020203" pitchFamily="34" charset="0"/>
              <a:cs typeface="Dekko" panose="00000500000000000000" pitchFamily="2" charset="0"/>
            </a:endParaRP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8/ </a:t>
            </a:r>
            <a:r>
              <a:rPr lang="fr-FR" sz="1200" b="1" u="sng" dirty="0" smtClean="0">
                <a:latin typeface="Dekko" panose="00000500000000000000" pitchFamily="2" charset="0"/>
                <a:ea typeface="Segoe UI" panose="020B0502040204020203" pitchFamily="34" charset="0"/>
                <a:cs typeface="Dekko" panose="00000500000000000000" pitchFamily="2" charset="0"/>
              </a:rPr>
              <a:t>Questions</a:t>
            </a:r>
            <a:r>
              <a:rPr lang="fr-FR" sz="1200" dirty="0" smtClean="0">
                <a:latin typeface="Dekko" panose="00000500000000000000" pitchFamily="2" charset="0"/>
                <a:ea typeface="Segoe UI" panose="020B0502040204020203" pitchFamily="34" charset="0"/>
                <a:cs typeface="Dekko" panose="00000500000000000000" pitchFamily="2" charset="0"/>
              </a:rPr>
              <a:t> :</a:t>
            </a: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a. Que demande-t-il à la Bête de lui promettre </a:t>
            </a:r>
            <a:r>
              <a:rPr lang="fr-FR" sz="1200" dirty="0" smtClean="0">
                <a:ea typeface="Segoe UI" panose="020B0502040204020203" pitchFamily="34" charset="0"/>
                <a:cs typeface="Dekko" panose="00000500000000000000" pitchFamily="2" charset="0"/>
              </a:rPr>
              <a:t>? </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De ne jamais la quitter</a:t>
            </a:r>
            <a:endPar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endParaRP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b. Que demande-t-elle à la Bête </a:t>
            </a:r>
            <a:r>
              <a:rPr lang="fr-FR" sz="1200" dirty="0" smtClean="0">
                <a:ea typeface="Segoe UI" panose="020B0502040204020203" pitchFamily="34" charset="0"/>
                <a:cs typeface="Dekko" panose="00000500000000000000" pitchFamily="2" charset="0"/>
              </a:rPr>
              <a:t>?</a:t>
            </a:r>
            <a:r>
              <a:rPr lang="fr-FR" sz="1200" dirty="0" smtClean="0">
                <a:latin typeface="Dekko" panose="00000500000000000000" pitchFamily="2" charset="0"/>
                <a:ea typeface="Segoe UI" panose="020B0502040204020203" pitchFamily="34" charset="0"/>
                <a:cs typeface="Dekko" panose="00000500000000000000" pitchFamily="2" charset="0"/>
              </a:rPr>
              <a:t> </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De pouvoir revoir son père</a:t>
            </a:r>
            <a:endPar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endParaRP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c. Dans combien de temps </a:t>
            </a:r>
            <a:r>
              <a:rPr lang="fr-FR" sz="1200" dirty="0" err="1" smtClean="0">
                <a:latin typeface="Dekko" panose="00000500000000000000" pitchFamily="2" charset="0"/>
                <a:ea typeface="Segoe UI" panose="020B0502040204020203" pitchFamily="34" charset="0"/>
                <a:cs typeface="Dekko" panose="00000500000000000000" pitchFamily="2" charset="0"/>
              </a:rPr>
              <a:t>doit-elle</a:t>
            </a:r>
            <a:r>
              <a:rPr lang="fr-FR" sz="1200" dirty="0" smtClean="0">
                <a:latin typeface="Dekko" panose="00000500000000000000" pitchFamily="2" charset="0"/>
                <a:ea typeface="Segoe UI" panose="020B0502040204020203" pitchFamily="34" charset="0"/>
                <a:cs typeface="Dekko" panose="00000500000000000000" pitchFamily="2" charset="0"/>
              </a:rPr>
              <a:t> revenir </a:t>
            </a:r>
            <a:r>
              <a:rPr lang="fr-FR" sz="1200" dirty="0" smtClean="0">
                <a:ea typeface="Segoe UI" panose="020B0502040204020203" pitchFamily="34" charset="0"/>
                <a:cs typeface="Dekko" panose="00000500000000000000" pitchFamily="2" charset="0"/>
              </a:rPr>
              <a:t>?</a:t>
            </a:r>
            <a:r>
              <a:rPr lang="fr-FR" sz="1200" dirty="0" smtClean="0">
                <a:latin typeface="Dekko" panose="00000500000000000000" pitchFamily="2" charset="0"/>
                <a:ea typeface="Segoe UI" panose="020B0502040204020203" pitchFamily="34" charset="0"/>
                <a:cs typeface="Dekko" panose="00000500000000000000" pitchFamily="2" charset="0"/>
              </a:rPr>
              <a:t> </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Dans 8 jours</a:t>
            </a:r>
            <a:endPar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endParaRP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d. Quel est le plan des 2 sœurs </a:t>
            </a:r>
            <a:r>
              <a:rPr lang="fr-FR" sz="1200" dirty="0" smtClean="0">
                <a:ea typeface="Segoe UI" panose="020B0502040204020203" pitchFamily="34" charset="0"/>
                <a:cs typeface="Dekko" panose="00000500000000000000" pitchFamily="2" charset="0"/>
              </a:rPr>
              <a:t>?</a:t>
            </a:r>
            <a:r>
              <a:rPr lang="fr-FR" sz="1200" dirty="0" smtClean="0">
                <a:latin typeface="Dekko" panose="00000500000000000000" pitchFamily="2" charset="0"/>
                <a:ea typeface="Segoe UI" panose="020B0502040204020203" pitchFamily="34" charset="0"/>
                <a:cs typeface="Dekko" panose="00000500000000000000" pitchFamily="2" charset="0"/>
              </a:rPr>
              <a:t> </a:t>
            </a: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De la retenir plus longtemps</a:t>
            </a:r>
            <a:endPar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endParaRPr>
          </a:p>
          <a:p>
            <a:pPr>
              <a:lnSpc>
                <a:spcPct val="130000"/>
              </a:lnSpc>
            </a:pPr>
            <a:r>
              <a:rPr lang="fr-FR" sz="1200" dirty="0" smtClean="0">
                <a:latin typeface="Dekko" panose="00000500000000000000" pitchFamily="2" charset="0"/>
                <a:ea typeface="Segoe UI" panose="020B0502040204020203" pitchFamily="34" charset="0"/>
                <a:cs typeface="Dekko" panose="00000500000000000000" pitchFamily="2" charset="0"/>
              </a:rPr>
              <a:t>9/ </a:t>
            </a:r>
            <a:r>
              <a:rPr lang="fr-FR" sz="1200" b="1" u="sng" dirty="0" smtClean="0">
                <a:latin typeface="Dekko" panose="00000500000000000000" pitchFamily="2" charset="0"/>
                <a:ea typeface="Segoe UI" panose="020B0502040204020203" pitchFamily="34" charset="0"/>
                <a:cs typeface="Dekko" panose="00000500000000000000" pitchFamily="2" charset="0"/>
              </a:rPr>
              <a:t>Raconte la fin </a:t>
            </a:r>
            <a:r>
              <a:rPr lang="fr-FR" sz="1200" smtClean="0">
                <a:latin typeface="Dekko" panose="00000500000000000000" pitchFamily="2" charset="0"/>
                <a:ea typeface="Segoe UI" panose="020B0502040204020203" pitchFamily="34" charset="0"/>
                <a:cs typeface="Dekko" panose="00000500000000000000" pitchFamily="2" charset="0"/>
              </a:rPr>
              <a:t>:  (</a:t>
            </a:r>
            <a:r>
              <a:rPr lang="fr-FR" sz="1200" dirty="0" smtClean="0">
                <a:latin typeface="Dekko" panose="00000500000000000000" pitchFamily="2" charset="0"/>
                <a:ea typeface="Segoe UI" panose="020B0502040204020203" pitchFamily="34" charset="0"/>
                <a:cs typeface="Dekko" panose="00000500000000000000" pitchFamily="2" charset="0"/>
              </a:rPr>
              <a:t>à moi de te corriger)</a:t>
            </a:r>
            <a:endParaRPr lang="fr-FR" sz="1200" dirty="0" smtClean="0">
              <a:latin typeface="Dekko" panose="00000500000000000000" pitchFamily="2" charset="0"/>
              <a:ea typeface="Segoe UI" panose="020B0502040204020203" pitchFamily="34" charset="0"/>
              <a:cs typeface="Dekko" panose="00000500000000000000" pitchFamily="2" charset="0"/>
            </a:endParaRPr>
          </a:p>
          <a:p>
            <a:pPr>
              <a:lnSpc>
                <a:spcPct val="130000"/>
              </a:lnSpc>
            </a:pPr>
            <a:r>
              <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rPr>
              <a:t>A la dixième nuit, la Belle réalisa qu’elle serait heureuse avec la Bête même si elle est laide, car elle est si bonne. Elle rentre alors au palais de la Bête. Mais elle ne la trouve pas. Elle la cherche partout et la retrouve enfin dans le jardin étendu par terre, comme morte. Mais elle ne l’est pas. La Belle lui dit alors qu’elle veut l’épouser. Elle l’embrasse et la Bête se transforme alors en Prince. La grande fée apparait, transforme les sœurs en statue. La Belle et le Prince se marient.</a:t>
            </a:r>
            <a:endParaRPr lang="fr-FR" sz="1200" b="1" dirty="0" smtClean="0">
              <a:solidFill>
                <a:srgbClr val="FF0000"/>
              </a:solidFill>
              <a:latin typeface="Dekko" panose="00000500000000000000" pitchFamily="2" charset="0"/>
              <a:ea typeface="Segoe UI" panose="020B0502040204020203" pitchFamily="34" charset="0"/>
              <a:cs typeface="Dekko" panose="00000500000000000000" pitchFamily="2" charset="0"/>
            </a:endParaRPr>
          </a:p>
        </p:txBody>
      </p:sp>
    </p:spTree>
    <p:extLst>
      <p:ext uri="{BB962C8B-B14F-4D97-AF65-F5344CB8AC3E}">
        <p14:creationId xmlns:p14="http://schemas.microsoft.com/office/powerpoint/2010/main" val="28956223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3921</TotalTime>
  <Words>277</Words>
  <Application>Microsoft Office PowerPoint</Application>
  <PresentationFormat>Format A4 (210 x 297 mm)</PresentationFormat>
  <Paragraphs>82</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Sandrine</dc:creator>
  <cp:lastModifiedBy>Sandrine</cp:lastModifiedBy>
  <cp:revision>126</cp:revision>
  <cp:lastPrinted>2014-11-24T07:55:01Z</cp:lastPrinted>
  <dcterms:created xsi:type="dcterms:W3CDTF">2014-11-04T07:19:53Z</dcterms:created>
  <dcterms:modified xsi:type="dcterms:W3CDTF">2015-12-27T14:24:00Z</dcterms:modified>
</cp:coreProperties>
</file>