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80" r:id="rId3"/>
    <p:sldId id="277" r:id="rId4"/>
    <p:sldId id="278" r:id="rId5"/>
    <p:sldId id="279" r:id="rId6"/>
    <p:sldId id="281" r:id="rId7"/>
    <p:sldId id="258" r:id="rId8"/>
    <p:sldId id="286" r:id="rId9"/>
    <p:sldId id="274" r:id="rId10"/>
    <p:sldId id="283" r:id="rId11"/>
    <p:sldId id="287" r:id="rId12"/>
    <p:sldId id="284" r:id="rId13"/>
    <p:sldId id="285" r:id="rId14"/>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44" autoAdjust="0"/>
    <p:restoredTop sz="86384"/>
  </p:normalViewPr>
  <p:slideViewPr>
    <p:cSldViewPr snapToGrid="0">
      <p:cViewPr varScale="1">
        <p:scale>
          <a:sx n="115" d="100"/>
          <a:sy n="115" d="100"/>
        </p:scale>
        <p:origin x="808"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20729" y="608013"/>
            <a:ext cx="7462561" cy="6111449"/>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400" b="1" dirty="0">
                <a:latin typeface="Arial" panose="020B0604020202020204" pitchFamily="34" charset="0"/>
                <a:cs typeface="Arial" panose="020B0604020202020204" pitchFamily="34" charset="0"/>
              </a:rPr>
              <a:t>Brèves nouvelles</a:t>
            </a:r>
            <a:endParaRPr lang="fr-FR" sz="1400" dirty="0">
              <a:latin typeface="Arial" panose="020B0604020202020204" pitchFamily="34" charset="0"/>
              <a:cs typeface="Arial" panose="020B0604020202020204" pitchFamily="34" charset="0"/>
            </a:endParaRPr>
          </a:p>
          <a:p>
            <a:r>
              <a:rPr lang="fr-FR" sz="1400" b="1" dirty="0">
                <a:latin typeface="Arial" panose="020B0604020202020204" pitchFamily="34" charset="0"/>
                <a:cs typeface="Arial" panose="020B0604020202020204" pitchFamily="34" charset="0"/>
              </a:rPr>
              <a:t> </a:t>
            </a:r>
            <a:endParaRPr lang="fr-FR" sz="1400" dirty="0">
              <a:latin typeface="Arial" panose="020B0604020202020204" pitchFamily="34" charset="0"/>
              <a:cs typeface="Arial" panose="020B0604020202020204" pitchFamily="34" charset="0"/>
            </a:endParaRPr>
          </a:p>
          <a:p>
            <a:r>
              <a:rPr lang="fr-FR" sz="1400" b="1" dirty="0">
                <a:latin typeface="Arial" panose="020B0604020202020204" pitchFamily="34" charset="0"/>
                <a:cs typeface="Arial" panose="020B0604020202020204" pitchFamily="34" charset="0"/>
              </a:rPr>
              <a:t>15 décembre 2013</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En Sicile, l’Etna crache une épaisse fumée et des pierres. Rapidement, la lave coule sur ses pentes. On ferme les aéroports proches </a:t>
            </a:r>
            <a:r>
              <a:rPr lang="fr-FR" sz="1400" u="sng" dirty="0">
                <a:latin typeface="Arial" panose="020B0604020202020204" pitchFamily="34" charset="0"/>
                <a:cs typeface="Arial" panose="020B0604020202020204" pitchFamily="34" charset="0"/>
              </a:rPr>
              <a:t>du volcan</a:t>
            </a:r>
            <a:r>
              <a:rPr lang="fr-FR" sz="1400" dirty="0">
                <a:latin typeface="Arial" panose="020B0604020202020204" pitchFamily="34" charset="0"/>
                <a:cs typeface="Arial" panose="020B0604020202020204" pitchFamily="34" charset="0"/>
              </a:rPr>
              <a:t> à cause des nuages de cendres.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17 mars 201</a:t>
            </a:r>
            <a:r>
              <a:rPr lang="fr-FR" sz="1400" dirty="0">
                <a:latin typeface="Arial" panose="020B0604020202020204" pitchFamily="34" charset="0"/>
                <a:cs typeface="Arial" panose="020B0604020202020204" pitchFamily="34" charset="0"/>
              </a:rPr>
              <a:t>3</a:t>
            </a:r>
          </a:p>
          <a:p>
            <a:r>
              <a:rPr lang="fr-FR" sz="1400" dirty="0">
                <a:latin typeface="Arial" panose="020B0604020202020204" pitchFamily="34" charset="0"/>
                <a:cs typeface="Arial" panose="020B0604020202020204" pitchFamily="34" charset="0"/>
              </a:rPr>
              <a:t>Une météorite fonce sur la Lune. </a:t>
            </a:r>
            <a:r>
              <a:rPr lang="fr-FR" sz="1400" u="sng" dirty="0">
                <a:latin typeface="Arial" panose="020B0604020202020204" pitchFamily="34" charset="0"/>
                <a:cs typeface="Arial" panose="020B0604020202020204" pitchFamily="34" charset="0"/>
              </a:rPr>
              <a:t>Ce caillou</a:t>
            </a:r>
            <a:r>
              <a:rPr lang="fr-FR" sz="1400" dirty="0">
                <a:latin typeface="Arial" panose="020B0604020202020204" pitchFamily="34" charset="0"/>
                <a:cs typeface="Arial" panose="020B0604020202020204" pitchFamily="34" charset="0"/>
              </a:rPr>
              <a:t>, gros de 40 centimètres, creuse un cratère large de vingt mètres dans la poussière. Des savants observent </a:t>
            </a:r>
            <a:r>
              <a:rPr lang="fr-FR" sz="1400" u="sng" dirty="0">
                <a:latin typeface="Arial" panose="020B0604020202020204" pitchFamily="34" charset="0"/>
                <a:cs typeface="Arial" panose="020B0604020202020204" pitchFamily="34" charset="0"/>
              </a:rPr>
              <a:t>le phénomène</a:t>
            </a:r>
            <a:r>
              <a:rPr lang="fr-FR" sz="1400" dirty="0">
                <a:latin typeface="Arial" panose="020B0604020202020204" pitchFamily="34" charset="0"/>
                <a:cs typeface="Arial" panose="020B0604020202020204" pitchFamily="34" charset="0"/>
              </a:rPr>
              <a:t>.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25 décembre 2005</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Des feux ravagent la Nouvelle Calédonie. Plus de 4500 hectares de nature brulent totalement. Les incendies touchent des forêts abritant beaucoup d’animaux et d’arbres protégés.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**14 janvier 2006</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Un engin spatial qui est depuis sept ans dans l’espace, largue sur la Terre une capsule contenant des poussières de comète et d’étoiles. </a:t>
            </a:r>
            <a:r>
              <a:rPr lang="fr-FR" sz="1400" u="sng" dirty="0">
                <a:latin typeface="Arial" panose="020B0604020202020204" pitchFamily="34" charset="0"/>
                <a:cs typeface="Arial" panose="020B0604020202020204" pitchFamily="34" charset="0"/>
              </a:rPr>
              <a:t>Elle</a:t>
            </a:r>
            <a:r>
              <a:rPr lang="fr-FR" sz="1400" dirty="0">
                <a:latin typeface="Arial" panose="020B0604020202020204" pitchFamily="34" charset="0"/>
                <a:cs typeface="Arial" panose="020B0604020202020204" pitchFamily="34" charset="0"/>
              </a:rPr>
              <a:t> atterrit aux Etats Unis et les savants récupèrent cette capsule pour étudier minutieusement les matériaux rapportés et avoir de nouvelles informations sur le système solaire.</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***3 janvier 2013</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Sur l’ile de la Réunion, le cyclone </a:t>
            </a:r>
            <a:r>
              <a:rPr lang="fr-FR" sz="1400" dirty="0" err="1">
                <a:latin typeface="Arial" panose="020B0604020202020204" pitchFamily="34" charset="0"/>
                <a:cs typeface="Arial" panose="020B0604020202020204" pitchFamily="34" charset="0"/>
              </a:rPr>
              <a:t>Béjisa</a:t>
            </a:r>
            <a:r>
              <a:rPr lang="fr-FR" sz="1400" dirty="0">
                <a:latin typeface="Arial" panose="020B0604020202020204" pitchFamily="34" charset="0"/>
                <a:cs typeface="Arial" panose="020B0604020202020204" pitchFamily="34" charset="0"/>
              </a:rPr>
              <a:t> commence à s’éloigner. En fin d’après-midi, </a:t>
            </a:r>
            <a:r>
              <a:rPr lang="fr-FR" sz="1400" u="sng" dirty="0">
                <a:latin typeface="Arial" panose="020B0604020202020204" pitchFamily="34" charset="0"/>
                <a:cs typeface="Arial" panose="020B0604020202020204" pitchFamily="34" charset="0"/>
              </a:rPr>
              <a:t>il</a:t>
            </a:r>
            <a:r>
              <a:rPr lang="fr-FR" sz="1400" dirty="0">
                <a:latin typeface="Arial" panose="020B0604020202020204" pitchFamily="34" charset="0"/>
                <a:cs typeface="Arial" panose="020B0604020202020204" pitchFamily="34" charset="0"/>
              </a:rPr>
              <a:t> frôle la côte ouest de l’ile. La Préfecture rappelle que l’alerte rouge est toujours en vigueur.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septembre 2012</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En Bretagne, dans une villa gallo-romaine </a:t>
            </a:r>
            <a:r>
              <a:rPr lang="fr-FR" sz="1400" u="sng" dirty="0">
                <a:latin typeface="Arial" panose="020B0604020202020204" pitchFamily="34" charset="0"/>
                <a:cs typeface="Arial" panose="020B0604020202020204" pitchFamily="34" charset="0"/>
              </a:rPr>
              <a:t>où</a:t>
            </a:r>
            <a:r>
              <a:rPr lang="fr-FR" sz="1400" dirty="0">
                <a:latin typeface="Arial" panose="020B0604020202020204" pitchFamily="34" charset="0"/>
                <a:cs typeface="Arial" panose="020B0604020202020204" pitchFamily="34" charset="0"/>
              </a:rPr>
              <a:t> ils font des fouilles, les archéologues trouvent de nombreux objets de la vie quotidienne. La résidence est importante et la cour est grande. Ils balaient et ils nettoient toutes les pierres pour mettre à jour les décors des murs.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4</a:t>
            </a:r>
            <a:r>
              <a:rPr kumimoji="0" lang="fr-FR" altLang="fr-FR" sz="1800" b="0" i="0" u="sng" strike="noStrike" cap="none" normalizeH="0" baseline="0" dirty="0">
                <a:ln>
                  <a:noFill/>
                </a:ln>
                <a:solidFill>
                  <a:srgbClr val="7030A0"/>
                </a:solidFill>
                <a:effectLst/>
                <a:latin typeface="Arial" panose="020B0604020202020204" pitchFamily="34" charset="0"/>
              </a:rPr>
              <a:t> : </a:t>
            </a:r>
            <a:r>
              <a:rPr kumimoji="0" lang="fr-FR" altLang="fr-FR" sz="1800" b="0" i="0" u="sng" strike="noStrike" cap="none" normalizeH="0" baseline="0" dirty="0">
                <a:ln>
                  <a:noFill/>
                </a:ln>
                <a:effectLst/>
                <a:latin typeface="Arial" panose="020B0604020202020204" pitchFamily="34" charset="0"/>
              </a:rPr>
              <a:t>Brèves nouvelles</a:t>
            </a:r>
            <a:endParaRPr kumimoji="0" lang="fr-FR" altLang="fr-FR" sz="1800" b="0" i="0" u="none" strike="noStrike" cap="none" normalizeH="0" baseline="0" dirty="0">
              <a:ln>
                <a:noFill/>
              </a:ln>
              <a:effectLst/>
              <a:latin typeface="Arial" panose="020B0604020202020204" pitchFamily="34" charset="0"/>
            </a:endParaRPr>
          </a:p>
        </p:txBody>
      </p:sp>
      <p:sp>
        <p:nvSpPr>
          <p:cNvPr id="2" name="ZoneTexte 1"/>
          <p:cNvSpPr txBox="1"/>
          <p:nvPr/>
        </p:nvSpPr>
        <p:spPr>
          <a:xfrm>
            <a:off x="7683290" y="623888"/>
            <a:ext cx="4486507" cy="8870313"/>
          </a:xfrm>
          <a:prstGeom prst="rect">
            <a:avLst/>
          </a:prstGeom>
          <a:noFill/>
        </p:spPr>
        <p:txBody>
          <a:bodyPr wrap="square" rtlCol="0">
            <a:spAutoFit/>
          </a:bodyPr>
          <a:lstStyle/>
          <a:p>
            <a:pPr marL="342900" indent="-342900" algn="just">
              <a:lnSpc>
                <a:spcPct val="200000"/>
              </a:lnSpc>
              <a:buAutoNum type="arabicPeriod"/>
            </a:pPr>
            <a:r>
              <a:rPr lang="fr-FR" dirty="0">
                <a:latin typeface="Arial" panose="020B0604020202020204" pitchFamily="34" charset="0"/>
                <a:cs typeface="Arial" panose="020B0604020202020204" pitchFamily="34" charset="0"/>
              </a:rPr>
              <a:t>Pour chaque article, réponds aux questions : </a:t>
            </a:r>
            <a:r>
              <a:rPr lang="fr-FR" i="1" dirty="0">
                <a:latin typeface="Arial" panose="020B0604020202020204" pitchFamily="34" charset="0"/>
                <a:cs typeface="Arial" panose="020B0604020202020204" pitchFamily="34" charset="0"/>
              </a:rPr>
              <a:t>Quand ? Où ? Qui ou quoi ? Pourquoi ? Comment ?</a:t>
            </a:r>
          </a:p>
          <a:p>
            <a:pPr marL="342900" indent="-342900" algn="just">
              <a:lnSpc>
                <a:spcPct val="200000"/>
              </a:lnSpc>
              <a:buAutoNum type="arabicPeriod"/>
            </a:pPr>
            <a:r>
              <a:rPr lang="fr-FR" dirty="0">
                <a:latin typeface="Arial" panose="020B0604020202020204" pitchFamily="34" charset="0"/>
                <a:cs typeface="Arial" panose="020B0604020202020204" pitchFamily="34" charset="0"/>
              </a:rPr>
              <a:t>Qu’est-ce que l’ Etna ?</a:t>
            </a:r>
          </a:p>
          <a:p>
            <a:pPr marL="342900" indent="-342900" algn="just">
              <a:lnSpc>
                <a:spcPct val="200000"/>
              </a:lnSpc>
              <a:buAutoNum type="arabicPeriod"/>
            </a:pPr>
            <a:r>
              <a:rPr lang="fr-FR" dirty="0">
                <a:latin typeface="Arial" panose="020B0604020202020204" pitchFamily="34" charset="0"/>
                <a:cs typeface="Arial" panose="020B0604020202020204" pitchFamily="34" charset="0"/>
              </a:rPr>
              <a:t>Qu’est-ce qu’un cratère ?</a:t>
            </a:r>
          </a:p>
          <a:p>
            <a:pPr marL="342900" indent="-342900" algn="just">
              <a:lnSpc>
                <a:spcPct val="200000"/>
              </a:lnSpc>
              <a:buAutoNum type="arabicPeriod"/>
            </a:pPr>
            <a:r>
              <a:rPr lang="fr-FR" dirty="0">
                <a:latin typeface="Arial" panose="020B0604020202020204" pitchFamily="34" charset="0"/>
                <a:cs typeface="Arial" panose="020B0604020202020204" pitchFamily="34" charset="0"/>
              </a:rPr>
              <a:t>Où se situe la Nouvelle Calédonie ?</a:t>
            </a:r>
          </a:p>
          <a:p>
            <a:pPr marL="342900" indent="-342900" algn="just">
              <a:lnSpc>
                <a:spcPct val="200000"/>
              </a:lnSpc>
              <a:buAutoNum type="arabicPeriod"/>
            </a:pPr>
            <a:r>
              <a:rPr lang="fr-FR" dirty="0">
                <a:latin typeface="Arial" panose="020B0604020202020204" pitchFamily="34" charset="0"/>
                <a:cs typeface="Arial" panose="020B0604020202020204" pitchFamily="34" charset="0"/>
              </a:rPr>
              <a:t>** Que contient la capsule larguée par l’engin spatial ? A quoi sert son contenu ?</a:t>
            </a:r>
          </a:p>
          <a:p>
            <a:pPr marL="342900" indent="-342900" algn="just">
              <a:lnSpc>
                <a:spcPct val="200000"/>
              </a:lnSpc>
              <a:buAutoNum type="arabicPeriod"/>
            </a:pPr>
            <a:r>
              <a:rPr lang="fr-FR" dirty="0">
                <a:latin typeface="Arial" panose="020B0604020202020204" pitchFamily="34" charset="0"/>
                <a:cs typeface="Arial" panose="020B0604020202020204" pitchFamily="34" charset="0"/>
              </a:rPr>
              <a:t>***Où se situe la Réunion ?</a:t>
            </a:r>
          </a:p>
          <a:p>
            <a:pPr marL="342900" indent="-342900" algn="just">
              <a:lnSpc>
                <a:spcPct val="200000"/>
              </a:lnSpc>
              <a:buAutoNum type="arabicPeriod"/>
            </a:pPr>
            <a:r>
              <a:rPr lang="fr-FR" dirty="0">
                <a:latin typeface="Arial" panose="020B0604020202020204" pitchFamily="34" charset="0"/>
                <a:cs typeface="Arial" panose="020B0604020202020204" pitchFamily="34" charset="0"/>
              </a:rPr>
              <a:t>Qu’est-ce qu’une villa gallo-romaine ?</a:t>
            </a:r>
          </a:p>
          <a:p>
            <a:pPr marL="342900" indent="-342900" algn="just">
              <a:lnSpc>
                <a:spcPct val="200000"/>
              </a:lnSpc>
              <a:buAutoNum type="arabicPeriod"/>
            </a:pPr>
            <a:endParaRPr lang="fr-FR"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2597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3  </a:t>
            </a:r>
            <a:r>
              <a:rPr lang="fr-FR" altLang="fr-FR" sz="1400" i="1" dirty="0">
                <a:solidFill>
                  <a:srgbClr val="000000"/>
                </a:solidFill>
                <a:latin typeface="Arial" panose="020B0604020202020204" pitchFamily="34" charset="0"/>
              </a:rPr>
              <a:t>Activités sur les groupes nominaux et sur les classes de mots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342900" indent="-342900" algn="just">
              <a:lnSpc>
                <a:spcPct val="250000"/>
              </a:lnSpc>
              <a:buFont typeface="Arial" panose="020B0604020202020204" pitchFamily="34" charset="0"/>
              <a:buChar char="•"/>
            </a:pPr>
            <a:r>
              <a:rPr lang="fr-FR" sz="2000" u="sng" dirty="0">
                <a:latin typeface="Arial" panose="020B0604020202020204" pitchFamily="34" charset="0"/>
                <a:cs typeface="Arial" panose="020B0604020202020204" pitchFamily="34" charset="0"/>
              </a:rPr>
              <a:t>Relevons</a:t>
            </a:r>
            <a:r>
              <a:rPr lang="fr-FR" sz="2000" dirty="0">
                <a:latin typeface="Arial" panose="020B0604020202020204" pitchFamily="34" charset="0"/>
                <a:cs typeface="Arial" panose="020B0604020202020204" pitchFamily="34" charset="0"/>
              </a:rPr>
              <a:t> dans le texte les noms propres.</a:t>
            </a:r>
          </a:p>
          <a:p>
            <a:pPr marL="342900" indent="-342900" algn="just">
              <a:lnSpc>
                <a:spcPct val="250000"/>
              </a:lnSpc>
              <a:buFont typeface="Arial" panose="020B0604020202020204" pitchFamily="34" charset="0"/>
              <a:buChar char="•"/>
            </a:pPr>
            <a:r>
              <a:rPr lang="fr-FR" sz="2000" u="sng" dirty="0">
                <a:latin typeface="Arial" panose="020B0604020202020204" pitchFamily="34" charset="0"/>
                <a:cs typeface="Arial" panose="020B0604020202020204" pitchFamily="34" charset="0"/>
              </a:rPr>
              <a:t>Relevons</a:t>
            </a:r>
            <a:r>
              <a:rPr lang="fr-FR" sz="2000" dirty="0">
                <a:latin typeface="Arial" panose="020B0604020202020204" pitchFamily="34" charset="0"/>
                <a:cs typeface="Arial" panose="020B0604020202020204" pitchFamily="34" charset="0"/>
              </a:rPr>
              <a:t> des groupes nominaux sans adjectif et des groupes nominaux avec adjectif.</a:t>
            </a:r>
          </a:p>
          <a:p>
            <a:pPr marL="342900" indent="-342900" algn="just">
              <a:lnSpc>
                <a:spcPct val="250000"/>
              </a:lnSpc>
              <a:buFont typeface="Arial" panose="020B0604020202020204" pitchFamily="34" charset="0"/>
              <a:buChar char="•"/>
            </a:pPr>
            <a:r>
              <a:rPr lang="fr-FR" sz="2000" u="sng" dirty="0">
                <a:latin typeface="Arial" panose="020B0604020202020204" pitchFamily="34" charset="0"/>
                <a:cs typeface="Arial" panose="020B0604020202020204" pitchFamily="34" charset="0"/>
              </a:rPr>
              <a:t>Classons-</a:t>
            </a:r>
            <a:r>
              <a:rPr lang="fr-FR" sz="2000" dirty="0">
                <a:latin typeface="Arial" panose="020B0604020202020204" pitchFamily="34" charset="0"/>
                <a:cs typeface="Arial" panose="020B0604020202020204" pitchFamily="34" charset="0"/>
              </a:rPr>
              <a:t>les suivant leur genre et leur nombre</a:t>
            </a:r>
          </a:p>
          <a:p>
            <a:pPr marL="342900" indent="-342900" algn="just">
              <a:lnSpc>
                <a:spcPct val="250000"/>
              </a:lnSpc>
              <a:buFont typeface="Arial" panose="020B0604020202020204" pitchFamily="34" charset="0"/>
              <a:buChar char="•"/>
            </a:pPr>
            <a:r>
              <a:rPr lang="fr-FR" sz="2000" u="sng" dirty="0">
                <a:latin typeface="Arial" panose="020B0604020202020204" pitchFamily="34" charset="0"/>
                <a:cs typeface="Arial" panose="020B0604020202020204" pitchFamily="34" charset="0"/>
              </a:rPr>
              <a:t>Récrivons</a:t>
            </a:r>
            <a:r>
              <a:rPr lang="fr-FR" sz="2000" dirty="0">
                <a:latin typeface="Arial" panose="020B0604020202020204" pitchFamily="34" charset="0"/>
                <a:cs typeface="Arial" panose="020B0604020202020204" pitchFamily="34" charset="0"/>
              </a:rPr>
              <a:t> les en changeant le nombre.</a:t>
            </a:r>
          </a:p>
          <a:p>
            <a:pPr marL="342900" indent="-342900" algn="just">
              <a:lnSpc>
                <a:spcPct val="250000"/>
              </a:lnSpc>
              <a:buFont typeface="Arial" panose="020B0604020202020204" pitchFamily="34" charset="0"/>
              <a:buChar char="•"/>
            </a:pPr>
            <a:r>
              <a:rPr lang="fr-FR" sz="2000" u="sng" dirty="0">
                <a:latin typeface="Arial" panose="020B0604020202020204" pitchFamily="34" charset="0"/>
                <a:cs typeface="Arial" panose="020B0604020202020204" pitchFamily="34" charset="0"/>
              </a:rPr>
              <a:t>Récrivons</a:t>
            </a:r>
            <a:r>
              <a:rPr lang="fr-FR" sz="2000" dirty="0">
                <a:latin typeface="Arial" panose="020B0604020202020204" pitchFamily="34" charset="0"/>
                <a:cs typeface="Arial" panose="020B0604020202020204" pitchFamily="34" charset="0"/>
              </a:rPr>
              <a:t> les en remplaçant les adjectifs par d’autres.</a:t>
            </a:r>
          </a:p>
          <a:p>
            <a:pPr marL="342900" indent="-342900" algn="just">
              <a:lnSpc>
                <a:spcPct val="250000"/>
              </a:lnSpc>
              <a:buFont typeface="Arial" panose="020B0604020202020204" pitchFamily="34" charset="0"/>
              <a:buChar char="•"/>
            </a:pPr>
            <a:r>
              <a:rPr lang="fr-FR" sz="2000" u="sng" dirty="0">
                <a:latin typeface="Arial" panose="020B0604020202020204" pitchFamily="34" charset="0"/>
                <a:cs typeface="Arial" panose="020B0604020202020204" pitchFamily="34" charset="0"/>
              </a:rPr>
              <a:t>Ajoutons</a:t>
            </a:r>
            <a:r>
              <a:rPr lang="fr-FR" sz="2000" dirty="0">
                <a:latin typeface="Arial" panose="020B0604020202020204" pitchFamily="34" charset="0"/>
                <a:cs typeface="Arial" panose="020B0604020202020204" pitchFamily="34" charset="0"/>
              </a:rPr>
              <a:t> un adjectif aux groupes nominaux suivants :</a:t>
            </a:r>
          </a:p>
          <a:p>
            <a:r>
              <a:rPr lang="fr-FR" sz="2000" i="1" dirty="0">
                <a:latin typeface="Arial" panose="020B0604020202020204" pitchFamily="34" charset="0"/>
                <a:cs typeface="Arial" panose="020B0604020202020204" pitchFamily="34" charset="0"/>
              </a:rPr>
              <a:t>un animal, des arbres, des étoiles, une information, **un voyage, ***des insectes </a:t>
            </a:r>
            <a:endParaRPr lang="fr-FR" sz="2000" dirty="0">
              <a:latin typeface="Arial" panose="020B0604020202020204" pitchFamily="34" charset="0"/>
              <a:cs typeface="Arial" panose="020B0604020202020204" pitchFamily="34" charset="0"/>
            </a:endParaRPr>
          </a:p>
          <a:p>
            <a:pPr marL="342900" indent="-342900" algn="just">
              <a:lnSpc>
                <a:spcPct val="250000"/>
              </a:lnSpc>
              <a:buFont typeface="Arial" panose="020B0604020202020204" pitchFamily="34" charset="0"/>
              <a:buChar char="•"/>
            </a:pPr>
            <a:r>
              <a:rPr lang="fr-FR" sz="2000" dirty="0">
                <a:latin typeface="Arial" panose="020B0604020202020204" pitchFamily="34" charset="0"/>
                <a:cs typeface="Arial" panose="020B0604020202020204" pitchFamily="34" charset="0"/>
              </a:rPr>
              <a:t>*** Dans le texte,  </a:t>
            </a:r>
            <a:r>
              <a:rPr lang="fr-FR" sz="2000" u="sng" dirty="0">
                <a:latin typeface="Arial" panose="020B0604020202020204" pitchFamily="34" charset="0"/>
                <a:cs typeface="Arial" panose="020B0604020202020204" pitchFamily="34" charset="0"/>
              </a:rPr>
              <a:t>relevons</a:t>
            </a:r>
            <a:r>
              <a:rPr lang="fr-FR" sz="2000" dirty="0">
                <a:latin typeface="Arial" panose="020B0604020202020204" pitchFamily="34" charset="0"/>
                <a:cs typeface="Arial" panose="020B0604020202020204" pitchFamily="34" charset="0"/>
              </a:rPr>
              <a:t> les verbes à l’infinitif.</a:t>
            </a:r>
            <a:endParaRPr lang="fr-FR" sz="20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865570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3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400" b="1" u="sng" dirty="0">
                <a:latin typeface="Arial" panose="020B0604020202020204" pitchFamily="34" charset="0"/>
                <a:cs typeface="Arial" panose="020B0604020202020204" pitchFamily="34" charset="0"/>
              </a:rPr>
              <a:t>Souligne</a:t>
            </a:r>
            <a:r>
              <a:rPr lang="fr-FR" sz="2400" b="1" dirty="0">
                <a:latin typeface="Arial" panose="020B0604020202020204" pitchFamily="34" charset="0"/>
                <a:cs typeface="Arial" panose="020B0604020202020204" pitchFamily="34" charset="0"/>
              </a:rPr>
              <a:t> l’adjectif dans les groupes nominaux.</a:t>
            </a:r>
            <a:endParaRPr lang="fr-FR" sz="2400" b="1" u="sng" dirty="0">
              <a:latin typeface="Arial" panose="020B0604020202020204" pitchFamily="34" charset="0"/>
              <a:cs typeface="Arial" panose="020B0604020202020204" pitchFamily="34" charset="0"/>
            </a:endParaRPr>
          </a:p>
          <a:p>
            <a:pPr>
              <a:lnSpc>
                <a:spcPct val="150000"/>
              </a:lnSpc>
            </a:pPr>
            <a:r>
              <a:rPr lang="fr-FR" sz="2400" b="1" u="sng" dirty="0">
                <a:latin typeface="Arial" panose="020B0604020202020204" pitchFamily="34" charset="0"/>
                <a:cs typeface="Arial" panose="020B0604020202020204" pitchFamily="34" charset="0"/>
              </a:rPr>
              <a:t>Récris </a:t>
            </a:r>
            <a:r>
              <a:rPr lang="fr-FR" sz="2400" b="1" dirty="0">
                <a:latin typeface="Arial" panose="020B0604020202020204" pitchFamily="34" charset="0"/>
                <a:cs typeface="Arial" panose="020B0604020202020204" pitchFamily="34" charset="0"/>
              </a:rPr>
              <a:t>les groupes nominaux en remplaçant l’adjectif par un autre qui peut ne pas être situé à la même place.</a:t>
            </a:r>
          </a:p>
          <a:p>
            <a:pPr>
              <a:lnSpc>
                <a:spcPct val="200000"/>
              </a:lnSpc>
            </a:pPr>
            <a:r>
              <a:rPr lang="fr-FR" sz="2800" i="1" dirty="0">
                <a:latin typeface="Arial" panose="020B0604020202020204" pitchFamily="34" charset="0"/>
                <a:cs typeface="Arial" panose="020B0604020202020204" pitchFamily="34" charset="0"/>
              </a:rPr>
              <a:t>un livre neuf, la rivière calme, une forte pluie, une route droite, un minuscule insecte, un vêtement chaud, **une histoire drôle, ***une demeure sinistre</a:t>
            </a:r>
            <a:r>
              <a:rPr lang="fr-FR" sz="2800" dirty="0">
                <a:latin typeface="Arial" panose="020B0604020202020204" pitchFamily="34" charset="0"/>
                <a:cs typeface="Arial" panose="020B0604020202020204" pitchFamily="34" charset="0"/>
              </a:rPr>
              <a:t> </a:t>
            </a:r>
          </a:p>
          <a:p>
            <a:pPr algn="just">
              <a:lnSpc>
                <a:spcPct val="2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184358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4 </a:t>
            </a:r>
            <a:r>
              <a:rPr lang="fr-FR" altLang="fr-FR" sz="1400" i="1" dirty="0">
                <a:solidFill>
                  <a:srgbClr val="000000"/>
                </a:solidFill>
                <a:latin typeface="Arial" panose="020B0604020202020204" pitchFamily="34" charset="0"/>
              </a:rPr>
              <a:t>Vocabulaire</a:t>
            </a:r>
            <a:endParaRPr lang="fr-FR" altLang="fr-FR" dirty="0">
              <a:latin typeface="Arial" panose="020B0604020202020204" pitchFamily="34" charset="0"/>
            </a:endParaRPr>
          </a:p>
        </p:txBody>
      </p:sp>
      <p:sp>
        <p:nvSpPr>
          <p:cNvPr id="6" name="Text Box 4"/>
          <p:cNvSpPr txBox="1">
            <a:spLocks noChangeArrowheads="1"/>
          </p:cNvSpPr>
          <p:nvPr/>
        </p:nvSpPr>
        <p:spPr bwMode="auto">
          <a:xfrm>
            <a:off x="156118" y="669925"/>
            <a:ext cx="12035882"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900" b="1" u="sng" dirty="0">
                <a:latin typeface="Arial" panose="020B0604020202020204" pitchFamily="34" charset="0"/>
                <a:cs typeface="Arial" panose="020B0604020202020204" pitchFamily="34" charset="0"/>
              </a:rPr>
              <a:t>Cherche</a:t>
            </a:r>
            <a:r>
              <a:rPr lang="fr-FR" sz="1900" b="1" dirty="0">
                <a:latin typeface="Arial" panose="020B0604020202020204" pitchFamily="34" charset="0"/>
                <a:cs typeface="Arial" panose="020B0604020202020204" pitchFamily="34" charset="0"/>
              </a:rPr>
              <a:t> l’adjectif </a:t>
            </a:r>
            <a:r>
              <a:rPr lang="fr-FR" sz="1900" b="1" i="1" dirty="0">
                <a:latin typeface="Arial" panose="020B0604020202020204" pitchFamily="34" charset="0"/>
                <a:cs typeface="Arial" panose="020B0604020202020204" pitchFamily="34" charset="0"/>
              </a:rPr>
              <a:t>large</a:t>
            </a:r>
            <a:r>
              <a:rPr lang="fr-FR" sz="1900" b="1" dirty="0">
                <a:latin typeface="Arial" panose="020B0604020202020204" pitchFamily="34" charset="0"/>
                <a:cs typeface="Arial" panose="020B0604020202020204" pitchFamily="34" charset="0"/>
              </a:rPr>
              <a:t> dans le dictionnaire et observe l’abréviation indiquant sa classe grammaticale.</a:t>
            </a:r>
          </a:p>
          <a:p>
            <a:r>
              <a:rPr lang="fr-FR" sz="2000" b="1" dirty="0">
                <a:latin typeface="Arial" panose="020B0604020202020204" pitchFamily="34" charset="0"/>
                <a:cs typeface="Arial" panose="020B0604020202020204" pitchFamily="34" charset="0"/>
              </a:rPr>
              <a:t> </a:t>
            </a:r>
          </a:p>
          <a:p>
            <a:r>
              <a:rPr lang="fr-FR" sz="1900" b="1" u="sng" dirty="0">
                <a:latin typeface="Arial" panose="020B0604020202020204" pitchFamily="34" charset="0"/>
                <a:cs typeface="Arial" panose="020B0604020202020204" pitchFamily="34" charset="0"/>
              </a:rPr>
              <a:t>Ecris</a:t>
            </a:r>
            <a:r>
              <a:rPr lang="fr-FR" sz="1900" b="1" dirty="0">
                <a:latin typeface="Arial" panose="020B0604020202020204" pitchFamily="34" charset="0"/>
                <a:cs typeface="Arial" panose="020B0604020202020204" pitchFamily="34" charset="0"/>
              </a:rPr>
              <a:t> les adverbes formés à partir des adjectifs suivants : </a:t>
            </a:r>
          </a:p>
          <a:p>
            <a:pPr>
              <a:lnSpc>
                <a:spcPct val="150000"/>
              </a:lnSpc>
            </a:pPr>
            <a:r>
              <a:rPr lang="fr-FR" sz="2000" i="1" dirty="0">
                <a:latin typeface="Arial" panose="020B0604020202020204" pitchFamily="34" charset="0"/>
                <a:cs typeface="Arial" panose="020B0604020202020204" pitchFamily="34" charset="0"/>
              </a:rPr>
              <a:t>chaud : _______________ froid : _______________ fort : ________________ </a:t>
            </a:r>
          </a:p>
          <a:p>
            <a:pPr>
              <a:lnSpc>
                <a:spcPct val="150000"/>
              </a:lnSpc>
            </a:pPr>
            <a:r>
              <a:rPr lang="fr-FR" sz="2000" i="1" dirty="0">
                <a:latin typeface="Arial" panose="020B0604020202020204" pitchFamily="34" charset="0"/>
                <a:cs typeface="Arial" panose="020B0604020202020204" pitchFamily="34" charset="0"/>
              </a:rPr>
              <a:t>facile : ________________</a:t>
            </a:r>
          </a:p>
          <a:p>
            <a:pPr>
              <a:lnSpc>
                <a:spcPct val="150000"/>
              </a:lnSpc>
            </a:pPr>
            <a:r>
              <a:rPr lang="fr-FR" sz="2000" i="1" dirty="0">
                <a:latin typeface="Arial" panose="020B0604020202020204" pitchFamily="34" charset="0"/>
                <a:cs typeface="Arial" panose="020B0604020202020204" pitchFamily="34" charset="0"/>
              </a:rPr>
              <a:t>**doux :  _______________sec : ______________faux : _________________ </a:t>
            </a:r>
          </a:p>
          <a:p>
            <a:pPr>
              <a:lnSpc>
                <a:spcPct val="150000"/>
              </a:lnSpc>
            </a:pPr>
            <a:r>
              <a:rPr lang="fr-FR" sz="2000" i="1" dirty="0">
                <a:latin typeface="Arial" panose="020B0604020202020204" pitchFamily="34" charset="0"/>
                <a:cs typeface="Arial" panose="020B0604020202020204" pitchFamily="34" charset="0"/>
              </a:rPr>
              <a:t>gras : ________________ </a:t>
            </a:r>
          </a:p>
          <a:p>
            <a:pPr>
              <a:lnSpc>
                <a:spcPct val="150000"/>
              </a:lnSpc>
            </a:pPr>
            <a:r>
              <a:rPr lang="fr-FR" sz="2000" i="1" dirty="0">
                <a:latin typeface="Arial" panose="020B0604020202020204" pitchFamily="34" charset="0"/>
                <a:cs typeface="Arial" panose="020B0604020202020204" pitchFamily="34" charset="0"/>
              </a:rPr>
              <a:t> ***vif : _______________ particulier : _____________________</a:t>
            </a:r>
            <a:endParaRPr lang="fr-FR" sz="2000" dirty="0">
              <a:latin typeface="Arial" panose="020B0604020202020204" pitchFamily="34" charset="0"/>
              <a:cs typeface="Arial" panose="020B0604020202020204" pitchFamily="34" charset="0"/>
            </a:endParaRPr>
          </a:p>
          <a:p>
            <a:r>
              <a:rPr lang="fr-FR" dirty="0"/>
              <a:t> </a:t>
            </a:r>
          </a:p>
          <a:p>
            <a:pPr>
              <a:lnSpc>
                <a:spcPct val="150000"/>
              </a:lnSpc>
            </a:pPr>
            <a:r>
              <a:rPr lang="fr-FR" sz="1900" b="1" u="sng" dirty="0">
                <a:latin typeface="Arial" panose="020B0604020202020204" pitchFamily="34" charset="0"/>
                <a:cs typeface="Arial" panose="020B0604020202020204" pitchFamily="34" charset="0"/>
              </a:rPr>
              <a:t>Ecris</a:t>
            </a:r>
            <a:r>
              <a:rPr lang="fr-FR" sz="1900" b="1" dirty="0">
                <a:latin typeface="Arial" panose="020B0604020202020204" pitchFamily="34" charset="0"/>
                <a:cs typeface="Arial" panose="020B0604020202020204" pitchFamily="34" charset="0"/>
              </a:rPr>
              <a:t> au féminin puis au masculin, les adjectifs à partir desquels sont formés les adverbes suivants :</a:t>
            </a:r>
          </a:p>
          <a:p>
            <a:pPr>
              <a:lnSpc>
                <a:spcPct val="200000"/>
              </a:lnSpc>
            </a:pPr>
            <a:r>
              <a:rPr lang="fr-FR" sz="2000" i="1" dirty="0">
                <a:latin typeface="Arial" panose="020B0604020202020204" pitchFamily="34" charset="0"/>
                <a:cs typeface="Arial" panose="020B0604020202020204" pitchFamily="34" charset="0"/>
              </a:rPr>
              <a:t>Énormément : ____________________gravement :________________tranquillement : _____________</a:t>
            </a:r>
          </a:p>
          <a:p>
            <a:pPr>
              <a:lnSpc>
                <a:spcPct val="200000"/>
              </a:lnSpc>
            </a:pPr>
            <a:r>
              <a:rPr lang="fr-FR" sz="2000" i="1" dirty="0">
                <a:latin typeface="Arial" panose="020B0604020202020204" pitchFamily="34" charset="0"/>
                <a:cs typeface="Arial" panose="020B0604020202020204" pitchFamily="34" charset="0"/>
              </a:rPr>
              <a:t>Adroitement : ____________________ agréablement : ___________________</a:t>
            </a:r>
          </a:p>
          <a:p>
            <a:pPr>
              <a:lnSpc>
                <a:spcPct val="200000"/>
              </a:lnSpc>
            </a:pPr>
            <a:r>
              <a:rPr lang="fr-FR" sz="2000" i="1" dirty="0">
                <a:latin typeface="Arial" panose="020B0604020202020204" pitchFamily="34" charset="0"/>
                <a:cs typeface="Arial" panose="020B0604020202020204" pitchFamily="34" charset="0"/>
              </a:rPr>
              <a:t>**nouvellement : ___________________ follement : _____________________</a:t>
            </a:r>
          </a:p>
          <a:p>
            <a:pPr>
              <a:lnSpc>
                <a:spcPct val="200000"/>
              </a:lnSpc>
            </a:pPr>
            <a:r>
              <a:rPr lang="fr-FR" sz="2000" i="1" dirty="0">
                <a:latin typeface="Arial" panose="020B0604020202020204" pitchFamily="34" charset="0"/>
                <a:cs typeface="Arial" panose="020B0604020202020204" pitchFamily="34" charset="0"/>
              </a:rPr>
              <a:t>***attentivement : ___________________ actuellement : ______________________</a:t>
            </a: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851150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4 </a:t>
            </a:r>
            <a:r>
              <a:rPr lang="fr-FR" altLang="fr-FR" sz="1400" i="1" dirty="0">
                <a:solidFill>
                  <a:srgbClr val="000000"/>
                </a:solidFill>
                <a:latin typeface="Arial" panose="020B0604020202020204" pitchFamily="34" charset="0"/>
              </a:rPr>
              <a:t>Production écrite</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20631" y="1026764"/>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400" b="1" dirty="0">
                <a:latin typeface="Arial" panose="020B0604020202020204" pitchFamily="34" charset="0"/>
                <a:cs typeface="Arial" panose="020B0604020202020204" pitchFamily="34" charset="0"/>
              </a:rPr>
              <a:t>Écris ce que l’on a fait en classe hier. Attention, tu ne dois employer que des verbes du 1</a:t>
            </a:r>
            <a:r>
              <a:rPr lang="fr-FR" sz="2400" b="1" baseline="30000" dirty="0">
                <a:latin typeface="Arial" panose="020B0604020202020204" pitchFamily="34" charset="0"/>
                <a:cs typeface="Arial" panose="020B0604020202020204" pitchFamily="34" charset="0"/>
              </a:rPr>
              <a:t>er</a:t>
            </a:r>
            <a:r>
              <a:rPr lang="fr-FR" sz="2400" b="1" dirty="0">
                <a:latin typeface="Arial" panose="020B0604020202020204" pitchFamily="34" charset="0"/>
                <a:cs typeface="Arial" panose="020B0604020202020204" pitchFamily="34" charset="0"/>
              </a:rPr>
              <a:t> groupe (-er).</a:t>
            </a:r>
          </a:p>
          <a:p>
            <a:endParaRPr lang="fr-FR" dirty="0"/>
          </a:p>
          <a:p>
            <a:r>
              <a:rPr lang="fr-FR" b="1" dirty="0"/>
              <a:t> </a:t>
            </a:r>
          </a:p>
          <a:p>
            <a:endParaRPr lang="fr-FR" dirty="0"/>
          </a:p>
          <a:p>
            <a:pPr algn="just">
              <a:lnSpc>
                <a:spcPct val="200000"/>
              </a:lnSpc>
            </a:pPr>
            <a:r>
              <a:rPr lang="fr-FR" sz="2400" dirty="0">
                <a:latin typeface="Arial" panose="020B0604020202020204" pitchFamily="34" charset="0"/>
                <a:cs typeface="Arial" panose="020B0604020202020204" pitchFamily="34" charset="0"/>
              </a:rPr>
              <a:t>Je </a:t>
            </a:r>
            <a:r>
              <a:rPr lang="fr-FR" sz="2400" u="sng" dirty="0">
                <a:latin typeface="Arial" panose="020B0604020202020204" pitchFamily="34" charset="0"/>
                <a:cs typeface="Arial" panose="020B0604020202020204" pitchFamily="34" charset="0"/>
              </a:rPr>
              <a:t>vérifie</a:t>
            </a:r>
            <a:r>
              <a:rPr lang="fr-FR" sz="2400" dirty="0">
                <a:latin typeface="Arial" panose="020B0604020202020204" pitchFamily="34" charset="0"/>
                <a:cs typeface="Arial" panose="020B0604020202020204" pitchFamily="34" charset="0"/>
              </a:rPr>
              <a:t> :</a:t>
            </a:r>
          </a:p>
          <a:p>
            <a:pPr marL="342900" indent="-342900" algn="just">
              <a:lnSpc>
                <a:spcPct val="200000"/>
              </a:lnSpc>
              <a:buFontTx/>
              <a:buChar char="-"/>
            </a:pPr>
            <a:r>
              <a:rPr lang="fr-FR" sz="2400" dirty="0">
                <a:latin typeface="Arial" panose="020B0604020202020204" pitchFamily="34" charset="0"/>
                <a:cs typeface="Arial" panose="020B0604020202020204" pitchFamily="34" charset="0"/>
              </a:rPr>
              <a:t>la ponctuation</a:t>
            </a:r>
          </a:p>
          <a:p>
            <a:pPr marL="342900" indent="-342900" algn="just">
              <a:lnSpc>
                <a:spcPct val="200000"/>
              </a:lnSpc>
              <a:buFontTx/>
              <a:buChar char="-"/>
            </a:pPr>
            <a:r>
              <a:rPr lang="fr-FR" sz="2400" dirty="0">
                <a:latin typeface="Arial" panose="020B0604020202020204" pitchFamily="34" charset="0"/>
                <a:cs typeface="Arial" panose="020B0604020202020204" pitchFamily="34" charset="0"/>
              </a:rPr>
              <a:t>les terminaisons des verbes du passé composé</a:t>
            </a:r>
          </a:p>
          <a:p>
            <a:pPr marL="342900" indent="-342900" algn="just">
              <a:lnSpc>
                <a:spcPct val="200000"/>
              </a:lnSpc>
              <a:buFontTx/>
              <a:buChar char="-"/>
            </a:pPr>
            <a:r>
              <a:rPr lang="fr-FR" sz="2400" dirty="0">
                <a:latin typeface="Arial" panose="020B0604020202020204" pitchFamily="34" charset="0"/>
                <a:cs typeface="Arial" panose="020B0604020202020204" pitchFamily="34" charset="0"/>
              </a:rPr>
              <a:t>l’enchainement des phrases.</a:t>
            </a: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3272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23888"/>
            <a:ext cx="11695782" cy="5982974"/>
          </a:xfrm>
          <a:prstGeom prst="rect">
            <a:avLst/>
          </a:prstGeom>
          <a:noFill/>
          <a:ln w="25400" algn="ctr">
            <a:no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500" b="1" dirty="0">
                <a:latin typeface="Arial" panose="020B0604020202020204" pitchFamily="34" charset="0"/>
                <a:cs typeface="Arial" panose="020B0604020202020204" pitchFamily="34" charset="0"/>
              </a:rPr>
              <a:t>Brèves nouvelles</a:t>
            </a:r>
            <a:endParaRPr lang="fr-FR" sz="1500" dirty="0">
              <a:latin typeface="Arial" panose="020B0604020202020204" pitchFamily="34" charset="0"/>
              <a:cs typeface="Arial" panose="020B0604020202020204" pitchFamily="34" charset="0"/>
            </a:endParaRPr>
          </a:p>
          <a:p>
            <a:r>
              <a:rPr lang="fr-FR" sz="1500" b="1" dirty="0">
                <a:latin typeface="Arial" panose="020B0604020202020204" pitchFamily="34" charset="0"/>
                <a:cs typeface="Arial" panose="020B0604020202020204" pitchFamily="34" charset="0"/>
              </a:rPr>
              <a:t> </a:t>
            </a:r>
            <a:endParaRPr lang="fr-FR" sz="1500" dirty="0">
              <a:latin typeface="Arial" panose="020B0604020202020204" pitchFamily="34" charset="0"/>
              <a:cs typeface="Arial" panose="020B0604020202020204" pitchFamily="34" charset="0"/>
            </a:endParaRPr>
          </a:p>
          <a:p>
            <a:r>
              <a:rPr lang="fr-FR" sz="1500" b="1" dirty="0">
                <a:latin typeface="Arial" panose="020B0604020202020204" pitchFamily="34" charset="0"/>
                <a:cs typeface="Arial" panose="020B0604020202020204" pitchFamily="34" charset="0"/>
              </a:rPr>
              <a:t>15 décembre 2013</a:t>
            </a:r>
            <a:endParaRPr lang="fr-FR" sz="1500" dirty="0">
              <a:latin typeface="Arial" panose="020B0604020202020204" pitchFamily="34" charset="0"/>
              <a:cs typeface="Arial" panose="020B0604020202020204" pitchFamily="34" charset="0"/>
            </a:endParaRPr>
          </a:p>
          <a:p>
            <a:r>
              <a:rPr lang="fr-FR" sz="1500" dirty="0">
                <a:latin typeface="Arial" panose="020B0604020202020204" pitchFamily="34" charset="0"/>
                <a:cs typeface="Arial" panose="020B0604020202020204" pitchFamily="34" charset="0"/>
              </a:rPr>
              <a:t>En Sicile, l’Etna crache une épaisse fumée et des pierres. Rapidement, la lave coule sur ses pentes. On ferme les aéroports proches </a:t>
            </a:r>
            <a:r>
              <a:rPr lang="fr-FR" sz="1500" u="sng" dirty="0">
                <a:latin typeface="Arial" panose="020B0604020202020204" pitchFamily="34" charset="0"/>
                <a:cs typeface="Arial" panose="020B0604020202020204" pitchFamily="34" charset="0"/>
              </a:rPr>
              <a:t>du volcan</a:t>
            </a:r>
            <a:r>
              <a:rPr lang="fr-FR" sz="1500" dirty="0">
                <a:latin typeface="Arial" panose="020B0604020202020204" pitchFamily="34" charset="0"/>
                <a:cs typeface="Arial" panose="020B0604020202020204" pitchFamily="34" charset="0"/>
              </a:rPr>
              <a:t> à cause des nuages de cendres. </a:t>
            </a:r>
          </a:p>
          <a:p>
            <a:r>
              <a:rPr lang="fr-FR" sz="1500" dirty="0">
                <a:latin typeface="Arial" panose="020B0604020202020204" pitchFamily="34" charset="0"/>
                <a:cs typeface="Arial" panose="020B0604020202020204" pitchFamily="34" charset="0"/>
              </a:rPr>
              <a:t> </a:t>
            </a:r>
          </a:p>
          <a:p>
            <a:r>
              <a:rPr lang="fr-FR" sz="1500" b="1" dirty="0">
                <a:latin typeface="Arial" panose="020B0604020202020204" pitchFamily="34" charset="0"/>
                <a:cs typeface="Arial" panose="020B0604020202020204" pitchFamily="34" charset="0"/>
              </a:rPr>
              <a:t>17 mars 201</a:t>
            </a:r>
            <a:r>
              <a:rPr lang="fr-FR" sz="1500" dirty="0">
                <a:latin typeface="Arial" panose="020B0604020202020204" pitchFamily="34" charset="0"/>
                <a:cs typeface="Arial" panose="020B0604020202020204" pitchFamily="34" charset="0"/>
              </a:rPr>
              <a:t>3</a:t>
            </a:r>
          </a:p>
          <a:p>
            <a:r>
              <a:rPr lang="fr-FR" sz="1500" dirty="0">
                <a:latin typeface="Arial" panose="020B0604020202020204" pitchFamily="34" charset="0"/>
                <a:cs typeface="Arial" panose="020B0604020202020204" pitchFamily="34" charset="0"/>
              </a:rPr>
              <a:t>Une météorite fonce sur la Lune. </a:t>
            </a:r>
            <a:r>
              <a:rPr lang="fr-FR" sz="1500" u="sng" dirty="0">
                <a:latin typeface="Arial" panose="020B0604020202020204" pitchFamily="34" charset="0"/>
                <a:cs typeface="Arial" panose="020B0604020202020204" pitchFamily="34" charset="0"/>
              </a:rPr>
              <a:t>Ce caillou</a:t>
            </a:r>
            <a:r>
              <a:rPr lang="fr-FR" sz="1500" dirty="0">
                <a:latin typeface="Arial" panose="020B0604020202020204" pitchFamily="34" charset="0"/>
                <a:cs typeface="Arial" panose="020B0604020202020204" pitchFamily="34" charset="0"/>
              </a:rPr>
              <a:t>, gros de 40 centimètres, creuse un cratère large de vingt mètres dans la poussière. Des savants observent </a:t>
            </a:r>
            <a:r>
              <a:rPr lang="fr-FR" sz="1500" u="sng" dirty="0">
                <a:latin typeface="Arial" panose="020B0604020202020204" pitchFamily="34" charset="0"/>
                <a:cs typeface="Arial" panose="020B0604020202020204" pitchFamily="34" charset="0"/>
              </a:rPr>
              <a:t>le phénomène</a:t>
            </a:r>
            <a:r>
              <a:rPr lang="fr-FR" sz="1500" dirty="0">
                <a:latin typeface="Arial" panose="020B0604020202020204" pitchFamily="34" charset="0"/>
                <a:cs typeface="Arial" panose="020B0604020202020204" pitchFamily="34" charset="0"/>
              </a:rPr>
              <a:t>.  </a:t>
            </a:r>
          </a:p>
          <a:p>
            <a:r>
              <a:rPr lang="fr-FR" sz="1500" dirty="0">
                <a:latin typeface="Arial" panose="020B0604020202020204" pitchFamily="34" charset="0"/>
                <a:cs typeface="Arial" panose="020B0604020202020204" pitchFamily="34" charset="0"/>
              </a:rPr>
              <a:t> </a:t>
            </a:r>
          </a:p>
          <a:p>
            <a:r>
              <a:rPr lang="fr-FR" sz="1500" b="1" dirty="0">
                <a:latin typeface="Arial" panose="020B0604020202020204" pitchFamily="34" charset="0"/>
                <a:cs typeface="Arial" panose="020B0604020202020204" pitchFamily="34" charset="0"/>
              </a:rPr>
              <a:t>25 décembre 2005</a:t>
            </a:r>
            <a:endParaRPr lang="fr-FR" sz="1500" dirty="0">
              <a:latin typeface="Arial" panose="020B0604020202020204" pitchFamily="34" charset="0"/>
              <a:cs typeface="Arial" panose="020B0604020202020204" pitchFamily="34" charset="0"/>
            </a:endParaRPr>
          </a:p>
          <a:p>
            <a:r>
              <a:rPr lang="fr-FR" sz="1500" dirty="0">
                <a:latin typeface="Arial" panose="020B0604020202020204" pitchFamily="34" charset="0"/>
                <a:cs typeface="Arial" panose="020B0604020202020204" pitchFamily="34" charset="0"/>
              </a:rPr>
              <a:t>Des feux ravagent la Nouvelle Calédonie. Plus de 4500 hectares de nature brulent totalement. Les incendies touchent des forêts abritant beaucoup d’animaux et d’arbres protégés. </a:t>
            </a:r>
          </a:p>
          <a:p>
            <a:r>
              <a:rPr lang="fr-FR" sz="1500" dirty="0">
                <a:latin typeface="Arial" panose="020B0604020202020204" pitchFamily="34" charset="0"/>
                <a:cs typeface="Arial" panose="020B0604020202020204" pitchFamily="34" charset="0"/>
              </a:rPr>
              <a:t> </a:t>
            </a:r>
          </a:p>
          <a:p>
            <a:r>
              <a:rPr lang="fr-FR" sz="1500" b="1" dirty="0">
                <a:latin typeface="Arial" panose="020B0604020202020204" pitchFamily="34" charset="0"/>
                <a:cs typeface="Arial" panose="020B0604020202020204" pitchFamily="34" charset="0"/>
              </a:rPr>
              <a:t>**14 janvier 2006</a:t>
            </a:r>
            <a:endParaRPr lang="fr-FR" sz="1500" dirty="0">
              <a:latin typeface="Arial" panose="020B0604020202020204" pitchFamily="34" charset="0"/>
              <a:cs typeface="Arial" panose="020B0604020202020204" pitchFamily="34" charset="0"/>
            </a:endParaRPr>
          </a:p>
          <a:p>
            <a:r>
              <a:rPr lang="fr-FR" sz="1500" dirty="0">
                <a:latin typeface="Arial" panose="020B0604020202020204" pitchFamily="34" charset="0"/>
                <a:cs typeface="Arial" panose="020B0604020202020204" pitchFamily="34" charset="0"/>
              </a:rPr>
              <a:t>Un engin spatial qui est depuis sept ans dans l’espace, largue sur la Terre une capsule contenant des poussières de comète et d’étoiles. </a:t>
            </a:r>
            <a:r>
              <a:rPr lang="fr-FR" sz="1500" u="sng" dirty="0">
                <a:latin typeface="Arial" panose="020B0604020202020204" pitchFamily="34" charset="0"/>
                <a:cs typeface="Arial" panose="020B0604020202020204" pitchFamily="34" charset="0"/>
              </a:rPr>
              <a:t>Elle</a:t>
            </a:r>
            <a:r>
              <a:rPr lang="fr-FR" sz="1500" dirty="0">
                <a:latin typeface="Arial" panose="020B0604020202020204" pitchFamily="34" charset="0"/>
                <a:cs typeface="Arial" panose="020B0604020202020204" pitchFamily="34" charset="0"/>
              </a:rPr>
              <a:t> atterrit aux Etats Unis et les savants récupèrent cette capsule pour étudier minutieusement les matériaux rapportés et avoir de nouvelles informations sur le système solaire.</a:t>
            </a:r>
          </a:p>
          <a:p>
            <a:r>
              <a:rPr lang="fr-FR" sz="1500" dirty="0">
                <a:latin typeface="Arial" panose="020B0604020202020204" pitchFamily="34" charset="0"/>
                <a:cs typeface="Arial" panose="020B0604020202020204" pitchFamily="34" charset="0"/>
              </a:rPr>
              <a:t> </a:t>
            </a:r>
          </a:p>
          <a:p>
            <a:r>
              <a:rPr lang="fr-FR" sz="1500" b="1" dirty="0">
                <a:latin typeface="Arial" panose="020B0604020202020204" pitchFamily="34" charset="0"/>
                <a:cs typeface="Arial" panose="020B0604020202020204" pitchFamily="34" charset="0"/>
              </a:rPr>
              <a:t>***3 janvier 2013</a:t>
            </a:r>
            <a:endParaRPr lang="fr-FR" sz="1500" dirty="0">
              <a:latin typeface="Arial" panose="020B0604020202020204" pitchFamily="34" charset="0"/>
              <a:cs typeface="Arial" panose="020B0604020202020204" pitchFamily="34" charset="0"/>
            </a:endParaRPr>
          </a:p>
          <a:p>
            <a:r>
              <a:rPr lang="fr-FR" sz="1500" dirty="0">
                <a:latin typeface="Arial" panose="020B0604020202020204" pitchFamily="34" charset="0"/>
                <a:cs typeface="Arial" panose="020B0604020202020204" pitchFamily="34" charset="0"/>
              </a:rPr>
              <a:t>Sur l’ile de la Réunion, le cyclone </a:t>
            </a:r>
            <a:r>
              <a:rPr lang="fr-FR" sz="1500" dirty="0" err="1">
                <a:latin typeface="Arial" panose="020B0604020202020204" pitchFamily="34" charset="0"/>
                <a:cs typeface="Arial" panose="020B0604020202020204" pitchFamily="34" charset="0"/>
              </a:rPr>
              <a:t>Béjisa</a:t>
            </a:r>
            <a:r>
              <a:rPr lang="fr-FR" sz="1500" dirty="0">
                <a:latin typeface="Arial" panose="020B0604020202020204" pitchFamily="34" charset="0"/>
                <a:cs typeface="Arial" panose="020B0604020202020204" pitchFamily="34" charset="0"/>
              </a:rPr>
              <a:t> commence à s’éloigner. En fin d’après-midi, </a:t>
            </a:r>
            <a:r>
              <a:rPr lang="fr-FR" sz="1500" u="sng" dirty="0">
                <a:latin typeface="Arial" panose="020B0604020202020204" pitchFamily="34" charset="0"/>
                <a:cs typeface="Arial" panose="020B0604020202020204" pitchFamily="34" charset="0"/>
              </a:rPr>
              <a:t>il</a:t>
            </a:r>
            <a:r>
              <a:rPr lang="fr-FR" sz="1500" dirty="0">
                <a:latin typeface="Arial" panose="020B0604020202020204" pitchFamily="34" charset="0"/>
                <a:cs typeface="Arial" panose="020B0604020202020204" pitchFamily="34" charset="0"/>
              </a:rPr>
              <a:t> frôle la côte ouest de l’ile. La Préfecture rappelle que l’alerte rouge est toujours en vigueur. </a:t>
            </a:r>
          </a:p>
          <a:p>
            <a:r>
              <a:rPr lang="fr-FR" sz="1500" dirty="0">
                <a:latin typeface="Arial" panose="020B0604020202020204" pitchFamily="34" charset="0"/>
                <a:cs typeface="Arial" panose="020B0604020202020204" pitchFamily="34" charset="0"/>
              </a:rPr>
              <a:t> </a:t>
            </a:r>
          </a:p>
          <a:p>
            <a:r>
              <a:rPr lang="fr-FR" sz="1500" b="1" dirty="0">
                <a:latin typeface="Arial" panose="020B0604020202020204" pitchFamily="34" charset="0"/>
                <a:cs typeface="Arial" panose="020B0604020202020204" pitchFamily="34" charset="0"/>
              </a:rPr>
              <a:t>septembre 2012</a:t>
            </a:r>
            <a:endParaRPr lang="fr-FR" sz="1500" dirty="0">
              <a:latin typeface="Arial" panose="020B0604020202020204" pitchFamily="34" charset="0"/>
              <a:cs typeface="Arial" panose="020B0604020202020204" pitchFamily="34" charset="0"/>
            </a:endParaRPr>
          </a:p>
          <a:p>
            <a:r>
              <a:rPr lang="fr-FR" sz="1500" dirty="0">
                <a:latin typeface="Arial" panose="020B0604020202020204" pitchFamily="34" charset="0"/>
                <a:cs typeface="Arial" panose="020B0604020202020204" pitchFamily="34" charset="0"/>
              </a:rPr>
              <a:t>En Bretagne, dans une villa gallo-romaine </a:t>
            </a:r>
            <a:r>
              <a:rPr lang="fr-FR" sz="1500" u="sng" dirty="0">
                <a:latin typeface="Arial" panose="020B0604020202020204" pitchFamily="34" charset="0"/>
                <a:cs typeface="Arial" panose="020B0604020202020204" pitchFamily="34" charset="0"/>
              </a:rPr>
              <a:t>où</a:t>
            </a:r>
            <a:r>
              <a:rPr lang="fr-FR" sz="1500" dirty="0">
                <a:latin typeface="Arial" panose="020B0604020202020204" pitchFamily="34" charset="0"/>
                <a:cs typeface="Arial" panose="020B0604020202020204" pitchFamily="34" charset="0"/>
              </a:rPr>
              <a:t> ils font des fouilles, les archéologues trouvent de nombreux objets de la vie quotidienne. La résidence est importante et la cour est grande. Ils balaient et ils nettoient toutes les pierres pour mettre à jour les décors des murs. </a:t>
            </a:r>
          </a:p>
          <a:p>
            <a:pPr algn="r"/>
            <a:endParaRPr lang="fr-FR" sz="19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083736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25593"/>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54084" y="623888"/>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1400" b="1" dirty="0">
                <a:latin typeface="Arial" panose="020B0604020202020204" pitchFamily="34" charset="0"/>
                <a:cs typeface="Arial" panose="020B0604020202020204" pitchFamily="34" charset="0"/>
              </a:rPr>
              <a:t> 15 décembre 2013</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En Sicile, l’Etna </a:t>
            </a:r>
            <a:r>
              <a:rPr lang="fr-FR" sz="1400" strike="sngStrike" dirty="0">
                <a:latin typeface="Arial" panose="020B0604020202020204" pitchFamily="34" charset="0"/>
                <a:cs typeface="Arial" panose="020B0604020202020204" pitchFamily="34" charset="0"/>
              </a:rPr>
              <a:t>crache</a:t>
            </a:r>
            <a:r>
              <a:rPr lang="fr-FR" sz="1400" dirty="0">
                <a:latin typeface="Arial" panose="020B0604020202020204" pitchFamily="34" charset="0"/>
                <a:cs typeface="Arial" panose="020B0604020202020204" pitchFamily="34" charset="0"/>
              </a:rPr>
              <a:t> une épaisse fumée et des pierres. Rapidement, la lave coule sur ses pentes. On ferme les aéroports proches du volcan à</a:t>
            </a:r>
          </a:p>
          <a:p>
            <a:r>
              <a:rPr lang="fr-FR" sz="1400" dirty="0">
                <a:solidFill>
                  <a:srgbClr val="FF0000"/>
                </a:solidFill>
                <a:latin typeface="Arial" panose="020B0604020202020204" pitchFamily="34" charset="0"/>
                <a:cs typeface="Arial" panose="020B0604020202020204" pitchFamily="34" charset="0"/>
              </a:rPr>
              <a:t>                         a craché</a:t>
            </a:r>
          </a:p>
          <a:p>
            <a:r>
              <a:rPr lang="fr-FR" sz="1400" dirty="0">
                <a:latin typeface="Arial" panose="020B0604020202020204" pitchFamily="34" charset="0"/>
                <a:cs typeface="Arial" panose="020B0604020202020204" pitchFamily="34" charset="0"/>
              </a:rPr>
              <a:t>cause des nuages de cendres.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17 mars 201</a:t>
            </a:r>
            <a:r>
              <a:rPr lang="fr-FR" sz="1400" dirty="0">
                <a:latin typeface="Arial" panose="020B0604020202020204" pitchFamily="34" charset="0"/>
                <a:cs typeface="Arial" panose="020B0604020202020204" pitchFamily="34" charset="0"/>
              </a:rPr>
              <a:t>3</a:t>
            </a:r>
          </a:p>
          <a:p>
            <a:pPr>
              <a:lnSpc>
                <a:spcPct val="150000"/>
              </a:lnSpc>
            </a:pPr>
            <a:r>
              <a:rPr lang="fr-FR" sz="1400" dirty="0">
                <a:latin typeface="Arial" panose="020B0604020202020204" pitchFamily="34" charset="0"/>
                <a:cs typeface="Arial" panose="020B0604020202020204" pitchFamily="34" charset="0"/>
              </a:rPr>
              <a:t>Une météorite fonce sur la Lune. Ce caillou, gros de 40 centimètres, creuse un cratère large de vingt mètres dans la poussière. Des savants observent le phénomène.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25 décembre 2005</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Des feux ravagent la Nouvelle Calédonie. Plus de 4500 hectares de nature brulent totalement. Les incendies touchent des forêts abritant beaucoup d’animaux et d’arbres protégés.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**14 janvier 2006</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Un engin spatial qui est depuis sept ans dans l’espace, largue sur la Terre une capsule contenant des poussières de comète et d’étoiles. Elle atterrit aux Etats Unis et les savants récupèrent cette capsule pour étudier minutieusement les matériaux rapportés et avoir de nouvelles informations sur le système solaire.</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***3 janvier 2013</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Sur l’ile de la Réunion, le cyclone </a:t>
            </a:r>
            <a:r>
              <a:rPr lang="fr-FR" sz="1400" dirty="0" err="1">
                <a:latin typeface="Arial" panose="020B0604020202020204" pitchFamily="34" charset="0"/>
                <a:cs typeface="Arial" panose="020B0604020202020204" pitchFamily="34" charset="0"/>
              </a:rPr>
              <a:t>Béjisa</a:t>
            </a:r>
            <a:r>
              <a:rPr lang="fr-FR" sz="1400" dirty="0">
                <a:latin typeface="Arial" panose="020B0604020202020204" pitchFamily="34" charset="0"/>
                <a:cs typeface="Arial" panose="020B0604020202020204" pitchFamily="34" charset="0"/>
              </a:rPr>
              <a:t> commence à s’éloigner. En fin d’après-midi, il frôle la côte ouest de l’ile. La Préfecture rappelle que l’alerte rouge est toujours en vigueur.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septembre 2012</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En Bretagne, dans une villa gallo-romaine où ils font des fouilles, les archéologues trouvent de nombreux objets de la vie quotidienne. La résidence est importante et la cour est grande. Ils balaient et ils nettoient toutes les pierres pour mettre à jour les décors des murs. </a:t>
            </a:r>
          </a:p>
        </p:txBody>
      </p:sp>
      <p:cxnSp>
        <p:nvCxnSpPr>
          <p:cNvPr id="1030" name="AutoShape 6"/>
          <p:cNvCxnSpPr>
            <a:cxnSpLocks noChangeShapeType="1"/>
          </p:cNvCxnSpPr>
          <p:nvPr/>
        </p:nvCxnSpPr>
        <p:spPr bwMode="auto">
          <a:xfrm>
            <a:off x="808038" y="261938"/>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06692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1400" b="1" dirty="0">
                <a:latin typeface="Arial" panose="020B0604020202020204" pitchFamily="34" charset="0"/>
                <a:cs typeface="Arial" panose="020B0604020202020204" pitchFamily="34" charset="0"/>
              </a:rPr>
              <a:t>15 décembre 2013</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En Sicile, l’Etna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crach</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une épaisse fumée et des pierres. Rapidement, la lave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coul</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sur ses pentes. On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ferm</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les aéroports proches du volcan à cause des nuages de cendres.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17 mars 2013</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Une météorite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fonc</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sur la Lune. Ce caillou, gros de 40 centimètres,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creus</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un cratère large de vingt mètres dans la poussière. Des savants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observ</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le phénomène.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25 décembre 2005</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Des feux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ravag</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la Nouvelle Calédonie. Plus de 4500 hectares de nature </a:t>
            </a:r>
            <a:r>
              <a:rPr lang="fr-FR" sz="1400" dirty="0">
                <a:solidFill>
                  <a:srgbClr val="FF0000"/>
                </a:solidFill>
                <a:latin typeface="Arial" panose="020B0604020202020204" pitchFamily="34" charset="0"/>
                <a:cs typeface="Arial" panose="020B0604020202020204" pitchFamily="34" charset="0"/>
              </a:rPr>
              <a:t>ont </a:t>
            </a:r>
            <a:r>
              <a:rPr lang="fr-FR" sz="1400" dirty="0">
                <a:latin typeface="Arial" panose="020B0604020202020204" pitchFamily="34" charset="0"/>
                <a:cs typeface="Arial" panose="020B0604020202020204" pitchFamily="34" charset="0"/>
              </a:rPr>
              <a:t>totalement brul</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Les incendies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touch</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des forêts abritant beaucoup d’animaux et d’arbres protégés.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14 janvier 2006</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Un engin spatial qui </a:t>
            </a:r>
            <a:r>
              <a:rPr lang="fr-FR" sz="1400" dirty="0">
                <a:solidFill>
                  <a:srgbClr val="FF0000"/>
                </a:solidFill>
                <a:latin typeface="Arial" panose="020B0604020202020204" pitchFamily="34" charset="0"/>
                <a:cs typeface="Arial" panose="020B0604020202020204" pitchFamily="34" charset="0"/>
              </a:rPr>
              <a:t>était</a:t>
            </a:r>
            <a:r>
              <a:rPr lang="fr-FR" sz="1400" dirty="0">
                <a:latin typeface="Arial" panose="020B0604020202020204" pitchFamily="34" charset="0"/>
                <a:cs typeface="Arial" panose="020B0604020202020204" pitchFamily="34" charset="0"/>
              </a:rPr>
              <a:t> depuis sept ans dans l’espace,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largu</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sur la Terre une capsule contenant des poussières de comète et d’étoiles. Elle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atterr</a:t>
            </a:r>
            <a:r>
              <a:rPr lang="fr-FR" sz="1400" dirty="0">
                <a:solidFill>
                  <a:srgbClr val="FF0000"/>
                </a:solidFill>
                <a:latin typeface="Arial" panose="020B0604020202020204" pitchFamily="34" charset="0"/>
                <a:cs typeface="Arial" panose="020B0604020202020204" pitchFamily="34" charset="0"/>
              </a:rPr>
              <a:t>i</a:t>
            </a:r>
            <a:r>
              <a:rPr lang="fr-FR" sz="1400" dirty="0">
                <a:latin typeface="Arial" panose="020B0604020202020204" pitchFamily="34" charset="0"/>
                <a:cs typeface="Arial" panose="020B0604020202020204" pitchFamily="34" charset="0"/>
              </a:rPr>
              <a:t> aux États Unis et les savants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récupér</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cette capsule pour étudier les matériaux rapportés et avoir de nouvelles informations sur le système solaire.</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3 janvier 2013</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Sur l’ile de la Réunion, le cyclone </a:t>
            </a:r>
            <a:r>
              <a:rPr lang="fr-FR" sz="1400" dirty="0" err="1">
                <a:latin typeface="Arial" panose="020B0604020202020204" pitchFamily="34" charset="0"/>
                <a:cs typeface="Arial" panose="020B0604020202020204" pitchFamily="34" charset="0"/>
              </a:rPr>
              <a:t>Béjisa</a:t>
            </a:r>
            <a:r>
              <a:rPr lang="fr-FR" sz="1400" dirty="0">
                <a:latin typeface="Arial" panose="020B0604020202020204" pitchFamily="34" charset="0"/>
                <a:cs typeface="Arial" panose="020B0604020202020204" pitchFamily="34" charset="0"/>
              </a:rPr>
              <a:t>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commenc</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à s’éloigner. En fin d’après-midi, il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frôl</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la côte ouest de l’ile. La Préfecture </a:t>
            </a:r>
            <a:r>
              <a:rPr lang="fr-FR" sz="1400" dirty="0">
                <a:solidFill>
                  <a:srgbClr val="FF0000"/>
                </a:solidFill>
                <a:latin typeface="Arial" panose="020B0604020202020204" pitchFamily="34" charset="0"/>
                <a:cs typeface="Arial" panose="020B0604020202020204" pitchFamily="34" charset="0"/>
              </a:rPr>
              <a:t>a</a:t>
            </a:r>
            <a:r>
              <a:rPr lang="fr-FR" sz="1400" dirty="0">
                <a:latin typeface="Arial" panose="020B0604020202020204" pitchFamily="34" charset="0"/>
                <a:cs typeface="Arial" panose="020B0604020202020204" pitchFamily="34" charset="0"/>
              </a:rPr>
              <a:t> rappel</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que l’alerte rouge était toujours en vigueur. </a:t>
            </a:r>
          </a:p>
          <a:p>
            <a:pPr>
              <a:lnSpc>
                <a:spcPct val="150000"/>
              </a:lnSpc>
            </a:pP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5 septembre 2012</a:t>
            </a:r>
            <a:endParaRPr lang="fr-FR" sz="1400" dirty="0">
              <a:latin typeface="Arial" panose="020B0604020202020204" pitchFamily="34" charset="0"/>
              <a:cs typeface="Arial" panose="020B0604020202020204" pitchFamily="34" charset="0"/>
            </a:endParaRPr>
          </a:p>
          <a:p>
            <a:pPr>
              <a:lnSpc>
                <a:spcPct val="150000"/>
              </a:lnSpc>
            </a:pPr>
            <a:r>
              <a:rPr lang="fr-FR" sz="1400" dirty="0">
                <a:latin typeface="Arial" panose="020B0604020202020204" pitchFamily="34" charset="0"/>
                <a:cs typeface="Arial" panose="020B0604020202020204" pitchFamily="34" charset="0"/>
              </a:rPr>
              <a:t>En Bretagne, dans une villa gallo-romaine où ils f</a:t>
            </a:r>
            <a:r>
              <a:rPr lang="fr-FR" sz="1400" dirty="0">
                <a:solidFill>
                  <a:srgbClr val="FF0000"/>
                </a:solidFill>
                <a:latin typeface="Arial" panose="020B0604020202020204" pitchFamily="34" charset="0"/>
                <a:cs typeface="Arial" panose="020B0604020202020204" pitchFamily="34" charset="0"/>
              </a:rPr>
              <a:t>aisaient</a:t>
            </a:r>
            <a:r>
              <a:rPr lang="fr-FR" sz="1400" dirty="0">
                <a:latin typeface="Arial" panose="020B0604020202020204" pitchFamily="34" charset="0"/>
                <a:cs typeface="Arial" panose="020B0604020202020204" pitchFamily="34" charset="0"/>
              </a:rPr>
              <a:t> des fouilles, les archéologues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trouv</a:t>
            </a:r>
            <a:r>
              <a:rPr lang="fr-FR" sz="1400" dirty="0">
                <a:solidFill>
                  <a:srgbClr val="FF0000"/>
                </a:solidFill>
                <a:latin typeface="Arial" panose="020B0604020202020204" pitchFamily="34" charset="0"/>
                <a:cs typeface="Arial" panose="020B0604020202020204" pitchFamily="34" charset="0"/>
              </a:rPr>
              <a:t>é</a:t>
            </a:r>
            <a:r>
              <a:rPr lang="fr-FR" sz="1400" dirty="0">
                <a:latin typeface="Arial" panose="020B0604020202020204" pitchFamily="34" charset="0"/>
                <a:cs typeface="Arial" panose="020B0604020202020204" pitchFamily="34" charset="0"/>
              </a:rPr>
              <a:t> de nombreux objets de la vie quotidienne. La résidence </a:t>
            </a:r>
            <a:r>
              <a:rPr lang="fr-FR" sz="1400" dirty="0">
                <a:solidFill>
                  <a:srgbClr val="FF0000"/>
                </a:solidFill>
                <a:latin typeface="Arial" panose="020B0604020202020204" pitchFamily="34" charset="0"/>
                <a:cs typeface="Arial" panose="020B0604020202020204" pitchFamily="34" charset="0"/>
              </a:rPr>
              <a:t>était</a:t>
            </a:r>
            <a:r>
              <a:rPr lang="fr-FR" sz="1400" dirty="0">
                <a:latin typeface="Arial" panose="020B0604020202020204" pitchFamily="34" charset="0"/>
                <a:cs typeface="Arial" panose="020B0604020202020204" pitchFamily="34" charset="0"/>
              </a:rPr>
              <a:t> importante et la cour </a:t>
            </a:r>
            <a:r>
              <a:rPr lang="fr-FR" sz="1400" dirty="0">
                <a:solidFill>
                  <a:srgbClr val="FF0000"/>
                </a:solidFill>
                <a:latin typeface="Arial" panose="020B0604020202020204" pitchFamily="34" charset="0"/>
                <a:cs typeface="Arial" panose="020B0604020202020204" pitchFamily="34" charset="0"/>
              </a:rPr>
              <a:t>était</a:t>
            </a:r>
            <a:r>
              <a:rPr lang="fr-FR" sz="1400" dirty="0">
                <a:latin typeface="Arial" panose="020B0604020202020204" pitchFamily="34" charset="0"/>
                <a:cs typeface="Arial" panose="020B0604020202020204" pitchFamily="34" charset="0"/>
              </a:rPr>
              <a:t> grande. Ils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bala</a:t>
            </a:r>
            <a:r>
              <a:rPr lang="fr-FR" sz="1400" dirty="0">
                <a:solidFill>
                  <a:srgbClr val="FF0000"/>
                </a:solidFill>
                <a:latin typeface="Arial" panose="020B0604020202020204" pitchFamily="34" charset="0"/>
                <a:cs typeface="Arial" panose="020B0604020202020204" pitchFamily="34" charset="0"/>
              </a:rPr>
              <a:t>yé</a:t>
            </a:r>
            <a:r>
              <a:rPr lang="fr-FR" sz="1400" dirty="0">
                <a:latin typeface="Arial" panose="020B0604020202020204" pitchFamily="34" charset="0"/>
                <a:cs typeface="Arial" panose="020B0604020202020204" pitchFamily="34" charset="0"/>
              </a:rPr>
              <a:t> et ils </a:t>
            </a:r>
            <a:r>
              <a:rPr lang="fr-FR" sz="1400" dirty="0">
                <a:solidFill>
                  <a:srgbClr val="FF0000"/>
                </a:solidFill>
                <a:latin typeface="Arial" panose="020B0604020202020204" pitchFamily="34" charset="0"/>
                <a:cs typeface="Arial" panose="020B0604020202020204" pitchFamily="34" charset="0"/>
              </a:rPr>
              <a:t>ont</a:t>
            </a:r>
            <a:r>
              <a:rPr lang="fr-FR" sz="1400" dirty="0">
                <a:latin typeface="Arial" panose="020B0604020202020204" pitchFamily="34" charset="0"/>
                <a:cs typeface="Arial" panose="020B0604020202020204" pitchFamily="34" charset="0"/>
              </a:rPr>
              <a:t> netto</a:t>
            </a:r>
            <a:r>
              <a:rPr lang="fr-FR" sz="1400" dirty="0">
                <a:solidFill>
                  <a:srgbClr val="FF0000"/>
                </a:solidFill>
                <a:latin typeface="Arial" panose="020B0604020202020204" pitchFamily="34" charset="0"/>
                <a:cs typeface="Arial" panose="020B0604020202020204" pitchFamily="34" charset="0"/>
              </a:rPr>
              <a:t>yé</a:t>
            </a:r>
            <a:r>
              <a:rPr lang="fr-FR" sz="1400" dirty="0">
                <a:latin typeface="Arial" panose="020B0604020202020204" pitchFamily="34" charset="0"/>
                <a:cs typeface="Arial" panose="020B0604020202020204" pitchFamily="34" charset="0"/>
              </a:rPr>
              <a:t> toutes les pierres pour mettre à jour les décors des murs.</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64995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nSpc>
                <a:spcPct val="250000"/>
              </a:lnSpc>
            </a:pPr>
            <a:r>
              <a:rPr lang="fr-FR" sz="2400" b="1" u="sng" dirty="0">
                <a:latin typeface="Arial" panose="020B0604020202020204" pitchFamily="34" charset="0"/>
                <a:cs typeface="Arial" panose="020B0604020202020204" pitchFamily="34" charset="0"/>
              </a:rPr>
              <a:t>Transpose </a:t>
            </a:r>
            <a:r>
              <a:rPr lang="fr-FR" sz="2400" b="1" dirty="0">
                <a:latin typeface="Arial" panose="020B0604020202020204" pitchFamily="34" charset="0"/>
                <a:cs typeface="Arial" panose="020B0604020202020204" pitchFamily="34" charset="0"/>
              </a:rPr>
              <a:t>au passé. </a:t>
            </a:r>
          </a:p>
          <a:p>
            <a:pPr lvl="0">
              <a:lnSpc>
                <a:spcPct val="250000"/>
              </a:lnSpc>
            </a:pPr>
            <a:r>
              <a:rPr lang="fr-FR" sz="2400" i="1" dirty="0">
                <a:latin typeface="Arial" panose="020B0604020202020204" pitchFamily="34" charset="0"/>
                <a:cs typeface="Arial" panose="020B0604020202020204" pitchFamily="34" charset="0"/>
              </a:rPr>
              <a:t>Sur l’autoroute, à cause du verglas, une voiture dérape et elle percute un arbre.</a:t>
            </a:r>
          </a:p>
          <a:p>
            <a:pPr lvl="0">
              <a:lnSpc>
                <a:spcPct val="250000"/>
              </a:lnSpc>
            </a:pPr>
            <a:r>
              <a:rPr lang="fr-FR" sz="2400" i="1" dirty="0">
                <a:latin typeface="Arial" panose="020B0604020202020204" pitchFamily="34" charset="0"/>
                <a:cs typeface="Arial" panose="020B0604020202020204" pitchFamily="34" charset="0"/>
              </a:rPr>
              <a:t>Les passagers, indemnes, quittent le véhicule. </a:t>
            </a:r>
            <a:endParaRPr lang="fr-FR" sz="2400" dirty="0">
              <a:latin typeface="Arial" panose="020B0604020202020204" pitchFamily="34" charset="0"/>
              <a:cs typeface="Arial" panose="020B0604020202020204" pitchFamily="34" charset="0"/>
            </a:endParaRPr>
          </a:p>
          <a:p>
            <a:pPr>
              <a:lnSpc>
                <a:spcPct val="250000"/>
              </a:lnSpc>
            </a:pPr>
            <a:r>
              <a:rPr lang="fr-FR" sz="2400" i="1" dirty="0">
                <a:latin typeface="Arial" panose="020B0604020202020204" pitchFamily="34" charset="0"/>
                <a:cs typeface="Arial" panose="020B0604020202020204" pitchFamily="34" charset="0"/>
              </a:rPr>
              <a:t>Un camion quitte la route et atterrit dans un fossé. </a:t>
            </a:r>
            <a:endParaRPr lang="fr-FR" sz="2400" dirty="0">
              <a:latin typeface="Arial" panose="020B0604020202020204" pitchFamily="34" charset="0"/>
              <a:cs typeface="Arial" panose="020B0604020202020204" pitchFamily="34" charset="0"/>
            </a:endParaRPr>
          </a:p>
          <a:p>
            <a:pPr>
              <a:lnSpc>
                <a:spcPct val="250000"/>
              </a:lnSpc>
            </a:pPr>
            <a:r>
              <a:rPr lang="fr-FR" sz="2400" i="1" dirty="0">
                <a:latin typeface="Arial" panose="020B0604020202020204" pitchFamily="34" charset="0"/>
                <a:cs typeface="Arial" panose="020B0604020202020204" pitchFamily="34" charset="0"/>
              </a:rPr>
              <a:t>Des témoins appellent les secours. </a:t>
            </a:r>
            <a:endParaRPr lang="fr-FR" sz="24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33786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4</a:t>
            </a:r>
            <a:r>
              <a:rPr kumimoji="0" lang="fr-FR" altLang="fr-FR" sz="1800" b="0" i="0" u="sng" strike="noStrike" cap="none" normalizeH="0" baseline="0" dirty="0">
                <a:ln>
                  <a:noFill/>
                </a:ln>
                <a:solidFill>
                  <a:srgbClr val="7030A0"/>
                </a:solidFill>
                <a:effectLst/>
                <a:latin typeface="Arial" panose="020B0604020202020204" pitchFamily="34" charset="0"/>
              </a:rPr>
              <a:t> : </a:t>
            </a:r>
            <a:r>
              <a:rPr lang="fr-FR" altLang="fr-FR" u="sng" dirty="0">
                <a:solidFill>
                  <a:srgbClr val="000000"/>
                </a:solidFill>
                <a:latin typeface="Arial" panose="020B0604020202020204" pitchFamily="34" charset="0"/>
              </a:rPr>
              <a:t>Brèves nouvelles</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 name="ZoneTexte 1"/>
          <p:cNvSpPr txBox="1"/>
          <p:nvPr/>
        </p:nvSpPr>
        <p:spPr>
          <a:xfrm>
            <a:off x="7873856" y="3012102"/>
            <a:ext cx="4077738" cy="646331"/>
          </a:xfrm>
          <a:prstGeom prst="rect">
            <a:avLst/>
          </a:prstGeom>
          <a:noFill/>
        </p:spPr>
        <p:txBody>
          <a:bodyPr wrap="square" rtlCol="0">
            <a:spAutoFit/>
          </a:bodyPr>
          <a:lstStyle/>
          <a:p>
            <a:pPr marL="342900" indent="-342900" algn="just">
              <a:buFont typeface="Arial" panose="020B0604020202020204" pitchFamily="34" charset="0"/>
              <a:buChar char="•"/>
            </a:pPr>
            <a:r>
              <a:rPr lang="fr-FR" dirty="0">
                <a:latin typeface="Arial" panose="020B0604020202020204" pitchFamily="34" charset="0"/>
                <a:cs typeface="Arial" panose="020B0604020202020204" pitchFamily="34" charset="0"/>
              </a:rPr>
              <a:t>Comptons le nombre de phrases de chaque brève.</a:t>
            </a:r>
          </a:p>
        </p:txBody>
      </p:sp>
      <p:sp>
        <p:nvSpPr>
          <p:cNvPr id="8" name="Text Box 4">
            <a:extLst>
              <a:ext uri="{FF2B5EF4-FFF2-40B4-BE49-F238E27FC236}">
                <a16:creationId xmlns:a16="http://schemas.microsoft.com/office/drawing/2014/main" id="{17A9EC34-1FF0-0945-8B2F-B5157DE8DCD4}"/>
              </a:ext>
            </a:extLst>
          </p:cNvPr>
          <p:cNvSpPr txBox="1">
            <a:spLocks noChangeArrowheads="1"/>
          </p:cNvSpPr>
          <p:nvPr/>
        </p:nvSpPr>
        <p:spPr bwMode="auto">
          <a:xfrm>
            <a:off x="220729" y="608013"/>
            <a:ext cx="7462561" cy="6111449"/>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400" b="1" dirty="0">
                <a:latin typeface="Arial" panose="020B0604020202020204" pitchFamily="34" charset="0"/>
                <a:cs typeface="Arial" panose="020B0604020202020204" pitchFamily="34" charset="0"/>
              </a:rPr>
              <a:t>Brèves nouvelles</a:t>
            </a:r>
            <a:endParaRPr lang="fr-FR" sz="1400" dirty="0">
              <a:latin typeface="Arial" panose="020B0604020202020204" pitchFamily="34" charset="0"/>
              <a:cs typeface="Arial" panose="020B0604020202020204" pitchFamily="34" charset="0"/>
            </a:endParaRPr>
          </a:p>
          <a:p>
            <a:r>
              <a:rPr lang="fr-FR" sz="1400" b="1" dirty="0">
                <a:latin typeface="Arial" panose="020B0604020202020204" pitchFamily="34" charset="0"/>
                <a:cs typeface="Arial" panose="020B0604020202020204" pitchFamily="34" charset="0"/>
              </a:rPr>
              <a:t> </a:t>
            </a:r>
            <a:endParaRPr lang="fr-FR" sz="1400" dirty="0">
              <a:latin typeface="Arial" panose="020B0604020202020204" pitchFamily="34" charset="0"/>
              <a:cs typeface="Arial" panose="020B0604020202020204" pitchFamily="34" charset="0"/>
            </a:endParaRPr>
          </a:p>
          <a:p>
            <a:r>
              <a:rPr lang="fr-FR" sz="1400" b="1" dirty="0">
                <a:latin typeface="Arial" panose="020B0604020202020204" pitchFamily="34" charset="0"/>
                <a:cs typeface="Arial" panose="020B0604020202020204" pitchFamily="34" charset="0"/>
              </a:rPr>
              <a:t>15 décembre 2013</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En Sicile, l’Etna crache une épaisse fumée et des pierres. Rapidement, la lave coule sur ses pentes. On ferme les aéroports proches </a:t>
            </a:r>
            <a:r>
              <a:rPr lang="fr-FR" sz="1400" u="sng" dirty="0">
                <a:latin typeface="Arial" panose="020B0604020202020204" pitchFamily="34" charset="0"/>
                <a:cs typeface="Arial" panose="020B0604020202020204" pitchFamily="34" charset="0"/>
              </a:rPr>
              <a:t>du volcan</a:t>
            </a:r>
            <a:r>
              <a:rPr lang="fr-FR" sz="1400" dirty="0">
                <a:latin typeface="Arial" panose="020B0604020202020204" pitchFamily="34" charset="0"/>
                <a:cs typeface="Arial" panose="020B0604020202020204" pitchFamily="34" charset="0"/>
              </a:rPr>
              <a:t> à cause des nuages de cendres.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17 mars 201</a:t>
            </a:r>
            <a:r>
              <a:rPr lang="fr-FR" sz="1400" dirty="0">
                <a:latin typeface="Arial" panose="020B0604020202020204" pitchFamily="34" charset="0"/>
                <a:cs typeface="Arial" panose="020B0604020202020204" pitchFamily="34" charset="0"/>
              </a:rPr>
              <a:t>3</a:t>
            </a:r>
          </a:p>
          <a:p>
            <a:r>
              <a:rPr lang="fr-FR" sz="1400" dirty="0">
                <a:latin typeface="Arial" panose="020B0604020202020204" pitchFamily="34" charset="0"/>
                <a:cs typeface="Arial" panose="020B0604020202020204" pitchFamily="34" charset="0"/>
              </a:rPr>
              <a:t>Une météorite fonce sur la Lune. </a:t>
            </a:r>
            <a:r>
              <a:rPr lang="fr-FR" sz="1400" u="sng" dirty="0">
                <a:latin typeface="Arial" panose="020B0604020202020204" pitchFamily="34" charset="0"/>
                <a:cs typeface="Arial" panose="020B0604020202020204" pitchFamily="34" charset="0"/>
              </a:rPr>
              <a:t>Ce caillou</a:t>
            </a:r>
            <a:r>
              <a:rPr lang="fr-FR" sz="1400" dirty="0">
                <a:latin typeface="Arial" panose="020B0604020202020204" pitchFamily="34" charset="0"/>
                <a:cs typeface="Arial" panose="020B0604020202020204" pitchFamily="34" charset="0"/>
              </a:rPr>
              <a:t>, gros de 40 centimètres, creuse un cratère large de vingt mètres dans la poussière. Des savants observent </a:t>
            </a:r>
            <a:r>
              <a:rPr lang="fr-FR" sz="1400" u="sng" dirty="0">
                <a:latin typeface="Arial" panose="020B0604020202020204" pitchFamily="34" charset="0"/>
                <a:cs typeface="Arial" panose="020B0604020202020204" pitchFamily="34" charset="0"/>
              </a:rPr>
              <a:t>le phénomène</a:t>
            </a:r>
            <a:r>
              <a:rPr lang="fr-FR" sz="1400" dirty="0">
                <a:latin typeface="Arial" panose="020B0604020202020204" pitchFamily="34" charset="0"/>
                <a:cs typeface="Arial" panose="020B0604020202020204" pitchFamily="34" charset="0"/>
              </a:rPr>
              <a:t>.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25 décembre 2005</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Des feux ravagent la Nouvelle Calédonie. Plus de 4500 hectares de nature brulent totalement. Les incendies touchent des forêts abritant beaucoup d’animaux et d’arbres protégés.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**14 janvier 2006</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Un engin spatial qui est depuis sept ans dans l’espace, largue sur la Terre une capsule contenant des poussières de comète et d’étoiles. </a:t>
            </a:r>
            <a:r>
              <a:rPr lang="fr-FR" sz="1400" u="sng" dirty="0">
                <a:latin typeface="Arial" panose="020B0604020202020204" pitchFamily="34" charset="0"/>
                <a:cs typeface="Arial" panose="020B0604020202020204" pitchFamily="34" charset="0"/>
              </a:rPr>
              <a:t>Elle</a:t>
            </a:r>
            <a:r>
              <a:rPr lang="fr-FR" sz="1400" dirty="0">
                <a:latin typeface="Arial" panose="020B0604020202020204" pitchFamily="34" charset="0"/>
                <a:cs typeface="Arial" panose="020B0604020202020204" pitchFamily="34" charset="0"/>
              </a:rPr>
              <a:t> atterrit aux Etats Unis et les savants récupèrent cette capsule pour étudier minutieusement les matériaux rapportés et avoir de nouvelles informations sur le système solaire.</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***3 janvier 2013</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Sur l’ile de la Réunion, le cyclone </a:t>
            </a:r>
            <a:r>
              <a:rPr lang="fr-FR" sz="1400" dirty="0" err="1">
                <a:latin typeface="Arial" panose="020B0604020202020204" pitchFamily="34" charset="0"/>
                <a:cs typeface="Arial" panose="020B0604020202020204" pitchFamily="34" charset="0"/>
              </a:rPr>
              <a:t>Béjisa</a:t>
            </a:r>
            <a:r>
              <a:rPr lang="fr-FR" sz="1400" dirty="0">
                <a:latin typeface="Arial" panose="020B0604020202020204" pitchFamily="34" charset="0"/>
                <a:cs typeface="Arial" panose="020B0604020202020204" pitchFamily="34" charset="0"/>
              </a:rPr>
              <a:t> commence à s’éloigner. En fin d’après-midi, </a:t>
            </a:r>
            <a:r>
              <a:rPr lang="fr-FR" sz="1400" u="sng" dirty="0">
                <a:latin typeface="Arial" panose="020B0604020202020204" pitchFamily="34" charset="0"/>
                <a:cs typeface="Arial" panose="020B0604020202020204" pitchFamily="34" charset="0"/>
              </a:rPr>
              <a:t>il</a:t>
            </a:r>
            <a:r>
              <a:rPr lang="fr-FR" sz="1400" dirty="0">
                <a:latin typeface="Arial" panose="020B0604020202020204" pitchFamily="34" charset="0"/>
                <a:cs typeface="Arial" panose="020B0604020202020204" pitchFamily="34" charset="0"/>
              </a:rPr>
              <a:t> frôle la côte ouest de l’ile. La Préfecture rappelle que l’alerte rouge est toujours en vigueur. </a:t>
            </a:r>
          </a:p>
          <a:p>
            <a:r>
              <a:rPr lang="fr-FR" sz="1400" dirty="0">
                <a:latin typeface="Arial" panose="020B0604020202020204" pitchFamily="34" charset="0"/>
                <a:cs typeface="Arial" panose="020B0604020202020204" pitchFamily="34" charset="0"/>
              </a:rPr>
              <a:t> </a:t>
            </a:r>
          </a:p>
          <a:p>
            <a:r>
              <a:rPr lang="fr-FR" sz="1400" b="1" dirty="0">
                <a:latin typeface="Arial" panose="020B0604020202020204" pitchFamily="34" charset="0"/>
                <a:cs typeface="Arial" panose="020B0604020202020204" pitchFamily="34" charset="0"/>
              </a:rPr>
              <a:t>septembre 2012</a:t>
            </a:r>
            <a:endParaRPr lang="fr-FR" sz="1400" dirty="0">
              <a:latin typeface="Arial" panose="020B0604020202020204" pitchFamily="34" charset="0"/>
              <a:cs typeface="Arial" panose="020B0604020202020204" pitchFamily="34" charset="0"/>
            </a:endParaRPr>
          </a:p>
          <a:p>
            <a:r>
              <a:rPr lang="fr-FR" sz="1400" dirty="0">
                <a:latin typeface="Arial" panose="020B0604020202020204" pitchFamily="34" charset="0"/>
                <a:cs typeface="Arial" panose="020B0604020202020204" pitchFamily="34" charset="0"/>
              </a:rPr>
              <a:t>En Bretagne, dans une villa gallo-romaine </a:t>
            </a:r>
            <a:r>
              <a:rPr lang="fr-FR" sz="1400" u="sng" dirty="0">
                <a:latin typeface="Arial" panose="020B0604020202020204" pitchFamily="34" charset="0"/>
                <a:cs typeface="Arial" panose="020B0604020202020204" pitchFamily="34" charset="0"/>
              </a:rPr>
              <a:t>où</a:t>
            </a:r>
            <a:r>
              <a:rPr lang="fr-FR" sz="1400" dirty="0">
                <a:latin typeface="Arial" panose="020B0604020202020204" pitchFamily="34" charset="0"/>
                <a:cs typeface="Arial" panose="020B0604020202020204" pitchFamily="34" charset="0"/>
              </a:rPr>
              <a:t> ils font des fouilles, les archéologues trouvent de nombreux objets de la vie quotidienne. La résidence est importante et la cour est grande. Ils balaient et ils nettoient toutes les pierres pour mettre à jour les décors des murs. </a:t>
            </a:r>
          </a:p>
        </p:txBody>
      </p:sp>
    </p:spTree>
    <p:extLst>
      <p:ext uri="{BB962C8B-B14F-4D97-AF65-F5344CB8AC3E}">
        <p14:creationId xmlns:p14="http://schemas.microsoft.com/office/powerpoint/2010/main" val="1738915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14888" y="265970"/>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Travail sur les phrases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167267" y="563710"/>
            <a:ext cx="11853747" cy="6188075"/>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342900" indent="-342900" algn="just">
              <a:lnSpc>
                <a:spcPct val="150000"/>
              </a:lnSpc>
              <a:buFont typeface="Arial" panose="020B0604020202020204" pitchFamily="34" charset="0"/>
              <a:buChar char="•"/>
            </a:pPr>
            <a:r>
              <a:rPr lang="fr-FR" sz="2000" b="1" dirty="0">
                <a:latin typeface="Arial" panose="020B0604020202020204" pitchFamily="34" charset="0"/>
                <a:cs typeface="Arial" panose="020B0604020202020204" pitchFamily="34" charset="0"/>
              </a:rPr>
              <a:t>Dans chaque phrase, </a:t>
            </a:r>
            <a:r>
              <a:rPr lang="fr-FR" sz="2000" b="1" u="sng" dirty="0">
                <a:latin typeface="Arial" panose="020B0604020202020204" pitchFamily="34" charset="0"/>
                <a:cs typeface="Arial" panose="020B0604020202020204" pitchFamily="34" charset="0"/>
              </a:rPr>
              <a:t>entourons</a:t>
            </a:r>
            <a:r>
              <a:rPr lang="fr-FR" sz="2000" b="1" dirty="0">
                <a:latin typeface="Arial" panose="020B0604020202020204" pitchFamily="34" charset="0"/>
                <a:cs typeface="Arial" panose="020B0604020202020204" pitchFamily="34" charset="0"/>
              </a:rPr>
              <a:t> le </a:t>
            </a:r>
            <a:r>
              <a:rPr lang="fr-FR" sz="2000" b="1" dirty="0">
                <a:solidFill>
                  <a:srgbClr val="0070C0"/>
                </a:solidFill>
                <a:latin typeface="Arial" panose="020B0604020202020204" pitchFamily="34" charset="0"/>
                <a:cs typeface="Arial" panose="020B0604020202020204" pitchFamily="34" charset="0"/>
              </a:rPr>
              <a:t>sujet</a:t>
            </a:r>
            <a:r>
              <a:rPr lang="fr-FR" sz="2000" b="1" dirty="0">
                <a:latin typeface="Arial" panose="020B0604020202020204" pitchFamily="34" charset="0"/>
                <a:cs typeface="Arial" panose="020B0604020202020204" pitchFamily="34" charset="0"/>
              </a:rPr>
              <a:t> en bleu, le </a:t>
            </a:r>
            <a:r>
              <a:rPr lang="fr-FR" sz="2000" b="1" dirty="0">
                <a:solidFill>
                  <a:srgbClr val="FFC000"/>
                </a:solidFill>
                <a:latin typeface="Arial" panose="020B0604020202020204" pitchFamily="34" charset="0"/>
                <a:cs typeface="Arial" panose="020B0604020202020204" pitchFamily="34" charset="0"/>
              </a:rPr>
              <a:t>groupe verbal </a:t>
            </a:r>
            <a:r>
              <a:rPr lang="fr-FR" sz="2000" b="1" dirty="0">
                <a:latin typeface="Arial" panose="020B0604020202020204" pitchFamily="34" charset="0"/>
                <a:cs typeface="Arial" panose="020B0604020202020204" pitchFamily="34" charset="0"/>
              </a:rPr>
              <a:t>en jaune et les </a:t>
            </a:r>
            <a:r>
              <a:rPr lang="fr-FR" sz="2000" b="1" dirty="0">
                <a:solidFill>
                  <a:srgbClr val="00B050"/>
                </a:solidFill>
                <a:latin typeface="Arial" panose="020B0604020202020204" pitchFamily="34" charset="0"/>
                <a:cs typeface="Arial" panose="020B0604020202020204" pitchFamily="34" charset="0"/>
              </a:rPr>
              <a:t>compléments circonstanciels</a:t>
            </a:r>
            <a:r>
              <a:rPr lang="fr-FR" sz="2000" b="1" dirty="0">
                <a:latin typeface="Arial" panose="020B0604020202020204" pitchFamily="34" charset="0"/>
                <a:cs typeface="Arial" panose="020B0604020202020204" pitchFamily="34" charset="0"/>
              </a:rPr>
              <a:t> en vert. </a:t>
            </a:r>
            <a:r>
              <a:rPr lang="fr-FR" sz="2000" b="1" u="sng" dirty="0">
                <a:latin typeface="Arial" panose="020B0604020202020204" pitchFamily="34" charset="0"/>
                <a:cs typeface="Arial" panose="020B0604020202020204" pitchFamily="34" charset="0"/>
              </a:rPr>
              <a:t>Soulignons</a:t>
            </a:r>
            <a:r>
              <a:rPr lang="fr-FR" sz="2000" b="1" dirty="0">
                <a:latin typeface="Arial" panose="020B0604020202020204" pitchFamily="34" charset="0"/>
                <a:cs typeface="Arial" panose="020B0604020202020204" pitchFamily="34" charset="0"/>
              </a:rPr>
              <a:t> le verbe en rouge et donnons son infinitif.</a:t>
            </a:r>
          </a:p>
          <a:p>
            <a:pPr>
              <a:lnSpc>
                <a:spcPct val="200000"/>
              </a:lnSpc>
            </a:pPr>
            <a:r>
              <a:rPr lang="fr-FR" sz="2200" i="1" dirty="0">
                <a:latin typeface="Arial" panose="020B0604020202020204" pitchFamily="34" charset="0"/>
                <a:cs typeface="Arial" panose="020B0604020202020204" pitchFamily="34" charset="0"/>
              </a:rPr>
              <a:t>En Sicile, l’Etna a craché de la fumée et des pierres.</a:t>
            </a:r>
            <a:endParaRPr lang="fr-FR" sz="2200" dirty="0">
              <a:latin typeface="Arial" panose="020B0604020202020204" pitchFamily="34" charset="0"/>
              <a:cs typeface="Arial" panose="020B0604020202020204" pitchFamily="34" charset="0"/>
            </a:endParaRPr>
          </a:p>
          <a:p>
            <a:pPr>
              <a:lnSpc>
                <a:spcPct val="200000"/>
              </a:lnSpc>
            </a:pPr>
            <a:r>
              <a:rPr lang="fr-FR" sz="2200" i="1" dirty="0">
                <a:latin typeface="Arial" panose="020B0604020202020204" pitchFamily="34" charset="0"/>
                <a:cs typeface="Arial" panose="020B0604020202020204" pitchFamily="34" charset="0"/>
              </a:rPr>
              <a:t>Après la chute de la météorite, des savants ont observé le phénomène.  </a:t>
            </a:r>
            <a:endParaRPr lang="fr-FR" sz="2200" dirty="0">
              <a:latin typeface="Arial" panose="020B0604020202020204" pitchFamily="34" charset="0"/>
              <a:cs typeface="Arial" panose="020B0604020202020204" pitchFamily="34" charset="0"/>
            </a:endParaRPr>
          </a:p>
          <a:p>
            <a:pPr>
              <a:lnSpc>
                <a:spcPct val="200000"/>
              </a:lnSpc>
            </a:pPr>
            <a:r>
              <a:rPr lang="fr-FR" sz="2200" i="1" dirty="0">
                <a:latin typeface="Arial" panose="020B0604020202020204" pitchFamily="34" charset="0"/>
                <a:cs typeface="Arial" panose="020B0604020202020204" pitchFamily="34" charset="0"/>
              </a:rPr>
              <a:t>Au mois de décembre 2005, des feux ont ravagé la Nouvelle Calédonie.</a:t>
            </a:r>
            <a:endParaRPr lang="fr-FR" sz="2200" dirty="0">
              <a:latin typeface="Arial" panose="020B0604020202020204" pitchFamily="34" charset="0"/>
              <a:cs typeface="Arial" panose="020B0604020202020204" pitchFamily="34" charset="0"/>
            </a:endParaRPr>
          </a:p>
          <a:p>
            <a:pPr>
              <a:lnSpc>
                <a:spcPct val="200000"/>
              </a:lnSpc>
            </a:pPr>
            <a:r>
              <a:rPr lang="fr-FR" sz="2200" i="1" dirty="0">
                <a:latin typeface="Arial" panose="020B0604020202020204" pitchFamily="34" charset="0"/>
                <a:cs typeface="Arial" panose="020B0604020202020204" pitchFamily="34" charset="0"/>
              </a:rPr>
              <a:t>**On a fermé les aéroports proches du volcan à cause des nuages de cendres.</a:t>
            </a:r>
            <a:endParaRPr lang="fr-FR" sz="2200" dirty="0">
              <a:latin typeface="Arial" panose="020B0604020202020204" pitchFamily="34" charset="0"/>
              <a:cs typeface="Arial" panose="020B0604020202020204" pitchFamily="34" charset="0"/>
            </a:endParaRPr>
          </a:p>
          <a:p>
            <a:pPr>
              <a:lnSpc>
                <a:spcPct val="200000"/>
              </a:lnSpc>
            </a:pPr>
            <a:r>
              <a:rPr lang="fr-FR" sz="2200" i="1" dirty="0">
                <a:latin typeface="Arial" panose="020B0604020202020204" pitchFamily="34" charset="0"/>
                <a:cs typeface="Arial" panose="020B0604020202020204" pitchFamily="34" charset="0"/>
              </a:rPr>
              <a:t>Plus de 4500 hectares de nature ont brulé.</a:t>
            </a:r>
            <a:endParaRPr lang="fr-FR" sz="2200" dirty="0">
              <a:latin typeface="Arial" panose="020B0604020202020204" pitchFamily="34" charset="0"/>
              <a:cs typeface="Arial" panose="020B0604020202020204" pitchFamily="34" charset="0"/>
            </a:endParaRPr>
          </a:p>
          <a:p>
            <a:pPr>
              <a:lnSpc>
                <a:spcPct val="200000"/>
              </a:lnSpc>
            </a:pPr>
            <a:r>
              <a:rPr lang="fr-FR" sz="2200" i="1" dirty="0">
                <a:latin typeface="Arial" panose="020B0604020202020204" pitchFamily="34" charset="0"/>
                <a:cs typeface="Arial" panose="020B0604020202020204" pitchFamily="34" charset="0"/>
              </a:rPr>
              <a:t>***Une météorite fonce sur la Lune.</a:t>
            </a:r>
            <a:endParaRPr lang="fr-FR" sz="22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Indiquons</a:t>
            </a:r>
            <a:r>
              <a:rPr lang="fr-FR" sz="2000" b="1" dirty="0">
                <a:latin typeface="Arial" panose="020B0604020202020204" pitchFamily="34" charset="0"/>
                <a:cs typeface="Arial" panose="020B0604020202020204" pitchFamily="34" charset="0"/>
              </a:rPr>
              <a:t> la nature des sujets.</a:t>
            </a: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Relisons </a:t>
            </a:r>
            <a:r>
              <a:rPr lang="fr-FR" sz="2000" b="1" dirty="0">
                <a:latin typeface="Arial" panose="020B0604020202020204" pitchFamily="34" charset="0"/>
                <a:cs typeface="Arial" panose="020B0604020202020204" pitchFamily="34" charset="0"/>
              </a:rPr>
              <a:t>les phrases en changeant les compléments circonstanciels de place. **Indiquons s’il s’agit d’un CCT, CCL ou CCM.</a:t>
            </a:r>
          </a:p>
          <a:p>
            <a:pPr algn="just">
              <a:lnSpc>
                <a:spcPct val="150000"/>
              </a:lnSpc>
            </a:pPr>
            <a:endParaRPr lang="fr-FR" sz="2400" u="sng"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4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14888" y="221443"/>
            <a:ext cx="5279253" cy="25414"/>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78388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14888" y="265970"/>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Travail sur les phrases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167267" y="664071"/>
            <a:ext cx="11853747" cy="6188075"/>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dirty="0">
                <a:latin typeface="Arial" panose="020B0604020202020204" pitchFamily="34" charset="0"/>
                <a:cs typeface="Arial" panose="020B0604020202020204" pitchFamily="34" charset="0"/>
              </a:rPr>
              <a:t>** Dans le groupe verbal, </a:t>
            </a:r>
            <a:r>
              <a:rPr lang="fr-FR" b="1" u="sng" dirty="0">
                <a:latin typeface="Arial" panose="020B0604020202020204" pitchFamily="34" charset="0"/>
                <a:cs typeface="Arial" panose="020B0604020202020204" pitchFamily="34" charset="0"/>
              </a:rPr>
              <a:t>soulignons </a:t>
            </a:r>
            <a:r>
              <a:rPr lang="fr-FR" b="1" dirty="0">
                <a:latin typeface="Arial" panose="020B0604020202020204" pitchFamily="34" charset="0"/>
                <a:cs typeface="Arial" panose="020B0604020202020204" pitchFamily="34" charset="0"/>
              </a:rPr>
              <a:t>le groupe de mots que l’on ne peut ni supprimer, ni déplacer.</a:t>
            </a:r>
          </a:p>
          <a:p>
            <a:pPr>
              <a:lnSpc>
                <a:spcPct val="150000"/>
              </a:lnSpc>
            </a:pPr>
            <a:r>
              <a:rPr lang="fr-FR" b="1" dirty="0">
                <a:latin typeface="Arial" panose="020B0604020202020204" pitchFamily="34" charset="0"/>
                <a:cs typeface="Arial" panose="020B0604020202020204" pitchFamily="34" charset="0"/>
              </a:rPr>
              <a:t>Dans la 2</a:t>
            </a:r>
            <a:r>
              <a:rPr lang="fr-FR" b="1" baseline="30000" dirty="0">
                <a:latin typeface="Arial" panose="020B0604020202020204" pitchFamily="34" charset="0"/>
                <a:cs typeface="Arial" panose="020B0604020202020204" pitchFamily="34" charset="0"/>
              </a:rPr>
              <a:t>e</a:t>
            </a:r>
            <a:r>
              <a:rPr lang="fr-FR" b="1" dirty="0">
                <a:latin typeface="Arial" panose="020B0604020202020204" pitchFamily="34" charset="0"/>
                <a:cs typeface="Arial" panose="020B0604020202020204" pitchFamily="34" charset="0"/>
              </a:rPr>
              <a:t>, 3</a:t>
            </a:r>
            <a:r>
              <a:rPr lang="fr-FR" b="1" baseline="30000" dirty="0">
                <a:latin typeface="Arial" panose="020B0604020202020204" pitchFamily="34" charset="0"/>
                <a:cs typeface="Arial" panose="020B0604020202020204" pitchFamily="34" charset="0"/>
              </a:rPr>
              <a:t>e</a:t>
            </a:r>
            <a:r>
              <a:rPr lang="fr-FR" b="1" dirty="0">
                <a:latin typeface="Arial" panose="020B0604020202020204" pitchFamily="34" charset="0"/>
                <a:cs typeface="Arial" panose="020B0604020202020204" pitchFamily="34" charset="0"/>
              </a:rPr>
              <a:t> et 3</a:t>
            </a:r>
            <a:r>
              <a:rPr lang="fr-FR" b="1" baseline="30000" dirty="0">
                <a:latin typeface="Arial" panose="020B0604020202020204" pitchFamily="34" charset="0"/>
                <a:cs typeface="Arial" panose="020B0604020202020204" pitchFamily="34" charset="0"/>
              </a:rPr>
              <a:t>e</a:t>
            </a:r>
            <a:r>
              <a:rPr lang="fr-FR" b="1" dirty="0">
                <a:latin typeface="Arial" panose="020B0604020202020204" pitchFamily="34" charset="0"/>
                <a:cs typeface="Arial" panose="020B0604020202020204" pitchFamily="34" charset="0"/>
              </a:rPr>
              <a:t> phrase, </a:t>
            </a:r>
            <a:r>
              <a:rPr lang="fr-FR" b="1" u="sng" dirty="0">
                <a:latin typeface="Arial" panose="020B0604020202020204" pitchFamily="34" charset="0"/>
                <a:cs typeface="Arial" panose="020B0604020202020204" pitchFamily="34" charset="0"/>
              </a:rPr>
              <a:t>remplaçons</a:t>
            </a:r>
            <a:r>
              <a:rPr lang="fr-FR" b="1" dirty="0">
                <a:latin typeface="Arial" panose="020B0604020202020204" pitchFamily="34" charset="0"/>
                <a:cs typeface="Arial" panose="020B0604020202020204" pitchFamily="34" charset="0"/>
              </a:rPr>
              <a:t> ce groupe par </a:t>
            </a:r>
            <a:r>
              <a:rPr lang="fr-FR" b="1" i="1" dirty="0">
                <a:latin typeface="Arial" panose="020B0604020202020204" pitchFamily="34" charset="0"/>
                <a:cs typeface="Arial" panose="020B0604020202020204" pitchFamily="34" charset="0"/>
              </a:rPr>
              <a:t>l’, la, les</a:t>
            </a:r>
            <a:r>
              <a:rPr lang="fr-FR" b="1" dirty="0">
                <a:latin typeface="Arial" panose="020B0604020202020204" pitchFamily="34" charset="0"/>
                <a:cs typeface="Arial" panose="020B0604020202020204" pitchFamily="34" charset="0"/>
              </a:rPr>
              <a:t>. </a:t>
            </a:r>
          </a:p>
          <a:p>
            <a:pPr>
              <a:lnSpc>
                <a:spcPct val="200000"/>
              </a:lnSpc>
            </a:pPr>
            <a:r>
              <a:rPr lang="fr-FR" i="1" dirty="0">
                <a:latin typeface="Arial" panose="020B0604020202020204" pitchFamily="34" charset="0"/>
                <a:cs typeface="Arial" panose="020B0604020202020204" pitchFamily="34" charset="0"/>
              </a:rPr>
              <a:t>En Sicile, l’Etna a craché de la fumée et des pierres.</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Après la chute de la météorite, des savants ont observé le phénomène.  </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Au mois de décembre 2005, des feux ont ravagé la Nouvelle Calédonie.</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**On a fermé les aéroports proches du volcan à cause des nuages de cendres.</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Plus de 4500 hectares de nature ont brulé.</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***Une météorite fonce sur la Lune.</a:t>
            </a:r>
            <a:endParaRPr lang="fr-FR" dirty="0">
              <a:latin typeface="Arial" panose="020B0604020202020204" pitchFamily="34" charset="0"/>
              <a:cs typeface="Arial" panose="020B0604020202020204" pitchFamily="34" charset="0"/>
            </a:endParaRPr>
          </a:p>
          <a:p>
            <a:endParaRPr lang="fr-FR" dirty="0"/>
          </a:p>
          <a:p>
            <a:pPr>
              <a:lnSpc>
                <a:spcPct val="150000"/>
              </a:lnSpc>
            </a:pPr>
            <a:r>
              <a:rPr lang="fr-FR" b="1" dirty="0">
                <a:latin typeface="Arial" panose="020B0604020202020204" pitchFamily="34" charset="0"/>
                <a:cs typeface="Arial" panose="020B0604020202020204" pitchFamily="34" charset="0"/>
              </a:rPr>
              <a:t>** Entoure le sujet et le groupe verbal : </a:t>
            </a:r>
          </a:p>
          <a:p>
            <a:pPr>
              <a:lnSpc>
                <a:spcPct val="150000"/>
              </a:lnSpc>
            </a:pPr>
            <a:r>
              <a:rPr lang="fr-FR" i="1" dirty="0">
                <a:latin typeface="Arial" panose="020B0604020202020204" pitchFamily="34" charset="0"/>
                <a:cs typeface="Arial" panose="020B0604020202020204" pitchFamily="34" charset="0"/>
              </a:rPr>
              <a:t>La résidence était importante. </a:t>
            </a:r>
            <a:r>
              <a:rPr lang="fr-FR" i="1" dirty="0">
                <a:latin typeface="Arial" panose="020B0604020202020204" pitchFamily="34" charset="0"/>
                <a:cs typeface="Arial" panose="020B0604020202020204" pitchFamily="34" charset="0"/>
                <a:sym typeface="Wingdings" pitchFamily="2" charset="2"/>
              </a:rPr>
              <a:t> _________________________________________________________________</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cour était étendue. </a:t>
            </a:r>
            <a:r>
              <a:rPr lang="fr-FR" i="1" dirty="0">
                <a:latin typeface="Arial" panose="020B0604020202020204" pitchFamily="34" charset="0"/>
                <a:cs typeface="Arial" panose="020B0604020202020204" pitchFamily="34" charset="0"/>
                <a:sym typeface="Wingdings" pitchFamily="2" charset="2"/>
              </a:rPr>
              <a:t> _______________________________________________________________________</a:t>
            </a:r>
          </a:p>
          <a:p>
            <a:pPr>
              <a:lnSpc>
                <a:spcPct val="150000"/>
              </a:lnSpc>
            </a:pPr>
            <a:r>
              <a:rPr lang="fr-FR" b="1" dirty="0">
                <a:latin typeface="Arial" panose="020B0604020202020204" pitchFamily="34" charset="0"/>
                <a:cs typeface="Arial" panose="020B0604020202020204" pitchFamily="34" charset="0"/>
              </a:rPr>
              <a:t>Récrivons la phrase en remplaçant </a:t>
            </a:r>
            <a:r>
              <a:rPr lang="fr-FR" b="1" i="1" dirty="0">
                <a:latin typeface="Arial" panose="020B0604020202020204" pitchFamily="34" charset="0"/>
                <a:cs typeface="Arial" panose="020B0604020202020204" pitchFamily="34" charset="0"/>
              </a:rPr>
              <a:t>la résidence</a:t>
            </a:r>
            <a:r>
              <a:rPr lang="fr-FR" b="1" dirty="0">
                <a:latin typeface="Arial" panose="020B0604020202020204" pitchFamily="34" charset="0"/>
                <a:cs typeface="Arial" panose="020B0604020202020204" pitchFamily="34" charset="0"/>
              </a:rPr>
              <a:t> par </a:t>
            </a:r>
            <a:r>
              <a:rPr lang="fr-FR" b="1" i="1" dirty="0">
                <a:latin typeface="Arial" panose="020B0604020202020204" pitchFamily="34" charset="0"/>
                <a:cs typeface="Arial" panose="020B0604020202020204" pitchFamily="34" charset="0"/>
              </a:rPr>
              <a:t>le bâtiment</a:t>
            </a:r>
            <a:r>
              <a:rPr lang="fr-FR" b="1" dirty="0">
                <a:latin typeface="Arial" panose="020B0604020202020204" pitchFamily="34" charset="0"/>
                <a:cs typeface="Arial" panose="020B0604020202020204" pitchFamily="34" charset="0"/>
              </a:rPr>
              <a:t> et </a:t>
            </a:r>
            <a:r>
              <a:rPr lang="fr-FR" b="1" i="1" dirty="0">
                <a:latin typeface="Arial" panose="020B0604020202020204" pitchFamily="34" charset="0"/>
                <a:cs typeface="Arial" panose="020B0604020202020204" pitchFamily="34" charset="0"/>
              </a:rPr>
              <a:t>la cour</a:t>
            </a:r>
            <a:r>
              <a:rPr lang="fr-FR" b="1" dirty="0">
                <a:latin typeface="Arial" panose="020B0604020202020204" pitchFamily="34" charset="0"/>
                <a:cs typeface="Arial" panose="020B0604020202020204" pitchFamily="34" charset="0"/>
              </a:rPr>
              <a:t> par </a:t>
            </a:r>
            <a:r>
              <a:rPr lang="fr-FR" b="1" i="1" dirty="0">
                <a:latin typeface="Arial" panose="020B0604020202020204" pitchFamily="34" charset="0"/>
                <a:cs typeface="Arial" panose="020B0604020202020204" pitchFamily="34" charset="0"/>
              </a:rPr>
              <a:t>le jardin.</a:t>
            </a:r>
            <a:endParaRPr lang="fr-FR" sz="2400" b="1" u="sng"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4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14888" y="221443"/>
            <a:ext cx="5279253" cy="25414"/>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88357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just">
              <a:lnSpc>
                <a:spcPct val="150000"/>
              </a:lnSpc>
            </a:pPr>
            <a:r>
              <a:rPr lang="fr-FR" sz="2000" b="1" u="sng" dirty="0">
                <a:latin typeface="Arial" panose="020B0604020202020204" pitchFamily="34" charset="0"/>
                <a:cs typeface="Arial" panose="020B0604020202020204" pitchFamily="34" charset="0"/>
              </a:rPr>
              <a:t>1) Ecris </a:t>
            </a:r>
            <a:r>
              <a:rPr lang="fr-FR" sz="2000" b="1" dirty="0">
                <a:latin typeface="Arial" panose="020B0604020202020204" pitchFamily="34" charset="0"/>
                <a:cs typeface="Arial" panose="020B0604020202020204" pitchFamily="34" charset="0"/>
              </a:rPr>
              <a:t>une phrase avec </a:t>
            </a:r>
            <a:r>
              <a:rPr lang="fr-FR" sz="2000" dirty="0">
                <a:latin typeface="Arial" panose="020B0604020202020204" pitchFamily="34" charset="0"/>
                <a:cs typeface="Arial" panose="020B0604020202020204" pitchFamily="34" charset="0"/>
              </a:rPr>
              <a:t>: </a:t>
            </a:r>
            <a:r>
              <a:rPr lang="fr-FR" sz="2000" i="1" dirty="0">
                <a:solidFill>
                  <a:srgbClr val="7030A0"/>
                </a:solidFill>
                <a:latin typeface="Arial" panose="020B0604020202020204" pitchFamily="34" charset="0"/>
                <a:cs typeface="Arial" panose="020B0604020202020204" pitchFamily="34" charset="0"/>
              </a:rPr>
              <a:t>un homme - ont arrêté - à l’aéroport de Londres -  des policiers  - avec une grosse valise noire-  **car  - un serpent - il – dedans - transportait </a:t>
            </a:r>
            <a:endParaRPr lang="fr-FR" sz="2000" dirty="0">
              <a:solidFill>
                <a:srgbClr val="7030A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000" dirty="0">
              <a:solidFill>
                <a:schemeClr val="accent5"/>
              </a:solidFill>
              <a:latin typeface="Arial" panose="020B0604020202020204" pitchFamily="34" charset="0"/>
              <a:cs typeface="Arial" panose="020B0604020202020204" pitchFamily="34" charset="0"/>
            </a:endParaRPr>
          </a:p>
          <a:p>
            <a:pPr algn="just">
              <a:lnSpc>
                <a:spcPct val="150000"/>
              </a:lnSpc>
            </a:pPr>
            <a:r>
              <a:rPr lang="fr-FR" sz="2000" b="1" dirty="0">
                <a:latin typeface="Arial" panose="020B0604020202020204" pitchFamily="34" charset="0"/>
                <a:cs typeface="Arial" panose="020B0604020202020204" pitchFamily="34" charset="0"/>
              </a:rPr>
              <a:t>2) Dans les phrases suivantes, </a:t>
            </a:r>
            <a:r>
              <a:rPr lang="fr-FR" sz="2000" b="1" u="sng" dirty="0">
                <a:latin typeface="Arial" panose="020B0604020202020204" pitchFamily="34" charset="0"/>
                <a:cs typeface="Arial" panose="020B0604020202020204" pitchFamily="34" charset="0"/>
              </a:rPr>
              <a:t>entoure</a:t>
            </a:r>
            <a:r>
              <a:rPr lang="fr-FR" sz="2000" b="1" dirty="0">
                <a:latin typeface="Arial" panose="020B0604020202020204" pitchFamily="34" charset="0"/>
                <a:cs typeface="Arial" panose="020B0604020202020204" pitchFamily="34" charset="0"/>
              </a:rPr>
              <a:t> le </a:t>
            </a:r>
            <a:r>
              <a:rPr lang="fr-FR" sz="2000" b="1" dirty="0">
                <a:solidFill>
                  <a:srgbClr val="0070C0"/>
                </a:solidFill>
                <a:latin typeface="Arial" panose="020B0604020202020204" pitchFamily="34" charset="0"/>
                <a:cs typeface="Arial" panose="020B0604020202020204" pitchFamily="34" charset="0"/>
              </a:rPr>
              <a:t>sujet </a:t>
            </a:r>
            <a:r>
              <a:rPr lang="fr-FR" sz="2000" b="1" dirty="0">
                <a:latin typeface="Arial" panose="020B0604020202020204" pitchFamily="34" charset="0"/>
                <a:cs typeface="Arial" panose="020B0604020202020204" pitchFamily="34" charset="0"/>
              </a:rPr>
              <a:t>en bleu, le </a:t>
            </a:r>
            <a:r>
              <a:rPr lang="fr-FR" sz="2000" b="1" dirty="0">
                <a:solidFill>
                  <a:srgbClr val="FFC000"/>
                </a:solidFill>
                <a:latin typeface="Arial" panose="020B0604020202020204" pitchFamily="34" charset="0"/>
                <a:cs typeface="Arial" panose="020B0604020202020204" pitchFamily="34" charset="0"/>
              </a:rPr>
              <a:t>groupe verbal </a:t>
            </a:r>
            <a:r>
              <a:rPr lang="fr-FR" sz="2000" b="1" dirty="0">
                <a:latin typeface="Arial" panose="020B0604020202020204" pitchFamily="34" charset="0"/>
                <a:cs typeface="Arial" panose="020B0604020202020204" pitchFamily="34" charset="0"/>
              </a:rPr>
              <a:t>en jaune et les </a:t>
            </a:r>
            <a:r>
              <a:rPr lang="fr-FR" sz="2000" b="1" dirty="0">
                <a:solidFill>
                  <a:srgbClr val="00B050"/>
                </a:solidFill>
                <a:latin typeface="Arial" panose="020B0604020202020204" pitchFamily="34" charset="0"/>
                <a:cs typeface="Arial" panose="020B0604020202020204" pitchFamily="34" charset="0"/>
              </a:rPr>
              <a:t>compléments circonstanciels </a:t>
            </a:r>
            <a:r>
              <a:rPr lang="fr-FR" sz="2000" b="1" dirty="0">
                <a:latin typeface="Arial" panose="020B0604020202020204" pitchFamily="34" charset="0"/>
                <a:cs typeface="Arial" panose="020B0604020202020204" pitchFamily="34" charset="0"/>
              </a:rPr>
              <a:t>en vert. S</a:t>
            </a:r>
            <a:r>
              <a:rPr lang="fr-FR" sz="2000" b="1" u="sng" dirty="0">
                <a:latin typeface="Arial" panose="020B0604020202020204" pitchFamily="34" charset="0"/>
                <a:cs typeface="Arial" panose="020B0604020202020204" pitchFamily="34" charset="0"/>
              </a:rPr>
              <a:t>ouligne</a:t>
            </a:r>
            <a:r>
              <a:rPr lang="fr-FR" sz="2000" b="1" dirty="0">
                <a:latin typeface="Arial" panose="020B0604020202020204" pitchFamily="34" charset="0"/>
                <a:cs typeface="Arial" panose="020B0604020202020204" pitchFamily="34" charset="0"/>
              </a:rPr>
              <a:t> le verbe dans le groupe verbal. </a:t>
            </a: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si le sujet est un groupe nominal ou un pronom.</a:t>
            </a:r>
          </a:p>
          <a:p>
            <a:pPr>
              <a:lnSpc>
                <a:spcPct val="150000"/>
              </a:lnSpc>
            </a:pPr>
            <a:r>
              <a:rPr lang="fr-FR" sz="2000" i="1" dirty="0">
                <a:latin typeface="Arial" panose="020B0604020202020204" pitchFamily="34" charset="0"/>
                <a:cs typeface="Arial" panose="020B0604020202020204" pitchFamily="34" charset="0"/>
              </a:rPr>
              <a:t>À Chamonix, une avalanche a emporté deux skieurs.</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La semaine prochaine, vous ferez du ski.</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Dans sa valise, l’homme transportait un serpent endormi.</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Un camion avec une remorque a roulé à contresens sur l’autoroute.</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Rapidement, l’eau a envahi les maisons du village.  </a:t>
            </a:r>
            <a:endParaRPr lang="fr-FR" sz="20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Récris</a:t>
            </a:r>
            <a:r>
              <a:rPr lang="fr-FR" sz="2000" b="1" dirty="0">
                <a:latin typeface="Arial" panose="020B0604020202020204" pitchFamily="34" charset="0"/>
                <a:cs typeface="Arial" panose="020B0604020202020204" pitchFamily="34" charset="0"/>
              </a:rPr>
              <a:t> chaque phrase en déplaçant le complément circonstanciels.</a:t>
            </a:r>
          </a:p>
          <a:p>
            <a:pPr marL="342900" indent="-342900" algn="just">
              <a:lnSpc>
                <a:spcPct val="150000"/>
              </a:lnSpc>
              <a:buFont typeface="Arial" panose="020B0604020202020204" pitchFamily="34" charset="0"/>
              <a:buChar char="•"/>
            </a:pPr>
            <a:r>
              <a:rPr lang="fr-FR" sz="2000" b="1" dirty="0">
                <a:latin typeface="Arial" panose="020B0604020202020204" pitchFamily="34" charset="0"/>
                <a:cs typeface="Arial" panose="020B0604020202020204" pitchFamily="34" charset="0"/>
              </a:rPr>
              <a:t>***</a:t>
            </a: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la nature des compléments circonstanciels.</a:t>
            </a: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3054660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726</TotalTime>
  <Words>854</Words>
  <Application>Microsoft Macintosh PowerPoint</Application>
  <PresentationFormat>Grand écran</PresentationFormat>
  <Paragraphs>192</Paragraphs>
  <Slides>13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Arial</vt:lpstr>
      <vt:lpstr>Calibri</vt:lpstr>
      <vt:lpstr>Calibri Light</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76</cp:revision>
  <dcterms:created xsi:type="dcterms:W3CDTF">2017-07-06T09:04:06Z</dcterms:created>
  <dcterms:modified xsi:type="dcterms:W3CDTF">2018-08-25T16:54:28Z</dcterms:modified>
</cp:coreProperties>
</file>