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sldIdLst>
    <p:sldId id="256" r:id="rId2"/>
    <p:sldId id="258" r:id="rId3"/>
    <p:sldId id="259" r:id="rId4"/>
    <p:sldId id="271" r:id="rId5"/>
    <p:sldId id="260" r:id="rId6"/>
    <p:sldId id="268" r:id="rId7"/>
    <p:sldId id="262" r:id="rId8"/>
    <p:sldId id="272" r:id="rId9"/>
    <p:sldId id="263" r:id="rId10"/>
    <p:sldId id="264" r:id="rId11"/>
    <p:sldId id="270" r:id="rId12"/>
    <p:sldId id="284" r:id="rId13"/>
    <p:sldId id="285" r:id="rId14"/>
  </p:sldIdLst>
  <p:sldSz cx="12192000" cy="6858000"/>
  <p:notesSz cx="7099300" cy="10234613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Aucun style, grille du tableau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70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184" y="2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575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4021138" y="0"/>
            <a:ext cx="3076575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0C307CB-4531-F244-A6B2-22DF6EC5E465}" type="datetimeFigureOut">
              <a:rPr lang="fr-FR" smtClean="0"/>
              <a:t>26/08/2018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479425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709613" y="4926013"/>
            <a:ext cx="5680075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r>
              <a:rPr lang="fr-FR"/>
              <a:t>Modifier les styles du texte du masque
Deuxième niveau
Troisième niveau
Quatrième niveau
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6575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4021138" y="9721850"/>
            <a:ext cx="3076575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B6A2914-D5D0-054C-AE7C-5C8F773D1A7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381498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B6A2914-D5D0-054C-AE7C-5C8F773D1A75}" type="slidenum">
              <a:rPr lang="fr-FR" smtClean="0"/>
              <a:t>10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9476895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B6A2914-D5D0-054C-AE7C-5C8F773D1A75}" type="slidenum">
              <a:rPr lang="fr-FR" smtClean="0"/>
              <a:t>12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479586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877824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16842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150233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443226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70333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019802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238725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847057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327352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18612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453173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AC2339-19B4-442F-B7D5-99194F0331EA}" type="datetimeFigureOut">
              <a:rPr lang="fr-FR" smtClean="0"/>
              <a:pPr/>
              <a:t>26/08/2018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615731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2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1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Je lis le texte / Je comprends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19924" y="700956"/>
            <a:ext cx="8277305" cy="5987227"/>
          </a:xfrm>
          <a:prstGeom prst="rect">
            <a:avLst/>
          </a:prstGeom>
          <a:noFill/>
          <a:ln w="25400" algn="ctr">
            <a:solidFill>
              <a:srgbClr val="7030A0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r>
              <a:rPr lang="fr-FR" sz="1600" b="1" dirty="0">
                <a:latin typeface="Arial" panose="020B0604020202020204" pitchFamily="34" charset="0"/>
                <a:cs typeface="Arial" panose="020B0604020202020204" pitchFamily="34" charset="0"/>
              </a:rPr>
              <a:t>Pinocchio, l’effronté</a:t>
            </a:r>
            <a:endParaRPr lang="fr-FR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600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fr-FR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De retour chez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lui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a attrapé ses outils. Il a taillé le morceau de bois qu’il a acheté au menuisier. Il a décidé de confectionner une marionnette et de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l’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appeler Pinocchio. Il a travaillé sérieusement toute la soirée. Il a commencé par sculpter la chevelure, puis le front et les yeux. Les yeux terminés,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a remarqué que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ceux-ci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bougeaient et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le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regardaient fixement. Étonné, il a demandé : « Gros yeux du bois, pourquoi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me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regardez-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vous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ainsi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? » Pas de réponse.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Alors il a continué. Il a sculpté le nez. **A peine terminé,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celui-ci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a grandi. En quelques minutes, le nez était très long. Après le nez, il a fait la bouche. Mais à peine terminée,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celle-ci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a ri et a commencé à se moquer de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lui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« Arrête de rire ! » a dit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, vexé.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La bouche a continué. Alors, il a hurlé d’une voix menaçante : « Arrête,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je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te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répète ! ».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La bouche a cessé de rire mais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elle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lui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a tiré la langue. Quel effronté, ce pantin !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, pour ne pas rater son ouvrage, a fait semblant de ne rien voir et il a continué à travailler. Après la bouche, il a sculpté le menton puis le cou, le ventre, les bras et les mains. Les mains achevées,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a senti qu’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on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lui retirait sa perruque. Il a levé la tête et il a vu sa perruque dans les mains de la marionnette !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***« Pinocchio, rends-moi tout de suite ma perruque ! »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Aussitôt, Pinocchio a mis la perruque sur sa tête. Ces manières insolentes ont rendu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très triste. Il a regardé Pinocchio et lui a dit : « Bougre de gamin !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Tu 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n’es même pas fini que tu manques déjà de  respect à ton père ! Que c’est mal, mon garçon! »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Et </a:t>
            </a:r>
            <a:r>
              <a:rPr lang="fr-FR" sz="1600" u="sng" dirty="0">
                <a:latin typeface="Arial" panose="020B0604020202020204" pitchFamily="34" charset="0"/>
                <a:cs typeface="Arial" panose="020B0604020202020204" pitchFamily="34" charset="0"/>
              </a:rPr>
              <a:t>il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a séché une larme.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D’après Carlo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Collodi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600" i="1" dirty="0">
                <a:latin typeface="Arial" panose="020B0604020202020204" pitchFamily="34" charset="0"/>
                <a:cs typeface="Arial" panose="020B0604020202020204" pitchFamily="34" charset="0"/>
              </a:rPr>
              <a:t>Pinocchio</a:t>
            </a:r>
            <a:endParaRPr lang="fr-FR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5530739" y="96727"/>
            <a:ext cx="6137519" cy="71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fr-FR" altLang="fr-FR" sz="1800" b="0" i="0" u="sng" strike="noStrike" cap="none" normalizeH="0" baseline="0" dirty="0">
                <a:ln>
                  <a:noFill/>
                </a:ln>
                <a:solidFill>
                  <a:srgbClr val="7030A0"/>
                </a:solidFill>
                <a:effectLst/>
                <a:latin typeface="Arial" panose="020B0604020202020204" pitchFamily="34" charset="0"/>
              </a:rPr>
              <a:t>Semaine </a:t>
            </a:r>
            <a:r>
              <a:rPr lang="fr-FR" altLang="fr-FR" u="sng" dirty="0">
                <a:solidFill>
                  <a:srgbClr val="7030A0"/>
                </a:solidFill>
                <a:latin typeface="Arial" panose="020B0604020202020204" pitchFamily="34" charset="0"/>
              </a:rPr>
              <a:t>5</a:t>
            </a:r>
            <a:r>
              <a:rPr kumimoji="0" lang="fr-FR" altLang="fr-FR" sz="1800" b="0" i="0" u="sng" strike="noStrike" cap="none" normalizeH="0" baseline="0" dirty="0">
                <a:ln>
                  <a:noFill/>
                </a:ln>
                <a:solidFill>
                  <a:srgbClr val="7030A0"/>
                </a:solidFill>
                <a:effectLst/>
                <a:latin typeface="Arial" panose="020B0604020202020204" pitchFamily="34" charset="0"/>
              </a:rPr>
              <a:t> :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Pinocchio, l’effronté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52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  <p:sp>
        <p:nvSpPr>
          <p:cNvPr id="2" name="ZoneTexte 1">
            <a:extLst>
              <a:ext uri="{FF2B5EF4-FFF2-40B4-BE49-F238E27FC236}">
                <a16:creationId xmlns:a16="http://schemas.microsoft.com/office/drawing/2014/main" id="{EDEF8E06-D5F8-8647-9AD1-A3B724E94D45}"/>
              </a:ext>
            </a:extLst>
          </p:cNvPr>
          <p:cNvSpPr txBox="1"/>
          <p:nvPr/>
        </p:nvSpPr>
        <p:spPr>
          <a:xfrm>
            <a:off x="8599498" y="700956"/>
            <a:ext cx="3251126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lnSpc>
                <a:spcPct val="150000"/>
              </a:lnSpc>
              <a:buAutoNum type="arabicParenR"/>
            </a:pP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Qu’est-ce qui étonne </a:t>
            </a:r>
            <a:r>
              <a:rPr lang="fr-FR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 ? </a:t>
            </a:r>
          </a:p>
          <a:p>
            <a:pPr marL="342900" indent="-342900">
              <a:lnSpc>
                <a:spcPct val="150000"/>
              </a:lnSpc>
              <a:buAutoNum type="arabicParenR"/>
            </a:pP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lnSpc>
                <a:spcPct val="150000"/>
              </a:lnSpc>
              <a:buAutoNum type="arabicParenR"/>
            </a:pP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Pourquoi est-il ensuite vexé puis triste ? </a:t>
            </a:r>
          </a:p>
          <a:p>
            <a:pPr marL="342900" indent="-342900">
              <a:lnSpc>
                <a:spcPct val="150000"/>
              </a:lnSpc>
              <a:buAutoNum type="arabicParenR"/>
            </a:pP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fr-FR" b="1" u="sng" dirty="0">
                <a:latin typeface="Arial" panose="020B0604020202020204" pitchFamily="34" charset="0"/>
                <a:cs typeface="Arial" panose="020B0604020202020204" pitchFamily="34" charset="0"/>
              </a:rPr>
              <a:t>Lexique :</a:t>
            </a:r>
          </a:p>
          <a:p>
            <a:pPr>
              <a:lnSpc>
                <a:spcPct val="150000"/>
              </a:lnSpc>
            </a:pP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vexé</a:t>
            </a:r>
          </a:p>
          <a:p>
            <a:pPr>
              <a:lnSpc>
                <a:spcPct val="150000"/>
              </a:lnSpc>
            </a:pP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**menaçante, effronté, ***manières insolentes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25239531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7" y="403225"/>
            <a:ext cx="6378374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3 </a:t>
            </a:r>
            <a:r>
              <a:rPr lang="fr-FR" altLang="fr-FR" sz="1400" i="1" dirty="0">
                <a:solidFill>
                  <a:srgbClr val="000000"/>
                </a:solidFill>
                <a:latin typeface="Arial" panose="020B0604020202020204" pitchFamily="34" charset="0"/>
              </a:rPr>
              <a:t>Activités sur les groupes nominaux et sur les classes de mots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399245" y="669925"/>
            <a:ext cx="11384923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285750" indent="-28575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Relevons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dans le texte, les noms propres et des groupes nominaux avec des déterminants différents, avec ou sans adjectif.  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Ecrivons-les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dans le tableau ci-dessous : </a:t>
            </a:r>
          </a:p>
          <a:p>
            <a:pPr marL="285750" indent="-28575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Dans le tableau, 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remplaçons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les adjectifs par d’autres.</a:t>
            </a:r>
          </a:p>
          <a:p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Ajoutons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un adjectif aux groupes nominaux suivants :</a:t>
            </a:r>
          </a:p>
          <a:p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2000" dirty="0">
                <a:latin typeface="Arial" panose="020B0604020202020204" pitchFamily="34" charset="0"/>
                <a:cs typeface="Arial" panose="020B0604020202020204" pitchFamily="34" charset="0"/>
              </a:rPr>
              <a:t>un seau, des nuages, des légumes, une libellule, **un pays, ***un village</a:t>
            </a:r>
          </a:p>
          <a:p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***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Relevons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les verbes du texte à l’infinitif</a:t>
            </a:r>
          </a:p>
          <a:p>
            <a:pPr marL="285750" indent="-28575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fr-FR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eaLnBrk="0" fontAlgn="base" hangingPunct="0">
              <a:lnSpc>
                <a:spcPct val="25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fr-FR" altLang="fr-FR" sz="2400" i="1" dirty="0">
              <a:latin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6198069" cy="61912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  <p:graphicFrame>
        <p:nvGraphicFramePr>
          <p:cNvPr id="2" name="Tableau 1">
            <a:extLst>
              <a:ext uri="{FF2B5EF4-FFF2-40B4-BE49-F238E27FC236}">
                <a16:creationId xmlns:a16="http://schemas.microsoft.com/office/drawing/2014/main" id="{32CF6EE7-4D9B-1849-B4CF-0720A6EB8C4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2898312"/>
              </p:ext>
            </p:extLst>
          </p:nvPr>
        </p:nvGraphicFramePr>
        <p:xfrm>
          <a:off x="487680" y="1680629"/>
          <a:ext cx="11296488" cy="275303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480414">
                  <a:extLst>
                    <a:ext uri="{9D8B030D-6E8A-4147-A177-3AD203B41FA5}">
                      <a16:colId xmlns:a16="http://schemas.microsoft.com/office/drawing/2014/main" val="1629776808"/>
                    </a:ext>
                  </a:extLst>
                </a:gridCol>
                <a:gridCol w="4493666">
                  <a:extLst>
                    <a:ext uri="{9D8B030D-6E8A-4147-A177-3AD203B41FA5}">
                      <a16:colId xmlns:a16="http://schemas.microsoft.com/office/drawing/2014/main" val="1352322239"/>
                    </a:ext>
                  </a:extLst>
                </a:gridCol>
                <a:gridCol w="5322408">
                  <a:extLst>
                    <a:ext uri="{9D8B030D-6E8A-4147-A177-3AD203B41FA5}">
                      <a16:colId xmlns:a16="http://schemas.microsoft.com/office/drawing/2014/main" val="2427012971"/>
                    </a:ext>
                  </a:extLst>
                </a:gridCol>
              </a:tblGrid>
              <a:tr h="851081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fr-FR" sz="20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solidFill>
                      <a:srgbClr val="7030A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masculin</a:t>
                      </a:r>
                      <a:endParaRPr lang="fr-FR" sz="20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solidFill>
                      <a:srgbClr val="7030A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fr-FR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féminin</a:t>
                      </a:r>
                      <a:endParaRPr lang="fr-FR" sz="20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solidFill>
                      <a:srgbClr val="7030A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23759986"/>
                  </a:ext>
                </a:extLst>
              </a:tr>
              <a:tr h="105087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singulier</a:t>
                      </a:r>
                      <a:endParaRPr lang="fr-FR" sz="20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solidFill>
                      <a:srgbClr val="7030A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fr-FR" sz="20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fr-FR" sz="20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87273389"/>
                  </a:ext>
                </a:extLst>
              </a:tr>
              <a:tr h="85108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pluriel</a:t>
                      </a:r>
                      <a:endParaRPr lang="fr-FR" sz="20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solidFill>
                      <a:srgbClr val="7030A0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fr-FR" sz="20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20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fr-FR" sz="2000" dirty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69589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415286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7" y="403225"/>
            <a:ext cx="6378374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3 </a:t>
            </a:r>
            <a:r>
              <a:rPr lang="fr-FR" altLang="fr-FR" sz="1400" i="1" dirty="0">
                <a:solidFill>
                  <a:srgbClr val="000000"/>
                </a:solidFill>
                <a:latin typeface="Arial" panose="020B0604020202020204" pitchFamily="34" charset="0"/>
              </a:rPr>
              <a:t>Je m’exerce seul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399245" y="669925"/>
            <a:ext cx="11384923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50000"/>
              </a:lnSpc>
            </a:pPr>
            <a:r>
              <a:rPr lang="fr-FR" sz="2400" b="1" u="sng" dirty="0">
                <a:latin typeface="Arial" panose="020B0604020202020204" pitchFamily="34" charset="0"/>
                <a:cs typeface="Arial" panose="020B0604020202020204" pitchFamily="34" charset="0"/>
              </a:rPr>
              <a:t>Recopie</a:t>
            </a:r>
            <a:r>
              <a:rPr lang="fr-FR" sz="2400" b="1" dirty="0">
                <a:latin typeface="Arial" panose="020B0604020202020204" pitchFamily="34" charset="0"/>
                <a:cs typeface="Arial" panose="020B0604020202020204" pitchFamily="34" charset="0"/>
              </a:rPr>
              <a:t> les groupes nominaux et </a:t>
            </a:r>
            <a:r>
              <a:rPr lang="fr-FR" sz="2400" b="1" u="sng" dirty="0">
                <a:latin typeface="Arial" panose="020B0604020202020204" pitchFamily="34" charset="0"/>
                <a:cs typeface="Arial" panose="020B0604020202020204" pitchFamily="34" charset="0"/>
              </a:rPr>
              <a:t>souligne</a:t>
            </a:r>
            <a:r>
              <a:rPr lang="fr-FR" sz="2400" b="1" dirty="0">
                <a:latin typeface="Arial" panose="020B0604020202020204" pitchFamily="34" charset="0"/>
                <a:cs typeface="Arial" panose="020B0604020202020204" pitchFamily="34" charset="0"/>
              </a:rPr>
              <a:t> l’adjectif.</a:t>
            </a:r>
          </a:p>
          <a:p>
            <a:pPr>
              <a:lnSpc>
                <a:spcPct val="150000"/>
              </a:lnSpc>
            </a:pPr>
            <a:r>
              <a:rPr lang="fr-FR" sz="2400" b="1" u="sng" dirty="0">
                <a:latin typeface="Arial" panose="020B0604020202020204" pitchFamily="34" charset="0"/>
                <a:cs typeface="Arial" panose="020B0604020202020204" pitchFamily="34" charset="0"/>
              </a:rPr>
              <a:t>Récris </a:t>
            </a:r>
            <a:r>
              <a:rPr lang="fr-FR" sz="2400" b="1" dirty="0">
                <a:latin typeface="Arial" panose="020B0604020202020204" pitchFamily="34" charset="0"/>
                <a:cs typeface="Arial" panose="020B0604020202020204" pitchFamily="34" charset="0"/>
              </a:rPr>
              <a:t>les groupes nominaux en remplaçant l’adjectif par un autre qui peut ne pas être situé à la même place.</a:t>
            </a:r>
          </a:p>
          <a:p>
            <a:pPr>
              <a:lnSpc>
                <a:spcPct val="200000"/>
              </a:lnSpc>
            </a:pP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une robe colorée, la fenêtre ouverte, une gentille fée, un renard rusé, des pierres pointues, des feuilles mortes</a:t>
            </a:r>
          </a:p>
          <a:p>
            <a:pPr>
              <a:lnSpc>
                <a:spcPct val="200000"/>
              </a:lnSpc>
            </a:pP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**des montagnes enneigées</a:t>
            </a:r>
          </a:p>
          <a:p>
            <a:pPr>
              <a:lnSpc>
                <a:spcPct val="200000"/>
              </a:lnSpc>
            </a:pP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***une pente abrupte </a:t>
            </a:r>
            <a:r>
              <a:rPr lang="fr-FR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 lvl="0">
              <a:lnSpc>
                <a:spcPct val="200000"/>
              </a:lnSpc>
            </a:pPr>
            <a:endParaRPr lang="fr-FR" sz="2400" u="sng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>
              <a:lnSpc>
                <a:spcPct val="200000"/>
              </a:lnSpc>
            </a:pPr>
            <a:endParaRPr lang="fr-FR" sz="2400" i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6198069" cy="61912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258338863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fr-FR" altLang="fr-FR" sz="2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5747308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1400" b="1" dirty="0">
                <a:solidFill>
                  <a:srgbClr val="000000"/>
                </a:solidFill>
                <a:latin typeface="Arial" panose="020B0604020202020204" pitchFamily="34" charset="0"/>
              </a:rPr>
              <a:t>Jour 4 </a:t>
            </a:r>
            <a:r>
              <a:rPr lang="fr-FR" altLang="fr-FR" sz="1400" i="1" dirty="0">
                <a:solidFill>
                  <a:srgbClr val="000000"/>
                </a:solidFill>
                <a:latin typeface="Arial" panose="020B0604020202020204" pitchFamily="34" charset="0"/>
              </a:rPr>
              <a:t>Vocabulaire</a:t>
            </a:r>
            <a:endParaRPr lang="fr-FR" altLang="fr-FR" dirty="0"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419100" y="809083"/>
            <a:ext cx="11336176" cy="558920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200000"/>
              </a:lnSpc>
            </a:pPr>
            <a:r>
              <a:rPr lang="fr-FR" sz="2400" b="1" u="sng" dirty="0">
                <a:latin typeface="Arial" panose="020B0604020202020204" pitchFamily="34" charset="0"/>
                <a:cs typeface="Arial" panose="020B0604020202020204" pitchFamily="34" charset="0"/>
              </a:rPr>
              <a:t>Cherche</a:t>
            </a:r>
            <a:r>
              <a:rPr lang="fr-FR" sz="2400" b="1" dirty="0">
                <a:latin typeface="Arial" panose="020B0604020202020204" pitchFamily="34" charset="0"/>
                <a:cs typeface="Arial" panose="020B0604020202020204" pitchFamily="34" charset="0"/>
              </a:rPr>
              <a:t> dans le dictionnaire les mots suivants et </a:t>
            </a:r>
            <a:r>
              <a:rPr lang="fr-FR" sz="2400" b="1" u="sng" dirty="0">
                <a:latin typeface="Arial" panose="020B0604020202020204" pitchFamily="34" charset="0"/>
                <a:cs typeface="Arial" panose="020B0604020202020204" pitchFamily="34" charset="0"/>
              </a:rPr>
              <a:t>indique</a:t>
            </a:r>
            <a:r>
              <a:rPr lang="fr-FR" sz="2400" b="1" dirty="0">
                <a:latin typeface="Arial" panose="020B0604020202020204" pitchFamily="34" charset="0"/>
                <a:cs typeface="Arial" panose="020B0604020202020204" pitchFamily="34" charset="0"/>
              </a:rPr>
              <a:t> leur classe grammaticale </a:t>
            </a:r>
            <a:r>
              <a:rPr lang="fr-FR" sz="24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menuisier, étonné, attraper</a:t>
            </a:r>
            <a:r>
              <a:rPr lang="fr-FR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>
              <a:lnSpc>
                <a:spcPct val="200000"/>
              </a:lnSpc>
            </a:pPr>
            <a:r>
              <a:rPr lang="fr-FR" sz="2400" b="1" u="sng" dirty="0">
                <a:latin typeface="Arial" panose="020B0604020202020204" pitchFamily="34" charset="0"/>
                <a:cs typeface="Arial" panose="020B0604020202020204" pitchFamily="34" charset="0"/>
              </a:rPr>
              <a:t>Trouve </a:t>
            </a:r>
            <a:r>
              <a:rPr lang="fr-FR" sz="2400" b="1" dirty="0">
                <a:latin typeface="Arial" panose="020B0604020202020204" pitchFamily="34" charset="0"/>
                <a:cs typeface="Arial" panose="020B0604020202020204" pitchFamily="34" charset="0"/>
              </a:rPr>
              <a:t>dans le texte les deux mots synonymes de </a:t>
            </a:r>
            <a:r>
              <a:rPr lang="fr-FR" sz="2400" b="1" i="1" dirty="0">
                <a:latin typeface="Arial" panose="020B0604020202020204" pitchFamily="34" charset="0"/>
                <a:cs typeface="Arial" panose="020B0604020202020204" pitchFamily="34" charset="0"/>
              </a:rPr>
              <a:t>finir. </a:t>
            </a:r>
          </a:p>
          <a:p>
            <a:pPr>
              <a:lnSpc>
                <a:spcPct val="200000"/>
              </a:lnSpc>
            </a:pPr>
            <a:r>
              <a:rPr lang="fr-FR" sz="2400" b="1" u="sng" dirty="0">
                <a:latin typeface="Arial" panose="020B0604020202020204" pitchFamily="34" charset="0"/>
                <a:cs typeface="Arial" panose="020B0604020202020204" pitchFamily="34" charset="0"/>
              </a:rPr>
              <a:t>Emploie</a:t>
            </a:r>
            <a:r>
              <a:rPr lang="fr-FR" sz="2400" b="1" dirty="0">
                <a:latin typeface="Arial" panose="020B0604020202020204" pitchFamily="34" charset="0"/>
                <a:cs typeface="Arial" panose="020B0604020202020204" pitchFamily="34" charset="0"/>
              </a:rPr>
              <a:t> ces synonymes dans des phrases :</a:t>
            </a:r>
            <a:r>
              <a:rPr lang="fr-FR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achever, terminer, cesser</a:t>
            </a:r>
            <a:r>
              <a:rPr lang="fr-FR" sz="2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>
              <a:lnSpc>
                <a:spcPct val="200000"/>
              </a:lnSpc>
            </a:pPr>
            <a:r>
              <a:rPr lang="fr-FR" sz="2400" b="1" u="sng" dirty="0">
                <a:latin typeface="Arial" panose="020B0604020202020204" pitchFamily="34" charset="0"/>
                <a:cs typeface="Arial" panose="020B0604020202020204" pitchFamily="34" charset="0"/>
              </a:rPr>
              <a:t>Trouve </a:t>
            </a:r>
            <a:r>
              <a:rPr lang="fr-FR" sz="2400" b="1" dirty="0">
                <a:latin typeface="Arial" panose="020B0604020202020204" pitchFamily="34" charset="0"/>
                <a:cs typeface="Arial" panose="020B0604020202020204" pitchFamily="34" charset="0"/>
              </a:rPr>
              <a:t>des synonymes pour</a:t>
            </a:r>
            <a:r>
              <a:rPr lang="fr-FR" sz="2400" dirty="0">
                <a:latin typeface="Arial" panose="020B0604020202020204" pitchFamily="34" charset="0"/>
                <a:cs typeface="Arial" panose="020B0604020202020204" pitchFamily="34" charset="0"/>
              </a:rPr>
              <a:t> : </a:t>
            </a: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retirer, confectionner, débuter, **continuer, attraper </a:t>
            </a:r>
            <a:endParaRPr lang="fr-FR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dirty="0"/>
          </a:p>
          <a:p>
            <a:endParaRPr lang="fr-FR" sz="19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 flipV="1">
            <a:off x="808038" y="283335"/>
            <a:ext cx="5618520" cy="57978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378815963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5747308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1400" b="1" dirty="0">
                <a:solidFill>
                  <a:srgbClr val="000000"/>
                </a:solidFill>
                <a:latin typeface="Arial" panose="020B0604020202020204" pitchFamily="34" charset="0"/>
              </a:rPr>
              <a:t>Jour 4 </a:t>
            </a:r>
            <a:r>
              <a:rPr lang="fr-FR" altLang="fr-FR" sz="1400" i="1" dirty="0">
                <a:solidFill>
                  <a:srgbClr val="000000"/>
                </a:solidFill>
                <a:latin typeface="Arial" panose="020B0604020202020204" pitchFamily="34" charset="0"/>
              </a:rPr>
              <a:t>Production écrite</a:t>
            </a:r>
            <a:endParaRPr lang="fr-FR" altLang="fr-FR" dirty="0"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09057" y="816735"/>
            <a:ext cx="11541236" cy="5827133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50000"/>
              </a:lnSpc>
            </a:pPr>
            <a:r>
              <a:rPr lang="fr-FR" sz="2200" b="1" dirty="0">
                <a:latin typeface="Arial" panose="020B0604020202020204" pitchFamily="34" charset="0"/>
                <a:cs typeface="Arial" panose="020B0604020202020204" pitchFamily="34" charset="0"/>
              </a:rPr>
              <a:t>Sur Internet, trouve une fiche de réalisation d’un pantin et </a:t>
            </a:r>
            <a:r>
              <a:rPr lang="fr-FR" sz="2200" b="1">
                <a:latin typeface="Arial" panose="020B0604020202020204" pitchFamily="34" charset="0"/>
                <a:cs typeface="Arial" panose="020B0604020202020204" pitchFamily="34" charset="0"/>
              </a:rPr>
              <a:t>raconte </a:t>
            </a:r>
            <a:r>
              <a:rPr lang="fr-FR" sz="2200" b="1" dirty="0">
                <a:latin typeface="Arial" panose="020B0604020202020204" pitchFamily="34" charset="0"/>
                <a:cs typeface="Arial" panose="020B0604020202020204" pitchFamily="34" charset="0"/>
              </a:rPr>
              <a:t>s</a:t>
            </a:r>
            <a:r>
              <a:rPr lang="fr-FR" sz="2200" b="1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fr-FR" sz="2200" b="1" dirty="0">
                <a:latin typeface="Arial" panose="020B0604020202020204" pitchFamily="34" charset="0"/>
                <a:cs typeface="Arial" panose="020B0604020202020204" pitchFamily="34" charset="0"/>
              </a:rPr>
              <a:t>réalisation au passé composé à la première personne du singulier.</a:t>
            </a:r>
          </a:p>
          <a:p>
            <a:pPr>
              <a:lnSpc>
                <a:spcPct val="150000"/>
              </a:lnSpc>
            </a:pPr>
            <a:endParaRPr lang="fr-FR" sz="22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fr-FR" sz="2200" dirty="0">
                <a:latin typeface="Arial" panose="020B0604020202020204" pitchFamily="34" charset="0"/>
                <a:cs typeface="Arial" panose="020B0604020202020204" pitchFamily="34" charset="0"/>
              </a:rPr>
              <a:t>Utilise les verbes : </a:t>
            </a:r>
            <a:r>
              <a:rPr lang="fr-FR" sz="2200" i="1" dirty="0">
                <a:latin typeface="Arial" panose="020B0604020202020204" pitchFamily="34" charset="0"/>
                <a:cs typeface="Arial" panose="020B0604020202020204" pitchFamily="34" charset="0"/>
              </a:rPr>
              <a:t>préparer le matériel, tracer les formes, découper, colorier, coller des cheveux, percer, assembler avec des attaches parisiennes</a:t>
            </a:r>
            <a:r>
              <a:rPr lang="fr-FR" sz="22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endParaRPr lang="fr-FR" dirty="0"/>
          </a:p>
          <a:p>
            <a:r>
              <a:rPr lang="fr-FR" b="1" dirty="0"/>
              <a:t> </a:t>
            </a:r>
            <a:endParaRPr lang="fr-FR" dirty="0"/>
          </a:p>
          <a:p>
            <a:pPr algn="just">
              <a:lnSpc>
                <a:spcPct val="200000"/>
              </a:lnSpc>
            </a:pPr>
            <a:r>
              <a:rPr lang="fr-FR" sz="2200" dirty="0">
                <a:latin typeface="Arial" panose="020B0604020202020204" pitchFamily="34" charset="0"/>
                <a:cs typeface="Arial" panose="020B0604020202020204" pitchFamily="34" charset="0"/>
              </a:rPr>
              <a:t>Je </a:t>
            </a:r>
            <a:r>
              <a:rPr lang="fr-FR" sz="2200" u="sng" dirty="0">
                <a:latin typeface="Arial" panose="020B0604020202020204" pitchFamily="34" charset="0"/>
                <a:cs typeface="Arial" panose="020B0604020202020204" pitchFamily="34" charset="0"/>
              </a:rPr>
              <a:t>vérifie</a:t>
            </a:r>
            <a:r>
              <a:rPr lang="fr-FR" sz="2200" dirty="0">
                <a:latin typeface="Arial" panose="020B0604020202020204" pitchFamily="34" charset="0"/>
                <a:cs typeface="Arial" panose="020B0604020202020204" pitchFamily="34" charset="0"/>
              </a:rPr>
              <a:t> :</a:t>
            </a:r>
          </a:p>
          <a:p>
            <a:pPr marL="342900" indent="-342900" algn="just">
              <a:lnSpc>
                <a:spcPct val="200000"/>
              </a:lnSpc>
              <a:buFontTx/>
              <a:buChar char="-"/>
            </a:pPr>
            <a:r>
              <a:rPr lang="fr-FR" sz="2200" dirty="0">
                <a:latin typeface="Arial" panose="020B0604020202020204" pitchFamily="34" charset="0"/>
                <a:cs typeface="Arial" panose="020B0604020202020204" pitchFamily="34" charset="0"/>
              </a:rPr>
              <a:t>la ponctuation</a:t>
            </a:r>
          </a:p>
          <a:p>
            <a:pPr marL="342900" indent="-342900" algn="just">
              <a:lnSpc>
                <a:spcPct val="200000"/>
              </a:lnSpc>
              <a:buFontTx/>
              <a:buChar char="-"/>
            </a:pPr>
            <a:r>
              <a:rPr lang="fr-FR" sz="2200" dirty="0">
                <a:latin typeface="Arial" panose="020B0604020202020204" pitchFamily="34" charset="0"/>
                <a:cs typeface="Arial" panose="020B0604020202020204" pitchFamily="34" charset="0"/>
              </a:rPr>
              <a:t>les terminaisons des verbes du passé composé</a:t>
            </a:r>
          </a:p>
          <a:p>
            <a:pPr marL="342900" indent="-342900" algn="just">
              <a:lnSpc>
                <a:spcPct val="200000"/>
              </a:lnSpc>
              <a:buFontTx/>
              <a:buChar char="-"/>
            </a:pPr>
            <a:r>
              <a:rPr lang="fr-FR" sz="2200" dirty="0">
                <a:latin typeface="Arial" panose="020B0604020202020204" pitchFamily="34" charset="0"/>
                <a:cs typeface="Arial" panose="020B0604020202020204" pitchFamily="34" charset="0"/>
              </a:rPr>
              <a:t>l’enchainement des phrases.</a:t>
            </a: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 flipV="1">
            <a:off x="808038" y="283335"/>
            <a:ext cx="5618520" cy="57978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22075931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1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Explorons le texte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3" y="669925"/>
            <a:ext cx="11541236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Pinocchio, l’effronté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De retour chez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lui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fr-FR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a attrapé ses outils. Il a taillé le morceau de bois qu’il a acheté au menuisier. Il a décidé de confectionner une marionnette et de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l’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appeler Pinocchio. Il a travaillé sérieusement toute la soirée. Il a commencé par sculpter la chevelure, puis le front et les yeux. Les yeux terminés, </a:t>
            </a:r>
            <a:r>
              <a:rPr lang="fr-FR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a remarqué que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ceux-ci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bougeaient et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le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regardaient fixement. Étonné, il a demandé : « Gros yeux du bois, pourquoi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me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regardez-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vous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ainsi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? » Pas de réponse. </a:t>
            </a: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Alors il a continué. Il a sculpté le nez. **A peine terminé,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celui-ci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a grandi. En quelques minutes, le nez était très long. Après le nez, il a fait la bouche. Mais à peine terminée,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celle-ci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a ri et a commencé à se moquer de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lui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« Arrête de rire ! » a dit </a:t>
            </a:r>
            <a:r>
              <a:rPr lang="fr-FR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, vexé. </a:t>
            </a: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La bouche a continué. Alors, il a hurlé d’une voix menaçante : « Arrête,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je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te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répète ! ». </a:t>
            </a: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La bouche a cessé de rire mais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elle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lui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a tiré la langue. Quel effronté, ce pantin ! </a:t>
            </a:r>
            <a:r>
              <a:rPr lang="fr-FR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, pour ne pas rater son ouvrage, a fait semblant de ne rien voir et il a continué à travailler. Après la bouche, il a sculpté le menton puis le cou, le ventre, les bras et les mains. Les mains achevées, </a:t>
            </a:r>
            <a:r>
              <a:rPr lang="fr-FR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a senti qu’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on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lui retirait sa perruque. Il a levé la tête et il a vu sa perruque dans les mains de la marionnette ! </a:t>
            </a: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***« Pinocchio, rends-moi tout de suite ma perruque ! » </a:t>
            </a: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Aussitôt, Pinocchio a mis la perruque sur sa tête. Ces manières insolentes ont rendu </a:t>
            </a:r>
            <a:r>
              <a:rPr lang="fr-FR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très triste. Il a regardé Pinocchio et lui a dit : « Bougre de gamin !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Tu 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n’es même pas fini que tu manques déjà de  respect à ton père ! Que c’est mal, mon garçon! » </a:t>
            </a: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Et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il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a séché une larme.</a:t>
            </a: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D’après Carlo </a:t>
            </a:r>
            <a:r>
              <a:rPr lang="fr-FR" dirty="0" err="1">
                <a:latin typeface="Arial" panose="020B0604020202020204" pitchFamily="34" charset="0"/>
                <a:cs typeface="Arial" panose="020B0604020202020204" pitchFamily="34" charset="0"/>
              </a:rPr>
              <a:t>Collodi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Pinocchio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33783889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357188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1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transposons le texte 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170688" y="706439"/>
            <a:ext cx="11887199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200000"/>
              </a:lnSpc>
            </a:pPr>
            <a:r>
              <a:rPr lang="fr-FR" sz="1300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De retour chez </a:t>
            </a:r>
            <a:r>
              <a:rPr lang="fr-FR" sz="1300" strike="sngStrike" dirty="0">
                <a:latin typeface="Arial" panose="020B0604020202020204" pitchFamily="34" charset="0"/>
                <a:cs typeface="Arial" panose="020B0604020202020204" pitchFamily="34" charset="0"/>
              </a:rPr>
              <a:t>lui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fr-FR" sz="13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a attrapé ses outils. Il a taillé le morceau de bois qu’il a acheté au menuisier. Il a décidé de confectionner une marionnette et de</a:t>
            </a:r>
          </a:p>
          <a:p>
            <a:pPr>
              <a:lnSpc>
                <a:spcPct val="15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	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 moi</a:t>
            </a:r>
          </a:p>
          <a:p>
            <a:pPr>
              <a:lnSpc>
                <a:spcPct val="15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l’appeler  Pinocchio. Il a travaillé sérieusement toute la soirée. Il a commencé par sculpter la chevelure, puis le front et les yeux. Les yeux terminés, </a:t>
            </a:r>
            <a:r>
              <a:rPr lang="fr-FR" sz="1300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a remarqué que ceux-ci bougeaient et le regardaient fixement. Étonné, il a demandé : « Gros yeux du bois, pourquoi me regardez-vous ainsi ? » Pas de réponse.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Alors il a continué. Il a sculpté le nez. **A peine terminé, celui-ci a grandi. En quelques minutes, le nez était très long. Après le nez, il a fait la bouche. Mais à peine terminée, celle-ci a ri et a commencé à se moquer de lui.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« Arrête de rire ! » a dit </a:t>
            </a:r>
            <a:r>
              <a:rPr lang="fr-FR" sz="13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, vexé.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La bouche a continué. Alors, il a hurlé d’une voix menaçante : « Arrête, je te répète ! ».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La bouche a cessé de rire mais elle lui a tiré la langue. Quel effronté, ce pantin ! </a:t>
            </a:r>
            <a:r>
              <a:rPr lang="fr-FR" sz="13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, pour ne pas rater son ouvrage, a fait semblant de ne rien voir et il a continué à travailler. Après la bouche, il a sculpté le menton puis le cou, le ventre, les bras et les mains. Les mains achevées, </a:t>
            </a:r>
            <a:r>
              <a:rPr lang="fr-FR" sz="13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a senti qu’on lui retirait sa perruque. Il a levé la tête et il a vu sa perruque dans les mains de la marionnette !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***« Pinocchio, rends-moi tout de suite ma perruque ! »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Aussitôt, Pinocchio a mis la perruque sur sa tête. Ces manières insolentes ont rendu </a:t>
            </a:r>
            <a:r>
              <a:rPr lang="fr-FR" sz="13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très triste. Il a regardé Pinocchio et lui a dit : « Bougre de gamin ! Tu n’es même pas fini que tu manques déjà de  respect à ton père ! Que c’est mal, mon garçon! »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Et il a séché une larme.</a:t>
            </a:r>
          </a:p>
          <a:p>
            <a:pPr>
              <a:lnSpc>
                <a:spcPct val="150000"/>
              </a:lnSpc>
            </a:pPr>
            <a:endParaRPr kumimoji="0" lang="fr-FR" altLang="fr-FR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230981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50147477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1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transposons le texte - correction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3" y="669925"/>
            <a:ext cx="11541236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De retour chez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attrapé mes outils.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taillé le morceau de bois que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acheté au menuisier.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’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décidé de confectionner une marionnette et de l’appeler Pinocchio.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travaillé sérieusement toute la soirée.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commencé par sculpter la chevelure, puis le front et les yeux. Les yeux terminés,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 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remarqué que ceux-ci bougeaient et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regardaient fixement. Étonné,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demandé : « Gros yeux du bois, pourquoi me regardez-vous ainsi? »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Pas de réponse.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Alors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continué.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i sculpté le nez. A peine terminé, celui-ci a grandi. En quelques minutes, le nez était très long. Après le nez,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fait la bouche. Mais à peine terminée, celle-ci a ri et a commencé à se moquer de moi.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« Arrête de rire ! »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ai-je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dit, vexé.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La bouche a continué. Alors,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hurlé d’une voix menaçante : « Arrête, je te répète ! ».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La bouche a cessé de rire mais elle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m’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a tiré la langue. Quel effronté, ce pantin ! Pour ne pas rater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mon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ouvrage,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fait semblant de ne rien voir et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continué à travailler. Après la bouche,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 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sculpté le menton puis le cou, le ventre, les bras et les mains. Les mains achevées,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senti qu’on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retirait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perruque.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levé la tête et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vu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perruque dans les mains de la marionnette !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« Pinocchio, rends-moi tout de suite ma perruque ! » 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Aussitôt, Pinocchio a mis la perruque sur sa tête. Ces manières insolentes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m’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ont rendu très triste.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regardé Pinocchio et lui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ai 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dit : « Bougre de gamin ! Tu n’es même pas fini que tu manques déjà de respect à ton père ! Que c’est mal, mon garçon! » </a:t>
            </a:r>
          </a:p>
          <a:p>
            <a:pPr>
              <a:lnSpc>
                <a:spcPct val="200000"/>
              </a:lnSpc>
            </a:pP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Et </a:t>
            </a:r>
            <a:r>
              <a:rPr lang="fr-FR" sz="13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j’ai</a:t>
            </a:r>
            <a:r>
              <a:rPr lang="fr-FR" sz="1300" dirty="0">
                <a:latin typeface="Arial" panose="020B0604020202020204" pitchFamily="34" charset="0"/>
                <a:cs typeface="Arial" panose="020B0604020202020204" pitchFamily="34" charset="0"/>
              </a:rPr>
              <a:t> séché une larme.</a:t>
            </a: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5535637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1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Je m’exerce seul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3" y="669925"/>
            <a:ext cx="11541236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just" defTabSz="914400" rtl="0" eaLnBrk="0" fontAlgn="base" latinLnBrk="0" hangingPunct="0">
              <a:lnSpc>
                <a:spcPct val="250000"/>
              </a:lnSpc>
              <a:spcBef>
                <a:spcPts val="6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2400" b="1" i="0" u="sng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Transpose</a:t>
            </a:r>
            <a:r>
              <a:rPr lang="fr-FR" sz="2400" b="1" dirty="0">
                <a:latin typeface="Arial" panose="020B0604020202020204" pitchFamily="34" charset="0"/>
                <a:cs typeface="Arial" panose="020B0604020202020204" pitchFamily="34" charset="0"/>
              </a:rPr>
              <a:t> au passé composé. </a:t>
            </a:r>
          </a:p>
          <a:p>
            <a:pPr marL="0" marR="0" lvl="0" indent="0" algn="just" defTabSz="914400" rtl="0" eaLnBrk="0" fontAlgn="base" latinLnBrk="0" hangingPunct="0">
              <a:lnSpc>
                <a:spcPct val="250000"/>
              </a:lnSpc>
              <a:spcBef>
                <a:spcPts val="6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fr-FR" sz="2400" b="1" u="sng" dirty="0">
                <a:latin typeface="Arial" panose="020B0604020202020204" pitchFamily="34" charset="0"/>
                <a:cs typeface="Arial" panose="020B0604020202020204" pitchFamily="34" charset="0"/>
              </a:rPr>
              <a:t>Récris </a:t>
            </a:r>
            <a:r>
              <a:rPr lang="fr-FR" sz="2400" b="1" dirty="0">
                <a:latin typeface="Arial" panose="020B0604020202020204" pitchFamily="34" charset="0"/>
                <a:cs typeface="Arial" panose="020B0604020202020204" pitchFamily="34" charset="0"/>
              </a:rPr>
              <a:t>en remplaçant « il » par « je ».</a:t>
            </a:r>
          </a:p>
          <a:p>
            <a:pPr>
              <a:lnSpc>
                <a:spcPct val="200000"/>
              </a:lnSpc>
            </a:pP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De retour chez lui, il attrape son sac et il décide de faires ses devoirs. Il commence par les mathématiques. Il travaille sérieusement jusqu’au diner.</a:t>
            </a:r>
            <a:endParaRPr lang="fr-FR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**Il fait aussi ses exercices de conjugaison. Il continue encore un peu.</a:t>
            </a:r>
            <a:endParaRPr lang="fr-FR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Puis, il dit à ses parents : « Mes devoirs sont terminés ! Alors il met la table. </a:t>
            </a:r>
            <a:endParaRPr lang="fr-FR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5022241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2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2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Activités sur les phrases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5530739" y="96727"/>
            <a:ext cx="6137519" cy="71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800" b="0" i="0" u="sng" strike="noStrike" cap="none" normalizeH="0" baseline="0" dirty="0">
                <a:ln>
                  <a:noFill/>
                </a:ln>
                <a:solidFill>
                  <a:srgbClr val="7030A0"/>
                </a:solidFill>
                <a:effectLst/>
                <a:latin typeface="Arial" panose="020B0604020202020204" pitchFamily="34" charset="0"/>
              </a:rPr>
              <a:t>Semaine </a:t>
            </a:r>
            <a:r>
              <a:rPr lang="fr-FR" altLang="fr-FR" u="sng" dirty="0">
                <a:solidFill>
                  <a:srgbClr val="7030A0"/>
                </a:solidFill>
                <a:latin typeface="Arial" panose="020B0604020202020204" pitchFamily="34" charset="0"/>
              </a:rPr>
              <a:t>5</a:t>
            </a:r>
            <a:r>
              <a:rPr kumimoji="0" lang="fr-FR" altLang="fr-FR" sz="1800" b="0" i="0" u="sng" strike="noStrike" cap="none" normalizeH="0" baseline="0" dirty="0">
                <a:ln>
                  <a:noFill/>
                </a:ln>
                <a:solidFill>
                  <a:srgbClr val="7030A0"/>
                </a:solidFill>
                <a:effectLst/>
                <a:latin typeface="Arial" panose="020B0604020202020204" pitchFamily="34" charset="0"/>
              </a:rPr>
              <a:t> : </a:t>
            </a:r>
            <a:r>
              <a:rPr kumimoji="0" lang="fr-FR" altLang="fr-FR" sz="1800" b="0" i="0" u="sng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Pinocchio, l’effronté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  <p:sp>
        <p:nvSpPr>
          <p:cNvPr id="8" name="Text Box 4">
            <a:extLst>
              <a:ext uri="{FF2B5EF4-FFF2-40B4-BE49-F238E27FC236}">
                <a16:creationId xmlns:a16="http://schemas.microsoft.com/office/drawing/2014/main" id="{2330C76D-0A28-B247-97E5-FC113EE4CD4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9924" y="700956"/>
            <a:ext cx="8277305" cy="5987227"/>
          </a:xfrm>
          <a:prstGeom prst="rect">
            <a:avLst/>
          </a:prstGeom>
          <a:noFill/>
          <a:ln w="25400" algn="ctr">
            <a:solidFill>
              <a:srgbClr val="7030A0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r>
              <a:rPr lang="fr-FR" sz="1600" b="1" dirty="0">
                <a:latin typeface="Arial" panose="020B0604020202020204" pitchFamily="34" charset="0"/>
                <a:cs typeface="Arial" panose="020B0604020202020204" pitchFamily="34" charset="0"/>
              </a:rPr>
              <a:t>Pinocchio, l’effronté</a:t>
            </a:r>
            <a:endParaRPr lang="fr-FR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600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fr-FR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De retour chez lui,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a attrapé ses outils. Il a taillé le morceau de bois qu’il a acheté au menuisier. Il a décidé de confectionner une marionnette et de l’appeler Pinocchio. Il a travaillé sérieusement toute la soirée. Il a commencé par sculpter la chevelure, puis le front et les yeux. Les yeux terminés,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a remarqué que ceux-ci bougeaient et le regardaient fixement. Étonné, il a demandé : « Gros yeux du bois, pourquoi me regardez-vous ainsi ? » Pas de réponse.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Alors il a continué. Il a sculpté le nez. **A peine terminé, celui-ci a grandi. En quelques minutes, le nez était très long. Après le nez, il a fait la bouche. Mais à peine terminée, celle-ci a ri et a commencé à se moquer de lui.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« Arrête de rire ! » a dit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, vexé.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La bouche a continué. Alors, il a hurlé d’une voix menaçante : « Arrête, je te répète ! ».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La bouche a cessé de rire mais elle lui a tiré la langue. Quel effronté, ce pantin !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, pour ne pas rater son ouvrage, a fait semblant de ne rien voir et il a continué à travailler. Après la bouche, il a sculpté le menton puis le cou, le ventre, les bras et les mains. Les mains achevées,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a senti qu’on lui retirait sa perruque. Il a levé la tête et il a vu sa perruque dans les mains de la marionnette !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***« Pinocchio, rends-moi tout de suite ma perruque ! »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Aussitôt, Pinocchio a mis la perruque sur sa tête. Ces manières insolentes ont rendu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très triste. Il a regardé Pinocchio et lui a dit : « Bougre de gamin ! Tu n’es même pas fini que tu manques déjà de  respect à ton père ! Que c’est mal, mon garçon! »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Et il a séché une larme.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D’après Carlo </a:t>
            </a:r>
            <a:r>
              <a:rPr lang="fr-FR" sz="1600" dirty="0" err="1">
                <a:latin typeface="Arial" panose="020B0604020202020204" pitchFamily="34" charset="0"/>
                <a:cs typeface="Arial" panose="020B0604020202020204" pitchFamily="34" charset="0"/>
              </a:rPr>
              <a:t>Collodi</a:t>
            </a:r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sz="1600" i="1" dirty="0">
                <a:latin typeface="Arial" panose="020B0604020202020204" pitchFamily="34" charset="0"/>
                <a:cs typeface="Arial" panose="020B0604020202020204" pitchFamily="34" charset="0"/>
              </a:rPr>
              <a:t>Pinocchio</a:t>
            </a:r>
            <a:endParaRPr lang="fr-FR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D30B03EA-E302-4148-9834-880369725A01}"/>
              </a:ext>
            </a:extLst>
          </p:cNvPr>
          <p:cNvSpPr txBox="1"/>
          <p:nvPr/>
        </p:nvSpPr>
        <p:spPr>
          <a:xfrm>
            <a:off x="8631936" y="700956"/>
            <a:ext cx="3304032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rabicParenR"/>
            </a:pP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Lisons les trois premières phrases du premier paragraphe. </a:t>
            </a:r>
          </a:p>
          <a:p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2) Lisons la phrase interrogative. </a:t>
            </a:r>
          </a:p>
          <a:p>
            <a:pPr marL="342900" indent="-342900">
              <a:buAutoNum type="arabicParenR"/>
            </a:pP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3) Relevons les phrases qui donnent des ordres. </a:t>
            </a:r>
          </a:p>
        </p:txBody>
      </p:sp>
    </p:spTree>
    <p:extLst>
      <p:ext uri="{BB962C8B-B14F-4D97-AF65-F5344CB8AC3E}">
        <p14:creationId xmlns:p14="http://schemas.microsoft.com/office/powerpoint/2010/main" val="12949087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7" y="403225"/>
            <a:ext cx="6378374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2 </a:t>
            </a:r>
            <a:r>
              <a:rPr kumimoji="0" lang="fr-FR" altLang="fr-FR" sz="140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Travail sur les phrases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2" y="669925"/>
            <a:ext cx="11802763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285750" indent="-285750" eaLnBrk="0" fontAlgn="base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fr-FR" altLang="fr-FR" b="1" dirty="0">
                <a:latin typeface="Arial" panose="020B0604020202020204" pitchFamily="34" charset="0"/>
                <a:cs typeface="Arial" panose="020B0604020202020204" pitchFamily="34" charset="0"/>
              </a:rPr>
              <a:t>Dans chaque phrase, </a:t>
            </a:r>
            <a:r>
              <a:rPr lang="fr-FR" altLang="fr-FR" b="1" u="sng" dirty="0">
                <a:latin typeface="Arial" panose="020B0604020202020204" pitchFamily="34" charset="0"/>
                <a:cs typeface="Arial" panose="020B0604020202020204" pitchFamily="34" charset="0"/>
              </a:rPr>
              <a:t>entoure</a:t>
            </a:r>
            <a:r>
              <a:rPr lang="fr-FR" altLang="fr-FR" b="1" dirty="0">
                <a:latin typeface="Arial" panose="020B0604020202020204" pitchFamily="34" charset="0"/>
                <a:cs typeface="Arial" panose="020B0604020202020204" pitchFamily="34" charset="0"/>
              </a:rPr>
              <a:t> le </a:t>
            </a:r>
            <a:r>
              <a:rPr lang="fr-FR" altLang="fr-FR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sujet </a:t>
            </a:r>
            <a:r>
              <a:rPr lang="fr-FR" altLang="fr-FR" b="1" dirty="0">
                <a:latin typeface="Arial" panose="020B0604020202020204" pitchFamily="34" charset="0"/>
                <a:cs typeface="Arial" panose="020B0604020202020204" pitchFamily="34" charset="0"/>
              </a:rPr>
              <a:t>en bleu, le </a:t>
            </a:r>
            <a:r>
              <a:rPr lang="fr-FR" altLang="fr-FR" b="1" dirty="0">
                <a:solidFill>
                  <a:srgbClr val="FFC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groupe verbal </a:t>
            </a:r>
            <a:r>
              <a:rPr lang="fr-FR" altLang="fr-FR" b="1" dirty="0">
                <a:latin typeface="Arial" panose="020B0604020202020204" pitchFamily="34" charset="0"/>
                <a:cs typeface="Arial" panose="020B0604020202020204" pitchFamily="34" charset="0"/>
              </a:rPr>
              <a:t>en jaune et les </a:t>
            </a:r>
            <a:r>
              <a:rPr lang="fr-FR" altLang="fr-FR" b="1" dirty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compléments circonstanciels </a:t>
            </a:r>
            <a:r>
              <a:rPr lang="fr-FR" altLang="fr-FR" b="1" dirty="0">
                <a:latin typeface="Arial" panose="020B0604020202020204" pitchFamily="34" charset="0"/>
                <a:cs typeface="Arial" panose="020B0604020202020204" pitchFamily="34" charset="0"/>
              </a:rPr>
              <a:t>en vert.</a:t>
            </a:r>
          </a:p>
          <a:p>
            <a:pPr>
              <a:lnSpc>
                <a:spcPct val="200000"/>
              </a:lnSpc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De retour chez </a:t>
            </a:r>
            <a:r>
              <a:rPr lang="fr-FR" i="1" u="sng" dirty="0">
                <a:latin typeface="Arial" panose="020B0604020202020204" pitchFamily="34" charset="0"/>
                <a:cs typeface="Arial" panose="020B0604020202020204" pitchFamily="34" charset="0"/>
              </a:rPr>
              <a:t>lui</a:t>
            </a: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fr-FR" i="1" dirty="0" err="1">
                <a:latin typeface="Arial" panose="020B0604020202020204" pitchFamily="34" charset="0"/>
                <a:cs typeface="Arial" panose="020B0604020202020204" pitchFamily="34" charset="0"/>
              </a:rPr>
              <a:t>Geppetto</a:t>
            </a: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 a attrapé taillé le morceau de bois.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Toute la soirée, j’ai sculpté une marionnette. 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** La bouche tire la langue à </a:t>
            </a:r>
            <a:r>
              <a:rPr lang="fr-FR" i="1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*** </a:t>
            </a:r>
            <a:r>
              <a:rPr lang="fr-FR" i="1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 a vu sa perruque dans les mains de la marionnette.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eaLnBrk="0" fontAlgn="base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fr-FR" altLang="fr-FR" b="1" u="sng" dirty="0">
                <a:latin typeface="Arial" panose="020B0604020202020204" pitchFamily="34" charset="0"/>
                <a:cs typeface="Arial" panose="020B0604020202020204" pitchFamily="34" charset="0"/>
              </a:rPr>
              <a:t>Donne</a:t>
            </a:r>
            <a:r>
              <a:rPr lang="fr-FR" altLang="fr-FR" b="1" dirty="0">
                <a:latin typeface="Arial" panose="020B0604020202020204" pitchFamily="34" charset="0"/>
                <a:cs typeface="Arial" panose="020B0604020202020204" pitchFamily="34" charset="0"/>
              </a:rPr>
              <a:t> la nature des sujets </a:t>
            </a:r>
          </a:p>
          <a:p>
            <a:pPr marL="342900" indent="-342900" eaLnBrk="0" fontAlgn="base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fr-FR" altLang="fr-FR" b="1" u="sng" dirty="0">
                <a:latin typeface="Arial" panose="020B0604020202020204" pitchFamily="34" charset="0"/>
                <a:cs typeface="Arial" panose="020B0604020202020204" pitchFamily="34" charset="0"/>
              </a:rPr>
              <a:t>Souligne</a:t>
            </a:r>
            <a:r>
              <a:rPr lang="fr-FR" altLang="fr-FR" b="1" dirty="0">
                <a:latin typeface="Arial" panose="020B0604020202020204" pitchFamily="34" charset="0"/>
                <a:cs typeface="Arial" panose="020B0604020202020204" pitchFamily="34" charset="0"/>
              </a:rPr>
              <a:t> les verbes et </a:t>
            </a:r>
            <a:r>
              <a:rPr lang="fr-FR" altLang="fr-FR" b="1" u="sng" dirty="0">
                <a:latin typeface="Arial" panose="020B0604020202020204" pitchFamily="34" charset="0"/>
                <a:cs typeface="Arial" panose="020B0604020202020204" pitchFamily="34" charset="0"/>
              </a:rPr>
              <a:t>donne</a:t>
            </a:r>
            <a:r>
              <a:rPr lang="fr-FR" altLang="fr-FR" b="1" dirty="0">
                <a:latin typeface="Arial" panose="020B0604020202020204" pitchFamily="34" charset="0"/>
                <a:cs typeface="Arial" panose="020B0604020202020204" pitchFamily="34" charset="0"/>
              </a:rPr>
              <a:t> leur infinitif.</a:t>
            </a:r>
          </a:p>
          <a:p>
            <a:pPr marL="342900" indent="-342900" eaLnBrk="0" fontAlgn="base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fr-FR" altLang="fr-FR" b="1" u="sng" dirty="0">
                <a:latin typeface="Arial" panose="020B0604020202020204" pitchFamily="34" charset="0"/>
                <a:cs typeface="Arial" panose="020B0604020202020204" pitchFamily="34" charset="0"/>
              </a:rPr>
              <a:t>Relis</a:t>
            </a:r>
            <a:r>
              <a:rPr lang="fr-FR" altLang="fr-FR" b="1" dirty="0">
                <a:latin typeface="Arial" panose="020B0604020202020204" pitchFamily="34" charset="0"/>
                <a:cs typeface="Arial" panose="020B0604020202020204" pitchFamily="34" charset="0"/>
              </a:rPr>
              <a:t> les phrases en changeant les compléments circonstanciels de place.</a:t>
            </a:r>
          </a:p>
          <a:p>
            <a:pPr marL="342900" indent="-342900" eaLnBrk="0" fontAlgn="base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** Dans le groupe verbal, souligne le complément que l’on ne peut ni supprimer, ni déplacer.  Dans la première phrase, remplace ce groupe par les. Dans la dernière phrase remplace à </a:t>
            </a:r>
            <a:r>
              <a:rPr lang="fr-FR" b="1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 par lui,.</a:t>
            </a:r>
          </a:p>
          <a:p>
            <a:pPr marL="342900" indent="-342900" eaLnBrk="0" fontAlgn="base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fr-FR" altLang="fr-FR" sz="2000" u="sng" dirty="0">
              <a:latin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6198069" cy="61912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39310932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7" y="403225"/>
            <a:ext cx="6378374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2 </a:t>
            </a:r>
            <a:r>
              <a:rPr kumimoji="0" lang="fr-FR" altLang="fr-FR" sz="140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Travail sur les phrases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2" y="669925"/>
            <a:ext cx="11802763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50000"/>
              </a:lnSpc>
            </a:pP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* 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Entoure l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e sujet en bleu, 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souligne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le verbe en rouge et donne son infinitif. 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Récris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la phrase en changeant de place le groupe qui peut l’être : </a:t>
            </a:r>
          </a:p>
          <a:p>
            <a:pPr>
              <a:lnSpc>
                <a:spcPct val="150000"/>
              </a:lnSpc>
            </a:pP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Dans son atelier, le vieux </a:t>
            </a:r>
            <a:r>
              <a:rPr lang="fr-FR" sz="2000" i="1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 fabrique un pantin.</a:t>
            </a:r>
          </a:p>
          <a:p>
            <a:pPr>
              <a:lnSpc>
                <a:spcPct val="150000"/>
              </a:lnSpc>
            </a:pP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___________________________________________________________________________________</a:t>
            </a:r>
            <a:endParaRPr lang="fr-FR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fr-FR" sz="20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**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Entoure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le sujet et le groupe verbal : </a:t>
            </a:r>
          </a:p>
          <a:p>
            <a:pPr>
              <a:lnSpc>
                <a:spcPct val="150000"/>
              </a:lnSpc>
            </a:pP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Le nez était très long. </a:t>
            </a:r>
          </a:p>
          <a:p>
            <a:pPr>
              <a:lnSpc>
                <a:spcPct val="150000"/>
              </a:lnSpc>
            </a:pP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Récris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la phrase en remplaçant </a:t>
            </a:r>
            <a:r>
              <a:rPr lang="fr-FR" sz="2000" b="1" i="1" dirty="0">
                <a:latin typeface="Arial" panose="020B0604020202020204" pitchFamily="34" charset="0"/>
                <a:cs typeface="Arial" panose="020B0604020202020204" pitchFamily="34" charset="0"/>
              </a:rPr>
              <a:t>le nez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par </a:t>
            </a:r>
            <a:r>
              <a:rPr lang="fr-FR" sz="2000" b="1" i="1" dirty="0">
                <a:latin typeface="Arial" panose="020B0604020202020204" pitchFamily="34" charset="0"/>
                <a:cs typeface="Arial" panose="020B0604020202020204" pitchFamily="34" charset="0"/>
              </a:rPr>
              <a:t>la jambe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, puis </a:t>
            </a:r>
            <a:r>
              <a:rPr lang="fr-FR" sz="2000" b="1" i="1" dirty="0">
                <a:latin typeface="Arial" panose="020B0604020202020204" pitchFamily="34" charset="0"/>
                <a:cs typeface="Arial" panose="020B0604020202020204" pitchFamily="34" charset="0"/>
              </a:rPr>
              <a:t>les jambes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, puis </a:t>
            </a:r>
            <a:r>
              <a:rPr lang="fr-FR" sz="2000" b="1" i="1" dirty="0">
                <a:latin typeface="Arial" panose="020B0604020202020204" pitchFamily="34" charset="0"/>
                <a:cs typeface="Arial" panose="020B0604020202020204" pitchFamily="34" charset="0"/>
              </a:rPr>
              <a:t>les bras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>
              <a:lnSpc>
                <a:spcPct val="200000"/>
              </a:lnSpc>
            </a:pP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___________________________________________________________________________________</a:t>
            </a:r>
            <a:endParaRPr lang="fr-FR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___________________________________________________________________________________</a:t>
            </a:r>
            <a:endParaRPr lang="fr-FR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___________________________________________________________________________________</a:t>
            </a:r>
            <a:endParaRPr lang="fr-FR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***Dans la phrase suivante, 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souligne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les verbes :</a:t>
            </a:r>
          </a:p>
          <a:p>
            <a:pPr>
              <a:lnSpc>
                <a:spcPct val="150000"/>
              </a:lnSpc>
            </a:pP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J’ai taillé le morceau de bois que j’ai acheté au menuisier.</a:t>
            </a:r>
            <a:endParaRPr lang="fr-FR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 eaLnBrk="0" fontAlgn="base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endParaRPr lang="fr-FR" altLang="fr-FR" sz="2000" u="sng" dirty="0">
              <a:latin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6198069" cy="61912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151755431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S5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7" y="403225"/>
            <a:ext cx="6378374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2	</a:t>
            </a:r>
            <a:r>
              <a:rPr kumimoji="0" lang="fr-FR" altLang="fr-FR" sz="1400" i="1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Je m’exerce seul</a:t>
            </a:r>
            <a:endParaRPr kumimoji="0" lang="fr-FR" altLang="fr-FR" sz="1800" i="0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2" y="669925"/>
            <a:ext cx="11693035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34290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Constitue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une phrase</a:t>
            </a:r>
            <a:r>
              <a:rPr lang="fr-FR" sz="2000" dirty="0">
                <a:latin typeface="Arial" panose="020B0604020202020204" pitchFamily="34" charset="0"/>
                <a:cs typeface="Arial" panose="020B0604020202020204" pitchFamily="34" charset="0"/>
              </a:rPr>
              <a:t> : </a:t>
            </a:r>
            <a:r>
              <a:rPr lang="fr-FR" sz="2000" i="1" dirty="0">
                <a:solidFill>
                  <a:srgbClr val="7030A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sculpte  - dans un beau morceau de bois -  une jolie marionnette -  </a:t>
            </a:r>
            <a:r>
              <a:rPr lang="fr-FR" sz="2000" i="1" dirty="0" err="1">
                <a:solidFill>
                  <a:srgbClr val="7030A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sz="2000" i="1" dirty="0">
                <a:solidFill>
                  <a:srgbClr val="7030A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** </a:t>
            </a:r>
            <a:r>
              <a:rPr lang="fr-FR" sz="2000" i="1" dirty="0" err="1">
                <a:solidFill>
                  <a:srgbClr val="7030A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Pinnochio</a:t>
            </a:r>
            <a:r>
              <a:rPr lang="fr-FR" sz="2000" i="1" dirty="0">
                <a:solidFill>
                  <a:srgbClr val="7030A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- qu’il appelle </a:t>
            </a:r>
            <a:endParaRPr lang="fr-FR" sz="2000" dirty="0">
              <a:solidFill>
                <a:srgbClr val="7030A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endParaRPr lang="fr-FR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lvl="0" indent="-342900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Dans les phrases suivantes, 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entoure 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le </a:t>
            </a:r>
            <a:r>
              <a:rPr lang="fr-FR" sz="20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sujet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en bleu, le </a:t>
            </a:r>
            <a:r>
              <a:rPr lang="fr-FR" sz="2000" b="1" dirty="0">
                <a:solidFill>
                  <a:srgbClr val="FFC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groupe verbal 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en jaune et les </a:t>
            </a:r>
            <a:r>
              <a:rPr lang="fr-FR" sz="2000" b="1" dirty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compléments circonstanciels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 en vert. 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Souligne 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le verbe en rouge et 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donne 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son infinitif. 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Indique 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si le sujet est un groupe nominal ou un pronom. </a:t>
            </a:r>
            <a:r>
              <a:rPr lang="fr-FR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Récris </a:t>
            </a: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chaque phrase en changeant de place les compléments circonstanciels.</a:t>
            </a:r>
          </a:p>
          <a:p>
            <a:pPr>
              <a:lnSpc>
                <a:spcPct val="200000"/>
              </a:lnSpc>
            </a:pP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Les gros yeux de bois regardaient </a:t>
            </a:r>
            <a:r>
              <a:rPr lang="fr-FR" sz="2000" i="1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fr-FR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Avec application, </a:t>
            </a:r>
            <a:r>
              <a:rPr lang="fr-FR" sz="2000" i="1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 sculpte la chevelure de Pinocchio.</a:t>
            </a:r>
            <a:endParaRPr lang="fr-FR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Aussitôt ses mains faites, Pinocchio attrape la perruque de </a:t>
            </a:r>
            <a:r>
              <a:rPr lang="fr-FR" sz="2000" i="1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fr-FR" sz="20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Pinocchio manque de respect à </a:t>
            </a:r>
            <a:r>
              <a:rPr lang="fr-FR" sz="2000" i="1" dirty="0" err="1">
                <a:latin typeface="Arial" panose="020B0604020202020204" pitchFamily="34" charset="0"/>
                <a:cs typeface="Arial" panose="020B0604020202020204" pitchFamily="34" charset="0"/>
              </a:rPr>
              <a:t>Gepetto</a:t>
            </a:r>
            <a:r>
              <a:rPr lang="fr-FR" sz="2000" i="1" dirty="0">
                <a:latin typeface="Arial" panose="020B0604020202020204" pitchFamily="34" charset="0"/>
                <a:cs typeface="Arial" panose="020B0604020202020204" pitchFamily="34" charset="0"/>
              </a:rPr>
              <a:t>.  </a:t>
            </a:r>
          </a:p>
          <a:p>
            <a:pPr>
              <a:lnSpc>
                <a:spcPct val="200000"/>
              </a:lnSpc>
            </a:pPr>
            <a:r>
              <a:rPr lang="fr-FR" sz="2000" b="1" dirty="0">
                <a:latin typeface="Arial" panose="020B0604020202020204" pitchFamily="34" charset="0"/>
                <a:cs typeface="Arial" panose="020B0604020202020204" pitchFamily="34" charset="0"/>
              </a:rPr>
              <a:t>*** Indique la nature des compléments circonstanciels.</a:t>
            </a: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6198069" cy="61912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1463647901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580</TotalTime>
  <Words>526</Words>
  <Application>Microsoft Macintosh PowerPoint</Application>
  <PresentationFormat>Grand écran</PresentationFormat>
  <Paragraphs>173</Paragraphs>
  <Slides>13</Slides>
  <Notes>2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13</vt:i4>
      </vt:variant>
    </vt:vector>
  </HeadingPairs>
  <TitlesOfParts>
    <vt:vector size="18" baseType="lpstr">
      <vt:lpstr>Arial</vt:lpstr>
      <vt:lpstr>Calibri</vt:lpstr>
      <vt:lpstr>Calibri Light</vt:lpstr>
      <vt:lpstr>Times New Roman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>Hewlett-Packard</Company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Christelle</dc:creator>
  <cp:lastModifiedBy>stephanie supervie</cp:lastModifiedBy>
  <cp:revision>60</cp:revision>
  <dcterms:created xsi:type="dcterms:W3CDTF">2017-07-06T09:04:06Z</dcterms:created>
  <dcterms:modified xsi:type="dcterms:W3CDTF">2018-08-26T13:36:07Z</dcterms:modified>
</cp:coreProperties>
</file>

<file path=docProps/thumbnail.jpeg>
</file>