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68" r:id="rId4"/>
    <p:sldId id="269" r:id="rId5"/>
    <p:sldId id="270" r:id="rId6"/>
    <p:sldId id="260" r:id="rId7"/>
    <p:sldId id="271" r:id="rId8"/>
    <p:sldId id="261" r:id="rId9"/>
    <p:sldId id="272" r:id="rId10"/>
    <p:sldId id="265" r:id="rId11"/>
    <p:sldId id="274" r:id="rId12"/>
  </p:sldIdLst>
  <p:sldSz cx="12192000" cy="6858000"/>
  <p:notesSz cx="7099300" cy="10234613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ection par défaut" id="{A88D3AA3-8E78-4709-8B0B-7EE68A1F9422}">
          <p14:sldIdLst>
            <p14:sldId id="256"/>
            <p14:sldId id="258"/>
            <p14:sldId id="268"/>
            <p14:sldId id="269"/>
            <p14:sldId id="270"/>
            <p14:sldId id="260"/>
            <p14:sldId id="271"/>
            <p14:sldId id="261"/>
            <p14:sldId id="272"/>
            <p14:sldId id="265"/>
            <p14:sldId id="27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5044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2008" y="1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877824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16842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150233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443226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70333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019802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238725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47057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27352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18612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53173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AC2339-19B4-442F-B7D5-99194F0331EA}" type="datetimeFigureOut">
              <a:rPr lang="fr-FR" smtClean="0"/>
              <a:pPr/>
              <a:t>25/08/2018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7E24E1-7ACA-4252-9612-B2B1CAF2BBB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615731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2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Je lis le texte / Je comprends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402768" y="874713"/>
            <a:ext cx="11406374" cy="5604146"/>
          </a:xfrm>
          <a:prstGeom prst="rect">
            <a:avLst/>
          </a:prstGeom>
          <a:noFill/>
          <a:ln w="25400" algn="ctr">
            <a:solidFill>
              <a:srgbClr val="7030A0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r>
              <a:rPr lang="fr-FR" sz="1600" b="1" dirty="0">
                <a:latin typeface="Arial" panose="020B0604020202020204" pitchFamily="34" charset="0"/>
                <a:cs typeface="Arial" panose="020B0604020202020204" pitchFamily="34" charset="0"/>
              </a:rPr>
              <a:t>Vivre au temps des mammouths.</a:t>
            </a:r>
            <a:endParaRPr 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 Un matin, à ton réveil, tu es dans un camp préhistorique. Tu vis comme les hommes préhistoriques. Tu réagis comment ?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- Tu trouves excitant de vivre avec les hommes préhistoriques ?  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- Tu penses que la Préhistoire est une vraie galère  et tu veux rentrer tout de suite chez toi ?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- Tu aimes cette expérience, mais tu ne participes pas à tout ? </a:t>
            </a:r>
          </a:p>
          <a:p>
            <a:r>
              <a:rPr lang="fr-FR" sz="1100" dirty="0"/>
              <a:t> </a:t>
            </a: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5530739" y="90488"/>
            <a:ext cx="6137519" cy="71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fr-FR" altLang="fr-FR" sz="1800" b="0" i="0" u="sng" strike="noStrike" cap="none" normalizeH="0" baseline="0" dirty="0">
                <a:ln>
                  <a:noFill/>
                </a:ln>
                <a:solidFill>
                  <a:srgbClr val="7030A0"/>
                </a:solidFill>
                <a:effectLst/>
                <a:latin typeface="Arial" panose="020B0604020202020204" pitchFamily="34" charset="0"/>
              </a:rPr>
              <a:t>Semaine 2 :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Vivre au temps des mammouths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2" name="ZoneTexte 1">
            <a:extLst>
              <a:ext uri="{FF2B5EF4-FFF2-40B4-BE49-F238E27FC236}">
                <a16:creationId xmlns:a16="http://schemas.microsoft.com/office/drawing/2014/main" id="{7D1C5C2D-7F24-6A46-A7C7-80E95B56073E}"/>
              </a:ext>
            </a:extLst>
          </p:cNvPr>
          <p:cNvSpPr txBox="1"/>
          <p:nvPr/>
        </p:nvSpPr>
        <p:spPr>
          <a:xfrm>
            <a:off x="524107" y="2297151"/>
            <a:ext cx="10404087" cy="8340745"/>
          </a:xfrm>
          <a:prstGeom prst="rect">
            <a:avLst/>
          </a:prstGeom>
          <a:noFill/>
        </p:spPr>
        <p:txBody>
          <a:bodyPr wrap="square" numCol="2" rtlCol="0">
            <a:spAutoFit/>
          </a:bodyPr>
          <a:lstStyle/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Pour le savoir, réponds aux questions suivantes :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1. Tu aides les hommes préhistoriques à faire du feu?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prends deux silex et tu fais comme eux.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regrettes de ne pas avoir emporté un briquet.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regardes sans les aider.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2. Que fais-tu quand tu as froid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prends une peau de bête en pensant : « Pff, ce n’est pas très propre ! »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poses une peau de bête sur tes épaules et tu dis : - Chouette, c’est bien chaud ! 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ne prends rien. Tu grelottes et tu rêves d’un bon feu de cheminée.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3. Qui accompagnes-tu dans la journée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Les hommes pour chasser le mammouth.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Les femmes pour cueillir des fruits, c’est moins dangereux !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as peur alors tu restes dans le camp.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4. Quel dessin fais-tu sur les parois de la grotte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Ton portrait pour montrer ta présence.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Un animal vu pendant la chasse.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Ta maison qui te manque.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5. Où dors-tu?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Dans ton lit car tu retournes chez toi le soir.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Sous une des tentes du campement.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Dehors à côté du feu.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6 Quand veux-tu rentrer chez toi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Au bout d’une semaine.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 soir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Tout de suite.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détestes cette vie.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adores cette vie.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aimes un peu mais pas trop. 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2523953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7" y="403225"/>
            <a:ext cx="4987455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4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Vocabulaire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76387" y="654050"/>
            <a:ext cx="11541236" cy="5969774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50000"/>
              </a:lnSpc>
            </a:pP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Recherche dans le dictionnaire le mot </a:t>
            </a:r>
            <a:r>
              <a:rPr lang="fr-FR" b="1" i="1" dirty="0">
                <a:latin typeface="Arial" panose="020B0604020202020204" pitchFamily="34" charset="0"/>
                <a:cs typeface="Arial" panose="020B0604020202020204" pitchFamily="34" charset="0"/>
              </a:rPr>
              <a:t>galère.</a:t>
            </a:r>
          </a:p>
          <a:p>
            <a:pPr>
              <a:lnSpc>
                <a:spcPct val="150000"/>
              </a:lnSpc>
            </a:pP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Est-ce dans ce sens qu’il est employé dans le texte ? Donne l’autre sens du mot : une vie difficile.</a:t>
            </a:r>
          </a:p>
          <a:p>
            <a:pPr>
              <a:lnSpc>
                <a:spcPct val="150000"/>
              </a:lnSpc>
            </a:pP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* Ecris deux phrases pour chacun des mots, chaque phrase correspondant à un des sens du mot : </a:t>
            </a:r>
          </a:p>
          <a:p>
            <a:pPr>
              <a:lnSpc>
                <a:spcPct val="15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flute, phare, mèche, bouton, feuille, ampoule, souris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** Trouve le sens propre et le sens figuré de :</a:t>
            </a:r>
          </a:p>
          <a:p>
            <a:pPr>
              <a:lnSpc>
                <a:spcPct val="15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bouchon, âne, mouton, cœur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R="0" lvl="0" algn="just" defTabSz="914400" rtl="0" eaLnBrk="0" fontAlgn="base" latinLnBrk="0" hangingPunct="0">
              <a:lnSpc>
                <a:spcPct val="150000"/>
              </a:lnSpc>
              <a:spcBef>
                <a:spcPts val="600"/>
              </a:spcBef>
              <a:spcAft>
                <a:spcPct val="0"/>
              </a:spcAft>
              <a:buClrTx/>
              <a:buSzTx/>
              <a:tabLst/>
            </a:pPr>
            <a:endParaRPr lang="fr-FR" altLang="fr-FR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R="0" lvl="0" algn="just" defTabSz="914400" rtl="0" eaLnBrk="0" fontAlgn="base" latinLnBrk="0" hangingPunct="0">
              <a:lnSpc>
                <a:spcPct val="150000"/>
              </a:lnSpc>
              <a:spcBef>
                <a:spcPts val="600"/>
              </a:spcBef>
              <a:spcAft>
                <a:spcPct val="0"/>
              </a:spcAft>
              <a:buClrTx/>
              <a:buSzTx/>
              <a:tabLst/>
            </a:pPr>
            <a:endParaRPr kumimoji="0" lang="fr-FR" altLang="fr-FR" u="sng" strike="noStrike" cap="none" normalizeH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 flipV="1">
            <a:off x="808038" y="296214"/>
            <a:ext cx="4987454" cy="45099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58428082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2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S1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4 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Production d’écrit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3" y="669925"/>
            <a:ext cx="11541236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50000"/>
              </a:lnSpc>
            </a:pP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Tu as rêvé que ton copain était  dans un château au temps des seigneurs. Tu lui racontes ton rêve. Écris un texte au passé composé à la deuxième personne pour dire ce qu’il faisait dans ce château.</a:t>
            </a:r>
          </a:p>
          <a:p>
            <a:pPr>
              <a:lnSpc>
                <a:spcPct val="150000"/>
              </a:lnSpc>
            </a:pPr>
            <a:endParaRPr lang="fr-FR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Choisis parmi les expressions suivantes contenant un verbe en </a:t>
            </a: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-er 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manier l’épée, recopier des manuscrits, préparer des potions avec des herbes, accompagner le seigneur à la chasse, rester avec la femme du seigneur pour écouter des histoires, broder, jouer aux osselets, manger sans fourchette, écouter de la musique, participer à une fête, à un tournoi etc. </a:t>
            </a:r>
          </a:p>
          <a:p>
            <a:pPr>
              <a:lnSpc>
                <a:spcPct val="150000"/>
              </a:lnSpc>
            </a:pP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600" i="1" dirty="0"/>
              <a:t> </a:t>
            </a:r>
            <a:r>
              <a:rPr lang="fr-FR" altLang="fr-FR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Je fais attention à :</a:t>
            </a:r>
          </a:p>
          <a:p>
            <a:pPr marL="285750" marR="0" lvl="0" indent="-285750" algn="just" defTabSz="914400" rtl="0" eaLnBrk="0" fontAlgn="base" latinLnBrk="0" hangingPunct="0">
              <a:lnSpc>
                <a:spcPct val="150000"/>
              </a:lnSpc>
              <a:spcBef>
                <a:spcPts val="600"/>
              </a:spcBef>
              <a:spcAft>
                <a:spcPct val="0"/>
              </a:spcAft>
              <a:buClrTx/>
              <a:buSzTx/>
              <a:buFontTx/>
              <a:buChar char="-"/>
              <a:tabLst/>
            </a:pPr>
            <a:r>
              <a:rPr lang="fr-FR" altLang="fr-FR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 majuscule et le point à la fin des phrases.</a:t>
            </a:r>
          </a:p>
          <a:p>
            <a:pPr marL="285750" marR="0" lvl="0" indent="-285750" algn="just" defTabSz="914400" rtl="0" eaLnBrk="0" fontAlgn="base" latinLnBrk="0" hangingPunct="0">
              <a:lnSpc>
                <a:spcPct val="150000"/>
              </a:lnSpc>
              <a:spcBef>
                <a:spcPts val="600"/>
              </a:spcBef>
              <a:spcAft>
                <a:spcPct val="0"/>
              </a:spcAft>
              <a:buClrTx/>
              <a:buSzTx/>
              <a:buFontTx/>
              <a:buChar char="-"/>
              <a:tabLst/>
            </a:pPr>
            <a:r>
              <a:rPr lang="fr-FR" altLang="fr-FR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L’emploie du passé composé</a:t>
            </a:r>
          </a:p>
          <a:p>
            <a:pPr marL="285750" marR="0" lvl="0" indent="-285750" algn="just" defTabSz="914400" rtl="0" eaLnBrk="0" fontAlgn="base" latinLnBrk="0" hangingPunct="0">
              <a:lnSpc>
                <a:spcPct val="150000"/>
              </a:lnSpc>
              <a:spcBef>
                <a:spcPts val="600"/>
              </a:spcBef>
              <a:spcAft>
                <a:spcPct val="0"/>
              </a:spcAft>
              <a:buClrTx/>
              <a:buSzTx/>
              <a:buFontTx/>
              <a:buChar char="-"/>
              <a:tabLst/>
            </a:pPr>
            <a:r>
              <a:rPr lang="fr-FR" altLang="fr-FR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L’enchainement des phrases</a:t>
            </a:r>
          </a:p>
          <a:p>
            <a:pPr marR="0" lvl="0" algn="r" defTabSz="914400" rtl="0" eaLnBrk="0" fontAlgn="base" latinLnBrk="0" hangingPunct="0">
              <a:lnSpc>
                <a:spcPct val="200000"/>
              </a:lnSpc>
              <a:spcBef>
                <a:spcPts val="600"/>
              </a:spcBef>
              <a:spcAft>
                <a:spcPct val="0"/>
              </a:spcAft>
              <a:buClrTx/>
              <a:buSzTx/>
              <a:tabLst/>
            </a:pPr>
            <a:r>
              <a:rPr lang="fr-FR" altLang="fr-FR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* 2 phrases / ** 3 phrases / ***4 phrases</a:t>
            </a:r>
            <a:endParaRPr lang="fr-FR" alt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R="0" lvl="0" algn="just" defTabSz="914400" rtl="0" eaLnBrk="0" fontAlgn="base" latinLnBrk="0" hangingPunct="0">
              <a:lnSpc>
                <a:spcPct val="200000"/>
              </a:lnSpc>
              <a:spcBef>
                <a:spcPts val="600"/>
              </a:spcBef>
              <a:spcAft>
                <a:spcPct val="0"/>
              </a:spcAft>
              <a:buClrTx/>
              <a:buSzTx/>
              <a:tabLst/>
            </a:pPr>
            <a:endParaRPr kumimoji="0" lang="fr-FR" altLang="fr-FR" sz="2200" u="sng" strike="noStrike" cap="none" normalizeH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2831716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transposons le texte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3" y="669925"/>
            <a:ext cx="11541236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15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Vivre au temps des mammouths.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Un matin, à ton réveil, tu </a:t>
            </a:r>
            <a:r>
              <a:rPr lang="fr-FR" sz="1400" strike="sngStrike" dirty="0">
                <a:latin typeface="Arial" panose="020B0604020202020204" pitchFamily="34" charset="0"/>
                <a:cs typeface="Arial" panose="020B0604020202020204" pitchFamily="34" charset="0"/>
              </a:rPr>
              <a:t>es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dans un camp préhistorique. Tu vis comme les hommes préhistoriques. Tu réagis comment ?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		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étais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- Tu trouves excitant de vivre avec les hommes préhistoriques ?  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- Tu penses que la Préhistoire est une vraie galère  et tu veux rentrer tout de suite chez toi ?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- Tu aimes cette expérience, mais tu ne participes pas à tout ? </a:t>
            </a:r>
          </a:p>
          <a:p>
            <a:pPr algn="just"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7" name="ZoneTexte 6">
            <a:extLst>
              <a:ext uri="{FF2B5EF4-FFF2-40B4-BE49-F238E27FC236}">
                <a16:creationId xmlns:a16="http://schemas.microsoft.com/office/drawing/2014/main" id="{E71E8AA7-5031-A14E-9D7A-F48F5174D19B}"/>
              </a:ext>
            </a:extLst>
          </p:cNvPr>
          <p:cNvSpPr txBox="1"/>
          <p:nvPr/>
        </p:nvSpPr>
        <p:spPr>
          <a:xfrm>
            <a:off x="133815" y="2843561"/>
            <a:ext cx="11898351" cy="9074087"/>
          </a:xfrm>
          <a:prstGeom prst="rect">
            <a:avLst/>
          </a:prstGeom>
          <a:noFill/>
        </p:spPr>
        <p:txBody>
          <a:bodyPr wrap="square" numCol="2" rtlCol="0">
            <a:spAutoFit/>
          </a:bodyPr>
          <a:lstStyle/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Pour le savoir, réponds aux questions suivantes :</a:t>
            </a: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1. Tu aides les hommes préhistoriques à faire du feu?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prends deux silex et tu fais comme eux.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regrettes de ne pas avoir emporté un briquet.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regardes sans les aider.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2. Que fais-tu quand tu as froid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Tu prends une peau de bête en pensant : « Pff, ce n’est pas très propre ! » </a:t>
            </a: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poses une peau de bête sur tes épaules et tu dis : - Chouette, c’est bien chaud ! 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ne prends rien. Tu grelottes et tu rêves d’un bon feu de cheminée.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** 3. Qui accompagnes-tu dans la journée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Les hommes pour chasser le mammouth.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Les femmes pour cueillir des fruits, c’est moins dangereux !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as peur alors tu restes dans le camp.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3783889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transposons le texte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3" y="669925"/>
            <a:ext cx="11541236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algn="just"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7" name="ZoneTexte 6">
            <a:extLst>
              <a:ext uri="{FF2B5EF4-FFF2-40B4-BE49-F238E27FC236}">
                <a16:creationId xmlns:a16="http://schemas.microsoft.com/office/drawing/2014/main" id="{E71E8AA7-5031-A14E-9D7A-F48F5174D19B}"/>
              </a:ext>
            </a:extLst>
          </p:cNvPr>
          <p:cNvSpPr txBox="1"/>
          <p:nvPr/>
        </p:nvSpPr>
        <p:spPr>
          <a:xfrm>
            <a:off x="156117" y="874713"/>
            <a:ext cx="11898351" cy="8125301"/>
          </a:xfrm>
          <a:prstGeom prst="rect">
            <a:avLst/>
          </a:prstGeom>
          <a:noFill/>
        </p:spPr>
        <p:txBody>
          <a:bodyPr wrap="square" numCol="2" rtlCol="0">
            <a:spAutoFit/>
          </a:bodyPr>
          <a:lstStyle/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4. Quel dessin fais-tu sur les parois de la grotte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Ton portrait pour montrer ta présence.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Un animal vu pendant la chasse.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Ta maison qui te manque.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5. Où dors-tu?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Dans ton lit car tu retournes chez toi le soir.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Sous une des tentes du campement.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Dehors à côté du feu.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*** 6 Quand veux-tu rentrer chez toi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Au bout d’une semaine.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 soir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Tout de suite.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détestes cette vie.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adores cette vie.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aimes un peu mais pas trop. </a:t>
            </a: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32052180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transposons le texte : correction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3" y="669925"/>
            <a:ext cx="11541236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Vivre au temps des mammouths.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Un matin, à ton réveil,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étais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dans un camp préhistorique. Tu vi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vais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comme les hommes préhistoriques.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réagi comment ?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-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trouv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excitant de vivre avec les hommes préhistoriques ?  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-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pens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que la Préhistoire était une vraie galère  et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v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oulu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rentrer tout de suite chez toi ?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-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aim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cette expérience, mais tu n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’as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pas particip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pas à tout ? </a:t>
            </a: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7" name="ZoneTexte 6">
            <a:extLst>
              <a:ext uri="{FF2B5EF4-FFF2-40B4-BE49-F238E27FC236}">
                <a16:creationId xmlns:a16="http://schemas.microsoft.com/office/drawing/2014/main" id="{E71E8AA7-5031-A14E-9D7A-F48F5174D19B}"/>
              </a:ext>
            </a:extLst>
          </p:cNvPr>
          <p:cNvSpPr txBox="1"/>
          <p:nvPr/>
        </p:nvSpPr>
        <p:spPr>
          <a:xfrm>
            <a:off x="242933" y="2843561"/>
            <a:ext cx="11898351" cy="12090297"/>
          </a:xfrm>
          <a:prstGeom prst="rect">
            <a:avLst/>
          </a:prstGeom>
          <a:noFill/>
        </p:spPr>
        <p:txBody>
          <a:bodyPr wrap="square" numCol="2" rtlCol="0">
            <a:spAutoFit/>
          </a:bodyPr>
          <a:lstStyle/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Pour le savoir, réponds aux questions suivantes :</a:t>
            </a: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1. Tu </a:t>
            </a:r>
            <a:r>
              <a:rPr lang="fr-FR" sz="14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 aid</a:t>
            </a:r>
            <a:r>
              <a:rPr lang="fr-FR" sz="14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 </a:t>
            </a: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les hommes préhistoriques à faire du feu?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as pr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deux silex et tu as fait comme eux.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regrett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de ne pas avoir emporté un briquet.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regard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sans les aider. </a:t>
            </a: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2. </a:t>
            </a:r>
            <a:r>
              <a:rPr lang="fr-FR" sz="14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Qu’as-tu fait </a:t>
            </a: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quand tu as eu froid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pr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une peau de bête en pensant : « Pff, ce n’est pas très propre ! » </a:t>
            </a: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u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pos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une peau de bête sur tes épaules et tu </a:t>
            </a:r>
            <a:r>
              <a:rPr lang="fr-FR" sz="140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>
                <a:latin typeface="Arial" panose="020B0604020202020204" pitchFamily="34" charset="0"/>
                <a:cs typeface="Arial" panose="020B0604020202020204" pitchFamily="34" charset="0"/>
              </a:rPr>
              <a:t> dit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- Chouette, c’est bien chaud ! 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n’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rien pr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.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grelott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et tu as rêvé d’un bon feu de cheminée.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3. Qui </a:t>
            </a:r>
            <a:r>
              <a:rPr lang="fr-FR" sz="14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as-tu accompagné </a:t>
            </a: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dans la journée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Les hommes pour chasser le mammouth.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Les femmes pour cueillir des fruits, c’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était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moins dangereux !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avais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peur alors tu es resté(e) dans le camp. </a:t>
            </a: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6894586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transposons le texte : correction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3" y="669925"/>
            <a:ext cx="11541236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algn="just"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7" name="ZoneTexte 6">
            <a:extLst>
              <a:ext uri="{FF2B5EF4-FFF2-40B4-BE49-F238E27FC236}">
                <a16:creationId xmlns:a16="http://schemas.microsoft.com/office/drawing/2014/main" id="{E71E8AA7-5031-A14E-9D7A-F48F5174D19B}"/>
              </a:ext>
            </a:extLst>
          </p:cNvPr>
          <p:cNvSpPr txBox="1"/>
          <p:nvPr/>
        </p:nvSpPr>
        <p:spPr>
          <a:xfrm>
            <a:off x="156117" y="874713"/>
            <a:ext cx="11898351" cy="7781426"/>
          </a:xfrm>
          <a:prstGeom prst="rect">
            <a:avLst/>
          </a:prstGeom>
          <a:noFill/>
        </p:spPr>
        <p:txBody>
          <a:bodyPr wrap="square" numCol="2" rtlCol="0">
            <a:spAutoFit/>
          </a:bodyPr>
          <a:lstStyle/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4. Quel dessin </a:t>
            </a:r>
            <a:r>
              <a:rPr lang="fr-FR" sz="14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as-tu fait </a:t>
            </a: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sur les parois de la grotte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Ton portrait pour montrer ta présence.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Un animal vu pendant la chasse.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Ta maison qui te manque.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5. Où </a:t>
            </a:r>
            <a:r>
              <a:rPr lang="fr-FR" sz="14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as-tu dormi</a:t>
            </a: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Dans ton lit car tu es retourn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é(e)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chez toi le soir.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Sous une des tentes du campement.</a:t>
            </a: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l"/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Dehors à côté du feu.</a:t>
            </a: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l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l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l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l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l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l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200000"/>
              </a:lnSpc>
              <a:buFont typeface="Wingdings" pitchFamily="2" charset="2"/>
              <a:buChar char="l"/>
            </a:pP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200000"/>
              </a:lnSpc>
            </a:pP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6 Quand </a:t>
            </a:r>
            <a:r>
              <a:rPr lang="fr-FR" sz="1400" b="1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as-tu voulu </a:t>
            </a:r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rentrer chez toi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Au bout d’une semaine.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 soir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Tout de suite.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détest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cette vie.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ador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cette vie. </a:t>
            </a:r>
          </a:p>
          <a:p>
            <a:pPr>
              <a:lnSpc>
                <a:spcPct val="200000"/>
              </a:lnSpc>
            </a:pP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aim</a:t>
            </a:r>
            <a:r>
              <a:rPr lang="fr-FR" sz="1400" dirty="0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un peu mais pas trop.</a:t>
            </a: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3200235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1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Je m’exerce seul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242933" y="669925"/>
            <a:ext cx="11541236" cy="5936937"/>
          </a:xfrm>
          <a:prstGeom prst="rect">
            <a:avLst/>
          </a:prstGeom>
          <a:noFill/>
          <a:ln w="25400" algn="ctr">
            <a:solidFill>
              <a:schemeClr val="bg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>
              <a:lnSpc>
                <a:spcPct val="200000"/>
              </a:lnSpc>
            </a:pPr>
            <a:r>
              <a:rPr lang="fr-FR" sz="2400" b="1" dirty="0">
                <a:latin typeface="Arial" panose="020B0604020202020204" pitchFamily="34" charset="0"/>
                <a:cs typeface="Arial" panose="020B0604020202020204" pitchFamily="34" charset="0"/>
              </a:rPr>
              <a:t>Transpose au passé composé.</a:t>
            </a: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Tu regardes un peu la télévision. </a:t>
            </a: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Hier</a:t>
            </a:r>
            <a:r>
              <a:rPr lang="fr-FR" sz="2400" i="1">
                <a:latin typeface="Arial" panose="020B0604020202020204" pitchFamily="34" charset="0"/>
                <a:cs typeface="Arial" panose="020B0604020202020204" pitchFamily="34" charset="0"/>
              </a:rPr>
              <a:t>, ...</a:t>
            </a:r>
          </a:p>
          <a:p>
            <a:pPr>
              <a:lnSpc>
                <a:spcPct val="200000"/>
              </a:lnSpc>
            </a:pPr>
            <a:r>
              <a:rPr lang="fr-FR" sz="2400" i="1">
                <a:latin typeface="Arial" panose="020B0604020202020204" pitchFamily="34" charset="0"/>
                <a:cs typeface="Arial" panose="020B0604020202020204" pitchFamily="34" charset="0"/>
              </a:rPr>
              <a:t>Puis </a:t>
            </a: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tu prends ton sac et tu fais tes devoirs. </a:t>
            </a: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Tu récites tes leçons dans ta tête. </a:t>
            </a:r>
          </a:p>
          <a:p>
            <a:pPr>
              <a:lnSpc>
                <a:spcPct val="200000"/>
              </a:lnSpc>
            </a:pPr>
            <a:r>
              <a:rPr lang="fr-FR" sz="2400" i="1" dirty="0">
                <a:latin typeface="Arial" panose="020B0604020202020204" pitchFamily="34" charset="0"/>
                <a:cs typeface="Arial" panose="020B0604020202020204" pitchFamily="34" charset="0"/>
              </a:rPr>
              <a:t>** Ensuite tu manges et tu révises tes leçons avant d’aller te coucher. </a:t>
            </a:r>
          </a:p>
          <a:p>
            <a:pPr>
              <a:lnSpc>
                <a:spcPct val="200000"/>
              </a:lnSpc>
            </a:pPr>
            <a:endParaRPr lang="fr-FR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marR="0" lvl="0" indent="0" algn="just" defTabSz="914400" rtl="0" eaLnBrk="0" fontAlgn="base" latinLnBrk="0" hangingPunct="0">
              <a:lnSpc>
                <a:spcPct val="200000"/>
              </a:lnSpc>
              <a:spcBef>
                <a:spcPts val="6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altLang="fr-FR" sz="2000" i="1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5022241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2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2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Activités sur les phrases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/>
          <p:cNvSpPr txBox="1">
            <a:spLocks noChangeArrowheads="1"/>
          </p:cNvSpPr>
          <p:nvPr/>
        </p:nvSpPr>
        <p:spPr bwMode="auto">
          <a:xfrm>
            <a:off x="402768" y="874713"/>
            <a:ext cx="11406374" cy="5604146"/>
          </a:xfrm>
          <a:prstGeom prst="rect">
            <a:avLst/>
          </a:prstGeom>
          <a:noFill/>
          <a:ln w="25400" algn="ctr">
            <a:solidFill>
              <a:srgbClr val="7030A0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r>
              <a:rPr lang="fr-FR" sz="1600" b="1" dirty="0">
                <a:latin typeface="Arial" panose="020B0604020202020204" pitchFamily="34" charset="0"/>
                <a:cs typeface="Arial" panose="020B0604020202020204" pitchFamily="34" charset="0"/>
              </a:rPr>
              <a:t>Vivre au temps des mammouths.</a:t>
            </a:r>
            <a:endParaRPr lang="fr-FR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 Un matin, à ton réveil, tu es dans un camp préhistorique. Tu vis comme les hommes préhistoriques. Tu réagis comment ?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- Tu trouves excitant de vivre avec les hommes préhistoriques ?  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- Tu penses que la Préhistoire est une vraie galère  et tu veux rentrer tout de suite chez toi ? </a:t>
            </a:r>
          </a:p>
          <a:p>
            <a:r>
              <a:rPr lang="fr-FR" sz="1600" dirty="0">
                <a:latin typeface="Arial" panose="020B0604020202020204" pitchFamily="34" charset="0"/>
                <a:cs typeface="Arial" panose="020B0604020202020204" pitchFamily="34" charset="0"/>
              </a:rPr>
              <a:t>- Tu aimes cette expérience, mais tu ne participes pas à tout ? </a:t>
            </a:r>
          </a:p>
          <a:p>
            <a:r>
              <a:rPr lang="fr-FR" sz="1100" dirty="0"/>
              <a:t> </a:t>
            </a:r>
          </a:p>
        </p:txBody>
      </p:sp>
      <p:sp>
        <p:nvSpPr>
          <p:cNvPr id="7" name="Text Box 5"/>
          <p:cNvSpPr txBox="1">
            <a:spLocks noChangeArrowheads="1"/>
          </p:cNvSpPr>
          <p:nvPr/>
        </p:nvSpPr>
        <p:spPr bwMode="auto">
          <a:xfrm>
            <a:off x="5530739" y="90488"/>
            <a:ext cx="6137519" cy="71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kumimoji="0" lang="fr-FR" altLang="fr-FR" sz="1800" b="0" i="0" u="sng" strike="noStrike" cap="none" normalizeH="0" baseline="0" dirty="0">
                <a:ln>
                  <a:noFill/>
                </a:ln>
                <a:solidFill>
                  <a:srgbClr val="7030A0"/>
                </a:solidFill>
                <a:effectLst/>
                <a:latin typeface="Arial" panose="020B0604020202020204" pitchFamily="34" charset="0"/>
              </a:rPr>
              <a:t>Semaine 2 : </a:t>
            </a: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Vivre au temps des mammouths</a:t>
            </a: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2" name="ZoneTexte 1">
            <a:extLst>
              <a:ext uri="{FF2B5EF4-FFF2-40B4-BE49-F238E27FC236}">
                <a16:creationId xmlns:a16="http://schemas.microsoft.com/office/drawing/2014/main" id="{7D1C5C2D-7F24-6A46-A7C7-80E95B56073E}"/>
              </a:ext>
            </a:extLst>
          </p:cNvPr>
          <p:cNvSpPr txBox="1"/>
          <p:nvPr/>
        </p:nvSpPr>
        <p:spPr>
          <a:xfrm>
            <a:off x="524107" y="2297151"/>
            <a:ext cx="10404087" cy="8340745"/>
          </a:xfrm>
          <a:prstGeom prst="rect">
            <a:avLst/>
          </a:prstGeom>
          <a:noFill/>
        </p:spPr>
        <p:txBody>
          <a:bodyPr wrap="square" numCol="2" rtlCol="0">
            <a:spAutoFit/>
          </a:bodyPr>
          <a:lstStyle/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Pour le savoir, réponds aux questions suivantes :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1. Tu aides les hommes préhistoriques à faire du feu?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prends deux silex et tu fais comme eux.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regrettes de ne pas avoir emporté un briquet.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regardes sans les aider.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2. Que fais-tu quand tu as froid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prends une peau de bête en pensant : « Pff, ce n’est pas très propre ! »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poses une peau de bête sur tes épaules et tu dis : - Chouette, c’est bien chaud ! 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ne prends rien. Tu grelottes et tu rêves d’un bon feu de cheminée.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3. Qui accompagnes-tu dans la journée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Les hommes pour chasser le mammouth.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Les femmes pour cueillir des fruits, c’est moins dangereux !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Tu as peur alors tu restes dans le camp.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4. Quel dessin fais-tu sur les parois de la grotte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Ton portrait pour montrer ta présence.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Un animal vu pendant la chasse.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Ta maison qui te manque.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5. Où dors-tu?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Dans ton lit car tu retournes chez toi le soir.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Sous une des tentes du campement.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Dehors à côté du feu.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b="1" dirty="0">
                <a:latin typeface="Arial" panose="020B0604020202020204" pitchFamily="34" charset="0"/>
                <a:cs typeface="Arial" panose="020B0604020202020204" pitchFamily="34" charset="0"/>
              </a:rPr>
              <a:t>6 Quand veux-tu rentrer chez toi ?</a:t>
            </a:r>
            <a:endParaRPr lang="fr-FR" sz="1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Au bout d’une semaine.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Le soir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 Tout de suite.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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détestes cette vie.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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adores cette vie. </a:t>
            </a:r>
          </a:p>
          <a:p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Majorité de 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  <a:sym typeface="Wingdings" pitchFamily="2" charset="2"/>
              </a:rPr>
              <a:t></a:t>
            </a:r>
            <a:r>
              <a:rPr lang="fr-FR" sz="1400" dirty="0">
                <a:latin typeface="Arial" panose="020B0604020202020204" pitchFamily="34" charset="0"/>
                <a:cs typeface="Arial" panose="020B0604020202020204" pitchFamily="34" charset="0"/>
              </a:rPr>
              <a:t> : tu aimes un peu mais pas trop. 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16586374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2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Activité sur</a:t>
            </a:r>
            <a:r>
              <a:rPr kumimoji="0" lang="fr-FR" altLang="fr-FR" sz="1400" b="0" i="1" u="none" strike="noStrike" cap="none" normalizeH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 les phrases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8" name="Text Box 7"/>
          <p:cNvSpPr txBox="1">
            <a:spLocks noChangeArrowheads="1"/>
          </p:cNvSpPr>
          <p:nvPr/>
        </p:nvSpPr>
        <p:spPr bwMode="auto">
          <a:xfrm>
            <a:off x="419100" y="738188"/>
            <a:ext cx="11713177" cy="57663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285750" indent="-285750"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buChar char="•"/>
            </a:pPr>
            <a:r>
              <a:rPr kumimoji="0" lang="fr-FR" altLang="fr-FR" b="0" i="0" u="sng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Relevons</a:t>
            </a:r>
            <a:r>
              <a:rPr kumimoji="0" lang="fr-FR" altLang="fr-FR" b="0" i="0" strike="noStrike" cap="none" normalizeH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  <a:t> les phrases interrogatives.</a:t>
            </a:r>
          </a:p>
          <a:p>
            <a:pPr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fr-FR" altLang="fr-FR" dirty="0">
                <a:latin typeface="Arial" panose="020B0604020202020204" pitchFamily="34" charset="0"/>
              </a:rPr>
              <a:t>___________________________________________________________________________________________</a:t>
            </a:r>
          </a:p>
          <a:p>
            <a:pPr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fr-FR" altLang="fr-FR" dirty="0">
                <a:latin typeface="Arial" panose="020B0604020202020204" pitchFamily="34" charset="0"/>
              </a:rPr>
              <a:t>___________________________________________________________________________________________</a:t>
            </a:r>
          </a:p>
          <a:p>
            <a:pPr eaLnBrk="0" fontAlgn="base" hangingPunct="0">
              <a:lnSpc>
                <a:spcPct val="200000"/>
              </a:lnSpc>
              <a:spcBef>
                <a:spcPct val="0"/>
              </a:spcBef>
              <a:spcAft>
                <a:spcPct val="0"/>
              </a:spcAft>
            </a:pPr>
            <a:r>
              <a:rPr lang="fr-FR" altLang="fr-FR" dirty="0">
                <a:latin typeface="Arial" panose="020B0604020202020204" pitchFamily="34" charset="0"/>
              </a:rPr>
              <a:t>___________________________________________________________________________________________</a:t>
            </a:r>
          </a:p>
          <a:p>
            <a:pPr>
              <a:lnSpc>
                <a:spcPct val="150000"/>
              </a:lnSpc>
            </a:pPr>
            <a:r>
              <a:rPr lang="fr-FR" u="sng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b="1" u="sng" dirty="0">
                <a:latin typeface="Arial" panose="020B0604020202020204" pitchFamily="34" charset="0"/>
                <a:cs typeface="Arial" panose="020B0604020202020204" pitchFamily="34" charset="0"/>
              </a:rPr>
              <a:t>Relis </a:t>
            </a: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ces questions questions en utilisant est-ce que puis écris les questions.</a:t>
            </a:r>
          </a:p>
          <a:p>
            <a:pPr marL="285750" indent="-285750">
              <a:lnSpc>
                <a:spcPct val="150000"/>
              </a:lnSpc>
              <a:buFontTx/>
              <a:buChar char="-"/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Tu as trouvé excitant de vivre avec les hommes préhistoriques ?  </a:t>
            </a:r>
          </a:p>
          <a:p>
            <a:pPr>
              <a:lnSpc>
                <a:spcPct val="150000"/>
              </a:lnSpc>
            </a:pPr>
            <a:r>
              <a:rPr lang="fr-FR" altLang="fr-FR" dirty="0">
                <a:latin typeface="Arial" panose="020B0604020202020204" pitchFamily="34" charset="0"/>
              </a:rPr>
              <a:t>_________________________________________________________________________________________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150000"/>
              </a:lnSpc>
              <a:buFontTx/>
              <a:buChar char="-"/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Tu as pensé que la Préhistoire était une vraie galère  et tu as voulu rentrer tout de suite chez toi ? </a:t>
            </a:r>
          </a:p>
          <a:p>
            <a:pPr>
              <a:lnSpc>
                <a:spcPct val="150000"/>
              </a:lnSpc>
            </a:pPr>
            <a:r>
              <a:rPr lang="fr-FR" altLang="fr-FR" dirty="0">
                <a:latin typeface="Arial" panose="020B0604020202020204" pitchFamily="34" charset="0"/>
              </a:rPr>
              <a:t>_________________________________________________________________________________________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lnSpc>
                <a:spcPct val="150000"/>
              </a:lnSpc>
              <a:buFontTx/>
              <a:buChar char="-"/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Tu as aimé cette expérience, mais tu n’as pas participé pas à tout ? </a:t>
            </a:r>
          </a:p>
          <a:p>
            <a:pPr>
              <a:lnSpc>
                <a:spcPct val="150000"/>
              </a:lnSpc>
            </a:pPr>
            <a:r>
              <a:rPr lang="fr-FR" altLang="fr-FR" dirty="0">
                <a:latin typeface="Arial" panose="020B0604020202020204" pitchFamily="34" charset="0"/>
              </a:rPr>
              <a:t>_________________________________________________________________________________________</a:t>
            </a:r>
            <a:endParaRPr lang="fr-FR" i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fr-FR" dirty="0"/>
          </a:p>
          <a:p>
            <a:r>
              <a:rPr lang="fr-FR" b="1" u="sng" dirty="0">
                <a:latin typeface="Arial" panose="020B0604020202020204" pitchFamily="34" charset="0"/>
                <a:cs typeface="Arial" panose="020B0604020202020204" pitchFamily="34" charset="0"/>
              </a:rPr>
              <a:t>Relis</a:t>
            </a: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 la question : Tu as réagi comment ? en inversant le sujet. Ecris cette question.</a:t>
            </a:r>
          </a:p>
          <a:p>
            <a:pPr eaLnBrk="0" fontAlgn="base" hangingPunct="0">
              <a:lnSpc>
                <a:spcPct val="150000"/>
              </a:lnSpc>
              <a:spcBef>
                <a:spcPct val="0"/>
              </a:spcBef>
              <a:spcAft>
                <a:spcPct val="0"/>
              </a:spcAft>
            </a:pPr>
            <a:r>
              <a:rPr lang="fr-FR" altLang="fr-FR" dirty="0">
                <a:latin typeface="Arial" panose="020B0604020202020204" pitchFamily="34" charset="0"/>
              </a:rPr>
              <a:t>_________________________________________________________________________________________</a:t>
            </a:r>
            <a:endParaRPr kumimoji="0" lang="fr-FR" altLang="fr-FR" b="0" i="0" u="sng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684927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2"/>
          <p:cNvSpPr>
            <a:spLocks noChangeArrowheads="1"/>
          </p:cNvSpPr>
          <p:nvPr/>
        </p:nvSpPr>
        <p:spPr bwMode="auto">
          <a:xfrm>
            <a:off x="30163" y="90488"/>
            <a:ext cx="777875" cy="533400"/>
          </a:xfrm>
          <a:prstGeom prst="ellipse">
            <a:avLst/>
          </a:prstGeom>
          <a:solidFill>
            <a:srgbClr val="7030A0"/>
          </a:solidFill>
          <a:ln w="25400" algn="ctr">
            <a:solidFill>
              <a:srgbClr val="000000"/>
            </a:solidFill>
            <a:round/>
            <a:headEnd/>
            <a:tailEnd/>
          </a:ln>
          <a:effectLst/>
          <a:extLst/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lvl="0" algn="ctr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fr-FR" altLang="fr-FR" sz="2000" dirty="0">
                <a:solidFill>
                  <a:srgbClr val="000000"/>
                </a:solidFill>
                <a:latin typeface="Arial" panose="020B0604020202020204" pitchFamily="34" charset="0"/>
              </a:rPr>
              <a:t>S2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808038" y="403225"/>
            <a:ext cx="3549650" cy="334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fr-FR" altLang="fr-FR" sz="14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Jour 2 </a:t>
            </a:r>
            <a:r>
              <a:rPr kumimoji="0" lang="fr-FR" altLang="fr-FR" sz="1400" b="0" i="1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Activité sur</a:t>
            </a:r>
            <a:r>
              <a:rPr kumimoji="0" lang="fr-FR" altLang="fr-FR" sz="1400" b="0" i="1" u="none" strike="noStrike" cap="none" normalizeH="0" dirty="0">
                <a:ln>
                  <a:noFill/>
                </a:ln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 les phrases</a:t>
            </a:r>
            <a:endParaRPr kumimoji="0" lang="fr-FR" altLang="fr-FR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cxnSp>
        <p:nvCxnSpPr>
          <p:cNvPr id="1030" name="AutoShape 6"/>
          <p:cNvCxnSpPr>
            <a:cxnSpLocks noChangeShapeType="1"/>
          </p:cNvCxnSpPr>
          <p:nvPr/>
        </p:nvCxnSpPr>
        <p:spPr bwMode="auto">
          <a:xfrm>
            <a:off x="808038" y="341313"/>
            <a:ext cx="4343400" cy="15875"/>
          </a:xfrm>
          <a:prstGeom prst="straightConnector1">
            <a:avLst/>
          </a:prstGeom>
          <a:noFill/>
          <a:ln w="25400">
            <a:solidFill>
              <a:srgbClr val="7030A0"/>
            </a:solidFill>
            <a:round/>
            <a:headEnd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cxnSp>
      <p:sp>
        <p:nvSpPr>
          <p:cNvPr id="8" name="Text Box 7"/>
          <p:cNvSpPr txBox="1">
            <a:spLocks noChangeArrowheads="1"/>
          </p:cNvSpPr>
          <p:nvPr/>
        </p:nvSpPr>
        <p:spPr bwMode="auto">
          <a:xfrm>
            <a:off x="419100" y="738188"/>
            <a:ext cx="11679973" cy="57663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Dans chaque phrase, entoure </a:t>
            </a:r>
            <a:r>
              <a:rPr lang="fr-FR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 sujet </a:t>
            </a: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en bleu, </a:t>
            </a:r>
            <a:r>
              <a:rPr lang="fr-FR" b="1" dirty="0">
                <a:solidFill>
                  <a:srgbClr val="FFC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 groupe verbal </a:t>
            </a: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en jaune et le ou les groupes déplaçables et supprimables (</a:t>
            </a:r>
            <a:r>
              <a:rPr lang="fr-FR" b="1" dirty="0">
                <a:solidFill>
                  <a:srgbClr val="00B05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les compléments circonstanciels</a:t>
            </a: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) en vert. Souligne le verbe en rouge, donne son infinitif. </a:t>
            </a:r>
          </a:p>
          <a:p>
            <a:pPr>
              <a:lnSpc>
                <a:spcPct val="15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Pour faire du feu, tu as pris deux silex.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Sur les parois de la grotte, tu as dessiné un animal.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**Tu es retourné chez toi le soir.</a:t>
            </a:r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lnSpc>
                <a:spcPct val="150000"/>
              </a:lnSpc>
            </a:pPr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***Tu es rentrée chez toi au bout d’une semaine.</a:t>
            </a:r>
          </a:p>
          <a:p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Redis les phrases en changeant les compléments circonstanciels de place. **Indique s’il s’agit d’un CCL, CCT ou CCM.</a:t>
            </a:r>
          </a:p>
          <a:p>
            <a:endParaRPr lang="fr-FR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Indique la nature des sujets.</a:t>
            </a:r>
          </a:p>
          <a:p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**Quel est le groupe de mots que l’on ne peut ni supprimer ni déplacer  dans le groupe verbal ? </a:t>
            </a:r>
          </a:p>
          <a:p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**Dans la première phrase, remplacer ce groupe par </a:t>
            </a:r>
            <a:r>
              <a:rPr lang="fr-FR" b="1" i="1" dirty="0">
                <a:latin typeface="Arial" panose="020B0604020202020204" pitchFamily="34" charset="0"/>
                <a:cs typeface="Arial" panose="020B0604020202020204" pitchFamily="34" charset="0"/>
              </a:rPr>
              <a:t>les</a:t>
            </a:r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r>
              <a:rPr lang="fr-FR" b="1" dirty="0">
                <a:latin typeface="Arial" panose="020B0604020202020204" pitchFamily="34" charset="0"/>
                <a:cs typeface="Arial" panose="020B0604020202020204" pitchFamily="34" charset="0"/>
              </a:rPr>
              <a:t>*** Dans la phrase suivante souligne les deux verbes :</a:t>
            </a:r>
          </a:p>
          <a:p>
            <a:endParaRPr lang="fr-FR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fr-FR" i="1" dirty="0">
                <a:latin typeface="Arial" panose="020B0604020202020204" pitchFamily="34" charset="0"/>
                <a:cs typeface="Arial" panose="020B0604020202020204" pitchFamily="34" charset="0"/>
              </a:rPr>
              <a:t>Tu as pris deux silex et tu as fait comme eux.</a:t>
            </a:r>
            <a:r>
              <a:rPr lang="fr-FR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kumimoji="0" lang="fr-FR" altLang="fr-FR" b="0" i="0" u="sng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854234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734</TotalTime>
  <Words>471</Words>
  <Application>Microsoft Macintosh PowerPoint</Application>
  <PresentationFormat>Grand écran</PresentationFormat>
  <Paragraphs>390</Paragraphs>
  <Slides>11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Wingdings</vt:lpstr>
      <vt:lpstr>Thème Office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>Hewlett-Packard</Company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Christelle</dc:creator>
  <cp:lastModifiedBy>stephanie supervie</cp:lastModifiedBy>
  <cp:revision>69</cp:revision>
  <dcterms:created xsi:type="dcterms:W3CDTF">2017-07-06T09:04:06Z</dcterms:created>
  <dcterms:modified xsi:type="dcterms:W3CDTF">2018-08-25T16:13:53Z</dcterms:modified>
</cp:coreProperties>
</file>

<file path=docProps/thumbnail.jpeg>
</file>