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6" r:id="rId3"/>
    <p:sldId id="275" r:id="rId4"/>
    <p:sldId id="270" r:id="rId5"/>
    <p:sldId id="260" r:id="rId6"/>
    <p:sldId id="271" r:id="rId7"/>
    <p:sldId id="261" r:id="rId8"/>
    <p:sldId id="272" r:id="rId9"/>
    <p:sldId id="277" r:id="rId10"/>
    <p:sldId id="278" r:id="rId11"/>
    <p:sldId id="279" r:id="rId12"/>
    <p:sldId id="280" r:id="rId13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88D3AA3-8E78-4709-8B0B-7EE68A1F9422}">
          <p14:sldIdLst>
            <p14:sldId id="269"/>
            <p14:sldId id="276"/>
            <p14:sldId id="275"/>
            <p14:sldId id="270"/>
            <p14:sldId id="260"/>
            <p14:sldId id="271"/>
            <p14:sldId id="261"/>
            <p14:sldId id="272"/>
            <p14:sldId id="277"/>
            <p14:sldId id="278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608" autoAdjust="0"/>
    <p:restoredTop sz="86384"/>
  </p:normalViewPr>
  <p:slideViewPr>
    <p:cSldViewPr snapToGrid="0">
      <p:cViewPr varScale="1">
        <p:scale>
          <a:sx n="115" d="100"/>
          <a:sy n="115" d="100"/>
        </p:scale>
        <p:origin x="200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8CB38-5DFB-5F44-BEC9-DCDE53A4A4D7}" type="datetimeFigureOut">
              <a:rPr lang="fr-FR" smtClean="0"/>
              <a:t>25/08/2018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1DE19-A6A3-7B42-B06E-A98B3AB2D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67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C1DE19-A6A3-7B42-B06E-A98B3AB2D19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034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C1DE19-A6A3-7B42-B06E-A98B3AB2D19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63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78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8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02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32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3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98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8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70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73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61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1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57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6009655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 matin, à </a:t>
            </a:r>
            <a:r>
              <a:rPr lang="fr-FR" sz="1400" strike="sngStrike" dirty="0">
                <a:latin typeface="Arial" panose="020B0604020202020204" pitchFamily="34" charset="0"/>
                <a:cs typeface="Arial" panose="020B0604020202020204" pitchFamily="34" charset="0"/>
              </a:rPr>
              <a:t>ton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réveil, </a:t>
            </a:r>
            <a:r>
              <a:rPr lang="fr-FR" sz="1400" strike="sngStrike" dirty="0"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étais dans un camp préhistorique. Tu vivais comme les hommes préhistoriques. Tu as réagi comment ?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        vous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trouvé excitant de vivre avec les hommes préhistoriques ? 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pensé que la Préhistoire était une vraie galère  et tu as voulu rentrer tout de suite chez toi ?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aimé cette expérience, mais tu n’as pas participé pas à tout ? 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242933" y="2843561"/>
            <a:ext cx="11898351" cy="1209029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as aidé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pris deux silex et tu as fait comme eux.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regretté de ne pas avoir emporté un briquet.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regardé sans les aider. 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Qu’as-tu fait quand tu as eu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Tu as pris une peau de bête en pensant : « Pff, ce n’est pas très propre ! »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posé une peau de bête sur tes épaules et tu as dit : - Chouette, c’est bien chaud !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n’as rien pris. Tu as grelotté et tu as rêvé d’un bon feu de cheminée.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 3. Qui as-tu accompagné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c’était moins dangereux !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avais peur alors tu es resté(e) dans le camp. 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945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57" y="357188"/>
            <a:ext cx="5559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Jours 3 et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Structuration : l’adjectif dans le groupe nominal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288925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D869A9C-80B4-D942-9C3B-B1994FF0442E}"/>
              </a:ext>
            </a:extLst>
          </p:cNvPr>
          <p:cNvSpPr txBox="1"/>
          <p:nvPr/>
        </p:nvSpPr>
        <p:spPr>
          <a:xfrm>
            <a:off x="429322" y="623888"/>
            <a:ext cx="11318487" cy="627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1. a. Recopie les adjectifs.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film amusant – des étés chauds et secs – un animal gentil – des pains croustillants – une vieille valise grise – des bulles multicolores – mes vieilles chaussures -  un gros nuage noir - **une formidable invention -  des aventures extraordinaires – les récits imaginaires – une ville nouvelle – cet aliment gras.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b. Classe les GN suivant leur genre et leur nombre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2. Ajoute un ou deux adjectifs à chaque groupe nominal souligné.</a:t>
            </a:r>
          </a:p>
          <a:p>
            <a:pPr>
              <a:lnSpc>
                <a:spcPct val="150000"/>
              </a:lnSpc>
            </a:pP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Une …………….voiture ………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passe devant l’école.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J’ai versé de l’eau dans </a:t>
            </a: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un …………….. verre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 …………….  ……………. loup attrape les …………. cochons.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Nous avons offert de </a:t>
            </a: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………….. fleurs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à notre tante.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J’ai un ……………. jeu.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**Le voilier navigue sur </a:t>
            </a: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une mer …………………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.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u="sng" dirty="0">
                <a:latin typeface="Arial" panose="020B0604020202020204" pitchFamily="34" charset="0"/>
                <a:cs typeface="Arial" panose="020B0604020202020204" pitchFamily="34" charset="0"/>
              </a:rPr>
              <a:t>Un ……….. passage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sépare les deux maisons.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Sur les brocantes, on ne trouve pas d’objets …………… .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05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58" y="422275"/>
            <a:ext cx="5559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Jours 3 et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Structuration : l’adjectif dans le groupe nominal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D869A9C-80B4-D942-9C3B-B1994FF0442E}"/>
              </a:ext>
            </a:extLst>
          </p:cNvPr>
          <p:cNvSpPr txBox="1"/>
          <p:nvPr/>
        </p:nvSpPr>
        <p:spPr>
          <a:xfrm>
            <a:off x="419100" y="955675"/>
            <a:ext cx="11318487" cy="5026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3. Sous chaque mot,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écris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D sous les déterminants, N sous les noms et  ADJ sous les adjectifs : 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petit chapeau vert – mes grandes sœurs – l’hirondelle – des lits confortables – une bouteille pleine – le soir – des tomates rouges – ses longs cheveux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- **cet oiseau – une grosse bêtise – ces chiens malheureux - 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Recopie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groupes nominaux en les mettant au pluriel.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adjectifs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conte drôle –– un problème réussi– un vêtement sale  – une chaise haute – une plante minuscule  – une maison déserte -  un château magnifique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– **cet enfant sage – la petite pomme rouge   – votre sac neuf– 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b. Puis recopie les groupes nominaux pluriels en les classant suivant leur genre.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Recopie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les groupes nominaux en les mettant au féminin puis au pluriel.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Souligne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adjectifs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ton ami préféré –– un renard rusé  –un élève poli -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coiffeur adroit – un chanteur fatigué– le petit chat–– **le vrai fermier  – un homme joyeux – ***l’affreux sorcier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232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58" y="422275"/>
            <a:ext cx="5559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Jours 3 et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Structuration : l’adjectif dans le groupe nominal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D869A9C-80B4-D942-9C3B-B1994FF0442E}"/>
              </a:ext>
            </a:extLst>
          </p:cNvPr>
          <p:cNvSpPr txBox="1"/>
          <p:nvPr/>
        </p:nvSpPr>
        <p:spPr>
          <a:xfrm>
            <a:off x="419100" y="955675"/>
            <a:ext cx="11318487" cy="5026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6. a.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Écris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des groupes nominaux avec les adjectifs suivants. Attention aux accords, si le nom que tu utilises est au féminin ou au pluriel.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magique – bon -  méchant - difficile – **énorme – intrépide – courageux – triste – ***stupéfait - bavard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b. Puis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classe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groupes nominaux suivant leur genre et leur nombre.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***7.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Indique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si le mot souligné est un nom ou un adjectif.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viande est servie dans un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plat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sole est un poisson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plat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J’ai peur dans le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noir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Elle a un pull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noir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À la ferme, il y a des canards bien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n’aime pas le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du jambon.</a:t>
            </a:r>
          </a:p>
        </p:txBody>
      </p:sp>
    </p:spTree>
    <p:extLst>
      <p:ext uri="{BB962C8B-B14F-4D97-AF65-F5344CB8AC3E}">
        <p14:creationId xmlns:p14="http://schemas.microsoft.com/office/powerpoint/2010/main" val="1039056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156117" y="874713"/>
            <a:ext cx="11898351" cy="77814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as-tu fait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as-tu dormi?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es retourné(e) chez toi le soir.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Dehors à côté du feu.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***6 Quand as-tu voulu 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détesté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adoré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aimé un peu mais pas trop.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877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: correction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6009655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 matin, à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réveil,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ét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un camp préhistorique.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viv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comme les hommes préhistoriques.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réagi comment ?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trouvé excitant de vivre avec les hommes préhistoriques ? 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pensé que la Préhistoire était une vraie galère  et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voulu rentrer tout de suite chez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?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aimé cette expérience, mais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n’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pas participé pas à tout ? </a:t>
            </a:r>
          </a:p>
          <a:p>
            <a:r>
              <a:rPr lang="fr-FR" dirty="0"/>
              <a:t> 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242933" y="2843561"/>
            <a:ext cx="11898351" cy="569386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aux questions suivantes :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aidé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pris deux silex et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fait comme eux.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regretté de ne pas avoir emporté un briquet.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regardé sans les aider.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Qu’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avez-vous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fait quand vous avez eu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pris une peau de bête en pensant : « Pff, ce n’est pas très propre ! »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posé une peau de bête sur vos épaules et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dit : - Chouette, c’est bien chaud !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n’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rien pris.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grelotté et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rêvé d’un bon feu de cheminée.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**3. Qui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avez-vous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accompagné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c’était moins dangereux !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aviez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peur alors vous êtes restés(es) dans le camp. </a:t>
            </a:r>
          </a:p>
          <a:p>
            <a:pPr>
              <a:lnSpc>
                <a:spcPct val="200000"/>
              </a:lnSpc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681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: correction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156117" y="874713"/>
            <a:ext cx="11898351" cy="735053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avez-vous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fait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Votre portrait pour montrer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présence.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Votre maison qui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manque.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avez-vous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dormi?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votre lit car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êtes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retournés(es) chez vous le soir.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Dehors à côté du feu.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***6 Quand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avez-vous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voulu rentrer chez vous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détesté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adoré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avez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aimé un peu mais pas trop.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002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m’exerce seul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1781" y="874713"/>
            <a:ext cx="11541236" cy="4526543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Transpose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au passé composé.</a:t>
            </a:r>
          </a:p>
          <a:p>
            <a:pPr>
              <a:lnSpc>
                <a:spcPct val="15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Vous regardez un peu la télévision.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Hier, …. </a:t>
            </a:r>
          </a:p>
          <a:p>
            <a:pPr>
              <a:lnSpc>
                <a:spcPct val="15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Puis vous prenez votre sac et vous faites vos devoirs. </a:t>
            </a:r>
          </a:p>
          <a:p>
            <a:pPr>
              <a:lnSpc>
                <a:spcPct val="15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Vous récitez vos leçons dans votre tête. </a:t>
            </a:r>
          </a:p>
          <a:p>
            <a:pPr>
              <a:lnSpc>
                <a:spcPct val="15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** Ensuite vous mangez et vous révisez vos leçons avant d’aller vous coucher. 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00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2224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Activités sur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02768" y="874713"/>
            <a:ext cx="11406374" cy="5604146"/>
          </a:xfrm>
          <a:prstGeom prst="rect">
            <a:avLst/>
          </a:prstGeom>
          <a:noFill/>
          <a:ln w="25400" algn="ctr">
            <a:solidFill>
              <a:srgbClr val="7030A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Un matin, à ton réveil, tu étais dans un camp préhistorique. Tu vivais comme les hommes préhistoriques. Tu as réagi comment ?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trouvé excitant de vivre avec les hommes préhistoriques ? 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pensé que la Préhistoire était une vraie galère  et tu as voulu rentrer tout de suite chez toi ?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as aimé cette expérience, mais tu n’as pas participé pas à tout ? </a:t>
            </a:r>
          </a:p>
          <a:p>
            <a:r>
              <a:rPr lang="fr-FR" sz="1100" dirty="0"/>
              <a:t> 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0739" y="90488"/>
            <a:ext cx="6137519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Semaine 3: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D1C5C2D-7F24-6A46-A7C7-80E95B56073E}"/>
              </a:ext>
            </a:extLst>
          </p:cNvPr>
          <p:cNvSpPr txBox="1"/>
          <p:nvPr/>
        </p:nvSpPr>
        <p:spPr>
          <a:xfrm>
            <a:off x="419100" y="2202472"/>
            <a:ext cx="11406374" cy="590931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as aidé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pris deux silex et tu as fait comme eux.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regretté de ne pas avoir emporté un briquet.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regardé sans les aider.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Qu’as-tu fait quand tu as eu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pris une peau de bête en pensant : « Pff, ce n’est pas très propre ! »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posé une peau de bête sur tes épaules et tu as dit : - Chouette, c’est bien chaud !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n’as rien pris. Tu as grelotté et tu as rêvé d’un bon feu de cheminée.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3. Qui as-tu accompagné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c’était moins dangereux !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Tu avais peur alors tu es resté(e) dans le camp. </a:t>
            </a: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n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as-tu fait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as-tu dormi?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es retourné(e) chez toi le soir.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Dehors à côté du feu.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6 Quand as-tu voulu 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détesté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adoré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as aimé un peu mais pas trop.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863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 sur</a:t>
            </a:r>
            <a:r>
              <a:rPr kumimoji="0" lang="fr-FR" altLang="fr-FR" sz="1400" b="0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les groupes nominaux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9100" y="738187"/>
            <a:ext cx="11713177" cy="601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fr-FR" altLang="fr-FR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Relevons</a:t>
            </a:r>
            <a:r>
              <a:rPr kumimoji="0" lang="fr-FR" altLang="fr-FR" b="1" i="0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les groupes nominaux du texte.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___________________________________________________________________________________________</a:t>
            </a:r>
          </a:p>
          <a:p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Classons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groupes nominaux selon leur genre et leur nombre puis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récrivons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-les en changeant leur nombre : 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une semaine, l’homme préhistorique, le réveil, des feux, une cheminée, **vos épaules, tes épaules, votre lit,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***cette expérience</a:t>
            </a: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Dans les groupes nominaux suivants,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soulignons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 nom principal : </a:t>
            </a:r>
          </a:p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bon feu de cheminée, une tente du campement, une peau de bête, les parois de la grotte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Relevons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verbes à l’infinitif dans le texte.</a:t>
            </a: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kumimoji="0" lang="fr-FR" altLang="fr-FR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C4678F8D-14DD-F44C-944A-0B2E35641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649961"/>
              </p:ext>
            </p:extLst>
          </p:nvPr>
        </p:nvGraphicFramePr>
        <p:xfrm>
          <a:off x="1137423" y="3226283"/>
          <a:ext cx="10682868" cy="2288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588">
                  <a:extLst>
                    <a:ext uri="{9D8B030D-6E8A-4147-A177-3AD203B41FA5}">
                      <a16:colId xmlns:a16="http://schemas.microsoft.com/office/drawing/2014/main" val="2393832854"/>
                    </a:ext>
                  </a:extLst>
                </a:gridCol>
                <a:gridCol w="4425082">
                  <a:extLst>
                    <a:ext uri="{9D8B030D-6E8A-4147-A177-3AD203B41FA5}">
                      <a16:colId xmlns:a16="http://schemas.microsoft.com/office/drawing/2014/main" val="3086798261"/>
                    </a:ext>
                  </a:extLst>
                </a:gridCol>
                <a:gridCol w="5029198">
                  <a:extLst>
                    <a:ext uri="{9D8B030D-6E8A-4147-A177-3AD203B41FA5}">
                      <a16:colId xmlns:a16="http://schemas.microsoft.com/office/drawing/2014/main" val="2398934832"/>
                    </a:ext>
                  </a:extLst>
                </a:gridCol>
              </a:tblGrid>
              <a:tr h="524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masculin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féminin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403114"/>
                  </a:ext>
                </a:extLst>
              </a:tr>
              <a:tr h="882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singulier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236192"/>
                  </a:ext>
                </a:extLst>
              </a:tr>
              <a:tr h="882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pluriel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744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492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58" y="422275"/>
            <a:ext cx="5559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Jours 3 et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Structuration : l’adjectif dans le groupe nominal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9101" y="1483112"/>
            <a:ext cx="11490402" cy="537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2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une belle moufle rouge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ses petites pattes glacées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leurs petites pattes glacées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la moufle abandonnée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large trou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lapin blanc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sa grande sœur - ma grande sœur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des cartes géographiques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de belles images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feutre noir indélébile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la colle forte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trait noir vertical</a:t>
            </a: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 petit pot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les bonnes poubelles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la vie quotidienne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les ressources naturelles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une jolie brunette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des cheveux courts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pas alerte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l’énorme chantier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bon feu de cheminée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une tente du campement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une peau de bête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les parois de la grotte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0" lang="fr-FR" altLang="fr-FR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869A9C-80B4-D942-9C3B-B1994FF0442E}"/>
              </a:ext>
            </a:extLst>
          </p:cNvPr>
          <p:cNvSpPr txBox="1"/>
          <p:nvPr/>
        </p:nvSpPr>
        <p:spPr>
          <a:xfrm>
            <a:off x="429322" y="768473"/>
            <a:ext cx="11318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Soulignons</a:t>
            </a:r>
            <a:r>
              <a:rPr lang="fr-FR" b="1" dirty="0"/>
              <a:t> les noms et </a:t>
            </a:r>
            <a:r>
              <a:rPr lang="fr-FR" b="1" u="sng" dirty="0"/>
              <a:t>entourons</a:t>
            </a:r>
            <a:r>
              <a:rPr lang="fr-FR" b="1" dirty="0"/>
              <a:t> les déterminants.</a:t>
            </a:r>
          </a:p>
          <a:p>
            <a:r>
              <a:rPr lang="fr-FR" b="1" dirty="0"/>
              <a:t>Comment appelle-t-on le mot qui n’est ni souligné ni entouré ?</a:t>
            </a:r>
          </a:p>
        </p:txBody>
      </p:sp>
    </p:spTree>
    <p:extLst>
      <p:ext uri="{BB962C8B-B14F-4D97-AF65-F5344CB8AC3E}">
        <p14:creationId xmlns:p14="http://schemas.microsoft.com/office/powerpoint/2010/main" val="129854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S3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9258" y="422275"/>
            <a:ext cx="555930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Jours 3 et 4 </a:t>
            </a:r>
            <a:r>
              <a:rPr lang="fr-FR" altLang="fr-FR" sz="1400" i="1" dirty="0">
                <a:solidFill>
                  <a:srgbClr val="000000"/>
                </a:solidFill>
                <a:latin typeface="Arial" panose="020B0604020202020204" pitchFamily="34" charset="0"/>
              </a:rPr>
              <a:t>Structuration : l’adjectif dans le groupe nominal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D869A9C-80B4-D942-9C3B-B1994FF0442E}"/>
              </a:ext>
            </a:extLst>
          </p:cNvPr>
          <p:cNvSpPr txBox="1"/>
          <p:nvPr/>
        </p:nvSpPr>
        <p:spPr>
          <a:xfrm>
            <a:off x="419100" y="955675"/>
            <a:ext cx="11318487" cy="7796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  <a:sym typeface="Webdings" pitchFamily="2" charset="2"/>
              </a:rPr>
              <a:t>Classons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  <a:sym typeface="Webdings" pitchFamily="2" charset="2"/>
              </a:rPr>
              <a:t> les GN suivants en fonction de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leur genre et leur nombre.</a:t>
            </a:r>
          </a:p>
          <a:p>
            <a:pPr>
              <a:lnSpc>
                <a:spcPct val="150000"/>
              </a:lnSpc>
            </a:pP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Entourons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marques du féminin et du pluriel des adjectifs.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un doigt glacé, une patte glacée - des doigts glacés, des pattes glacées</a:t>
            </a: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Cherchons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 mot « 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grand »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dans le dictionnaire. Que remarquons-nous ?</a:t>
            </a:r>
          </a:p>
          <a:p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Employons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les mots « 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jeune - rond – rouge– liquide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 » comme nom puis comme adjectif dans des phrases. </a:t>
            </a: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507AE68-5593-F341-AA22-B6FC9E6EE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975467"/>
              </p:ext>
            </p:extLst>
          </p:nvPr>
        </p:nvGraphicFramePr>
        <p:xfrm>
          <a:off x="747131" y="2356488"/>
          <a:ext cx="10682868" cy="2288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588">
                  <a:extLst>
                    <a:ext uri="{9D8B030D-6E8A-4147-A177-3AD203B41FA5}">
                      <a16:colId xmlns:a16="http://schemas.microsoft.com/office/drawing/2014/main" val="2393832854"/>
                    </a:ext>
                  </a:extLst>
                </a:gridCol>
                <a:gridCol w="4425082">
                  <a:extLst>
                    <a:ext uri="{9D8B030D-6E8A-4147-A177-3AD203B41FA5}">
                      <a16:colId xmlns:a16="http://schemas.microsoft.com/office/drawing/2014/main" val="3086798261"/>
                    </a:ext>
                  </a:extLst>
                </a:gridCol>
                <a:gridCol w="5029198">
                  <a:extLst>
                    <a:ext uri="{9D8B030D-6E8A-4147-A177-3AD203B41FA5}">
                      <a16:colId xmlns:a16="http://schemas.microsoft.com/office/drawing/2014/main" val="2398934832"/>
                    </a:ext>
                  </a:extLst>
                </a:gridCol>
              </a:tblGrid>
              <a:tr h="524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masculin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féminin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403114"/>
                  </a:ext>
                </a:extLst>
              </a:tr>
              <a:tr h="882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singulier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236192"/>
                  </a:ext>
                </a:extLst>
              </a:tr>
              <a:tr h="882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pluriel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744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2332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665</Words>
  <Application>Microsoft Macintosh PowerPoint</Application>
  <PresentationFormat>Grand écran</PresentationFormat>
  <Paragraphs>353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Webdings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Christelle</dc:creator>
  <cp:lastModifiedBy>stephanie supervie</cp:lastModifiedBy>
  <cp:revision>80</cp:revision>
  <dcterms:created xsi:type="dcterms:W3CDTF">2017-07-06T09:04:06Z</dcterms:created>
  <dcterms:modified xsi:type="dcterms:W3CDTF">2018-08-25T16:14:35Z</dcterms:modified>
</cp:coreProperties>
</file>