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59" r:id="rId4"/>
    <p:sldId id="271" r:id="rId5"/>
    <p:sldId id="260" r:id="rId6"/>
    <p:sldId id="268" r:id="rId7"/>
    <p:sldId id="262" r:id="rId8"/>
    <p:sldId id="272" r:id="rId9"/>
    <p:sldId id="263" r:id="rId10"/>
    <p:sldId id="264" r:id="rId11"/>
    <p:sldId id="270" r:id="rId12"/>
    <p:sldId id="284" r:id="rId13"/>
    <p:sldId id="285" r:id="rId14"/>
  </p:sldIdLst>
  <p:sldSz cx="12192000" cy="6858000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70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84" y="2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C307CB-4531-F244-A6B2-22DF6EC5E465}" type="datetimeFigureOut">
              <a:rPr lang="fr-FR" smtClean="0"/>
              <a:t>26/08/2018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0075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6A2914-D5D0-054C-AE7C-5C8F773D1A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8149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6A2914-D5D0-054C-AE7C-5C8F773D1A75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4768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6A2914-D5D0-054C-AE7C-5C8F773D1A75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7958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2339-19B4-442F-B7D5-99194F0331EA}" type="datetimeFigureOut">
              <a:rPr lang="fr-FR" smtClean="0"/>
              <a:pPr/>
              <a:t>26/08/2018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E24E1-7ACA-4252-9612-B2B1CAF2BBB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7782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2339-19B4-442F-B7D5-99194F0331EA}" type="datetimeFigureOut">
              <a:rPr lang="fr-FR" smtClean="0"/>
              <a:pPr/>
              <a:t>26/08/2018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E24E1-7ACA-4252-9612-B2B1CAF2BBB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684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2339-19B4-442F-B7D5-99194F0331EA}" type="datetimeFigureOut">
              <a:rPr lang="fr-FR" smtClean="0"/>
              <a:pPr/>
              <a:t>26/08/2018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E24E1-7ACA-4252-9612-B2B1CAF2BBB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5023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2339-19B4-442F-B7D5-99194F0331EA}" type="datetimeFigureOut">
              <a:rPr lang="fr-FR" smtClean="0"/>
              <a:pPr/>
              <a:t>26/08/2018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E24E1-7ACA-4252-9612-B2B1CAF2BBB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4322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2339-19B4-442F-B7D5-99194F0331EA}" type="datetimeFigureOut">
              <a:rPr lang="fr-FR" smtClean="0"/>
              <a:pPr/>
              <a:t>26/08/2018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E24E1-7ACA-4252-9612-B2B1CAF2BBB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033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2339-19B4-442F-B7D5-99194F0331EA}" type="datetimeFigureOut">
              <a:rPr lang="fr-FR" smtClean="0"/>
              <a:pPr/>
              <a:t>26/08/2018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E24E1-7ACA-4252-9612-B2B1CAF2BBB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1980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2339-19B4-442F-B7D5-99194F0331EA}" type="datetimeFigureOut">
              <a:rPr lang="fr-FR" smtClean="0"/>
              <a:pPr/>
              <a:t>26/08/2018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E24E1-7ACA-4252-9612-B2B1CAF2BBB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3872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2339-19B4-442F-B7D5-99194F0331EA}" type="datetimeFigureOut">
              <a:rPr lang="fr-FR" smtClean="0"/>
              <a:pPr/>
              <a:t>26/08/2018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E24E1-7ACA-4252-9612-B2B1CAF2BBB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4705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2339-19B4-442F-B7D5-99194F0331EA}" type="datetimeFigureOut">
              <a:rPr lang="fr-FR" smtClean="0"/>
              <a:pPr/>
              <a:t>26/08/2018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E24E1-7ACA-4252-9612-B2B1CAF2BBB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2735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2339-19B4-442F-B7D5-99194F0331EA}" type="datetimeFigureOut">
              <a:rPr lang="fr-FR" smtClean="0"/>
              <a:pPr/>
              <a:t>26/08/2018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E24E1-7ACA-4252-9612-B2B1CAF2BBB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612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2339-19B4-442F-B7D5-99194F0331EA}" type="datetimeFigureOut">
              <a:rPr lang="fr-FR" smtClean="0"/>
              <a:pPr/>
              <a:t>26/08/2018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E24E1-7ACA-4252-9612-B2B1CAF2BBB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5317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C2339-19B4-442F-B7D5-99194F0331EA}" type="datetimeFigureOut">
              <a:rPr lang="fr-FR" smtClean="0"/>
              <a:pPr/>
              <a:t>26/08/2018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7E24E1-7ACA-4252-9612-B2B1CAF2BBB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1573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30163" y="90488"/>
            <a:ext cx="777875" cy="533400"/>
          </a:xfrm>
          <a:prstGeom prst="ellipse">
            <a:avLst/>
          </a:prstGeom>
          <a:solidFill>
            <a:srgbClr val="7030A0"/>
          </a:solidFill>
          <a:ln w="25400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S5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08038" y="403225"/>
            <a:ext cx="3549650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Jour 1 </a:t>
            </a:r>
            <a:r>
              <a:rPr kumimoji="0" lang="fr-FR" altLang="fr-FR" sz="1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Je lis le texte / Je comprends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19924" y="700956"/>
            <a:ext cx="8277305" cy="5987227"/>
          </a:xfrm>
          <a:prstGeom prst="rect">
            <a:avLst/>
          </a:prstGeom>
          <a:noFill/>
          <a:ln w="25400" algn="ctr">
            <a:solidFill>
              <a:srgbClr val="7030A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Pinocchio, l’effronté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De retour chez </a:t>
            </a:r>
            <a:r>
              <a:rPr lang="fr-FR" sz="1600" u="sng" dirty="0">
                <a:latin typeface="Arial" panose="020B0604020202020204" pitchFamily="34" charset="0"/>
                <a:cs typeface="Arial" panose="020B0604020202020204" pitchFamily="34" charset="0"/>
              </a:rPr>
              <a:t>lui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Geppetto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a attrapé ses outils. Il a taillé le morceau de bois qu’il a acheté au menuisier. Il a décidé de confectionner une marionnette et de </a:t>
            </a:r>
            <a:r>
              <a:rPr lang="fr-FR" sz="1600" u="sng" dirty="0">
                <a:latin typeface="Arial" panose="020B0604020202020204" pitchFamily="34" charset="0"/>
                <a:cs typeface="Arial" panose="020B0604020202020204" pitchFamily="34" charset="0"/>
              </a:rPr>
              <a:t>l’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appeler Pinocchio. Il a travaillé sérieusement toute la soirée. Il a commencé par sculpter la chevelure, puis le front et les yeux. Les yeux terminés,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Gepetto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a remarqué que </a:t>
            </a:r>
            <a:r>
              <a:rPr lang="fr-FR" sz="1600" u="sng" dirty="0">
                <a:latin typeface="Arial" panose="020B0604020202020204" pitchFamily="34" charset="0"/>
                <a:cs typeface="Arial" panose="020B0604020202020204" pitchFamily="34" charset="0"/>
              </a:rPr>
              <a:t>ceux-ci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bougeaient et </a:t>
            </a:r>
            <a:r>
              <a:rPr lang="fr-FR" sz="1600" u="sng" dirty="0">
                <a:latin typeface="Arial" panose="020B0604020202020204" pitchFamily="34" charset="0"/>
                <a:cs typeface="Arial" panose="020B0604020202020204" pitchFamily="34" charset="0"/>
              </a:rPr>
              <a:t>le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regardaient fixement. Étonné, il a demandé : « Gros yeux du bois, pourquoi </a:t>
            </a:r>
            <a:r>
              <a:rPr lang="fr-FR" sz="1600" u="sng" dirty="0">
                <a:latin typeface="Arial" panose="020B0604020202020204" pitchFamily="34" charset="0"/>
                <a:cs typeface="Arial" panose="020B0604020202020204" pitchFamily="34" charset="0"/>
              </a:rPr>
              <a:t>me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regardez-</a:t>
            </a:r>
            <a:r>
              <a:rPr lang="fr-FR" sz="1600" u="sng" dirty="0">
                <a:latin typeface="Arial" panose="020B0604020202020204" pitchFamily="34" charset="0"/>
                <a:cs typeface="Arial" panose="020B0604020202020204" pitchFamily="34" charset="0"/>
              </a:rPr>
              <a:t>vous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u="sng" dirty="0">
                <a:latin typeface="Arial" panose="020B0604020202020204" pitchFamily="34" charset="0"/>
                <a:cs typeface="Arial" panose="020B0604020202020204" pitchFamily="34" charset="0"/>
              </a:rPr>
              <a:t>ainsi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? » Pas de réponse. 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Alors il a continué. Il a sculpté le nez. **A peine terminé, </a:t>
            </a:r>
            <a:r>
              <a:rPr lang="fr-FR" sz="1600" u="sng" dirty="0">
                <a:latin typeface="Arial" panose="020B0604020202020204" pitchFamily="34" charset="0"/>
                <a:cs typeface="Arial" panose="020B0604020202020204" pitchFamily="34" charset="0"/>
              </a:rPr>
              <a:t>celui-ci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a grandi. En quelques minutes, le nez était très long. Après le nez, il a fait la bouche. Mais à peine terminée, </a:t>
            </a:r>
            <a:r>
              <a:rPr lang="fr-FR" sz="1600" u="sng" dirty="0">
                <a:latin typeface="Arial" panose="020B0604020202020204" pitchFamily="34" charset="0"/>
                <a:cs typeface="Arial" panose="020B0604020202020204" pitchFamily="34" charset="0"/>
              </a:rPr>
              <a:t>celle-ci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a ri et a commencé à se moquer de </a:t>
            </a:r>
            <a:r>
              <a:rPr lang="fr-FR" sz="1600" u="sng" dirty="0">
                <a:latin typeface="Arial" panose="020B0604020202020204" pitchFamily="34" charset="0"/>
                <a:cs typeface="Arial" panose="020B0604020202020204" pitchFamily="34" charset="0"/>
              </a:rPr>
              <a:t>lui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« Arrête de rire ! » a dit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Geppetto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, vexé. 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La bouche a continué. Alors, il a hurlé d’une voix menaçante : « Arrête, </a:t>
            </a:r>
            <a:r>
              <a:rPr lang="fr-FR" sz="1600" u="sng" dirty="0">
                <a:latin typeface="Arial" panose="020B0604020202020204" pitchFamily="34" charset="0"/>
                <a:cs typeface="Arial" panose="020B0604020202020204" pitchFamily="34" charset="0"/>
              </a:rPr>
              <a:t>je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u="sng" dirty="0">
                <a:latin typeface="Arial" panose="020B0604020202020204" pitchFamily="34" charset="0"/>
                <a:cs typeface="Arial" panose="020B0604020202020204" pitchFamily="34" charset="0"/>
              </a:rPr>
              <a:t>te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répète ! ». 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La bouche a cessé de rire mais </a:t>
            </a:r>
            <a:r>
              <a:rPr lang="fr-FR" sz="1600" u="sng" dirty="0">
                <a:latin typeface="Arial" panose="020B0604020202020204" pitchFamily="34" charset="0"/>
                <a:cs typeface="Arial" panose="020B0604020202020204" pitchFamily="34" charset="0"/>
              </a:rPr>
              <a:t>elle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u="sng" dirty="0">
                <a:latin typeface="Arial" panose="020B0604020202020204" pitchFamily="34" charset="0"/>
                <a:cs typeface="Arial" panose="020B0604020202020204" pitchFamily="34" charset="0"/>
              </a:rPr>
              <a:t>lui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a tiré la langue. Quel effronté, ce pantin !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Geppetto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, pour ne pas rater son ouvrage, a fait semblant de ne rien voir et il a continué à travailler. Après la bouche, il a sculpté le menton puis le cou, le ventre, les bras et les mains. Les mains achevées,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Geppetto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a senti qu’</a:t>
            </a:r>
            <a:r>
              <a:rPr lang="fr-FR" sz="1600" u="sng" dirty="0"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lui retirait sa perruque. Il a levé la tête et il a vu sa perruque dans les mains de la marionnette ! 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***« Pinocchio, rends-moi tout de suite ma perruque ! » 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Aussitôt, Pinocchio a mis la perruque sur sa tête. Ces manières insolentes ont rendu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Geppetto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très triste. Il a regardé Pinocchio et lui a dit : « Bougre de gamin ! </a:t>
            </a:r>
            <a:r>
              <a:rPr lang="fr-FR" sz="1600" u="sng" dirty="0">
                <a:latin typeface="Arial" panose="020B0604020202020204" pitchFamily="34" charset="0"/>
                <a:cs typeface="Arial" panose="020B0604020202020204" pitchFamily="34" charset="0"/>
              </a:rPr>
              <a:t>Tu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n’es même pas fini que tu manques déjà de  respect à ton père ! Que c’est mal, mon garçon! » 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lang="fr-FR" sz="1600" u="sng" dirty="0">
                <a:latin typeface="Arial" panose="020B0604020202020204" pitchFamily="34" charset="0"/>
                <a:cs typeface="Arial" panose="020B0604020202020204" pitchFamily="34" charset="0"/>
              </a:rPr>
              <a:t>il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a séché une larme.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D’après Carlo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Collodi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Pinocchio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5530739" y="96727"/>
            <a:ext cx="6137519" cy="71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800" b="0" i="0" u="sng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Semaine </a:t>
            </a:r>
            <a:r>
              <a:rPr lang="fr-FR" altLang="fr-FR" u="sng" dirty="0">
                <a:solidFill>
                  <a:srgbClr val="7030A0"/>
                </a:solidFill>
                <a:latin typeface="Arial" panose="020B0604020202020204" pitchFamily="34" charset="0"/>
              </a:rPr>
              <a:t>5</a:t>
            </a:r>
            <a:r>
              <a:rPr kumimoji="0" lang="fr-FR" altLang="fr-FR" sz="1800" b="0" i="0" u="sng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 : </a:t>
            </a:r>
            <a:r>
              <a:rPr lang="fr-FR" u="sng" dirty="0">
                <a:latin typeface="Arial" panose="020B0604020202020204" pitchFamily="34" charset="0"/>
                <a:cs typeface="Arial" panose="020B0604020202020204" pitchFamily="34" charset="0"/>
              </a:rPr>
              <a:t>Pinocchio, l’effronté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>
            <a:off x="808038" y="341313"/>
            <a:ext cx="4345200" cy="15875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2" name="ZoneTexte 1">
            <a:extLst>
              <a:ext uri="{FF2B5EF4-FFF2-40B4-BE49-F238E27FC236}">
                <a16:creationId xmlns:a16="http://schemas.microsoft.com/office/drawing/2014/main" id="{EDEF8E06-D5F8-8647-9AD1-A3B724E94D45}"/>
              </a:ext>
            </a:extLst>
          </p:cNvPr>
          <p:cNvSpPr txBox="1"/>
          <p:nvPr/>
        </p:nvSpPr>
        <p:spPr>
          <a:xfrm>
            <a:off x="8599498" y="700956"/>
            <a:ext cx="325112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arenR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Qu’est-ce qui étonne </a:t>
            </a:r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Gepetto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 ? </a:t>
            </a:r>
          </a:p>
          <a:p>
            <a:pPr marL="342900" indent="-342900">
              <a:lnSpc>
                <a:spcPct val="150000"/>
              </a:lnSpc>
              <a:buAutoNum type="arabicParenR"/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AutoNum type="arabicParenR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Pourquoi est-il ensuite vexé puis triste ? </a:t>
            </a:r>
          </a:p>
          <a:p>
            <a:pPr marL="342900" indent="-342900">
              <a:lnSpc>
                <a:spcPct val="150000"/>
              </a:lnSpc>
              <a:buAutoNum type="arabicParenR"/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b="1" u="sng" dirty="0">
                <a:latin typeface="Arial" panose="020B0604020202020204" pitchFamily="34" charset="0"/>
                <a:cs typeface="Arial" panose="020B0604020202020204" pitchFamily="34" charset="0"/>
              </a:rPr>
              <a:t>Lexique :</a:t>
            </a:r>
          </a:p>
          <a:p>
            <a:pPr>
              <a:lnSpc>
                <a:spcPct val="150000"/>
              </a:lnSpc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vexé</a:t>
            </a:r>
          </a:p>
          <a:p>
            <a:pPr>
              <a:lnSpc>
                <a:spcPct val="150000"/>
              </a:lnSpc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**menaçante, effronté, ***manières insolentes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523953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30163" y="90488"/>
            <a:ext cx="777875" cy="533400"/>
          </a:xfrm>
          <a:prstGeom prst="ellipse">
            <a:avLst/>
          </a:prstGeom>
          <a:solidFill>
            <a:srgbClr val="7030A0"/>
          </a:solidFill>
          <a:ln w="25400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2000" dirty="0">
                <a:solidFill>
                  <a:srgbClr val="000000"/>
                </a:solidFill>
                <a:latin typeface="Arial" panose="020B0604020202020204" pitchFamily="34" charset="0"/>
              </a:rPr>
              <a:t>S5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08037" y="403225"/>
            <a:ext cx="6378374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Jour 3 </a:t>
            </a:r>
            <a:r>
              <a:rPr lang="fr-FR" altLang="fr-FR" sz="1400" i="1" dirty="0">
                <a:solidFill>
                  <a:srgbClr val="000000"/>
                </a:solidFill>
                <a:latin typeface="Arial" panose="020B0604020202020204" pitchFamily="34" charset="0"/>
              </a:rPr>
              <a:t>Activités sur les groupes nominaux et sur les classes de mots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99245" y="669925"/>
            <a:ext cx="11384923" cy="5936937"/>
          </a:xfrm>
          <a:prstGeom prst="rect">
            <a:avLst/>
          </a:prstGeom>
          <a:noFill/>
          <a:ln w="25400" algn="ctr">
            <a:solidFill>
              <a:schemeClr val="bg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285750" indent="-28575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Relevons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 dans le texte, les noms propres et des groupes nominaux avec des déterminants différents, avec ou sans adjectif.  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Ecrivons-les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 dans le tableau ci-dessous : </a:t>
            </a:r>
          </a:p>
          <a:p>
            <a:pPr marL="285750" indent="-28575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fr-F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fr-F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fr-F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fr-F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fr-F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fr-F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Dans le tableau, 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remplaçons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 les adjectifs par d’autres.</a:t>
            </a:r>
          </a:p>
          <a:p>
            <a:endParaRPr lang="fr-F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Ajoutons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 un adjectif aux groupes nominaux suivants :</a:t>
            </a:r>
          </a:p>
          <a:p>
            <a:endParaRPr lang="fr-F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un seau, des nuages, des légumes, une libellule, **un pays, ***un village</a:t>
            </a:r>
          </a:p>
          <a:p>
            <a:endParaRPr lang="fr-F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Relevons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 les verbes du texte à l’infinitif</a:t>
            </a:r>
          </a:p>
          <a:p>
            <a:pPr marL="285750" indent="-28575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fr-F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eaLnBrk="0" fontAlgn="base" hangingPunct="0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fr-FR" altLang="fr-FR" sz="2400" i="1" dirty="0">
              <a:latin typeface="Arial" panose="020B0604020202020204" pitchFamily="34" charset="0"/>
            </a:endParaRPr>
          </a:p>
        </p:txBody>
      </p: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>
            <a:off x="808038" y="341313"/>
            <a:ext cx="6198069" cy="61912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32CF6EE7-4D9B-1849-B4CF-0720A6EB8C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2898312"/>
              </p:ext>
            </p:extLst>
          </p:nvPr>
        </p:nvGraphicFramePr>
        <p:xfrm>
          <a:off x="487680" y="1680629"/>
          <a:ext cx="11296488" cy="27530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0414">
                  <a:extLst>
                    <a:ext uri="{9D8B030D-6E8A-4147-A177-3AD203B41FA5}">
                      <a16:colId xmlns:a16="http://schemas.microsoft.com/office/drawing/2014/main" val="1629776808"/>
                    </a:ext>
                  </a:extLst>
                </a:gridCol>
                <a:gridCol w="4493666">
                  <a:extLst>
                    <a:ext uri="{9D8B030D-6E8A-4147-A177-3AD203B41FA5}">
                      <a16:colId xmlns:a16="http://schemas.microsoft.com/office/drawing/2014/main" val="1352322239"/>
                    </a:ext>
                  </a:extLst>
                </a:gridCol>
                <a:gridCol w="5322408">
                  <a:extLst>
                    <a:ext uri="{9D8B030D-6E8A-4147-A177-3AD203B41FA5}">
                      <a16:colId xmlns:a16="http://schemas.microsoft.com/office/drawing/2014/main" val="2427012971"/>
                    </a:ext>
                  </a:extLst>
                </a:gridCol>
              </a:tblGrid>
              <a:tr h="8510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FR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masculin</a:t>
                      </a:r>
                      <a:endParaRPr lang="fr-FR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féminin</a:t>
                      </a:r>
                      <a:endParaRPr lang="fr-FR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759986"/>
                  </a:ext>
                </a:extLst>
              </a:tr>
              <a:tr h="10508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singulier</a:t>
                      </a:r>
                      <a:endParaRPr lang="fr-FR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FR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FR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7273389"/>
                  </a:ext>
                </a:extLst>
              </a:tr>
              <a:tr h="8510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pluriel</a:t>
                      </a:r>
                      <a:endParaRPr lang="fr-FR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FR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FR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9589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15286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30163" y="90488"/>
            <a:ext cx="777875" cy="533400"/>
          </a:xfrm>
          <a:prstGeom prst="ellipse">
            <a:avLst/>
          </a:prstGeom>
          <a:solidFill>
            <a:srgbClr val="7030A0"/>
          </a:solidFill>
          <a:ln w="25400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2000" dirty="0">
                <a:solidFill>
                  <a:srgbClr val="000000"/>
                </a:solidFill>
                <a:latin typeface="Arial" panose="020B0604020202020204" pitchFamily="34" charset="0"/>
              </a:rPr>
              <a:t>S5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08037" y="403225"/>
            <a:ext cx="6378374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Jour 3 </a:t>
            </a:r>
            <a:r>
              <a:rPr lang="fr-FR" altLang="fr-FR" sz="1400" i="1" dirty="0">
                <a:solidFill>
                  <a:srgbClr val="000000"/>
                </a:solidFill>
                <a:latin typeface="Arial" panose="020B0604020202020204" pitchFamily="34" charset="0"/>
              </a:rPr>
              <a:t>Je m’exerce seul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99245" y="669925"/>
            <a:ext cx="11384923" cy="5936937"/>
          </a:xfrm>
          <a:prstGeom prst="rect">
            <a:avLst/>
          </a:prstGeom>
          <a:noFill/>
          <a:ln w="25400" algn="ctr">
            <a:solidFill>
              <a:schemeClr val="bg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r>
              <a:rPr lang="fr-FR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Recopie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 les groupes nominaux et </a:t>
            </a:r>
            <a:r>
              <a:rPr lang="fr-FR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souligne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 l’adjectif.</a:t>
            </a:r>
          </a:p>
          <a:p>
            <a:pPr>
              <a:lnSpc>
                <a:spcPct val="150000"/>
              </a:lnSpc>
            </a:pPr>
            <a:r>
              <a:rPr lang="fr-FR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Récris 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les groupes nominaux en remplaçant l’adjectif par un autre qui peut ne pas être situé à la même place.</a:t>
            </a:r>
          </a:p>
          <a:p>
            <a:pPr>
              <a:lnSpc>
                <a:spcPct val="200000"/>
              </a:lnSpc>
            </a:pPr>
            <a:r>
              <a:rPr lang="fr-FR" sz="2400" i="1" dirty="0">
                <a:latin typeface="Arial" panose="020B0604020202020204" pitchFamily="34" charset="0"/>
                <a:cs typeface="Arial" panose="020B0604020202020204" pitchFamily="34" charset="0"/>
              </a:rPr>
              <a:t>une robe colorée, la fenêtre ouverte, une gentille fée, un renard rusé, des pierres pointues, des feuilles mortes</a:t>
            </a:r>
          </a:p>
          <a:p>
            <a:pPr>
              <a:lnSpc>
                <a:spcPct val="200000"/>
              </a:lnSpc>
            </a:pPr>
            <a:r>
              <a:rPr lang="fr-FR" sz="2400" i="1" dirty="0">
                <a:latin typeface="Arial" panose="020B0604020202020204" pitchFamily="34" charset="0"/>
                <a:cs typeface="Arial" panose="020B0604020202020204" pitchFamily="34" charset="0"/>
              </a:rPr>
              <a:t>**des montagnes enneigées</a:t>
            </a:r>
          </a:p>
          <a:p>
            <a:pPr>
              <a:lnSpc>
                <a:spcPct val="200000"/>
              </a:lnSpc>
            </a:pPr>
            <a:r>
              <a:rPr lang="fr-FR" sz="2400" i="1" dirty="0">
                <a:latin typeface="Arial" panose="020B0604020202020204" pitchFamily="34" charset="0"/>
                <a:cs typeface="Arial" panose="020B0604020202020204" pitchFamily="34" charset="0"/>
              </a:rPr>
              <a:t>***une pente abrupte 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>
              <a:lnSpc>
                <a:spcPct val="200000"/>
              </a:lnSpc>
            </a:pPr>
            <a:endParaRPr lang="fr-FR" sz="24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200000"/>
              </a:lnSpc>
            </a:pPr>
            <a:endParaRPr lang="fr-FR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>
            <a:off x="808038" y="341313"/>
            <a:ext cx="6198069" cy="61912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5833886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30163" y="90488"/>
            <a:ext cx="777875" cy="533400"/>
          </a:xfrm>
          <a:prstGeom prst="ellipse">
            <a:avLst/>
          </a:prstGeom>
          <a:solidFill>
            <a:srgbClr val="7030A0"/>
          </a:solidFill>
          <a:ln w="25400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S5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08038" y="403225"/>
            <a:ext cx="5747308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1400" b="1" dirty="0">
                <a:solidFill>
                  <a:srgbClr val="000000"/>
                </a:solidFill>
                <a:latin typeface="Arial" panose="020B0604020202020204" pitchFamily="34" charset="0"/>
              </a:rPr>
              <a:t>Jour 4 </a:t>
            </a:r>
            <a:r>
              <a:rPr lang="fr-FR" altLang="fr-FR" sz="1400" i="1" dirty="0">
                <a:solidFill>
                  <a:srgbClr val="000000"/>
                </a:solidFill>
                <a:latin typeface="Arial" panose="020B0604020202020204" pitchFamily="34" charset="0"/>
              </a:rPr>
              <a:t>Vocabulaire</a:t>
            </a:r>
            <a:endParaRPr lang="fr-FR" altLang="fr-FR" dirty="0">
              <a:latin typeface="Arial" panose="020B0604020202020204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19100" y="809083"/>
            <a:ext cx="11336176" cy="5589207"/>
          </a:xfrm>
          <a:prstGeom prst="rect">
            <a:avLst/>
          </a:prstGeom>
          <a:noFill/>
          <a:ln w="25400" algn="ctr">
            <a:solidFill>
              <a:schemeClr val="bg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200000"/>
              </a:lnSpc>
            </a:pPr>
            <a:r>
              <a:rPr lang="fr-FR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Cherche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 dans le dictionnaire les mots suivants et </a:t>
            </a:r>
            <a:r>
              <a:rPr lang="fr-FR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indique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 leur classe grammaticale 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2400" i="1" dirty="0">
                <a:latin typeface="Arial" panose="020B0604020202020204" pitchFamily="34" charset="0"/>
                <a:cs typeface="Arial" panose="020B0604020202020204" pitchFamily="34" charset="0"/>
              </a:rPr>
              <a:t>menuisier, étonné, attraper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200000"/>
              </a:lnSpc>
            </a:pPr>
            <a:r>
              <a:rPr lang="fr-FR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Trouve 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dans le texte les deux mots synonymes de </a:t>
            </a:r>
            <a:r>
              <a:rPr lang="fr-FR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finir. </a:t>
            </a:r>
          </a:p>
          <a:p>
            <a:pPr>
              <a:lnSpc>
                <a:spcPct val="200000"/>
              </a:lnSpc>
            </a:pPr>
            <a:r>
              <a:rPr lang="fr-FR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Emploie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 ces synonymes dans des phrases :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i="1" dirty="0">
                <a:latin typeface="Arial" panose="020B0604020202020204" pitchFamily="34" charset="0"/>
                <a:cs typeface="Arial" panose="020B0604020202020204" pitchFamily="34" charset="0"/>
              </a:rPr>
              <a:t>achever, terminer, cesser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200000"/>
              </a:lnSpc>
            </a:pPr>
            <a:r>
              <a:rPr lang="fr-FR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Trouve 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des synonymes pour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 : </a:t>
            </a:r>
            <a:r>
              <a:rPr lang="fr-FR" sz="2400" i="1" dirty="0">
                <a:latin typeface="Arial" panose="020B0604020202020204" pitchFamily="34" charset="0"/>
                <a:cs typeface="Arial" panose="020B0604020202020204" pitchFamily="34" charset="0"/>
              </a:rPr>
              <a:t>retirer, confectionner, débuter, **continuer, attraper </a:t>
            </a:r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/>
          </a:p>
          <a:p>
            <a:endParaRPr lang="fr-FR" sz="1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</p:txBody>
      </p: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 flipV="1">
            <a:off x="808038" y="283335"/>
            <a:ext cx="5618520" cy="57978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7881596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30163" y="90488"/>
            <a:ext cx="777875" cy="533400"/>
          </a:xfrm>
          <a:prstGeom prst="ellipse">
            <a:avLst/>
          </a:prstGeom>
          <a:solidFill>
            <a:srgbClr val="7030A0"/>
          </a:solidFill>
          <a:ln w="25400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2000" dirty="0">
                <a:solidFill>
                  <a:srgbClr val="000000"/>
                </a:solidFill>
                <a:latin typeface="Arial" panose="020B0604020202020204" pitchFamily="34" charset="0"/>
              </a:rPr>
              <a:t>S5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08038" y="403225"/>
            <a:ext cx="5747308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1400" b="1" dirty="0">
                <a:solidFill>
                  <a:srgbClr val="000000"/>
                </a:solidFill>
                <a:latin typeface="Arial" panose="020B0604020202020204" pitchFamily="34" charset="0"/>
              </a:rPr>
              <a:t>Jour 4 </a:t>
            </a:r>
            <a:r>
              <a:rPr lang="fr-FR" altLang="fr-FR" sz="1400" i="1" dirty="0">
                <a:solidFill>
                  <a:srgbClr val="000000"/>
                </a:solidFill>
                <a:latin typeface="Arial" panose="020B0604020202020204" pitchFamily="34" charset="0"/>
              </a:rPr>
              <a:t>Production écrite</a:t>
            </a:r>
            <a:endParaRPr lang="fr-FR" altLang="fr-FR" dirty="0">
              <a:latin typeface="Arial" panose="020B0604020202020204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09057" y="816735"/>
            <a:ext cx="11541236" cy="5827133"/>
          </a:xfrm>
          <a:prstGeom prst="rect">
            <a:avLst/>
          </a:prstGeom>
          <a:noFill/>
          <a:ln w="25400" algn="ctr">
            <a:solidFill>
              <a:schemeClr val="bg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r>
              <a:rPr lang="fr-FR" sz="2200" b="1" dirty="0">
                <a:latin typeface="Arial" panose="020B0604020202020204" pitchFamily="34" charset="0"/>
                <a:cs typeface="Arial" panose="020B0604020202020204" pitchFamily="34" charset="0"/>
              </a:rPr>
              <a:t>Sur Internet, trouve une fiche de réalisation d’un pantin et </a:t>
            </a:r>
            <a:r>
              <a:rPr lang="fr-FR" sz="2200" b="1">
                <a:latin typeface="Arial" panose="020B0604020202020204" pitchFamily="34" charset="0"/>
                <a:cs typeface="Arial" panose="020B0604020202020204" pitchFamily="34" charset="0"/>
              </a:rPr>
              <a:t>raconte </a:t>
            </a:r>
            <a:r>
              <a:rPr lang="fr-FR" sz="2200" b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2200" b="1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fr-FR" sz="2200" b="1" dirty="0">
                <a:latin typeface="Arial" panose="020B0604020202020204" pitchFamily="34" charset="0"/>
                <a:cs typeface="Arial" panose="020B0604020202020204" pitchFamily="34" charset="0"/>
              </a:rPr>
              <a:t>réalisation au passé composé à la première personne du singulier.</a:t>
            </a:r>
          </a:p>
          <a:p>
            <a:pPr>
              <a:lnSpc>
                <a:spcPct val="150000"/>
              </a:lnSpc>
            </a:pPr>
            <a:endParaRPr lang="fr-FR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Utilise les verbes : </a:t>
            </a:r>
            <a:r>
              <a:rPr lang="fr-FR" sz="2200" i="1" dirty="0">
                <a:latin typeface="Arial" panose="020B0604020202020204" pitchFamily="34" charset="0"/>
                <a:cs typeface="Arial" panose="020B0604020202020204" pitchFamily="34" charset="0"/>
              </a:rPr>
              <a:t>préparer le matériel, tracer les formes, découper, colorier, coller des cheveux, percer, assembler avec des attaches parisiennes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fr-FR" dirty="0"/>
          </a:p>
          <a:p>
            <a:r>
              <a:rPr lang="fr-FR" b="1" dirty="0"/>
              <a:t> </a:t>
            </a:r>
            <a:endParaRPr lang="fr-FR" dirty="0"/>
          </a:p>
          <a:p>
            <a:pPr algn="just">
              <a:lnSpc>
                <a:spcPct val="200000"/>
              </a:lnSpc>
            </a:pP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Je </a:t>
            </a:r>
            <a:r>
              <a:rPr lang="fr-FR" sz="2200" u="sng" dirty="0">
                <a:latin typeface="Arial" panose="020B0604020202020204" pitchFamily="34" charset="0"/>
                <a:cs typeface="Arial" panose="020B0604020202020204" pitchFamily="34" charset="0"/>
              </a:rPr>
              <a:t>vérifie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</a:p>
          <a:p>
            <a:pPr marL="342900" indent="-342900" algn="just">
              <a:lnSpc>
                <a:spcPct val="200000"/>
              </a:lnSpc>
              <a:buFontTx/>
              <a:buChar char="-"/>
            </a:pP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la ponctuation</a:t>
            </a:r>
          </a:p>
          <a:p>
            <a:pPr marL="342900" indent="-342900" algn="just">
              <a:lnSpc>
                <a:spcPct val="200000"/>
              </a:lnSpc>
              <a:buFontTx/>
              <a:buChar char="-"/>
            </a:pP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les terminaisons des verbes du passé composé</a:t>
            </a:r>
          </a:p>
          <a:p>
            <a:pPr marL="342900" indent="-342900" algn="just">
              <a:lnSpc>
                <a:spcPct val="200000"/>
              </a:lnSpc>
              <a:buFontTx/>
              <a:buChar char="-"/>
            </a:pP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l’enchainement des phrases.</a:t>
            </a:r>
          </a:p>
        </p:txBody>
      </p: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 flipV="1">
            <a:off x="808038" y="283335"/>
            <a:ext cx="5618520" cy="57978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207593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30163" y="90488"/>
            <a:ext cx="777875" cy="533400"/>
          </a:xfrm>
          <a:prstGeom prst="ellipse">
            <a:avLst/>
          </a:prstGeom>
          <a:solidFill>
            <a:srgbClr val="7030A0"/>
          </a:solidFill>
          <a:ln w="25400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2000" dirty="0">
                <a:solidFill>
                  <a:srgbClr val="000000"/>
                </a:solidFill>
                <a:latin typeface="Arial" panose="020B0604020202020204" pitchFamily="34" charset="0"/>
              </a:rPr>
              <a:t>S5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08038" y="403225"/>
            <a:ext cx="3549650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Jour 1 </a:t>
            </a:r>
            <a:r>
              <a:rPr kumimoji="0" lang="fr-FR" altLang="fr-FR" sz="1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Explorons le texte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42933" y="669925"/>
            <a:ext cx="11541236" cy="5936937"/>
          </a:xfrm>
          <a:prstGeom prst="rect">
            <a:avLst/>
          </a:prstGeom>
          <a:noFill/>
          <a:ln w="25400" algn="ctr">
            <a:solidFill>
              <a:schemeClr val="bg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Pinocchio, l’effronté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De retour chez </a:t>
            </a:r>
            <a:r>
              <a:rPr lang="fr-FR" u="sng" dirty="0">
                <a:latin typeface="Arial" panose="020B0604020202020204" pitchFamily="34" charset="0"/>
                <a:cs typeface="Arial" panose="020B0604020202020204" pitchFamily="34" charset="0"/>
              </a:rPr>
              <a:t>lui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Geppetto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a attrapé ses outils. Il a taillé le morceau de bois qu’il a acheté au menuisier. Il a décidé de confectionner une marionnette et de </a:t>
            </a:r>
            <a:r>
              <a:rPr lang="fr-FR" u="sng" dirty="0">
                <a:latin typeface="Arial" panose="020B0604020202020204" pitchFamily="34" charset="0"/>
                <a:cs typeface="Arial" panose="020B0604020202020204" pitchFamily="34" charset="0"/>
              </a:rPr>
              <a:t>l’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appeler Pinocchio. Il a travaillé sérieusement toute la soirée. Il a commencé par sculpter la chevelure, puis le front et les yeux. Les yeux terminés, </a:t>
            </a:r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Gepetto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a remarqué que </a:t>
            </a:r>
            <a:r>
              <a:rPr lang="fr-FR" u="sng" dirty="0">
                <a:latin typeface="Arial" panose="020B0604020202020204" pitchFamily="34" charset="0"/>
                <a:cs typeface="Arial" panose="020B0604020202020204" pitchFamily="34" charset="0"/>
              </a:rPr>
              <a:t>ceux-ci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bougeaient et </a:t>
            </a:r>
            <a:r>
              <a:rPr lang="fr-FR" u="sng" dirty="0">
                <a:latin typeface="Arial" panose="020B0604020202020204" pitchFamily="34" charset="0"/>
                <a:cs typeface="Arial" panose="020B0604020202020204" pitchFamily="34" charset="0"/>
              </a:rPr>
              <a:t>le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regardaient fixement. Étonné, il a demandé : « Gros yeux du bois, pourquoi </a:t>
            </a:r>
            <a:r>
              <a:rPr lang="fr-FR" u="sng" dirty="0">
                <a:latin typeface="Arial" panose="020B0604020202020204" pitchFamily="34" charset="0"/>
                <a:cs typeface="Arial" panose="020B0604020202020204" pitchFamily="34" charset="0"/>
              </a:rPr>
              <a:t>me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regardez-</a:t>
            </a:r>
            <a:r>
              <a:rPr lang="fr-FR" u="sng" dirty="0">
                <a:latin typeface="Arial" panose="020B0604020202020204" pitchFamily="34" charset="0"/>
                <a:cs typeface="Arial" panose="020B0604020202020204" pitchFamily="34" charset="0"/>
              </a:rPr>
              <a:t>vous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u="sng" dirty="0">
                <a:latin typeface="Arial" panose="020B0604020202020204" pitchFamily="34" charset="0"/>
                <a:cs typeface="Arial" panose="020B0604020202020204" pitchFamily="34" charset="0"/>
              </a:rPr>
              <a:t>ainsi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? » Pas de réponse. </a:t>
            </a: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Alors il a continué. Il a sculpté le nez. **A peine terminé, </a:t>
            </a:r>
            <a:r>
              <a:rPr lang="fr-FR" u="sng" dirty="0">
                <a:latin typeface="Arial" panose="020B0604020202020204" pitchFamily="34" charset="0"/>
                <a:cs typeface="Arial" panose="020B0604020202020204" pitchFamily="34" charset="0"/>
              </a:rPr>
              <a:t>celui-ci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a grandi. En quelques minutes, le nez était très long. Après le nez, il a fait la bouche. Mais à peine terminée, </a:t>
            </a:r>
            <a:r>
              <a:rPr lang="fr-FR" u="sng" dirty="0">
                <a:latin typeface="Arial" panose="020B0604020202020204" pitchFamily="34" charset="0"/>
                <a:cs typeface="Arial" panose="020B0604020202020204" pitchFamily="34" charset="0"/>
              </a:rPr>
              <a:t>celle-ci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a ri et a commencé à se moquer de </a:t>
            </a:r>
            <a:r>
              <a:rPr lang="fr-FR" u="sng" dirty="0">
                <a:latin typeface="Arial" panose="020B0604020202020204" pitchFamily="34" charset="0"/>
                <a:cs typeface="Arial" panose="020B0604020202020204" pitchFamily="34" charset="0"/>
              </a:rPr>
              <a:t>lui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« Arrête de rire ! » a dit </a:t>
            </a:r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Geppetto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, vexé. </a:t>
            </a: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La bouche a continué. Alors, il a hurlé d’une voix menaçante : « Arrête, </a:t>
            </a:r>
            <a:r>
              <a:rPr lang="fr-FR" u="sng" dirty="0">
                <a:latin typeface="Arial" panose="020B0604020202020204" pitchFamily="34" charset="0"/>
                <a:cs typeface="Arial" panose="020B0604020202020204" pitchFamily="34" charset="0"/>
              </a:rPr>
              <a:t>je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u="sng" dirty="0">
                <a:latin typeface="Arial" panose="020B0604020202020204" pitchFamily="34" charset="0"/>
                <a:cs typeface="Arial" panose="020B0604020202020204" pitchFamily="34" charset="0"/>
              </a:rPr>
              <a:t>te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répète ! ». </a:t>
            </a: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La bouche a cessé de rire mais </a:t>
            </a:r>
            <a:r>
              <a:rPr lang="fr-FR" u="sng" dirty="0">
                <a:latin typeface="Arial" panose="020B0604020202020204" pitchFamily="34" charset="0"/>
                <a:cs typeface="Arial" panose="020B0604020202020204" pitchFamily="34" charset="0"/>
              </a:rPr>
              <a:t>elle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u="sng" dirty="0">
                <a:latin typeface="Arial" panose="020B0604020202020204" pitchFamily="34" charset="0"/>
                <a:cs typeface="Arial" panose="020B0604020202020204" pitchFamily="34" charset="0"/>
              </a:rPr>
              <a:t>lui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a tiré la langue. Quel effronté, ce pantin ! </a:t>
            </a:r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Geppetto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, pour ne pas rater son ouvrage, a fait semblant de ne rien voir et il a continué à travailler. Après la bouche, il a sculpté le menton puis le cou, le ventre, les bras et les mains. Les mains achevées, </a:t>
            </a:r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Geppetto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a senti qu’</a:t>
            </a:r>
            <a:r>
              <a:rPr lang="fr-FR" u="sng" dirty="0"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lui retirait sa perruque. Il a levé la tête et il a vu sa perruque dans les mains de la marionnette ! </a:t>
            </a: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***« Pinocchio, rends-moi tout de suite ma perruque ! » </a:t>
            </a: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Aussitôt, Pinocchio a mis la perruque sur sa tête. Ces manières insolentes ont rendu </a:t>
            </a:r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Geppetto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très triste. Il a regardé Pinocchio et lui a dit : « Bougre de gamin ! </a:t>
            </a:r>
            <a:r>
              <a:rPr lang="fr-FR" u="sng" dirty="0">
                <a:latin typeface="Arial" panose="020B0604020202020204" pitchFamily="34" charset="0"/>
                <a:cs typeface="Arial" panose="020B0604020202020204" pitchFamily="34" charset="0"/>
              </a:rPr>
              <a:t>Tu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n’es même pas fini que tu manques déjà de  respect à ton père ! Que c’est mal, mon garçon! » </a:t>
            </a: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lang="fr-FR" u="sng" dirty="0">
                <a:latin typeface="Arial" panose="020B0604020202020204" pitchFamily="34" charset="0"/>
                <a:cs typeface="Arial" panose="020B0604020202020204" pitchFamily="34" charset="0"/>
              </a:rPr>
              <a:t>il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a séché une larme.</a:t>
            </a: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D’après Carlo </a:t>
            </a:r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Collodi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Pinocchio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>
            <a:off x="808038" y="341313"/>
            <a:ext cx="4343400" cy="15875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378388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30163" y="90488"/>
            <a:ext cx="777875" cy="533400"/>
          </a:xfrm>
          <a:prstGeom prst="ellipse">
            <a:avLst/>
          </a:prstGeom>
          <a:solidFill>
            <a:srgbClr val="7030A0"/>
          </a:solidFill>
          <a:ln w="25400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2000" dirty="0">
                <a:solidFill>
                  <a:srgbClr val="000000"/>
                </a:solidFill>
                <a:latin typeface="Arial" panose="020B0604020202020204" pitchFamily="34" charset="0"/>
              </a:rPr>
              <a:t>S5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08038" y="357188"/>
            <a:ext cx="3549650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Jour 1 </a:t>
            </a:r>
            <a:r>
              <a:rPr kumimoji="0" lang="fr-FR" altLang="fr-FR" sz="1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transposons le texte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70688" y="706439"/>
            <a:ext cx="11887199" cy="5936937"/>
          </a:xfrm>
          <a:prstGeom prst="rect">
            <a:avLst/>
          </a:prstGeom>
          <a:noFill/>
          <a:ln w="25400" algn="ctr">
            <a:solidFill>
              <a:schemeClr val="bg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200000"/>
              </a:lnSpc>
            </a:pPr>
            <a:r>
              <a:rPr lang="fr-FR" sz="13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De retour chez </a:t>
            </a:r>
            <a:r>
              <a:rPr lang="fr-FR" sz="1300" strike="sngStrike" dirty="0">
                <a:latin typeface="Arial" panose="020B0604020202020204" pitchFamily="34" charset="0"/>
                <a:cs typeface="Arial" panose="020B0604020202020204" pitchFamily="34" charset="0"/>
              </a:rPr>
              <a:t>lui</a:t>
            </a: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300" dirty="0" err="1">
                <a:latin typeface="Arial" panose="020B0604020202020204" pitchFamily="34" charset="0"/>
                <a:cs typeface="Arial" panose="020B0604020202020204" pitchFamily="34" charset="0"/>
              </a:rPr>
              <a:t>Geppetto</a:t>
            </a: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 a attrapé ses outils. Il a taillé le morceau de bois qu’il a acheté au menuisier. Il a décidé de confectionner une marionnette et de</a:t>
            </a:r>
          </a:p>
          <a:p>
            <a:pPr>
              <a:lnSpc>
                <a:spcPct val="150000"/>
              </a:lnSpc>
            </a:pP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1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moi</a:t>
            </a:r>
          </a:p>
          <a:p>
            <a:pPr>
              <a:lnSpc>
                <a:spcPct val="150000"/>
              </a:lnSpc>
            </a:pP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 l’appeler  Pinocchio. Il a travaillé sérieusement toute la soirée. Il a commencé par sculpter la chevelure, puis le front et les yeux. Les yeux terminés, </a:t>
            </a:r>
            <a:r>
              <a:rPr lang="fr-FR" sz="1300" dirty="0" err="1">
                <a:latin typeface="Arial" panose="020B0604020202020204" pitchFamily="34" charset="0"/>
                <a:cs typeface="Arial" panose="020B0604020202020204" pitchFamily="34" charset="0"/>
              </a:rPr>
              <a:t>Gepetto</a:t>
            </a: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 a remarqué que ceux-ci bougeaient et le regardaient fixement. Étonné, il a demandé : « Gros yeux du bois, pourquoi me regardez-vous ainsi ? » Pas de réponse. </a:t>
            </a:r>
          </a:p>
          <a:p>
            <a:pPr>
              <a:lnSpc>
                <a:spcPct val="200000"/>
              </a:lnSpc>
            </a:pP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Alors il a continué. Il a sculpté le nez. **A peine terminé, celui-ci a grandi. En quelques minutes, le nez était très long. Après le nez, il a fait la bouche. Mais à peine terminée, celle-ci a ri et a commencé à se moquer de lui. </a:t>
            </a:r>
          </a:p>
          <a:p>
            <a:pPr>
              <a:lnSpc>
                <a:spcPct val="200000"/>
              </a:lnSpc>
            </a:pP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« Arrête de rire ! » a dit </a:t>
            </a:r>
            <a:r>
              <a:rPr lang="fr-FR" sz="1300" dirty="0" err="1">
                <a:latin typeface="Arial" panose="020B0604020202020204" pitchFamily="34" charset="0"/>
                <a:cs typeface="Arial" panose="020B0604020202020204" pitchFamily="34" charset="0"/>
              </a:rPr>
              <a:t>Geppetto</a:t>
            </a: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, vexé. </a:t>
            </a:r>
          </a:p>
          <a:p>
            <a:pPr>
              <a:lnSpc>
                <a:spcPct val="200000"/>
              </a:lnSpc>
            </a:pP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La bouche a continué. Alors, il a hurlé d’une voix menaçante : « Arrête, je te répète ! ». </a:t>
            </a:r>
          </a:p>
          <a:p>
            <a:pPr>
              <a:lnSpc>
                <a:spcPct val="200000"/>
              </a:lnSpc>
            </a:pP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La bouche a cessé de rire mais elle lui a tiré la langue. Quel effronté, ce pantin ! </a:t>
            </a:r>
            <a:r>
              <a:rPr lang="fr-FR" sz="1300" dirty="0" err="1">
                <a:latin typeface="Arial" panose="020B0604020202020204" pitchFamily="34" charset="0"/>
                <a:cs typeface="Arial" panose="020B0604020202020204" pitchFamily="34" charset="0"/>
              </a:rPr>
              <a:t>Geppetto</a:t>
            </a: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, pour ne pas rater son ouvrage, a fait semblant de ne rien voir et il a continué à travailler. Après la bouche, il a sculpté le menton puis le cou, le ventre, les bras et les mains. Les mains achevées, </a:t>
            </a:r>
            <a:r>
              <a:rPr lang="fr-FR" sz="1300" dirty="0" err="1">
                <a:latin typeface="Arial" panose="020B0604020202020204" pitchFamily="34" charset="0"/>
                <a:cs typeface="Arial" panose="020B0604020202020204" pitchFamily="34" charset="0"/>
              </a:rPr>
              <a:t>Geppetto</a:t>
            </a: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 a senti qu’on lui retirait sa perruque. Il a levé la tête et il a vu sa perruque dans les mains de la marionnette ! </a:t>
            </a:r>
          </a:p>
          <a:p>
            <a:pPr>
              <a:lnSpc>
                <a:spcPct val="200000"/>
              </a:lnSpc>
            </a:pP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***« Pinocchio, rends-moi tout de suite ma perruque ! » </a:t>
            </a:r>
          </a:p>
          <a:p>
            <a:pPr>
              <a:lnSpc>
                <a:spcPct val="200000"/>
              </a:lnSpc>
            </a:pP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Aussitôt, Pinocchio a mis la perruque sur sa tête. Ces manières insolentes ont rendu </a:t>
            </a:r>
            <a:r>
              <a:rPr lang="fr-FR" sz="1300" dirty="0" err="1">
                <a:latin typeface="Arial" panose="020B0604020202020204" pitchFamily="34" charset="0"/>
                <a:cs typeface="Arial" panose="020B0604020202020204" pitchFamily="34" charset="0"/>
              </a:rPr>
              <a:t>Geppetto</a:t>
            </a: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 très triste. Il a regardé Pinocchio et lui a dit : « Bougre de gamin ! Tu n’es même pas fini que tu manques déjà de  respect à ton père ! Que c’est mal, mon garçon! » </a:t>
            </a:r>
          </a:p>
          <a:p>
            <a:pPr>
              <a:lnSpc>
                <a:spcPct val="200000"/>
              </a:lnSpc>
            </a:pP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Et il a séché une larme.</a:t>
            </a:r>
          </a:p>
          <a:p>
            <a:pPr>
              <a:lnSpc>
                <a:spcPct val="150000"/>
              </a:lnSpc>
            </a:pPr>
            <a:endParaRPr kumimoji="0" lang="fr-FR" altLang="fr-FR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>
            <a:off x="808038" y="230981"/>
            <a:ext cx="4343400" cy="15875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501474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30163" y="90488"/>
            <a:ext cx="777875" cy="533400"/>
          </a:xfrm>
          <a:prstGeom prst="ellipse">
            <a:avLst/>
          </a:prstGeom>
          <a:solidFill>
            <a:srgbClr val="7030A0"/>
          </a:solidFill>
          <a:ln w="25400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2000" dirty="0">
                <a:solidFill>
                  <a:srgbClr val="000000"/>
                </a:solidFill>
                <a:latin typeface="Arial" panose="020B0604020202020204" pitchFamily="34" charset="0"/>
              </a:rPr>
              <a:t>S5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08038" y="403225"/>
            <a:ext cx="3549650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Jour 1 </a:t>
            </a:r>
            <a:r>
              <a:rPr kumimoji="0" lang="fr-FR" altLang="fr-FR" sz="1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transposons le texte - correction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42933" y="669925"/>
            <a:ext cx="11541236" cy="5936937"/>
          </a:xfrm>
          <a:prstGeom prst="rect">
            <a:avLst/>
          </a:prstGeom>
          <a:noFill/>
          <a:ln w="25400" algn="ctr">
            <a:solidFill>
              <a:schemeClr val="bg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200000"/>
              </a:lnSpc>
            </a:pP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De retour chez </a:t>
            </a:r>
            <a:r>
              <a:rPr lang="fr-FR" sz="1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moi</a:t>
            </a: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j’ai</a:t>
            </a: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 attrapé mes outils. </a:t>
            </a:r>
            <a:r>
              <a:rPr lang="fr-FR" sz="1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J’ai</a:t>
            </a: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 taillé le morceau de bois que </a:t>
            </a:r>
            <a:r>
              <a:rPr lang="fr-FR" sz="1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j’ai</a:t>
            </a: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 acheté au menuisier. </a:t>
            </a:r>
            <a:r>
              <a:rPr lang="fr-FR" sz="1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fr-FR" sz="1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</a:t>
            </a: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 décidé de confectionner une marionnette et de l’appeler Pinocchio. </a:t>
            </a:r>
            <a:r>
              <a:rPr lang="fr-FR" sz="1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J’ai</a:t>
            </a: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 travaillé sérieusement toute la soirée. </a:t>
            </a:r>
            <a:r>
              <a:rPr lang="fr-FR" sz="1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J’ai</a:t>
            </a: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 commencé par sculpter la chevelure, puis le front et les yeux. Les yeux terminés, </a:t>
            </a:r>
            <a:r>
              <a:rPr lang="fr-FR" sz="1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j’ai </a:t>
            </a: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remarqué que ceux-ci bougeaient et </a:t>
            </a:r>
            <a:r>
              <a:rPr lang="fr-FR" sz="1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</a:t>
            </a: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 regardaient fixement. Étonné, </a:t>
            </a:r>
            <a:r>
              <a:rPr lang="fr-FR" sz="1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j’ai</a:t>
            </a: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 demandé : « Gros yeux du bois, pourquoi me regardez-vous ainsi? » </a:t>
            </a:r>
          </a:p>
          <a:p>
            <a:pPr>
              <a:lnSpc>
                <a:spcPct val="200000"/>
              </a:lnSpc>
            </a:pP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Pas de réponse. </a:t>
            </a:r>
          </a:p>
          <a:p>
            <a:pPr>
              <a:lnSpc>
                <a:spcPct val="200000"/>
              </a:lnSpc>
            </a:pP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Alors </a:t>
            </a:r>
            <a:r>
              <a:rPr lang="fr-FR" sz="1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j’ai</a:t>
            </a: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 continué. </a:t>
            </a:r>
            <a:r>
              <a:rPr lang="fr-FR" sz="1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J’a</a:t>
            </a: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i sculpté le nez. A peine terminé, celui-ci a grandi. En quelques minutes, le nez était très long. Après le nez, </a:t>
            </a:r>
            <a:r>
              <a:rPr lang="fr-FR" sz="1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j’ai</a:t>
            </a: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 fait la bouche. Mais à peine terminée, celle-ci a ri et a commencé à se moquer de moi. </a:t>
            </a:r>
          </a:p>
          <a:p>
            <a:pPr>
              <a:lnSpc>
                <a:spcPct val="200000"/>
              </a:lnSpc>
            </a:pP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« Arrête de rire ! » </a:t>
            </a:r>
            <a:r>
              <a:rPr lang="fr-FR" sz="1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ai-je</a:t>
            </a: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 dit, vexé. </a:t>
            </a:r>
          </a:p>
          <a:p>
            <a:pPr>
              <a:lnSpc>
                <a:spcPct val="200000"/>
              </a:lnSpc>
            </a:pP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La bouche a continué. Alors, </a:t>
            </a:r>
            <a:r>
              <a:rPr lang="fr-FR" sz="1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j’ai</a:t>
            </a: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 hurlé d’une voix menaçante : « Arrête, je te répète ! ». </a:t>
            </a:r>
          </a:p>
          <a:p>
            <a:pPr>
              <a:lnSpc>
                <a:spcPct val="200000"/>
              </a:lnSpc>
            </a:pP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La bouche a cessé de rire mais elle </a:t>
            </a:r>
            <a:r>
              <a:rPr lang="fr-FR" sz="1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m’</a:t>
            </a: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a tiré la langue. Quel effronté, ce pantin ! Pour ne pas rater </a:t>
            </a:r>
            <a:r>
              <a:rPr lang="fr-FR" sz="1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</a:t>
            </a: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 ouvrage, </a:t>
            </a:r>
            <a:r>
              <a:rPr lang="fr-FR" sz="1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j’ai</a:t>
            </a: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 fait semblant de ne rien voir et </a:t>
            </a:r>
            <a:r>
              <a:rPr lang="fr-FR" sz="1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j’ai</a:t>
            </a: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 continué à travailler. Après la bouche, </a:t>
            </a:r>
            <a:r>
              <a:rPr lang="fr-FR" sz="1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j’ai </a:t>
            </a: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sculpté le menton puis le cou, le ventre, les bras et les mains. Les mains achevées, </a:t>
            </a:r>
            <a:r>
              <a:rPr lang="fr-FR" sz="1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j’ai</a:t>
            </a: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 senti qu’on </a:t>
            </a:r>
            <a:r>
              <a:rPr lang="fr-FR" sz="1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</a:t>
            </a: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 retirait </a:t>
            </a:r>
            <a:r>
              <a:rPr lang="fr-FR" sz="1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</a:t>
            </a: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 perruque. </a:t>
            </a:r>
            <a:r>
              <a:rPr lang="fr-FR" sz="1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J’ai</a:t>
            </a: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 levé la tête et </a:t>
            </a:r>
            <a:r>
              <a:rPr lang="fr-FR" sz="1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j’ai</a:t>
            </a: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 vu </a:t>
            </a:r>
            <a:r>
              <a:rPr lang="fr-FR" sz="1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</a:t>
            </a: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 perruque dans les mains de la marionnette ! </a:t>
            </a:r>
          </a:p>
          <a:p>
            <a:pPr>
              <a:lnSpc>
                <a:spcPct val="200000"/>
              </a:lnSpc>
            </a:pP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« Pinocchio, rends-moi tout de suite ma perruque ! »  </a:t>
            </a:r>
          </a:p>
          <a:p>
            <a:pPr>
              <a:lnSpc>
                <a:spcPct val="200000"/>
              </a:lnSpc>
            </a:pP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Aussitôt, Pinocchio a mis la perruque sur sa tête. Ces manières insolentes </a:t>
            </a:r>
            <a:r>
              <a:rPr lang="fr-FR" sz="1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m’</a:t>
            </a: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ont rendu très triste. </a:t>
            </a:r>
            <a:r>
              <a:rPr lang="fr-FR" sz="1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J’ai</a:t>
            </a: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 regardé Pinocchio et lui </a:t>
            </a:r>
            <a:r>
              <a:rPr lang="fr-FR" sz="1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 </a:t>
            </a: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dit : « Bougre de gamin ! Tu n’es même pas fini que tu manques déjà de respect à ton père ! Que c’est mal, mon garçon! » </a:t>
            </a:r>
          </a:p>
          <a:p>
            <a:pPr>
              <a:lnSpc>
                <a:spcPct val="200000"/>
              </a:lnSpc>
            </a:pP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lang="fr-FR" sz="1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j’ai</a:t>
            </a: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 séché une larme.</a:t>
            </a:r>
          </a:p>
        </p:txBody>
      </p: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>
            <a:off x="808038" y="341313"/>
            <a:ext cx="4343400" cy="15875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553563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30163" y="90488"/>
            <a:ext cx="777875" cy="533400"/>
          </a:xfrm>
          <a:prstGeom prst="ellipse">
            <a:avLst/>
          </a:prstGeom>
          <a:solidFill>
            <a:srgbClr val="7030A0"/>
          </a:solidFill>
          <a:ln w="25400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2000" dirty="0">
                <a:solidFill>
                  <a:srgbClr val="000000"/>
                </a:solidFill>
                <a:latin typeface="Arial" panose="020B0604020202020204" pitchFamily="34" charset="0"/>
              </a:rPr>
              <a:t>S5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08038" y="403225"/>
            <a:ext cx="3549650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Jour 1 </a:t>
            </a:r>
            <a:r>
              <a:rPr kumimoji="0" lang="fr-FR" altLang="fr-FR" sz="1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Je m’exerce seul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42933" y="669925"/>
            <a:ext cx="11541236" cy="5936937"/>
          </a:xfrm>
          <a:prstGeom prst="rect">
            <a:avLst/>
          </a:prstGeom>
          <a:noFill/>
          <a:ln w="25400" algn="ctr">
            <a:solidFill>
              <a:schemeClr val="bg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25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2400" b="1" i="0" u="sng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Transpose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 au passé composé. </a:t>
            </a:r>
          </a:p>
          <a:p>
            <a:pPr marL="0" marR="0" lvl="0" indent="0" algn="just" defTabSz="914400" rtl="0" eaLnBrk="0" fontAlgn="base" latinLnBrk="0" hangingPunct="0">
              <a:lnSpc>
                <a:spcPct val="25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Récris 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en remplaçant « il » par « je ».</a:t>
            </a:r>
          </a:p>
          <a:p>
            <a:pPr>
              <a:lnSpc>
                <a:spcPct val="200000"/>
              </a:lnSpc>
            </a:pPr>
            <a:r>
              <a:rPr lang="fr-FR" sz="2400" i="1" dirty="0">
                <a:latin typeface="Arial" panose="020B0604020202020204" pitchFamily="34" charset="0"/>
                <a:cs typeface="Arial" panose="020B0604020202020204" pitchFamily="34" charset="0"/>
              </a:rPr>
              <a:t>De retour chez lui, il attrape son sac et il décide de faires ses devoirs. Il commence par les mathématiques. Il travaille sérieusement jusqu’au diner.</a:t>
            </a:r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sz="2400" i="1" dirty="0">
                <a:latin typeface="Arial" panose="020B0604020202020204" pitchFamily="34" charset="0"/>
                <a:cs typeface="Arial" panose="020B0604020202020204" pitchFamily="34" charset="0"/>
              </a:rPr>
              <a:t>**Il fait aussi ses exercices de conjugaison. Il continue encore un peu.</a:t>
            </a:r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sz="2400" i="1" dirty="0">
                <a:latin typeface="Arial" panose="020B0604020202020204" pitchFamily="34" charset="0"/>
                <a:cs typeface="Arial" panose="020B0604020202020204" pitchFamily="34" charset="0"/>
              </a:rPr>
              <a:t>Puis, il dit à ses parents : « Mes devoirs sont terminés ! Alors il met la table. </a:t>
            </a:r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>
            <a:off x="808038" y="341313"/>
            <a:ext cx="4343400" cy="15875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502224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30163" y="90488"/>
            <a:ext cx="777875" cy="533400"/>
          </a:xfrm>
          <a:prstGeom prst="ellipse">
            <a:avLst/>
          </a:prstGeom>
          <a:solidFill>
            <a:srgbClr val="7030A0"/>
          </a:solidFill>
          <a:ln w="25400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S5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08038" y="403225"/>
            <a:ext cx="3549650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Jour 2 </a:t>
            </a:r>
            <a:r>
              <a:rPr kumimoji="0" lang="fr-FR" altLang="fr-FR" sz="1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Activités sur les phrases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5530739" y="96727"/>
            <a:ext cx="6137519" cy="71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0" i="0" u="sng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Semaine </a:t>
            </a:r>
            <a:r>
              <a:rPr lang="fr-FR" altLang="fr-FR" u="sng" dirty="0">
                <a:solidFill>
                  <a:srgbClr val="7030A0"/>
                </a:solidFill>
                <a:latin typeface="Arial" panose="020B0604020202020204" pitchFamily="34" charset="0"/>
              </a:rPr>
              <a:t>5</a:t>
            </a:r>
            <a:r>
              <a:rPr kumimoji="0" lang="fr-FR" altLang="fr-FR" sz="1800" b="0" i="0" u="sng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 : </a:t>
            </a:r>
            <a:r>
              <a:rPr kumimoji="0" lang="fr-FR" altLang="fr-FR" sz="1800" b="0" i="0" u="sng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Pinocchio, l’effronté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>
            <a:off x="808038" y="341313"/>
            <a:ext cx="4343400" cy="15875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8" name="Text Box 4">
            <a:extLst>
              <a:ext uri="{FF2B5EF4-FFF2-40B4-BE49-F238E27FC236}">
                <a16:creationId xmlns:a16="http://schemas.microsoft.com/office/drawing/2014/main" id="{2330C76D-0A28-B247-97E5-FC113EE4CD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924" y="700956"/>
            <a:ext cx="8277305" cy="5987227"/>
          </a:xfrm>
          <a:prstGeom prst="rect">
            <a:avLst/>
          </a:prstGeom>
          <a:noFill/>
          <a:ln w="25400" algn="ctr">
            <a:solidFill>
              <a:srgbClr val="7030A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Pinocchio, l’effronté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De retour chez lui,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Geppetto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a attrapé ses outils. Il a taillé le morceau de bois qu’il a acheté au menuisier. Il a décidé de confectionner une marionnette et de l’appeler Pinocchio. Il a travaillé sérieusement toute la soirée. Il a commencé par sculpter la chevelure, puis le front et les yeux. Les yeux terminés,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Gepetto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a remarqué que ceux-ci bougeaient et le regardaient fixement. Étonné, il a demandé : « Gros yeux du bois, pourquoi me regardez-vous ainsi ? » Pas de réponse. 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Alors il a continué. Il a sculpté le nez. **A peine terminé, celui-ci a grandi. En quelques minutes, le nez était très long. Après le nez, il a fait la bouche. Mais à peine terminée, celle-ci a ri et a commencé à se moquer de lui. 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« Arrête de rire ! » a dit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Geppetto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, vexé. 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La bouche a continué. Alors, il a hurlé d’une voix menaçante : « Arrête, je te répète ! ». 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La bouche a cessé de rire mais elle lui a tiré la langue. Quel effronté, ce pantin !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Geppetto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, pour ne pas rater son ouvrage, a fait semblant de ne rien voir et il a continué à travailler. Après la bouche, il a sculpté le menton puis le cou, le ventre, les bras et les mains. Les mains achevées,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Geppetto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a senti qu’on lui retirait sa perruque. Il a levé la tête et il a vu sa perruque dans les mains de la marionnette ! 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***« Pinocchio, rends-moi tout de suite ma perruque ! » 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Aussitôt, Pinocchio a mis la perruque sur sa tête. Ces manières insolentes ont rendu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Geppetto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très triste. Il a regardé Pinocchio et lui a dit : « Bougre de gamin ! Tu n’es même pas fini que tu manques déjà de  respect à ton père ! Que c’est mal, mon garçon! » 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Et il a séché une larme.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D’après Carlo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Collodi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Pinocchio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30B03EA-E302-4148-9834-880369725A01}"/>
              </a:ext>
            </a:extLst>
          </p:cNvPr>
          <p:cNvSpPr txBox="1"/>
          <p:nvPr/>
        </p:nvSpPr>
        <p:spPr>
          <a:xfrm>
            <a:off x="8631936" y="700956"/>
            <a:ext cx="330403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Lisons les trois premières phrases du premier paragraphe. </a:t>
            </a: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2) Lisons la phrase interrogative. </a:t>
            </a:r>
          </a:p>
          <a:p>
            <a:pPr marL="342900" indent="-342900">
              <a:buAutoNum type="arabicParenR"/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3) Relevons les phrases qui donnent des ordres. </a:t>
            </a:r>
          </a:p>
        </p:txBody>
      </p:sp>
    </p:spTree>
    <p:extLst>
      <p:ext uri="{BB962C8B-B14F-4D97-AF65-F5344CB8AC3E}">
        <p14:creationId xmlns:p14="http://schemas.microsoft.com/office/powerpoint/2010/main" val="12949087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30163" y="90488"/>
            <a:ext cx="777875" cy="533400"/>
          </a:xfrm>
          <a:prstGeom prst="ellipse">
            <a:avLst/>
          </a:prstGeom>
          <a:solidFill>
            <a:srgbClr val="7030A0"/>
          </a:solidFill>
          <a:ln w="25400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2000" dirty="0">
                <a:solidFill>
                  <a:srgbClr val="000000"/>
                </a:solidFill>
                <a:latin typeface="Arial" panose="020B0604020202020204" pitchFamily="34" charset="0"/>
              </a:rPr>
              <a:t>S5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08037" y="403225"/>
            <a:ext cx="6378374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Jour 2 </a:t>
            </a:r>
            <a:r>
              <a:rPr kumimoji="0" lang="fr-FR" altLang="fr-FR" sz="140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Travail sur les phrases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42932" y="669925"/>
            <a:ext cx="11802763" cy="5936937"/>
          </a:xfrm>
          <a:prstGeom prst="rect">
            <a:avLst/>
          </a:prstGeom>
          <a:noFill/>
          <a:ln w="25400" algn="ctr">
            <a:solidFill>
              <a:schemeClr val="bg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285750" indent="-28575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fr-FR" altLang="fr-FR" b="1" dirty="0">
                <a:latin typeface="Arial" panose="020B0604020202020204" pitchFamily="34" charset="0"/>
                <a:cs typeface="Arial" panose="020B0604020202020204" pitchFamily="34" charset="0"/>
              </a:rPr>
              <a:t>Dans chaque phrase, </a:t>
            </a:r>
            <a:r>
              <a:rPr lang="fr-FR" altLang="fr-FR" b="1" u="sng" dirty="0">
                <a:latin typeface="Arial" panose="020B0604020202020204" pitchFamily="34" charset="0"/>
                <a:cs typeface="Arial" panose="020B0604020202020204" pitchFamily="34" charset="0"/>
              </a:rPr>
              <a:t>entoure</a:t>
            </a:r>
            <a:r>
              <a:rPr lang="fr-FR" altLang="fr-FR" b="1" dirty="0">
                <a:latin typeface="Arial" panose="020B0604020202020204" pitchFamily="34" charset="0"/>
                <a:cs typeface="Arial" panose="020B0604020202020204" pitchFamily="34" charset="0"/>
              </a:rPr>
              <a:t> le </a:t>
            </a:r>
            <a:r>
              <a:rPr lang="fr-FR" altLang="fr-FR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sujet </a:t>
            </a:r>
            <a:r>
              <a:rPr lang="fr-FR" altLang="fr-FR" b="1" dirty="0">
                <a:latin typeface="Arial" panose="020B0604020202020204" pitchFamily="34" charset="0"/>
                <a:cs typeface="Arial" panose="020B0604020202020204" pitchFamily="34" charset="0"/>
              </a:rPr>
              <a:t>en bleu, le </a:t>
            </a:r>
            <a:r>
              <a:rPr lang="fr-FR" altLang="fr-FR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groupe verbal </a:t>
            </a:r>
            <a:r>
              <a:rPr lang="fr-FR" altLang="fr-FR" b="1" dirty="0">
                <a:latin typeface="Arial" panose="020B0604020202020204" pitchFamily="34" charset="0"/>
                <a:cs typeface="Arial" panose="020B0604020202020204" pitchFamily="34" charset="0"/>
              </a:rPr>
              <a:t>en jaune et les </a:t>
            </a:r>
            <a:r>
              <a:rPr lang="fr-FR" altLang="fr-FR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compléments circonstanciels </a:t>
            </a:r>
            <a:r>
              <a:rPr lang="fr-FR" altLang="fr-FR" b="1" dirty="0">
                <a:latin typeface="Arial" panose="020B0604020202020204" pitchFamily="34" charset="0"/>
                <a:cs typeface="Arial" panose="020B0604020202020204" pitchFamily="34" charset="0"/>
              </a:rPr>
              <a:t>en vert.</a:t>
            </a:r>
          </a:p>
          <a:p>
            <a:pPr>
              <a:lnSpc>
                <a:spcPct val="20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De retour chez </a:t>
            </a:r>
            <a:r>
              <a:rPr lang="fr-FR" i="1" u="sng" dirty="0">
                <a:latin typeface="Arial" panose="020B0604020202020204" pitchFamily="34" charset="0"/>
                <a:cs typeface="Arial" panose="020B0604020202020204" pitchFamily="34" charset="0"/>
              </a:rPr>
              <a:t>lui</a:t>
            </a: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i="1" dirty="0" err="1">
                <a:latin typeface="Arial" panose="020B0604020202020204" pitchFamily="34" charset="0"/>
                <a:cs typeface="Arial" panose="020B0604020202020204" pitchFamily="34" charset="0"/>
              </a:rPr>
              <a:t>Geppetto</a:t>
            </a: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 a attrapé taillé le morceau de bois.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Toute la soirée, j’ai sculpté une marionnette. 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** La bouche tire la langue à </a:t>
            </a:r>
            <a:r>
              <a:rPr lang="fr-FR" i="1" dirty="0" err="1">
                <a:latin typeface="Arial" panose="020B0604020202020204" pitchFamily="34" charset="0"/>
                <a:cs typeface="Arial" panose="020B0604020202020204" pitchFamily="34" charset="0"/>
              </a:rPr>
              <a:t>Gepetto</a:t>
            </a: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*** </a:t>
            </a:r>
            <a:r>
              <a:rPr lang="fr-FR" i="1" dirty="0" err="1">
                <a:latin typeface="Arial" panose="020B0604020202020204" pitchFamily="34" charset="0"/>
                <a:cs typeface="Arial" panose="020B0604020202020204" pitchFamily="34" charset="0"/>
              </a:rPr>
              <a:t>Gepetto</a:t>
            </a: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 a vu sa perruque dans les mains de la marionnette.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fr-FR" altLang="fr-FR" b="1" u="sng" dirty="0">
                <a:latin typeface="Arial" panose="020B0604020202020204" pitchFamily="34" charset="0"/>
                <a:cs typeface="Arial" panose="020B0604020202020204" pitchFamily="34" charset="0"/>
              </a:rPr>
              <a:t>Donne</a:t>
            </a:r>
            <a:r>
              <a:rPr lang="fr-FR" altLang="fr-FR" b="1" dirty="0">
                <a:latin typeface="Arial" panose="020B0604020202020204" pitchFamily="34" charset="0"/>
                <a:cs typeface="Arial" panose="020B0604020202020204" pitchFamily="34" charset="0"/>
              </a:rPr>
              <a:t> la nature des sujets </a:t>
            </a:r>
          </a:p>
          <a:p>
            <a:pPr marL="342900" indent="-34290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fr-FR" altLang="fr-FR" b="1" u="sng" dirty="0">
                <a:latin typeface="Arial" panose="020B0604020202020204" pitchFamily="34" charset="0"/>
                <a:cs typeface="Arial" panose="020B0604020202020204" pitchFamily="34" charset="0"/>
              </a:rPr>
              <a:t>Souligne</a:t>
            </a:r>
            <a:r>
              <a:rPr lang="fr-FR" altLang="fr-FR" b="1" dirty="0">
                <a:latin typeface="Arial" panose="020B0604020202020204" pitchFamily="34" charset="0"/>
                <a:cs typeface="Arial" panose="020B0604020202020204" pitchFamily="34" charset="0"/>
              </a:rPr>
              <a:t> les verbes et </a:t>
            </a:r>
            <a:r>
              <a:rPr lang="fr-FR" altLang="fr-FR" b="1" u="sng" dirty="0">
                <a:latin typeface="Arial" panose="020B0604020202020204" pitchFamily="34" charset="0"/>
                <a:cs typeface="Arial" panose="020B0604020202020204" pitchFamily="34" charset="0"/>
              </a:rPr>
              <a:t>donne</a:t>
            </a:r>
            <a:r>
              <a:rPr lang="fr-FR" altLang="fr-FR" b="1" dirty="0">
                <a:latin typeface="Arial" panose="020B0604020202020204" pitchFamily="34" charset="0"/>
                <a:cs typeface="Arial" panose="020B0604020202020204" pitchFamily="34" charset="0"/>
              </a:rPr>
              <a:t> leur infinitif.</a:t>
            </a:r>
          </a:p>
          <a:p>
            <a:pPr marL="342900" indent="-34290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fr-FR" altLang="fr-FR" b="1" u="sng" dirty="0">
                <a:latin typeface="Arial" panose="020B0604020202020204" pitchFamily="34" charset="0"/>
                <a:cs typeface="Arial" panose="020B0604020202020204" pitchFamily="34" charset="0"/>
              </a:rPr>
              <a:t>Relis</a:t>
            </a:r>
            <a:r>
              <a:rPr lang="fr-FR" altLang="fr-FR" b="1" dirty="0">
                <a:latin typeface="Arial" panose="020B0604020202020204" pitchFamily="34" charset="0"/>
                <a:cs typeface="Arial" panose="020B0604020202020204" pitchFamily="34" charset="0"/>
              </a:rPr>
              <a:t> les phrases en changeant les compléments circonstanciels de place.</a:t>
            </a:r>
          </a:p>
          <a:p>
            <a:pPr marL="342900" indent="-34290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** Dans le groupe verbal, souligne le complément que l’on ne peut ni supprimer, ni déplacer.  Dans la première phrase, remplace ce groupe par les. Dans la dernière phrase remplace à </a:t>
            </a:r>
            <a:r>
              <a:rPr lang="fr-FR" b="1" dirty="0" err="1">
                <a:latin typeface="Arial" panose="020B0604020202020204" pitchFamily="34" charset="0"/>
                <a:cs typeface="Arial" panose="020B0604020202020204" pitchFamily="34" charset="0"/>
              </a:rPr>
              <a:t>Gepetto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 par lui,.</a:t>
            </a:r>
          </a:p>
          <a:p>
            <a:pPr marL="342900" indent="-34290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fr-FR" altLang="fr-FR" sz="2000" u="sng" dirty="0">
              <a:latin typeface="Arial" panose="020B0604020202020204" pitchFamily="34" charset="0"/>
            </a:endParaRPr>
          </a:p>
        </p:txBody>
      </p: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>
            <a:off x="808038" y="341313"/>
            <a:ext cx="6198069" cy="61912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9310932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30163" y="90488"/>
            <a:ext cx="777875" cy="533400"/>
          </a:xfrm>
          <a:prstGeom prst="ellipse">
            <a:avLst/>
          </a:prstGeom>
          <a:solidFill>
            <a:srgbClr val="7030A0"/>
          </a:solidFill>
          <a:ln w="25400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2000" dirty="0">
                <a:solidFill>
                  <a:srgbClr val="000000"/>
                </a:solidFill>
                <a:latin typeface="Arial" panose="020B0604020202020204" pitchFamily="34" charset="0"/>
              </a:rPr>
              <a:t>S5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08037" y="403225"/>
            <a:ext cx="6378374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Jour 2 </a:t>
            </a:r>
            <a:r>
              <a:rPr kumimoji="0" lang="fr-FR" altLang="fr-FR" sz="140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Travail sur les phrases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42932" y="669925"/>
            <a:ext cx="11802763" cy="5936937"/>
          </a:xfrm>
          <a:prstGeom prst="rect">
            <a:avLst/>
          </a:prstGeom>
          <a:noFill/>
          <a:ln w="25400" algn="ctr">
            <a:solidFill>
              <a:schemeClr val="bg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Entoure l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e sujet en bleu, 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souligne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 le verbe en rouge et donne son infinitif. 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Récris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 la phrase en changeant de place le groupe qui peut l’être : </a:t>
            </a:r>
          </a:p>
          <a:p>
            <a:pPr>
              <a:lnSpc>
                <a:spcPct val="150000"/>
              </a:lnSpc>
            </a:pPr>
            <a:r>
              <a:rPr lang="fr-FR" sz="2000" i="1" dirty="0">
                <a:latin typeface="Arial" panose="020B0604020202020204" pitchFamily="34" charset="0"/>
                <a:cs typeface="Arial" panose="020B0604020202020204" pitchFamily="34" charset="0"/>
              </a:rPr>
              <a:t>Dans son atelier, le vieux </a:t>
            </a:r>
            <a:r>
              <a:rPr lang="fr-FR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Gepetto</a:t>
            </a:r>
            <a:r>
              <a:rPr lang="fr-FR" sz="2000" i="1" dirty="0">
                <a:latin typeface="Arial" panose="020B0604020202020204" pitchFamily="34" charset="0"/>
                <a:cs typeface="Arial" panose="020B0604020202020204" pitchFamily="34" charset="0"/>
              </a:rPr>
              <a:t> fabrique un pantin.</a:t>
            </a:r>
          </a:p>
          <a:p>
            <a:pPr>
              <a:lnSpc>
                <a:spcPct val="150000"/>
              </a:lnSpc>
            </a:pPr>
            <a:r>
              <a:rPr lang="fr-FR" sz="2000" i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___________________________________________________________________________________</a:t>
            </a: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Entoure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 le sujet et le groupe verbal : </a:t>
            </a:r>
          </a:p>
          <a:p>
            <a:pPr>
              <a:lnSpc>
                <a:spcPct val="150000"/>
              </a:lnSpc>
            </a:pPr>
            <a:r>
              <a:rPr lang="fr-FR" sz="2000" i="1" dirty="0">
                <a:latin typeface="Arial" panose="020B0604020202020204" pitchFamily="34" charset="0"/>
                <a:cs typeface="Arial" panose="020B0604020202020204" pitchFamily="34" charset="0"/>
              </a:rPr>
              <a:t>Le nez était très long. </a:t>
            </a:r>
          </a:p>
          <a:p>
            <a:pPr>
              <a:lnSpc>
                <a:spcPct val="150000"/>
              </a:lnSpc>
            </a:pP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Récris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 la phrase en remplaçant </a:t>
            </a:r>
            <a:r>
              <a:rPr lang="fr-FR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le nez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 par </a:t>
            </a:r>
            <a:r>
              <a:rPr lang="fr-FR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la jambe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, puis </a:t>
            </a:r>
            <a:r>
              <a:rPr lang="fr-FR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les jambes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, puis </a:t>
            </a:r>
            <a:r>
              <a:rPr lang="fr-FR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les bras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200000"/>
              </a:lnSpc>
            </a:pPr>
            <a:r>
              <a:rPr lang="fr-FR" sz="2000" i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___________________________________________________________________________________</a:t>
            </a: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sz="2000" i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___________________________________________________________________________________</a:t>
            </a: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sz="2000" i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___________________________________________________________________________________</a:t>
            </a: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***Dans la phrase suivante, 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souligne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 les verbes :</a:t>
            </a:r>
          </a:p>
          <a:p>
            <a:pPr>
              <a:lnSpc>
                <a:spcPct val="150000"/>
              </a:lnSpc>
            </a:pPr>
            <a:r>
              <a:rPr lang="fr-FR" sz="2000" i="1" dirty="0">
                <a:latin typeface="Arial" panose="020B0604020202020204" pitchFamily="34" charset="0"/>
                <a:cs typeface="Arial" panose="020B0604020202020204" pitchFamily="34" charset="0"/>
              </a:rPr>
              <a:t>J’ai taillé le morceau de bois que j’ai acheté au menuisier.</a:t>
            </a: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fr-FR" altLang="fr-FR" sz="2000" u="sng" dirty="0">
              <a:latin typeface="Arial" panose="020B0604020202020204" pitchFamily="34" charset="0"/>
            </a:endParaRPr>
          </a:p>
        </p:txBody>
      </p: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>
            <a:off x="808038" y="341313"/>
            <a:ext cx="6198069" cy="61912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5175543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30163" y="90488"/>
            <a:ext cx="777875" cy="533400"/>
          </a:xfrm>
          <a:prstGeom prst="ellipse">
            <a:avLst/>
          </a:prstGeom>
          <a:solidFill>
            <a:srgbClr val="7030A0"/>
          </a:solidFill>
          <a:ln w="25400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2000" dirty="0">
                <a:solidFill>
                  <a:srgbClr val="000000"/>
                </a:solidFill>
                <a:latin typeface="Arial" panose="020B0604020202020204" pitchFamily="34" charset="0"/>
              </a:rPr>
              <a:t>S5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08037" y="403225"/>
            <a:ext cx="6378374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Jour 2	</a:t>
            </a:r>
            <a:r>
              <a:rPr kumimoji="0" lang="fr-FR" altLang="fr-FR" sz="1400" i="1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Je m’exerce seul</a:t>
            </a:r>
            <a:endParaRPr kumimoji="0" lang="fr-FR" altLang="fr-FR" sz="18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42932" y="669925"/>
            <a:ext cx="11693035" cy="5936937"/>
          </a:xfrm>
          <a:prstGeom prst="rect">
            <a:avLst/>
          </a:prstGeom>
          <a:noFill/>
          <a:ln w="25400" algn="ctr">
            <a:solidFill>
              <a:schemeClr val="bg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Constitue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 une phrase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 : </a:t>
            </a:r>
            <a:r>
              <a:rPr lang="fr-FR" sz="2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sculpte  - dans un beau morceau de bois -  une jolie marionnette -  </a:t>
            </a:r>
            <a:r>
              <a:rPr lang="fr-FR" sz="2000" i="1" dirty="0" err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Gepetto</a:t>
            </a:r>
            <a:r>
              <a:rPr lang="fr-FR" sz="2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** </a:t>
            </a:r>
            <a:r>
              <a:rPr lang="fr-FR" sz="2000" i="1" dirty="0" err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Pinnochio</a:t>
            </a:r>
            <a:r>
              <a:rPr lang="fr-FR" sz="2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qu’il appelle </a:t>
            </a:r>
            <a:endParaRPr lang="fr-FR" sz="20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Dans les phrases suivantes, 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entoure 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le </a:t>
            </a:r>
            <a:r>
              <a:rPr lang="fr-FR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sujet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 en bleu, le </a:t>
            </a:r>
            <a:r>
              <a:rPr lang="fr-FR" sz="20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groupe verbal 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en jaune et les </a:t>
            </a:r>
            <a:r>
              <a:rPr lang="fr-FR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compléments circonstanciels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 en vert. 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Souligne 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le verbe en rouge et 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donne 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son infinitif. 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Indique 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si le sujet est un groupe nominal ou un pronom. 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Récris 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chaque phrase en changeant de place les compléments circonstanciels.</a:t>
            </a:r>
          </a:p>
          <a:p>
            <a:pPr>
              <a:lnSpc>
                <a:spcPct val="200000"/>
              </a:lnSpc>
            </a:pPr>
            <a:r>
              <a:rPr lang="fr-FR" sz="2000" i="1" dirty="0">
                <a:latin typeface="Arial" panose="020B0604020202020204" pitchFamily="34" charset="0"/>
                <a:cs typeface="Arial" panose="020B0604020202020204" pitchFamily="34" charset="0"/>
              </a:rPr>
              <a:t>Les gros yeux de bois regardaient </a:t>
            </a:r>
            <a:r>
              <a:rPr lang="fr-FR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Gepetto</a:t>
            </a:r>
            <a:r>
              <a:rPr lang="fr-FR" sz="2000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sz="2000" i="1" dirty="0">
                <a:latin typeface="Arial" panose="020B0604020202020204" pitchFamily="34" charset="0"/>
                <a:cs typeface="Arial" panose="020B0604020202020204" pitchFamily="34" charset="0"/>
              </a:rPr>
              <a:t>Avec application, </a:t>
            </a:r>
            <a:r>
              <a:rPr lang="fr-FR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Gepetto</a:t>
            </a:r>
            <a:r>
              <a:rPr lang="fr-FR" sz="2000" i="1" dirty="0">
                <a:latin typeface="Arial" panose="020B0604020202020204" pitchFamily="34" charset="0"/>
                <a:cs typeface="Arial" panose="020B0604020202020204" pitchFamily="34" charset="0"/>
              </a:rPr>
              <a:t> sculpte la chevelure de Pinocchio.</a:t>
            </a: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sz="2000" i="1" dirty="0">
                <a:latin typeface="Arial" panose="020B0604020202020204" pitchFamily="34" charset="0"/>
                <a:cs typeface="Arial" panose="020B0604020202020204" pitchFamily="34" charset="0"/>
              </a:rPr>
              <a:t>Aussitôt ses mains faites, Pinocchio attrape la perruque de </a:t>
            </a:r>
            <a:r>
              <a:rPr lang="fr-FR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Gepetto</a:t>
            </a:r>
            <a:r>
              <a:rPr lang="fr-FR" sz="2000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sz="2000" i="1" dirty="0">
                <a:latin typeface="Arial" panose="020B0604020202020204" pitchFamily="34" charset="0"/>
                <a:cs typeface="Arial" panose="020B0604020202020204" pitchFamily="34" charset="0"/>
              </a:rPr>
              <a:t>Pinocchio manque de respect à </a:t>
            </a:r>
            <a:r>
              <a:rPr lang="fr-FR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Gepetto</a:t>
            </a:r>
            <a:r>
              <a:rPr lang="fr-FR" sz="2000" i="1" dirty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</a:p>
          <a:p>
            <a:pPr>
              <a:lnSpc>
                <a:spcPct val="200000"/>
              </a:lnSpc>
            </a:pP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*** Indique la nature des compléments circonstanciels.</a:t>
            </a:r>
          </a:p>
        </p:txBody>
      </p: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>
            <a:off x="808038" y="341313"/>
            <a:ext cx="6198069" cy="61912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4636479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</TotalTime>
  <Words>526</Words>
  <Application>Microsoft Macintosh PowerPoint</Application>
  <PresentationFormat>Grand écran</PresentationFormat>
  <Paragraphs>173</Paragraphs>
  <Slides>13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Christelle</dc:creator>
  <cp:lastModifiedBy>stephanie supervie</cp:lastModifiedBy>
  <cp:revision>60</cp:revision>
  <dcterms:created xsi:type="dcterms:W3CDTF">2017-07-06T09:04:06Z</dcterms:created>
  <dcterms:modified xsi:type="dcterms:W3CDTF">2018-08-26T13:36:07Z</dcterms:modified>
</cp:coreProperties>
</file>