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70" r:id="rId8"/>
    <p:sldId id="271" r:id="rId9"/>
    <p:sldId id="272" r:id="rId10"/>
  </p:sldIdLst>
  <p:sldSz cx="12192000" cy="6858000"/>
  <p:notesSz cx="7099300" cy="102346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505E3EF-67EA-436B-97B2-0124C06EBD24}" styleName="Style moyen 4 - Accentuation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558" autoAdjust="0"/>
    <p:restoredTop sz="94660"/>
  </p:normalViewPr>
  <p:slideViewPr>
    <p:cSldViewPr snapToGrid="0">
      <p:cViewPr varScale="1">
        <p:scale>
          <a:sx n="115" d="100"/>
          <a:sy n="115" d="100"/>
        </p:scale>
        <p:origin x="824" y="1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D7AC2339-19B4-442F-B7D5-99194F0331EA}" type="datetimeFigureOut">
              <a:rPr lang="fr-FR" smtClean="0"/>
              <a:pPr/>
              <a:t>25/08/2018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15877824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D7AC2339-19B4-442F-B7D5-99194F0331EA}" type="datetimeFigureOut">
              <a:rPr lang="fr-FR" smtClean="0"/>
              <a:pPr/>
              <a:t>25/08/2018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34316842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D7AC2339-19B4-442F-B7D5-99194F0331EA}" type="datetimeFigureOut">
              <a:rPr lang="fr-FR" smtClean="0"/>
              <a:pPr/>
              <a:t>25/08/2018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1615023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D7AC2339-19B4-442F-B7D5-99194F0331EA}" type="datetimeFigureOut">
              <a:rPr lang="fr-FR" smtClean="0"/>
              <a:pPr/>
              <a:t>25/08/2018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40443226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D7AC2339-19B4-442F-B7D5-99194F0331EA}" type="datetimeFigureOut">
              <a:rPr lang="fr-FR" smtClean="0"/>
              <a:pPr/>
              <a:t>25/08/2018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3170333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D7AC2339-19B4-442F-B7D5-99194F0331EA}" type="datetimeFigureOut">
              <a:rPr lang="fr-FR" smtClean="0"/>
              <a:pPr/>
              <a:t>25/08/2018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10019802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D7AC2339-19B4-442F-B7D5-99194F0331EA}" type="datetimeFigureOut">
              <a:rPr lang="fr-FR" smtClean="0"/>
              <a:pPr/>
              <a:t>25/08/2018</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19238725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D7AC2339-19B4-442F-B7D5-99194F0331EA}" type="datetimeFigureOut">
              <a:rPr lang="fr-FR" smtClean="0"/>
              <a:pPr/>
              <a:t>25/08/2018</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32847057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D7AC2339-19B4-442F-B7D5-99194F0331EA}" type="datetimeFigureOut">
              <a:rPr lang="fr-FR" smtClean="0"/>
              <a:pPr/>
              <a:t>25/08/2018</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2932735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D7AC2339-19B4-442F-B7D5-99194F0331EA}" type="datetimeFigureOut">
              <a:rPr lang="fr-FR" smtClean="0"/>
              <a:pPr/>
              <a:t>25/08/2018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39186123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D7AC2339-19B4-442F-B7D5-99194F0331EA}" type="datetimeFigureOut">
              <a:rPr lang="fr-FR" smtClean="0"/>
              <a:pPr/>
              <a:t>25/08/2018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11453173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AC2339-19B4-442F-B7D5-99194F0331EA}" type="datetimeFigureOut">
              <a:rPr lang="fr-FR" smtClean="0"/>
              <a:pPr/>
              <a:t>25/08/2018</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7E24E1-7ACA-4252-9612-B2B1CAF2BBBC}" type="slidenum">
              <a:rPr lang="fr-FR" smtClean="0"/>
              <a:pPr/>
              <a:t>‹N°›</a:t>
            </a:fld>
            <a:endParaRPr lang="fr-FR"/>
          </a:p>
        </p:txBody>
      </p:sp>
    </p:spTree>
    <p:extLst>
      <p:ext uri="{BB962C8B-B14F-4D97-AF65-F5344CB8AC3E}">
        <p14:creationId xmlns:p14="http://schemas.microsoft.com/office/powerpoint/2010/main" val="16615731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2000" b="0" i="0" u="none" strike="noStrike" cap="none" normalizeH="0" baseline="0" dirty="0">
                <a:ln>
                  <a:noFill/>
                </a:ln>
                <a:solidFill>
                  <a:srgbClr val="000000"/>
                </a:solidFill>
                <a:effectLst/>
                <a:latin typeface="Arial" panose="020B0604020202020204" pitchFamily="34" charset="0"/>
              </a:rPr>
              <a:t>S1</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 1 </a:t>
            </a:r>
            <a:r>
              <a:rPr kumimoji="0" lang="fr-FR" altLang="fr-FR" sz="1400" b="0" i="1" u="none" strike="noStrike" cap="none" normalizeH="0" baseline="0" dirty="0">
                <a:ln>
                  <a:noFill/>
                </a:ln>
                <a:solidFill>
                  <a:srgbClr val="000000"/>
                </a:solidFill>
                <a:effectLst/>
                <a:latin typeface="Arial" panose="020B0604020202020204" pitchFamily="34" charset="0"/>
              </a:rPr>
              <a:t>Explorons le texte</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42933" y="830264"/>
            <a:ext cx="11541236" cy="5776598"/>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r>
              <a:rPr lang="fr-FR" sz="2200" b="1" dirty="0">
                <a:latin typeface="Arial" panose="020B0604020202020204" pitchFamily="34" charset="0"/>
                <a:cs typeface="Arial" panose="020B0604020202020204" pitchFamily="34" charset="0"/>
              </a:rPr>
              <a:t>La victime de la Tour Eiffel </a:t>
            </a:r>
            <a:endParaRPr lang="fr-FR" sz="2200" dirty="0">
              <a:latin typeface="Arial" panose="020B0604020202020204" pitchFamily="34" charset="0"/>
              <a:cs typeface="Arial" panose="020B0604020202020204" pitchFamily="34" charset="0"/>
            </a:endParaRPr>
          </a:p>
          <a:p>
            <a:r>
              <a:rPr lang="fr-FR" sz="2200" dirty="0">
                <a:latin typeface="Arial" panose="020B0604020202020204" pitchFamily="34" charset="0"/>
                <a:cs typeface="Arial" panose="020B0604020202020204" pitchFamily="34" charset="0"/>
              </a:rPr>
              <a:t>Isadora et sa sœur jumelle Anastasia étaient deux jolies brunettes de quinze ans. Elles avaient des cheveux courts, c’était original pour l’époque ! </a:t>
            </a:r>
          </a:p>
          <a:p>
            <a:r>
              <a:rPr lang="fr-FR" sz="2200" dirty="0">
                <a:latin typeface="Arial" panose="020B0604020202020204" pitchFamily="34" charset="0"/>
                <a:cs typeface="Arial" panose="020B0604020202020204" pitchFamily="34" charset="0"/>
              </a:rPr>
              <a:t>Ce dimanche matin de septembre 1888, elles marchaient d’un pas alerte dans Paris. Elles voulaient photographier la Tour Eiffel en construction. Cette construction dérangeait certains Parisiens. Ils n’en voulaient pas.</a:t>
            </a:r>
          </a:p>
          <a:p>
            <a:r>
              <a:rPr lang="fr-FR" sz="2200" dirty="0">
                <a:latin typeface="Arial" panose="020B0604020202020204" pitchFamily="34" charset="0"/>
                <a:cs typeface="Arial" panose="020B0604020202020204" pitchFamily="34" charset="0"/>
              </a:rPr>
              <a:t>Sur l’énorme chantier du Champ de Mars, un peu partout, des édifices commençaient à pousser.</a:t>
            </a:r>
          </a:p>
          <a:p>
            <a:r>
              <a:rPr lang="fr-FR" sz="2200" dirty="0">
                <a:latin typeface="Arial" panose="020B0604020202020204" pitchFamily="34" charset="0"/>
                <a:cs typeface="Arial" panose="020B0604020202020204" pitchFamily="34" charset="0"/>
              </a:rPr>
              <a:t>Isadora et Anastasia aidaient leur père journaliste. Elles prenaient des photos pour un reportage sur l’Exposition Universelle de 1889 consacrée au fer. </a:t>
            </a:r>
          </a:p>
          <a:p>
            <a:r>
              <a:rPr lang="fr-FR" sz="2200" dirty="0">
                <a:latin typeface="Arial" panose="020B0604020202020204" pitchFamily="34" charset="0"/>
                <a:cs typeface="Arial" panose="020B0604020202020204" pitchFamily="34" charset="0"/>
              </a:rPr>
              <a:t>Elles faisaient très attention à tout ce qu’elles voyaient :un photographe, c’est avant tout un œil !</a:t>
            </a:r>
          </a:p>
          <a:p>
            <a:r>
              <a:rPr lang="fr-FR" sz="2200" dirty="0">
                <a:latin typeface="Arial" panose="020B0604020202020204" pitchFamily="34" charset="0"/>
                <a:cs typeface="Arial" panose="020B0604020202020204" pitchFamily="34" charset="0"/>
              </a:rPr>
              <a:t>**Avec leur appareil photo dernier cri, elles réussissaient à prendre une centaine de photos à la fois. </a:t>
            </a:r>
          </a:p>
          <a:p>
            <a:r>
              <a:rPr lang="fr-FR" sz="2200" dirty="0">
                <a:latin typeface="Arial" panose="020B0604020202020204" pitchFamily="34" charset="0"/>
                <a:cs typeface="Arial" panose="020B0604020202020204" pitchFamily="34" charset="0"/>
              </a:rPr>
              <a:t>***Comme elles commençaient la prise de vue, elles s’aperçurent qu’elles  photographiaient un homme tombant du haut de la Tour. Et sur la Tour, horrifiées, elles ont vu un homme s’enfuir. Tout de suite, elles ont pensé à un meurtre.</a:t>
            </a:r>
          </a:p>
        </p:txBody>
      </p:sp>
      <p:cxnSp>
        <p:nvCxnSpPr>
          <p:cNvPr id="1030" name="AutoShape 6"/>
          <p:cNvCxnSpPr>
            <a:cxnSpLocks noChangeShapeType="1"/>
          </p:cNvCxnSpPr>
          <p:nvPr/>
        </p:nvCxnSpPr>
        <p:spPr bwMode="auto">
          <a:xfrm>
            <a:off x="808038" y="341313"/>
            <a:ext cx="43452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3627371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2000" b="0" i="0" u="none" strike="noStrike" cap="none" normalizeH="0" baseline="0" dirty="0">
                <a:ln>
                  <a:noFill/>
                </a:ln>
                <a:solidFill>
                  <a:srgbClr val="000000"/>
                </a:solidFill>
                <a:effectLst/>
                <a:latin typeface="Arial" panose="020B0604020202020204" pitchFamily="34" charset="0"/>
              </a:rPr>
              <a:t>S1</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7" y="403225"/>
            <a:ext cx="5335185"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 1 </a:t>
            </a:r>
            <a:r>
              <a:rPr kumimoji="0" lang="fr-FR" altLang="fr-FR" sz="1400" b="0" i="1" u="none" strike="noStrike" cap="none" normalizeH="0" baseline="0" dirty="0">
                <a:ln>
                  <a:noFill/>
                </a:ln>
                <a:solidFill>
                  <a:srgbClr val="000000"/>
                </a:solidFill>
                <a:effectLst/>
                <a:latin typeface="Arial" panose="020B0604020202020204" pitchFamily="34" charset="0"/>
              </a:rPr>
              <a:t>transposons le texte</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30741" y="654050"/>
            <a:ext cx="11541236" cy="6112510"/>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nSpc>
                <a:spcPct val="200000"/>
              </a:lnSpc>
            </a:pPr>
            <a:r>
              <a:rPr lang="fr-FR" sz="1600" b="1" dirty="0">
                <a:latin typeface="Arial" panose="020B0604020202020204" pitchFamily="34" charset="0"/>
                <a:cs typeface="Arial" panose="020B0604020202020204" pitchFamily="34" charset="0"/>
              </a:rPr>
              <a:t>La victime de la Tour Eiffel </a:t>
            </a:r>
            <a:endParaRPr lang="fr-FR" sz="1600" dirty="0">
              <a:latin typeface="Arial" panose="020B0604020202020204" pitchFamily="34" charset="0"/>
              <a:cs typeface="Arial" panose="020B0604020202020204" pitchFamily="34" charset="0"/>
            </a:endParaRPr>
          </a:p>
          <a:p>
            <a:pPr>
              <a:lnSpc>
                <a:spcPct val="200000"/>
              </a:lnSpc>
            </a:pPr>
            <a:r>
              <a:rPr lang="fr-FR" sz="1600" strike="sngStrike" dirty="0">
                <a:latin typeface="Arial" panose="020B0604020202020204" pitchFamily="34" charset="0"/>
                <a:cs typeface="Arial" panose="020B0604020202020204" pitchFamily="34" charset="0"/>
              </a:rPr>
              <a:t>Isadora et sa sœur jumelle Anastasia </a:t>
            </a:r>
            <a:r>
              <a:rPr lang="fr-FR" sz="1600" dirty="0">
                <a:latin typeface="Arial" panose="020B0604020202020204" pitchFamily="34" charset="0"/>
                <a:cs typeface="Arial" panose="020B0604020202020204" pitchFamily="34" charset="0"/>
              </a:rPr>
              <a:t>étaient deux jolies brunettes de quinze ans. Elles avaient des cheveux courts, c’était</a:t>
            </a:r>
          </a:p>
          <a:p>
            <a:pPr>
              <a:lnSpc>
                <a:spcPct val="150000"/>
              </a:lnSpc>
            </a:pPr>
            <a:r>
              <a:rPr lang="fr-FR" sz="1600" dirty="0">
                <a:solidFill>
                  <a:srgbClr val="FF0000"/>
                </a:solidFill>
                <a:latin typeface="Arial" panose="020B0604020202020204" pitchFamily="34" charset="0"/>
                <a:cs typeface="Arial" panose="020B0604020202020204" pitchFamily="34" charset="0"/>
              </a:rPr>
              <a:t>Nous</a:t>
            </a:r>
          </a:p>
          <a:p>
            <a:pPr>
              <a:lnSpc>
                <a:spcPct val="150000"/>
              </a:lnSpc>
            </a:pPr>
            <a:r>
              <a:rPr lang="fr-FR" sz="1600" dirty="0">
                <a:latin typeface="Arial" panose="020B0604020202020204" pitchFamily="34" charset="0"/>
                <a:cs typeface="Arial" panose="020B0604020202020204" pitchFamily="34" charset="0"/>
              </a:rPr>
              <a:t>original pour l’époque ! </a:t>
            </a:r>
          </a:p>
          <a:p>
            <a:pPr>
              <a:lnSpc>
                <a:spcPct val="200000"/>
              </a:lnSpc>
            </a:pPr>
            <a:r>
              <a:rPr lang="fr-FR" sz="1600" dirty="0">
                <a:latin typeface="Arial" panose="020B0604020202020204" pitchFamily="34" charset="0"/>
                <a:cs typeface="Arial" panose="020B0604020202020204" pitchFamily="34" charset="0"/>
              </a:rPr>
              <a:t>Ce dimanche matin de septembre 1888, elles marchaient d’un pas alerte dans Paris. Elles voulaient photographier la Tour Eiffel en construction. Cette construction dérangeait certains Parisiens. Ils n’en voulaient pas.</a:t>
            </a:r>
          </a:p>
          <a:p>
            <a:pPr>
              <a:lnSpc>
                <a:spcPct val="200000"/>
              </a:lnSpc>
            </a:pPr>
            <a:r>
              <a:rPr lang="fr-FR" sz="1600" dirty="0">
                <a:latin typeface="Arial" panose="020B0604020202020204" pitchFamily="34" charset="0"/>
                <a:cs typeface="Arial" panose="020B0604020202020204" pitchFamily="34" charset="0"/>
              </a:rPr>
              <a:t>Sur l’énorme chantier du Champ de Mars, un peu partout, des édifices commençaient à pousser.</a:t>
            </a:r>
          </a:p>
          <a:p>
            <a:pPr>
              <a:lnSpc>
                <a:spcPct val="200000"/>
              </a:lnSpc>
            </a:pPr>
            <a:r>
              <a:rPr lang="fr-FR" sz="1600" dirty="0">
                <a:latin typeface="Arial" panose="020B0604020202020204" pitchFamily="34" charset="0"/>
                <a:cs typeface="Arial" panose="020B0604020202020204" pitchFamily="34" charset="0"/>
              </a:rPr>
              <a:t>Isadora et Anastasia aidaient leur père journaliste. Elles prenaient des photos pour un reportage sur l’Exposition Universelle de 1889 consacrée au fer. </a:t>
            </a:r>
          </a:p>
          <a:p>
            <a:pPr>
              <a:lnSpc>
                <a:spcPct val="200000"/>
              </a:lnSpc>
            </a:pPr>
            <a:r>
              <a:rPr lang="fr-FR" sz="1600" dirty="0">
                <a:latin typeface="Arial" panose="020B0604020202020204" pitchFamily="34" charset="0"/>
                <a:cs typeface="Arial" panose="020B0604020202020204" pitchFamily="34" charset="0"/>
              </a:rPr>
              <a:t>Elles faisaient très attention à tout ce qu’elles voyaient :un photographe, c’est avant tout un œil !</a:t>
            </a:r>
          </a:p>
          <a:p>
            <a:pPr>
              <a:lnSpc>
                <a:spcPct val="200000"/>
              </a:lnSpc>
            </a:pPr>
            <a:r>
              <a:rPr lang="fr-FR" sz="1600" dirty="0">
                <a:latin typeface="Arial" panose="020B0604020202020204" pitchFamily="34" charset="0"/>
                <a:cs typeface="Arial" panose="020B0604020202020204" pitchFamily="34" charset="0"/>
              </a:rPr>
              <a:t>**Avec leur appareil photo dernier cri, elles réussissaient à prendre une centaine de photos à la fois. </a:t>
            </a:r>
          </a:p>
          <a:p>
            <a:pPr>
              <a:lnSpc>
                <a:spcPct val="200000"/>
              </a:lnSpc>
            </a:pPr>
            <a:r>
              <a:rPr lang="fr-FR" sz="1600" dirty="0">
                <a:latin typeface="Arial" panose="020B0604020202020204" pitchFamily="34" charset="0"/>
                <a:cs typeface="Arial" panose="020B0604020202020204" pitchFamily="34" charset="0"/>
              </a:rPr>
              <a:t>***Comme elles commençaient la prise de vue, elles s’aperçurent qu’elles  photographiaient un homme tombant du haut de la Tour. Et sur la Tour, horrifiées, elles ont vu un homme s’enfuir. Tout de suite, elles ont pensé à un meurtre.</a:t>
            </a:r>
          </a:p>
        </p:txBody>
      </p:sp>
      <p:cxnSp>
        <p:nvCxnSpPr>
          <p:cNvPr id="1030" name="AutoShape 6"/>
          <p:cNvCxnSpPr>
            <a:cxnSpLocks noChangeShapeType="1"/>
          </p:cNvCxnSpPr>
          <p:nvPr/>
        </p:nvCxnSpPr>
        <p:spPr bwMode="auto">
          <a:xfrm flipV="1">
            <a:off x="808038" y="309093"/>
            <a:ext cx="5338800" cy="32220"/>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33783889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2000" b="0" i="0" u="none" strike="noStrike" cap="none" normalizeH="0" baseline="0" dirty="0">
                <a:ln>
                  <a:noFill/>
                </a:ln>
                <a:solidFill>
                  <a:srgbClr val="000000"/>
                </a:solidFill>
                <a:effectLst/>
                <a:latin typeface="Arial" panose="020B0604020202020204" pitchFamily="34" charset="0"/>
              </a:rPr>
              <a:t>S1</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 1 </a:t>
            </a:r>
            <a:r>
              <a:rPr kumimoji="0" lang="fr-FR" altLang="fr-FR" sz="1400" b="0" i="1" u="none" strike="noStrike" cap="none" normalizeH="0" baseline="0" dirty="0">
                <a:ln>
                  <a:noFill/>
                </a:ln>
                <a:solidFill>
                  <a:srgbClr val="000000"/>
                </a:solidFill>
                <a:effectLst/>
                <a:latin typeface="Arial" panose="020B0604020202020204" pitchFamily="34" charset="0"/>
              </a:rPr>
              <a:t>transposons le texte - correction</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42933" y="669925"/>
            <a:ext cx="11541236" cy="5936937"/>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nSpc>
                <a:spcPct val="200000"/>
              </a:lnSpc>
            </a:pPr>
            <a:r>
              <a:rPr lang="fr-FR" sz="1600" b="1" dirty="0">
                <a:latin typeface="Arial" panose="020B0604020202020204" pitchFamily="34" charset="0"/>
                <a:cs typeface="Arial" panose="020B0604020202020204" pitchFamily="34" charset="0"/>
              </a:rPr>
              <a:t>La victime de la Tour Eiffel </a:t>
            </a:r>
            <a:endParaRPr lang="fr-FR" sz="1600" dirty="0">
              <a:latin typeface="Arial" panose="020B0604020202020204" pitchFamily="34" charset="0"/>
              <a:cs typeface="Arial" panose="020B0604020202020204" pitchFamily="34" charset="0"/>
            </a:endParaRPr>
          </a:p>
          <a:p>
            <a:pPr>
              <a:lnSpc>
                <a:spcPct val="200000"/>
              </a:lnSpc>
            </a:pPr>
            <a:r>
              <a:rPr lang="fr-FR" sz="1600" dirty="0">
                <a:solidFill>
                  <a:srgbClr val="FF0000"/>
                </a:solidFill>
                <a:latin typeface="Arial" panose="020B0604020202020204" pitchFamily="34" charset="0"/>
                <a:cs typeface="Arial" panose="020B0604020202020204" pitchFamily="34" charset="0"/>
              </a:rPr>
              <a:t>Nous</a:t>
            </a:r>
            <a:r>
              <a:rPr lang="fr-FR" sz="1600" dirty="0">
                <a:latin typeface="Arial" panose="020B0604020202020204" pitchFamily="34" charset="0"/>
                <a:cs typeface="Arial" panose="020B0604020202020204" pitchFamily="34" charset="0"/>
              </a:rPr>
              <a:t> ét</a:t>
            </a:r>
            <a:r>
              <a:rPr lang="fr-FR" sz="1600" dirty="0">
                <a:solidFill>
                  <a:srgbClr val="FF0000"/>
                </a:solidFill>
                <a:latin typeface="Arial" panose="020B0604020202020204" pitchFamily="34" charset="0"/>
                <a:cs typeface="Arial" panose="020B0604020202020204" pitchFamily="34" charset="0"/>
              </a:rPr>
              <a:t>ions</a:t>
            </a:r>
            <a:r>
              <a:rPr lang="fr-FR" sz="1600" dirty="0">
                <a:latin typeface="Arial" panose="020B0604020202020204" pitchFamily="34" charset="0"/>
                <a:cs typeface="Arial" panose="020B0604020202020204" pitchFamily="34" charset="0"/>
              </a:rPr>
              <a:t> deux jolies brunettes de quinze ans. </a:t>
            </a:r>
            <a:r>
              <a:rPr lang="fr-FR" sz="1600" dirty="0">
                <a:solidFill>
                  <a:srgbClr val="FF0000"/>
                </a:solidFill>
                <a:latin typeface="Arial" panose="020B0604020202020204" pitchFamily="34" charset="0"/>
                <a:cs typeface="Arial" panose="020B0604020202020204" pitchFamily="34" charset="0"/>
              </a:rPr>
              <a:t>Nous</a:t>
            </a:r>
            <a:r>
              <a:rPr lang="fr-FR" sz="1600" dirty="0">
                <a:latin typeface="Arial" panose="020B0604020202020204" pitchFamily="34" charset="0"/>
                <a:cs typeface="Arial" panose="020B0604020202020204" pitchFamily="34" charset="0"/>
              </a:rPr>
              <a:t> av</a:t>
            </a:r>
            <a:r>
              <a:rPr lang="fr-FR" sz="1600" dirty="0">
                <a:solidFill>
                  <a:srgbClr val="FF0000"/>
                </a:solidFill>
                <a:latin typeface="Arial" panose="020B0604020202020204" pitchFamily="34" charset="0"/>
                <a:cs typeface="Arial" panose="020B0604020202020204" pitchFamily="34" charset="0"/>
              </a:rPr>
              <a:t>ions</a:t>
            </a:r>
            <a:r>
              <a:rPr lang="fr-FR" sz="1600" dirty="0">
                <a:latin typeface="Arial" panose="020B0604020202020204" pitchFamily="34" charset="0"/>
                <a:cs typeface="Arial" panose="020B0604020202020204" pitchFamily="34" charset="0"/>
              </a:rPr>
              <a:t> des cheveux courts, c’était original pour l’époque ! </a:t>
            </a:r>
          </a:p>
          <a:p>
            <a:pPr>
              <a:lnSpc>
                <a:spcPct val="200000"/>
              </a:lnSpc>
            </a:pPr>
            <a:r>
              <a:rPr lang="fr-FR" sz="1600" dirty="0">
                <a:latin typeface="Arial" panose="020B0604020202020204" pitchFamily="34" charset="0"/>
                <a:cs typeface="Arial" panose="020B0604020202020204" pitchFamily="34" charset="0"/>
              </a:rPr>
              <a:t>Ce dimanche matin de septembre 1888, </a:t>
            </a:r>
            <a:r>
              <a:rPr lang="fr-FR" sz="1600" dirty="0">
                <a:solidFill>
                  <a:srgbClr val="FF0000"/>
                </a:solidFill>
                <a:latin typeface="Arial" panose="020B0604020202020204" pitchFamily="34" charset="0"/>
                <a:cs typeface="Arial" panose="020B0604020202020204" pitchFamily="34" charset="0"/>
              </a:rPr>
              <a:t>nous</a:t>
            </a:r>
            <a:r>
              <a:rPr lang="fr-FR" sz="1600" dirty="0">
                <a:latin typeface="Arial" panose="020B0604020202020204" pitchFamily="34" charset="0"/>
                <a:cs typeface="Arial" panose="020B0604020202020204" pitchFamily="34" charset="0"/>
              </a:rPr>
              <a:t> march</a:t>
            </a:r>
            <a:r>
              <a:rPr lang="fr-FR" sz="1600" dirty="0">
                <a:solidFill>
                  <a:srgbClr val="FF0000"/>
                </a:solidFill>
                <a:latin typeface="Arial" panose="020B0604020202020204" pitchFamily="34" charset="0"/>
                <a:cs typeface="Arial" panose="020B0604020202020204" pitchFamily="34" charset="0"/>
              </a:rPr>
              <a:t>ions</a:t>
            </a:r>
            <a:r>
              <a:rPr lang="fr-FR" sz="1600" dirty="0">
                <a:latin typeface="Arial" panose="020B0604020202020204" pitchFamily="34" charset="0"/>
                <a:cs typeface="Arial" panose="020B0604020202020204" pitchFamily="34" charset="0"/>
              </a:rPr>
              <a:t> d’un pas alerte dans Paris. </a:t>
            </a:r>
            <a:r>
              <a:rPr lang="fr-FR" sz="1600" dirty="0">
                <a:solidFill>
                  <a:srgbClr val="FF0000"/>
                </a:solidFill>
                <a:latin typeface="Arial" panose="020B0604020202020204" pitchFamily="34" charset="0"/>
                <a:cs typeface="Arial" panose="020B0604020202020204" pitchFamily="34" charset="0"/>
              </a:rPr>
              <a:t>Nous</a:t>
            </a:r>
            <a:r>
              <a:rPr lang="fr-FR" sz="1600" dirty="0">
                <a:latin typeface="Arial" panose="020B0604020202020204" pitchFamily="34" charset="0"/>
                <a:cs typeface="Arial" panose="020B0604020202020204" pitchFamily="34" charset="0"/>
              </a:rPr>
              <a:t> voul</a:t>
            </a:r>
            <a:r>
              <a:rPr lang="fr-FR" sz="1600" dirty="0">
                <a:solidFill>
                  <a:srgbClr val="FF0000"/>
                </a:solidFill>
                <a:latin typeface="Arial" panose="020B0604020202020204" pitchFamily="34" charset="0"/>
                <a:cs typeface="Arial" panose="020B0604020202020204" pitchFamily="34" charset="0"/>
              </a:rPr>
              <a:t>ion</a:t>
            </a:r>
            <a:r>
              <a:rPr lang="fr-FR" sz="1600" dirty="0">
                <a:latin typeface="Arial" panose="020B0604020202020204" pitchFamily="34" charset="0"/>
                <a:cs typeface="Arial" panose="020B0604020202020204" pitchFamily="34" charset="0"/>
              </a:rPr>
              <a:t>s photographier la Tour Eiffel en construction. Cette construction dérangeait certains Parisiens. Ils ne voulaient pas de la Tour.</a:t>
            </a:r>
          </a:p>
          <a:p>
            <a:pPr>
              <a:lnSpc>
                <a:spcPct val="200000"/>
              </a:lnSpc>
            </a:pPr>
            <a:r>
              <a:rPr lang="fr-FR" sz="1600" dirty="0">
                <a:latin typeface="Arial" panose="020B0604020202020204" pitchFamily="34" charset="0"/>
                <a:cs typeface="Arial" panose="020B0604020202020204" pitchFamily="34" charset="0"/>
              </a:rPr>
              <a:t>Sur l’énorme chantier du Champ de Mars, un peu partout, des édifices commençaient à pousser.</a:t>
            </a:r>
          </a:p>
          <a:p>
            <a:pPr>
              <a:lnSpc>
                <a:spcPct val="200000"/>
              </a:lnSpc>
            </a:pPr>
            <a:r>
              <a:rPr lang="fr-FR" sz="1600" dirty="0">
                <a:solidFill>
                  <a:srgbClr val="FF0000"/>
                </a:solidFill>
                <a:latin typeface="Arial" panose="020B0604020202020204" pitchFamily="34" charset="0"/>
                <a:cs typeface="Arial" panose="020B0604020202020204" pitchFamily="34" charset="0"/>
              </a:rPr>
              <a:t>Nous</a:t>
            </a:r>
            <a:r>
              <a:rPr lang="fr-FR" sz="1600" dirty="0">
                <a:latin typeface="Arial" panose="020B0604020202020204" pitchFamily="34" charset="0"/>
                <a:cs typeface="Arial" panose="020B0604020202020204" pitchFamily="34" charset="0"/>
              </a:rPr>
              <a:t> aid</a:t>
            </a:r>
            <a:r>
              <a:rPr lang="fr-FR" sz="1600" dirty="0">
                <a:solidFill>
                  <a:srgbClr val="FF0000"/>
                </a:solidFill>
                <a:latin typeface="Arial" panose="020B0604020202020204" pitchFamily="34" charset="0"/>
                <a:cs typeface="Arial" panose="020B0604020202020204" pitchFamily="34" charset="0"/>
              </a:rPr>
              <a:t>ions</a:t>
            </a:r>
            <a:r>
              <a:rPr lang="fr-FR" sz="1600" dirty="0">
                <a:latin typeface="Arial" panose="020B0604020202020204" pitchFamily="34" charset="0"/>
                <a:cs typeface="Arial" panose="020B0604020202020204" pitchFamily="34" charset="0"/>
              </a:rPr>
              <a:t> notre père journaliste. </a:t>
            </a:r>
            <a:r>
              <a:rPr lang="fr-FR" sz="1600" dirty="0">
                <a:solidFill>
                  <a:srgbClr val="FF0000"/>
                </a:solidFill>
                <a:latin typeface="Arial" panose="020B0604020202020204" pitchFamily="34" charset="0"/>
                <a:cs typeface="Arial" panose="020B0604020202020204" pitchFamily="34" charset="0"/>
              </a:rPr>
              <a:t>Nous</a:t>
            </a:r>
            <a:r>
              <a:rPr lang="fr-FR" sz="1600" dirty="0">
                <a:latin typeface="Arial" panose="020B0604020202020204" pitchFamily="34" charset="0"/>
                <a:cs typeface="Arial" panose="020B0604020202020204" pitchFamily="34" charset="0"/>
              </a:rPr>
              <a:t> pren</a:t>
            </a:r>
            <a:r>
              <a:rPr lang="fr-FR" sz="1600" dirty="0">
                <a:solidFill>
                  <a:srgbClr val="FF0000"/>
                </a:solidFill>
                <a:latin typeface="Arial" panose="020B0604020202020204" pitchFamily="34" charset="0"/>
                <a:cs typeface="Arial" panose="020B0604020202020204" pitchFamily="34" charset="0"/>
              </a:rPr>
              <a:t>ions</a:t>
            </a:r>
            <a:r>
              <a:rPr lang="fr-FR" sz="1600" dirty="0">
                <a:latin typeface="Arial" panose="020B0604020202020204" pitchFamily="34" charset="0"/>
                <a:cs typeface="Arial" panose="020B0604020202020204" pitchFamily="34" charset="0"/>
              </a:rPr>
              <a:t> des photos pour un reportage sur l’Exposition Universelle de 1889 consacrée au fer. </a:t>
            </a:r>
            <a:r>
              <a:rPr lang="fr-FR" sz="1600" dirty="0">
                <a:solidFill>
                  <a:srgbClr val="FF0000"/>
                </a:solidFill>
                <a:latin typeface="Arial" panose="020B0604020202020204" pitchFamily="34" charset="0"/>
                <a:cs typeface="Arial" panose="020B0604020202020204" pitchFamily="34" charset="0"/>
              </a:rPr>
              <a:t>Nous</a:t>
            </a:r>
            <a:r>
              <a:rPr lang="fr-FR" sz="1600" dirty="0">
                <a:latin typeface="Arial" panose="020B0604020202020204" pitchFamily="34" charset="0"/>
                <a:cs typeface="Arial" panose="020B0604020202020204" pitchFamily="34" charset="0"/>
              </a:rPr>
              <a:t> fais</a:t>
            </a:r>
            <a:r>
              <a:rPr lang="fr-FR" sz="1600" dirty="0">
                <a:solidFill>
                  <a:srgbClr val="FF0000"/>
                </a:solidFill>
                <a:latin typeface="Arial" panose="020B0604020202020204" pitchFamily="34" charset="0"/>
                <a:cs typeface="Arial" panose="020B0604020202020204" pitchFamily="34" charset="0"/>
              </a:rPr>
              <a:t>ions</a:t>
            </a:r>
            <a:r>
              <a:rPr lang="fr-FR" sz="1600" dirty="0">
                <a:latin typeface="Arial" panose="020B0604020202020204" pitchFamily="34" charset="0"/>
                <a:cs typeface="Arial" panose="020B0604020202020204" pitchFamily="34" charset="0"/>
              </a:rPr>
              <a:t> très attention à tout ce que nous voyions : un photographe, c’est avant tout un œil !</a:t>
            </a:r>
          </a:p>
          <a:p>
            <a:pPr>
              <a:lnSpc>
                <a:spcPct val="200000"/>
              </a:lnSpc>
            </a:pPr>
            <a:r>
              <a:rPr lang="fr-FR" sz="1600" dirty="0">
                <a:latin typeface="Arial" panose="020B0604020202020204" pitchFamily="34" charset="0"/>
                <a:cs typeface="Arial" panose="020B0604020202020204" pitchFamily="34" charset="0"/>
              </a:rPr>
              <a:t>**Avec </a:t>
            </a:r>
            <a:r>
              <a:rPr lang="fr-FR" sz="1600" dirty="0">
                <a:solidFill>
                  <a:srgbClr val="FF0000"/>
                </a:solidFill>
                <a:latin typeface="Arial" panose="020B0604020202020204" pitchFamily="34" charset="0"/>
                <a:cs typeface="Arial" panose="020B0604020202020204" pitchFamily="34" charset="0"/>
              </a:rPr>
              <a:t>notre</a:t>
            </a:r>
            <a:r>
              <a:rPr lang="fr-FR" sz="1600" dirty="0">
                <a:latin typeface="Arial" panose="020B0604020202020204" pitchFamily="34" charset="0"/>
                <a:cs typeface="Arial" panose="020B0604020202020204" pitchFamily="34" charset="0"/>
              </a:rPr>
              <a:t> appareil photo dernier cri, </a:t>
            </a:r>
            <a:r>
              <a:rPr lang="fr-FR" sz="1600" dirty="0">
                <a:solidFill>
                  <a:srgbClr val="FF0000"/>
                </a:solidFill>
                <a:latin typeface="Arial" panose="020B0604020202020204" pitchFamily="34" charset="0"/>
                <a:cs typeface="Arial" panose="020B0604020202020204" pitchFamily="34" charset="0"/>
              </a:rPr>
              <a:t>nous</a:t>
            </a:r>
            <a:r>
              <a:rPr lang="fr-FR" sz="1600" dirty="0">
                <a:latin typeface="Arial" panose="020B0604020202020204" pitchFamily="34" charset="0"/>
                <a:cs typeface="Arial" panose="020B0604020202020204" pitchFamily="34" charset="0"/>
              </a:rPr>
              <a:t> réussiss</a:t>
            </a:r>
            <a:r>
              <a:rPr lang="fr-FR" sz="1600" dirty="0">
                <a:solidFill>
                  <a:srgbClr val="FF0000"/>
                </a:solidFill>
                <a:latin typeface="Arial" panose="020B0604020202020204" pitchFamily="34" charset="0"/>
                <a:cs typeface="Arial" panose="020B0604020202020204" pitchFamily="34" charset="0"/>
              </a:rPr>
              <a:t>ions</a:t>
            </a:r>
            <a:r>
              <a:rPr lang="fr-FR" sz="1600" dirty="0">
                <a:latin typeface="Arial" panose="020B0604020202020204" pitchFamily="34" charset="0"/>
                <a:cs typeface="Arial" panose="020B0604020202020204" pitchFamily="34" charset="0"/>
              </a:rPr>
              <a:t> à prendre une centaine de photos à la fois. </a:t>
            </a:r>
          </a:p>
          <a:p>
            <a:pPr>
              <a:lnSpc>
                <a:spcPct val="200000"/>
              </a:lnSpc>
            </a:pPr>
            <a:r>
              <a:rPr lang="fr-FR" sz="1600" dirty="0">
                <a:latin typeface="Arial" panose="020B0604020202020204" pitchFamily="34" charset="0"/>
                <a:cs typeface="Arial" panose="020B0604020202020204" pitchFamily="34" charset="0"/>
              </a:rPr>
              <a:t>***Comme </a:t>
            </a:r>
            <a:r>
              <a:rPr lang="fr-FR" sz="1600" dirty="0">
                <a:solidFill>
                  <a:srgbClr val="FF0000"/>
                </a:solidFill>
                <a:latin typeface="Arial" panose="020B0604020202020204" pitchFamily="34" charset="0"/>
                <a:cs typeface="Arial" panose="020B0604020202020204" pitchFamily="34" charset="0"/>
              </a:rPr>
              <a:t>nous</a:t>
            </a:r>
            <a:r>
              <a:rPr lang="fr-FR" sz="1600" dirty="0">
                <a:latin typeface="Arial" panose="020B0604020202020204" pitchFamily="34" charset="0"/>
                <a:cs typeface="Arial" panose="020B0604020202020204" pitchFamily="34" charset="0"/>
              </a:rPr>
              <a:t> commen</a:t>
            </a:r>
            <a:r>
              <a:rPr lang="fr-FR" sz="1600" dirty="0">
                <a:solidFill>
                  <a:srgbClr val="FF0000"/>
                </a:solidFill>
                <a:latin typeface="Arial" panose="020B0604020202020204" pitchFamily="34" charset="0"/>
                <a:cs typeface="Arial" panose="020B0604020202020204" pitchFamily="34" charset="0"/>
              </a:rPr>
              <a:t>cions</a:t>
            </a:r>
            <a:r>
              <a:rPr lang="fr-FR" sz="1600" dirty="0">
                <a:latin typeface="Arial" panose="020B0604020202020204" pitchFamily="34" charset="0"/>
                <a:cs typeface="Arial" panose="020B0604020202020204" pitchFamily="34" charset="0"/>
              </a:rPr>
              <a:t> la prise de vue, </a:t>
            </a:r>
            <a:r>
              <a:rPr lang="fr-FR" sz="1600" dirty="0">
                <a:solidFill>
                  <a:srgbClr val="FF0000"/>
                </a:solidFill>
                <a:latin typeface="Arial" panose="020B0604020202020204" pitchFamily="34" charset="0"/>
                <a:cs typeface="Arial" panose="020B0604020202020204" pitchFamily="34" charset="0"/>
              </a:rPr>
              <a:t>nous nous </a:t>
            </a:r>
            <a:r>
              <a:rPr lang="fr-FR" sz="1600" dirty="0">
                <a:latin typeface="Arial" panose="020B0604020202020204" pitchFamily="34" charset="0"/>
                <a:cs typeface="Arial" panose="020B0604020202020204" pitchFamily="34" charset="0"/>
              </a:rPr>
              <a:t>aperç</a:t>
            </a:r>
            <a:r>
              <a:rPr lang="fr-FR" sz="1600" dirty="0">
                <a:solidFill>
                  <a:srgbClr val="FF0000"/>
                </a:solidFill>
                <a:latin typeface="Arial" panose="020B0604020202020204" pitchFamily="34" charset="0"/>
                <a:cs typeface="Arial" panose="020B0604020202020204" pitchFamily="34" charset="0"/>
              </a:rPr>
              <a:t>ûmes</a:t>
            </a:r>
            <a:r>
              <a:rPr lang="fr-FR" sz="1600" dirty="0">
                <a:latin typeface="Arial" panose="020B0604020202020204" pitchFamily="34" charset="0"/>
                <a:cs typeface="Arial" panose="020B0604020202020204" pitchFamily="34" charset="0"/>
              </a:rPr>
              <a:t> que </a:t>
            </a:r>
            <a:r>
              <a:rPr lang="fr-FR" sz="1600" dirty="0">
                <a:solidFill>
                  <a:srgbClr val="FF0000"/>
                </a:solidFill>
                <a:latin typeface="Arial" panose="020B0604020202020204" pitchFamily="34" charset="0"/>
                <a:cs typeface="Arial" panose="020B0604020202020204" pitchFamily="34" charset="0"/>
              </a:rPr>
              <a:t>nous</a:t>
            </a:r>
            <a:r>
              <a:rPr lang="fr-FR" sz="1600" dirty="0">
                <a:latin typeface="Arial" panose="020B0604020202020204" pitchFamily="34" charset="0"/>
                <a:cs typeface="Arial" panose="020B0604020202020204" pitchFamily="34" charset="0"/>
              </a:rPr>
              <a:t>  photograph</a:t>
            </a:r>
            <a:r>
              <a:rPr lang="fr-FR" sz="1600" dirty="0">
                <a:solidFill>
                  <a:srgbClr val="FF0000"/>
                </a:solidFill>
                <a:latin typeface="Arial" panose="020B0604020202020204" pitchFamily="34" charset="0"/>
                <a:cs typeface="Arial" panose="020B0604020202020204" pitchFamily="34" charset="0"/>
              </a:rPr>
              <a:t>ions</a:t>
            </a:r>
            <a:r>
              <a:rPr lang="fr-FR" sz="1600" dirty="0">
                <a:latin typeface="Arial" panose="020B0604020202020204" pitchFamily="34" charset="0"/>
                <a:cs typeface="Arial" panose="020B0604020202020204" pitchFamily="34" charset="0"/>
              </a:rPr>
              <a:t> un homme tombant du haut de la Tour. Et sur la Tour, horrifiées, </a:t>
            </a:r>
            <a:r>
              <a:rPr lang="fr-FR" sz="1600" dirty="0">
                <a:solidFill>
                  <a:srgbClr val="FF0000"/>
                </a:solidFill>
                <a:latin typeface="Arial" panose="020B0604020202020204" pitchFamily="34" charset="0"/>
                <a:cs typeface="Arial" panose="020B0604020202020204" pitchFamily="34" charset="0"/>
              </a:rPr>
              <a:t>nous avons </a:t>
            </a:r>
            <a:r>
              <a:rPr lang="fr-FR" sz="1600" dirty="0">
                <a:latin typeface="Arial" panose="020B0604020202020204" pitchFamily="34" charset="0"/>
                <a:cs typeface="Arial" panose="020B0604020202020204" pitchFamily="34" charset="0"/>
              </a:rPr>
              <a:t>vu un autre homme s’enfuir. Tout de suite, </a:t>
            </a:r>
            <a:r>
              <a:rPr lang="fr-FR" sz="1600" dirty="0">
                <a:solidFill>
                  <a:srgbClr val="FF0000"/>
                </a:solidFill>
                <a:latin typeface="Arial" panose="020B0604020202020204" pitchFamily="34" charset="0"/>
                <a:cs typeface="Arial" panose="020B0604020202020204" pitchFamily="34" charset="0"/>
              </a:rPr>
              <a:t>nous avons </a:t>
            </a:r>
            <a:r>
              <a:rPr lang="fr-FR" sz="1600" dirty="0">
                <a:latin typeface="Arial" panose="020B0604020202020204" pitchFamily="34" charset="0"/>
                <a:cs typeface="Arial" panose="020B0604020202020204" pitchFamily="34" charset="0"/>
              </a:rPr>
              <a:t>pensé à un meurtre</a:t>
            </a:r>
            <a:r>
              <a:rPr lang="fr-FR" dirty="0"/>
              <a:t>.</a:t>
            </a:r>
          </a:p>
        </p:txBody>
      </p:sp>
      <p:cxnSp>
        <p:nvCxnSpPr>
          <p:cNvPr id="1030" name="AutoShape 6"/>
          <p:cNvCxnSpPr>
            <a:cxnSpLocks noChangeShapeType="1"/>
          </p:cNvCxnSpPr>
          <p:nvPr/>
        </p:nvCxnSpPr>
        <p:spPr bwMode="auto">
          <a:xfrm>
            <a:off x="808038" y="341313"/>
            <a:ext cx="43452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5014747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2000" b="0" i="0" u="none" strike="noStrike" cap="none" normalizeH="0" baseline="0" dirty="0">
                <a:ln>
                  <a:noFill/>
                </a:ln>
                <a:solidFill>
                  <a:srgbClr val="000000"/>
                </a:solidFill>
                <a:effectLst/>
                <a:latin typeface="Arial" panose="020B0604020202020204" pitchFamily="34" charset="0"/>
              </a:rPr>
              <a:t>S1</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263890"/>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 1 </a:t>
            </a:r>
            <a:r>
              <a:rPr kumimoji="0" lang="fr-FR" altLang="fr-FR" sz="1400" b="0" i="1" u="none" strike="noStrike" cap="none" normalizeH="0" baseline="0" dirty="0">
                <a:ln>
                  <a:noFill/>
                </a:ln>
                <a:solidFill>
                  <a:srgbClr val="000000"/>
                </a:solidFill>
                <a:effectLst/>
                <a:latin typeface="Arial" panose="020B0604020202020204" pitchFamily="34" charset="0"/>
              </a:rPr>
              <a:t>Je m’exerce seul</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55125" y="878299"/>
            <a:ext cx="11541236" cy="5377536"/>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just" defTabSz="914400" rtl="0" eaLnBrk="0" fontAlgn="base" latinLnBrk="0" hangingPunct="0">
              <a:lnSpc>
                <a:spcPct val="150000"/>
              </a:lnSpc>
              <a:spcBef>
                <a:spcPts val="600"/>
              </a:spcBef>
              <a:spcAft>
                <a:spcPct val="0"/>
              </a:spcAft>
              <a:buClrTx/>
              <a:buSzTx/>
              <a:buFontTx/>
              <a:buNone/>
              <a:tabLst/>
            </a:pPr>
            <a:r>
              <a:rPr kumimoji="0" lang="fr-FR" altLang="fr-FR" sz="2400" b="1" i="0" u="sng" strike="noStrike" cap="none" normalizeH="0" baseline="0" dirty="0">
                <a:ln>
                  <a:noFill/>
                </a:ln>
                <a:solidFill>
                  <a:srgbClr val="000000"/>
                </a:solidFill>
                <a:effectLst/>
                <a:latin typeface="Arial" panose="020B0604020202020204" pitchFamily="34" charset="0"/>
                <a:cs typeface="Arial" panose="020B0604020202020204" pitchFamily="34" charset="0"/>
              </a:rPr>
              <a:t>Consigne :</a:t>
            </a:r>
            <a:r>
              <a:rPr kumimoji="0" lang="fr-FR" altLang="fr-FR" sz="2400" b="1" i="0" strike="noStrike" cap="none" normalizeH="0" baseline="0" dirty="0">
                <a:ln>
                  <a:noFill/>
                </a:ln>
                <a:solidFill>
                  <a:srgbClr val="000000"/>
                </a:solidFill>
                <a:effectLst/>
                <a:latin typeface="Arial" panose="020B0604020202020204" pitchFamily="34" charset="0"/>
                <a:cs typeface="Arial" panose="020B0604020202020204" pitchFamily="34" charset="0"/>
              </a:rPr>
              <a:t> Transpose</a:t>
            </a:r>
            <a:r>
              <a:rPr kumimoji="0" lang="fr-FR" altLang="fr-FR" sz="2400" b="1" i="0" strike="noStrike" cap="none" normalizeH="0" dirty="0">
                <a:ln>
                  <a:noFill/>
                </a:ln>
                <a:solidFill>
                  <a:srgbClr val="000000"/>
                </a:solidFill>
                <a:effectLst/>
                <a:latin typeface="Arial" panose="020B0604020202020204" pitchFamily="34" charset="0"/>
                <a:cs typeface="Arial" panose="020B0604020202020204" pitchFamily="34" charset="0"/>
              </a:rPr>
              <a:t> à l’imparfait avec « nous »</a:t>
            </a:r>
          </a:p>
          <a:p>
            <a:pPr marL="0" marR="0" lvl="0" indent="0" algn="just" defTabSz="914400" rtl="0" eaLnBrk="0" fontAlgn="base" latinLnBrk="0" hangingPunct="0">
              <a:lnSpc>
                <a:spcPct val="150000"/>
              </a:lnSpc>
              <a:spcBef>
                <a:spcPts val="600"/>
              </a:spcBef>
              <a:spcAft>
                <a:spcPct val="0"/>
              </a:spcAft>
              <a:buClrTx/>
              <a:buSzTx/>
              <a:buFontTx/>
              <a:buNone/>
              <a:tabLst/>
            </a:pPr>
            <a:r>
              <a:rPr kumimoji="0" lang="fr-FR" altLang="fr-FR" sz="2400" i="0" strike="noStrike" cap="none" normalizeH="0" dirty="0">
                <a:ln>
                  <a:noFill/>
                </a:ln>
                <a:solidFill>
                  <a:srgbClr val="000000"/>
                </a:solidFill>
                <a:effectLst/>
                <a:latin typeface="Arial" panose="020B0604020202020204" pitchFamily="34" charset="0"/>
                <a:cs typeface="Arial" panose="020B0604020202020204" pitchFamily="34" charset="0"/>
              </a:rPr>
              <a:t>Autrefois, Louise et Laura avaient les cheveux longs.</a:t>
            </a:r>
          </a:p>
          <a:p>
            <a:pPr marL="0" marR="0" lvl="0" indent="0" algn="just" defTabSz="914400" rtl="0" eaLnBrk="0" fontAlgn="base" latinLnBrk="0" hangingPunct="0">
              <a:lnSpc>
                <a:spcPct val="150000"/>
              </a:lnSpc>
              <a:spcBef>
                <a:spcPts val="600"/>
              </a:spcBef>
              <a:spcAft>
                <a:spcPct val="0"/>
              </a:spcAft>
              <a:buClrTx/>
              <a:buSzTx/>
              <a:buFontTx/>
              <a:buNone/>
              <a:tabLst/>
            </a:pPr>
            <a:r>
              <a:rPr kumimoji="0" lang="fr-FR" altLang="fr-FR" sz="2400" i="0" strike="noStrike" cap="none" normalizeH="0" dirty="0">
                <a:ln>
                  <a:noFill/>
                </a:ln>
                <a:solidFill>
                  <a:srgbClr val="000000"/>
                </a:solidFill>
                <a:effectLst/>
                <a:latin typeface="Arial" panose="020B0604020202020204" pitchFamily="34" charset="0"/>
                <a:cs typeface="Arial" panose="020B0604020202020204" pitchFamily="34" charset="0"/>
              </a:rPr>
              <a:t>Elles étaient dans la même classe.</a:t>
            </a:r>
          </a:p>
          <a:p>
            <a:pPr marL="0" marR="0" lvl="0" indent="0" algn="just" defTabSz="914400" rtl="0" eaLnBrk="0" fontAlgn="base" latinLnBrk="0" hangingPunct="0">
              <a:lnSpc>
                <a:spcPct val="150000"/>
              </a:lnSpc>
              <a:spcBef>
                <a:spcPts val="600"/>
              </a:spcBef>
              <a:spcAft>
                <a:spcPct val="0"/>
              </a:spcAft>
              <a:buClrTx/>
              <a:buSzTx/>
              <a:buFontTx/>
              <a:buNone/>
              <a:tabLst/>
            </a:pPr>
            <a:r>
              <a:rPr kumimoji="0" lang="fr-FR" altLang="fr-FR" sz="2400" i="0" strike="noStrike" cap="none" normalizeH="0" baseline="0" dirty="0">
                <a:ln>
                  <a:noFill/>
                </a:ln>
                <a:solidFill>
                  <a:schemeClr val="tx1"/>
                </a:solidFill>
                <a:effectLst/>
                <a:latin typeface="Arial" panose="020B0604020202020204" pitchFamily="34" charset="0"/>
                <a:cs typeface="Arial" panose="020B0604020202020204" pitchFamily="34" charset="0"/>
              </a:rPr>
              <a:t>Elles faisaient toujours leur travail ensemble.</a:t>
            </a:r>
            <a:endParaRPr kumimoji="0" lang="fr-FR" altLang="fr-FR" sz="2400" i="0" strike="noStrike" cap="none" normalizeH="0" dirty="0">
              <a:ln>
                <a:noFill/>
              </a:ln>
              <a:solidFill>
                <a:schemeClr val="tx1"/>
              </a:solidFill>
              <a:effectLst/>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50000"/>
              </a:lnSpc>
              <a:spcBef>
                <a:spcPts val="600"/>
              </a:spcBef>
              <a:spcAft>
                <a:spcPct val="0"/>
              </a:spcAft>
              <a:buClrTx/>
              <a:buSzTx/>
              <a:buFontTx/>
              <a:buNone/>
              <a:tabLst/>
            </a:pPr>
            <a:r>
              <a:rPr kumimoji="0" lang="fr-FR" altLang="fr-FR" sz="2400" i="0" strike="noStrike" cap="none" normalizeH="0" baseline="0" dirty="0">
                <a:ln>
                  <a:noFill/>
                </a:ln>
                <a:solidFill>
                  <a:schemeClr val="tx1"/>
                </a:solidFill>
                <a:effectLst/>
                <a:latin typeface="Arial" panose="020B0604020202020204" pitchFamily="34" charset="0"/>
                <a:cs typeface="Arial" panose="020B0604020202020204" pitchFamily="34" charset="0"/>
              </a:rPr>
              <a:t>Elles prenaient le même bus.</a:t>
            </a:r>
          </a:p>
          <a:p>
            <a:pPr marL="0" marR="0" lvl="0" indent="0" algn="just" defTabSz="914400" rtl="0" eaLnBrk="0" fontAlgn="base" latinLnBrk="0" hangingPunct="0">
              <a:lnSpc>
                <a:spcPct val="150000"/>
              </a:lnSpc>
              <a:spcBef>
                <a:spcPts val="600"/>
              </a:spcBef>
              <a:spcAft>
                <a:spcPct val="0"/>
              </a:spcAft>
              <a:buClrTx/>
              <a:buSzTx/>
              <a:buFontTx/>
              <a:buNone/>
              <a:tabLst/>
            </a:pPr>
            <a:r>
              <a:rPr kumimoji="0" lang="fr-FR" altLang="fr-FR" sz="2400" i="0" strike="noStrike" cap="none" normalizeH="0" baseline="0" dirty="0">
                <a:ln>
                  <a:noFill/>
                </a:ln>
                <a:solidFill>
                  <a:schemeClr val="tx1"/>
                </a:solidFill>
                <a:effectLst/>
                <a:latin typeface="Arial" panose="020B0604020202020204" pitchFamily="34" charset="0"/>
                <a:cs typeface="Arial" panose="020B0604020202020204" pitchFamily="34" charset="0"/>
              </a:rPr>
              <a:t>** Elles ne se disputaient jamais.</a:t>
            </a:r>
          </a:p>
          <a:p>
            <a:pPr marL="0" marR="0" lvl="0" indent="0" algn="just" defTabSz="914400" rtl="0" eaLnBrk="0" fontAlgn="base" latinLnBrk="0" hangingPunct="0">
              <a:lnSpc>
                <a:spcPct val="150000"/>
              </a:lnSpc>
              <a:spcBef>
                <a:spcPts val="600"/>
              </a:spcBef>
              <a:spcAft>
                <a:spcPct val="0"/>
              </a:spcAft>
              <a:buClrTx/>
              <a:buSzTx/>
              <a:buFontTx/>
              <a:buNone/>
              <a:tabLst/>
            </a:pPr>
            <a:r>
              <a:rPr kumimoji="0" lang="fr-FR" altLang="fr-FR" sz="2400" i="0" strike="noStrike" cap="none" normalizeH="0" baseline="0" dirty="0">
                <a:ln>
                  <a:noFill/>
                </a:ln>
                <a:solidFill>
                  <a:schemeClr val="tx1"/>
                </a:solidFill>
                <a:effectLst/>
                <a:latin typeface="Arial" panose="020B0604020202020204" pitchFamily="34" charset="0"/>
                <a:cs typeface="Arial" panose="020B0604020202020204" pitchFamily="34" charset="0"/>
              </a:rPr>
              <a:t>*** Elles réussissaient même souvent à passer leurs vacances ensemble.</a:t>
            </a:r>
          </a:p>
          <a:p>
            <a:pPr marL="0" marR="0" lvl="0" indent="0" algn="just" defTabSz="914400" rtl="0" eaLnBrk="0" fontAlgn="base" latinLnBrk="0" hangingPunct="0">
              <a:lnSpc>
                <a:spcPct val="150000"/>
              </a:lnSpc>
              <a:spcBef>
                <a:spcPts val="600"/>
              </a:spcBef>
              <a:spcAft>
                <a:spcPct val="0"/>
              </a:spcAft>
              <a:buClrTx/>
              <a:buSzTx/>
              <a:buFontTx/>
              <a:buNone/>
              <a:tabLst/>
            </a:pPr>
            <a:endParaRPr kumimoji="0" lang="fr-FR" altLang="fr-FR" sz="2000" i="0"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a:off x="808038" y="222981"/>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5022241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2000" b="0" i="0" u="none" strike="noStrike" cap="none" normalizeH="0" baseline="0" dirty="0">
                <a:ln>
                  <a:noFill/>
                </a:ln>
                <a:solidFill>
                  <a:srgbClr val="000000"/>
                </a:solidFill>
                <a:effectLst/>
                <a:latin typeface="Arial" panose="020B0604020202020204" pitchFamily="34" charset="0"/>
              </a:rPr>
              <a:t>S1</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Jours 2, 3 et 4 </a:t>
            </a:r>
            <a:r>
              <a:rPr kumimoji="0" lang="fr-FR" altLang="fr-FR" sz="1400" b="0" i="1" u="none" strike="noStrike" cap="none" normalizeH="0" baseline="0" dirty="0">
                <a:ln>
                  <a:noFill/>
                </a:ln>
                <a:solidFill>
                  <a:srgbClr val="000000"/>
                </a:solidFill>
                <a:effectLst/>
                <a:latin typeface="Arial" panose="020B0604020202020204" pitchFamily="34" charset="0"/>
              </a:rPr>
              <a:t>Structuration : l’imparfait</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graphicFrame>
        <p:nvGraphicFramePr>
          <p:cNvPr id="9" name="Tableau 8">
            <a:extLst>
              <a:ext uri="{FF2B5EF4-FFF2-40B4-BE49-F238E27FC236}">
                <a16:creationId xmlns:a16="http://schemas.microsoft.com/office/drawing/2014/main" id="{CD8A4BAB-DB1D-FD49-83A3-3C2241B58DA3}"/>
              </a:ext>
            </a:extLst>
          </p:cNvPr>
          <p:cNvGraphicFramePr>
            <a:graphicFrameLocks noGrp="1"/>
          </p:cNvGraphicFramePr>
          <p:nvPr>
            <p:extLst>
              <p:ext uri="{D42A27DB-BD31-4B8C-83A1-F6EECF244321}">
                <p14:modId xmlns:p14="http://schemas.microsoft.com/office/powerpoint/2010/main" val="1694618690"/>
              </p:ext>
            </p:extLst>
          </p:nvPr>
        </p:nvGraphicFramePr>
        <p:xfrm>
          <a:off x="606680" y="874713"/>
          <a:ext cx="10792498" cy="5807576"/>
        </p:xfrm>
        <a:graphic>
          <a:graphicData uri="http://schemas.openxmlformats.org/drawingml/2006/table">
            <a:tbl>
              <a:tblPr firstRow="1" bandRow="1">
                <a:tableStyleId>{5C22544A-7EE6-4342-B048-85BDC9FD1C3A}</a:tableStyleId>
              </a:tblPr>
              <a:tblGrid>
                <a:gridCol w="5396249">
                  <a:extLst>
                    <a:ext uri="{9D8B030D-6E8A-4147-A177-3AD203B41FA5}">
                      <a16:colId xmlns:a16="http://schemas.microsoft.com/office/drawing/2014/main" val="20000"/>
                    </a:ext>
                  </a:extLst>
                </a:gridCol>
                <a:gridCol w="5396249">
                  <a:extLst>
                    <a:ext uri="{9D8B030D-6E8A-4147-A177-3AD203B41FA5}">
                      <a16:colId xmlns:a16="http://schemas.microsoft.com/office/drawing/2014/main" val="20001"/>
                    </a:ext>
                  </a:extLst>
                </a:gridCol>
              </a:tblGrid>
              <a:tr h="2661833">
                <a:tc>
                  <a:txBody>
                    <a:bodyPr/>
                    <a:lstStyle/>
                    <a:p>
                      <a:pPr algn="ctr"/>
                      <a:r>
                        <a:rPr lang="fr-FR" sz="2000" b="0" kern="1200" dirty="0">
                          <a:ln>
                            <a:noFill/>
                          </a:ln>
                          <a:solidFill>
                            <a:schemeClr val="tx1"/>
                          </a:solidFill>
                          <a:effectLst/>
                          <a:latin typeface="Arial" panose="020B0604020202020204" pitchFamily="34" charset="0"/>
                          <a:ea typeface="+mn-ea"/>
                          <a:cs typeface="Arial" panose="020B0604020202020204" pitchFamily="34" charset="0"/>
                        </a:rPr>
                        <a:t>Verbe </a:t>
                      </a:r>
                      <a:r>
                        <a:rPr lang="fr-FR" sz="2000" b="1" kern="1200" dirty="0">
                          <a:ln>
                            <a:noFill/>
                          </a:ln>
                          <a:solidFill>
                            <a:schemeClr val="tx1"/>
                          </a:solidFill>
                          <a:effectLst/>
                          <a:latin typeface="Arial" panose="020B0604020202020204" pitchFamily="34" charset="0"/>
                          <a:ea typeface="+mn-ea"/>
                          <a:cs typeface="Arial" panose="020B0604020202020204" pitchFamily="34" charset="0"/>
                        </a:rPr>
                        <a:t>voir</a:t>
                      </a:r>
                    </a:p>
                    <a:p>
                      <a:pPr algn="l">
                        <a:lnSpc>
                          <a:spcPct val="150000"/>
                        </a:lnSpc>
                      </a:pPr>
                      <a:r>
                        <a:rPr lang="fr-FR" sz="1800" b="0" kern="1200" dirty="0">
                          <a:solidFill>
                            <a:schemeClr val="tx1"/>
                          </a:solidFill>
                          <a:effectLst/>
                          <a:latin typeface="Arial" panose="020B0604020202020204" pitchFamily="34" charset="0"/>
                          <a:ea typeface="+mn-ea"/>
                          <a:cs typeface="Arial" panose="020B0604020202020204" pitchFamily="34" charset="0"/>
                        </a:rPr>
                        <a:t>je …………………………</a:t>
                      </a:r>
                    </a:p>
                    <a:p>
                      <a:pPr algn="l">
                        <a:lnSpc>
                          <a:spcPct val="150000"/>
                        </a:lnSpc>
                      </a:pPr>
                      <a:r>
                        <a:rPr lang="fr-FR" sz="1800" b="0" kern="1200" dirty="0">
                          <a:solidFill>
                            <a:schemeClr val="tx1"/>
                          </a:solidFill>
                          <a:effectLst/>
                          <a:latin typeface="Arial" panose="020B0604020202020204" pitchFamily="34" charset="0"/>
                          <a:ea typeface="+mn-ea"/>
                          <a:cs typeface="Arial" panose="020B0604020202020204" pitchFamily="34" charset="0"/>
                        </a:rPr>
                        <a:t>tu…………………………</a:t>
                      </a:r>
                    </a:p>
                    <a:p>
                      <a:pPr algn="l">
                        <a:lnSpc>
                          <a:spcPct val="150000"/>
                        </a:lnSpc>
                      </a:pPr>
                      <a:r>
                        <a:rPr lang="fr-FR" sz="1800" b="0" kern="1200" dirty="0">
                          <a:solidFill>
                            <a:schemeClr val="tx1"/>
                          </a:solidFill>
                          <a:effectLst/>
                          <a:latin typeface="Arial" panose="020B0604020202020204" pitchFamily="34" charset="0"/>
                          <a:ea typeface="+mn-ea"/>
                          <a:cs typeface="Arial" panose="020B0604020202020204" pitchFamily="34" charset="0"/>
                        </a:rPr>
                        <a:t>il/elle, on …………………………</a:t>
                      </a:r>
                    </a:p>
                    <a:p>
                      <a:pPr algn="l">
                        <a:lnSpc>
                          <a:spcPct val="150000"/>
                        </a:lnSpc>
                      </a:pPr>
                      <a:r>
                        <a:rPr lang="fr-FR" sz="1800" b="0" kern="1200" dirty="0">
                          <a:solidFill>
                            <a:schemeClr val="tx1"/>
                          </a:solidFill>
                          <a:effectLst/>
                          <a:latin typeface="Arial" panose="020B0604020202020204" pitchFamily="34" charset="0"/>
                          <a:ea typeface="+mn-ea"/>
                          <a:cs typeface="Arial" panose="020B0604020202020204" pitchFamily="34" charset="0"/>
                        </a:rPr>
                        <a:t>nous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vous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ils/elles </a:t>
                      </a:r>
                      <a:r>
                        <a:rPr lang="fr-FR" sz="2000" b="0" kern="1200" dirty="0">
                          <a:solidFill>
                            <a:schemeClr val="tx1"/>
                          </a:solidFill>
                          <a:effectLst/>
                          <a:latin typeface="Arial" panose="020B0604020202020204" pitchFamily="34" charset="0"/>
                          <a:ea typeface="+mn-ea"/>
                          <a:cs typeface="Arial" panose="020B0604020202020204" pitchFamily="34" charset="0"/>
                        </a:rPr>
                        <a:t>…………………………</a:t>
                      </a:r>
                      <a:endParaRPr lang="fr-FR" sz="1800" b="0" kern="1200" dirty="0">
                        <a:solidFill>
                          <a:schemeClr val="tx1"/>
                        </a:solidFill>
                        <a:effectLst/>
                        <a:latin typeface="Arial" panose="020B0604020202020204" pitchFamily="34" charset="0"/>
                        <a:ea typeface="+mn-ea"/>
                        <a:cs typeface="Arial" panose="020B0604020202020204" pitchFamily="34" charset="0"/>
                      </a:endParaRPr>
                    </a:p>
                  </a:txBody>
                  <a:tcPr>
                    <a:lnL w="19050" cap="flat" cmpd="sng" algn="ctr">
                      <a:solidFill>
                        <a:schemeClr val="accent5"/>
                      </a:solidFill>
                      <a:prstDash val="dash"/>
                      <a:round/>
                      <a:headEnd type="none" w="med" len="med"/>
                      <a:tailEnd type="none" w="med" len="med"/>
                    </a:lnL>
                    <a:lnR w="19050" cap="flat" cmpd="sng" algn="ctr">
                      <a:solidFill>
                        <a:schemeClr val="accent5"/>
                      </a:solidFill>
                      <a:prstDash val="dash"/>
                      <a:round/>
                      <a:headEnd type="none" w="med" len="med"/>
                      <a:tailEnd type="none" w="med" len="med"/>
                    </a:lnR>
                    <a:lnT w="19050" cap="flat" cmpd="sng" algn="ctr">
                      <a:solidFill>
                        <a:schemeClr val="accent5"/>
                      </a:solidFill>
                      <a:prstDash val="dash"/>
                      <a:round/>
                      <a:headEnd type="none" w="med" len="med"/>
                      <a:tailEnd type="none" w="med" len="med"/>
                    </a:lnT>
                    <a:lnB w="19050" cap="flat" cmpd="sng" algn="ctr">
                      <a:solidFill>
                        <a:schemeClr val="accent5"/>
                      </a:solid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2000" b="0" i="0" kern="1200" dirty="0">
                          <a:ln>
                            <a:noFill/>
                          </a:ln>
                          <a:solidFill>
                            <a:schemeClr val="tx1"/>
                          </a:solidFill>
                          <a:effectLst/>
                          <a:latin typeface="Arial" panose="020B0604020202020204" pitchFamily="34" charset="0"/>
                          <a:ea typeface="+mn-ea"/>
                          <a:cs typeface="Arial" panose="020B0604020202020204" pitchFamily="34" charset="0"/>
                        </a:rPr>
                        <a:t>Verbe</a:t>
                      </a:r>
                      <a:r>
                        <a:rPr lang="fr-FR" sz="2000" b="1" i="0" kern="1200" baseline="0" dirty="0">
                          <a:ln>
                            <a:noFill/>
                          </a:ln>
                          <a:solidFill>
                            <a:schemeClr val="tx1"/>
                          </a:solidFill>
                          <a:effectLst/>
                          <a:latin typeface="Arial" panose="020B0604020202020204" pitchFamily="34" charset="0"/>
                          <a:ea typeface="+mn-ea"/>
                          <a:cs typeface="Arial" panose="020B0604020202020204" pitchFamily="34" charset="0"/>
                        </a:rPr>
                        <a:t> </a:t>
                      </a:r>
                      <a:r>
                        <a:rPr lang="fr-FR" sz="2000" b="1" i="0" kern="1200" baseline="0" dirty="0">
                          <a:ln>
                            <a:noFill/>
                          </a:ln>
                          <a:solidFill>
                            <a:srgbClr val="00B050"/>
                          </a:solidFill>
                          <a:effectLst/>
                          <a:latin typeface="Arial" panose="020B0604020202020204" pitchFamily="34" charset="0"/>
                          <a:ea typeface="+mn-ea"/>
                          <a:cs typeface="Arial" panose="020B0604020202020204" pitchFamily="34" charset="0"/>
                        </a:rPr>
                        <a:t>distinguer</a:t>
                      </a:r>
                    </a:p>
                    <a:p>
                      <a:pPr>
                        <a:lnSpc>
                          <a:spcPct val="150000"/>
                        </a:lnSpc>
                      </a:pPr>
                      <a:r>
                        <a:rPr lang="fr-FR" sz="1800" b="0" kern="1200" dirty="0">
                          <a:solidFill>
                            <a:schemeClr val="tx1"/>
                          </a:solidFill>
                          <a:effectLst/>
                          <a:latin typeface="Arial" panose="020B0604020202020204" pitchFamily="34" charset="0"/>
                          <a:ea typeface="+mn-ea"/>
                          <a:cs typeface="Arial" panose="020B0604020202020204" pitchFamily="34" charset="0"/>
                        </a:rPr>
                        <a:t>je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tu…………………………</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il/elle, on ………………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nous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vous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ils/elles </a:t>
                      </a:r>
                      <a:r>
                        <a:rPr lang="fr-FR" sz="2000" b="0" kern="1200" dirty="0">
                          <a:solidFill>
                            <a:schemeClr val="tx1"/>
                          </a:solidFill>
                          <a:effectLst/>
                          <a:latin typeface="Arial" panose="020B0604020202020204" pitchFamily="34" charset="0"/>
                          <a:ea typeface="+mn-ea"/>
                          <a:cs typeface="Arial" panose="020B0604020202020204" pitchFamily="34" charset="0"/>
                        </a:rPr>
                        <a:t>………………………</a:t>
                      </a:r>
                      <a:endParaRPr lang="fr-FR" sz="1800" b="0" kern="1200" dirty="0">
                        <a:solidFill>
                          <a:schemeClr val="tx1"/>
                        </a:solidFill>
                        <a:effectLst/>
                        <a:latin typeface="Arial" panose="020B0604020202020204" pitchFamily="34" charset="0"/>
                        <a:ea typeface="+mn-ea"/>
                        <a:cs typeface="Arial" panose="020B0604020202020204" pitchFamily="34" charset="0"/>
                      </a:endParaRPr>
                    </a:p>
                  </a:txBody>
                  <a:tcPr>
                    <a:lnL w="19050" cap="flat" cmpd="sng" algn="ctr">
                      <a:solidFill>
                        <a:schemeClr val="accent5"/>
                      </a:solidFill>
                      <a:prstDash val="dash"/>
                      <a:round/>
                      <a:headEnd type="none" w="med" len="med"/>
                      <a:tailEnd type="none" w="med" len="med"/>
                    </a:lnL>
                    <a:lnR w="19050" cap="flat" cmpd="sng" algn="ctr">
                      <a:solidFill>
                        <a:schemeClr val="accent5"/>
                      </a:solidFill>
                      <a:prstDash val="dash"/>
                      <a:round/>
                      <a:headEnd type="none" w="med" len="med"/>
                      <a:tailEnd type="none" w="med" len="med"/>
                    </a:lnR>
                    <a:lnT w="19050" cap="flat" cmpd="sng" algn="ctr">
                      <a:solidFill>
                        <a:schemeClr val="accent5"/>
                      </a:solidFill>
                      <a:prstDash val="dash"/>
                      <a:round/>
                      <a:headEnd type="none" w="med" len="med"/>
                      <a:tailEnd type="none" w="med" len="med"/>
                    </a:lnT>
                    <a:lnB w="19050" cap="flat" cmpd="sng" algn="ctr">
                      <a:solidFill>
                        <a:schemeClr val="accent5"/>
                      </a:solidFill>
                      <a:prstDash val="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2953251">
                <a:tc>
                  <a:txBody>
                    <a:bodyPr/>
                    <a:lstStyle/>
                    <a:p>
                      <a:pPr algn="ctr"/>
                      <a:r>
                        <a:rPr lang="fr-FR" sz="2000" b="0" dirty="0">
                          <a:ln>
                            <a:noFill/>
                          </a:ln>
                          <a:solidFill>
                            <a:schemeClr val="tx1"/>
                          </a:solidFill>
                          <a:latin typeface="Arial" panose="020B0604020202020204" pitchFamily="34" charset="0"/>
                          <a:cs typeface="Arial" panose="020B0604020202020204" pitchFamily="34" charset="0"/>
                        </a:rPr>
                        <a:t>Verbe </a:t>
                      </a:r>
                      <a:r>
                        <a:rPr lang="fr-FR" sz="2000" b="1" dirty="0">
                          <a:ln>
                            <a:noFill/>
                          </a:ln>
                          <a:solidFill>
                            <a:srgbClr val="FF0000"/>
                          </a:solidFill>
                          <a:latin typeface="Arial" panose="020B0604020202020204" pitchFamily="34" charset="0"/>
                          <a:cs typeface="Arial" panose="020B0604020202020204" pitchFamily="34" charset="0"/>
                        </a:rPr>
                        <a:t>essayer</a:t>
                      </a:r>
                    </a:p>
                    <a:p>
                      <a:pPr>
                        <a:lnSpc>
                          <a:spcPct val="150000"/>
                        </a:lnSpc>
                      </a:pPr>
                      <a:r>
                        <a:rPr lang="fr-FR" sz="1800" b="0" kern="1200" dirty="0">
                          <a:solidFill>
                            <a:schemeClr val="tx1"/>
                          </a:solidFill>
                          <a:effectLst/>
                          <a:latin typeface="Arial" panose="020B0604020202020204" pitchFamily="34" charset="0"/>
                          <a:ea typeface="+mn-ea"/>
                          <a:cs typeface="Arial" panose="020B0604020202020204" pitchFamily="34" charset="0"/>
                        </a:rPr>
                        <a:t>je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tu…………………………</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il/elle, on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nous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vous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ils/elles </a:t>
                      </a:r>
                      <a:r>
                        <a:rPr lang="fr-FR" sz="2000" b="0" kern="1200" dirty="0">
                          <a:solidFill>
                            <a:schemeClr val="tx1"/>
                          </a:solidFill>
                          <a:effectLst/>
                          <a:latin typeface="Arial" panose="020B0604020202020204" pitchFamily="34" charset="0"/>
                          <a:ea typeface="+mn-ea"/>
                          <a:cs typeface="Arial" panose="020B0604020202020204" pitchFamily="34" charset="0"/>
                        </a:rPr>
                        <a:t>……………………</a:t>
                      </a:r>
                      <a:endParaRPr lang="fr-FR" sz="1800" b="0" kern="1200" dirty="0">
                        <a:solidFill>
                          <a:schemeClr val="tx1"/>
                        </a:solidFill>
                        <a:effectLst/>
                        <a:latin typeface="Arial" panose="020B0604020202020204" pitchFamily="34" charset="0"/>
                        <a:ea typeface="+mn-ea"/>
                        <a:cs typeface="Arial" panose="020B0604020202020204" pitchFamily="34" charset="0"/>
                      </a:endParaRPr>
                    </a:p>
                  </a:txBody>
                  <a:tcPr>
                    <a:lnL w="19050" cap="flat" cmpd="sng" algn="ctr">
                      <a:solidFill>
                        <a:schemeClr val="accent5"/>
                      </a:solidFill>
                      <a:prstDash val="dash"/>
                      <a:round/>
                      <a:headEnd type="none" w="med" len="med"/>
                      <a:tailEnd type="none" w="med" len="med"/>
                    </a:lnL>
                    <a:lnR w="19050" cap="flat" cmpd="sng" algn="ctr">
                      <a:solidFill>
                        <a:schemeClr val="accent5"/>
                      </a:solidFill>
                      <a:prstDash val="dash"/>
                      <a:round/>
                      <a:headEnd type="none" w="med" len="med"/>
                      <a:tailEnd type="none" w="med" len="med"/>
                    </a:lnR>
                    <a:lnT w="19050" cap="flat" cmpd="sng" algn="ctr">
                      <a:solidFill>
                        <a:schemeClr val="accent5"/>
                      </a:solidFill>
                      <a:prstDash val="dash"/>
                      <a:round/>
                      <a:headEnd type="none" w="med" len="med"/>
                      <a:tailEnd type="none" w="med" len="med"/>
                    </a:lnT>
                    <a:lnB w="19050" cap="flat" cmpd="sng" algn="ctr">
                      <a:solidFill>
                        <a:schemeClr val="accent5"/>
                      </a:solidFill>
                      <a:prstDash val="dash"/>
                      <a:round/>
                      <a:headEnd type="none" w="med" len="med"/>
                      <a:tailEnd type="none" w="med" len="med"/>
                    </a:lnB>
                    <a:lnTlToBr w="12700" cmpd="sng">
                      <a:noFill/>
                      <a:prstDash val="solid"/>
                    </a:lnTlToBr>
                    <a:lnBlToTr w="12700" cmpd="sng">
                      <a:noFill/>
                      <a:prstDash val="solid"/>
                    </a:lnBlToTr>
                    <a:noFill/>
                  </a:tcPr>
                </a:tc>
                <a:tc>
                  <a:txBody>
                    <a:bodyPr/>
                    <a:lstStyle/>
                    <a:p>
                      <a:pPr algn="l">
                        <a:lnSpc>
                          <a:spcPct val="150000"/>
                        </a:lnSpc>
                      </a:pPr>
                      <a:endParaRPr lang="fr-FR" sz="2000" b="0" kern="1200" dirty="0">
                        <a:solidFill>
                          <a:schemeClr val="tx1"/>
                        </a:solidFill>
                        <a:effectLst/>
                        <a:latin typeface="Arial" panose="020B0604020202020204" pitchFamily="34" charset="0"/>
                        <a:ea typeface="+mn-ea"/>
                        <a:cs typeface="Arial" panose="020B0604020202020204" pitchFamily="34" charset="0"/>
                      </a:endParaRPr>
                    </a:p>
                  </a:txBody>
                  <a:tcPr>
                    <a:lnL w="19050" cap="flat" cmpd="sng" algn="ctr">
                      <a:solidFill>
                        <a:schemeClr val="accent5"/>
                      </a:solidFill>
                      <a:prstDash val="dash"/>
                      <a:round/>
                      <a:headEnd type="none" w="med" len="med"/>
                      <a:tailEnd type="none" w="med" len="med"/>
                    </a:lnL>
                    <a:lnR w="19050" cap="flat" cmpd="sng" algn="ctr">
                      <a:solidFill>
                        <a:schemeClr val="accent5"/>
                      </a:solidFill>
                      <a:prstDash val="dash"/>
                      <a:round/>
                      <a:headEnd type="none" w="med" len="med"/>
                      <a:tailEnd type="none" w="med" len="med"/>
                    </a:lnR>
                    <a:lnT w="19050" cap="flat" cmpd="sng" algn="ctr">
                      <a:solidFill>
                        <a:schemeClr val="accent5"/>
                      </a:solidFill>
                      <a:prstDash val="dash"/>
                      <a:round/>
                      <a:headEnd type="none" w="med" len="med"/>
                      <a:tailEnd type="none" w="med" len="med"/>
                    </a:lnT>
                    <a:lnB w="19050" cap="flat" cmpd="sng" algn="ctr">
                      <a:solidFill>
                        <a:schemeClr val="accent5"/>
                      </a:solidFill>
                      <a:prstDash val="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1684927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2000" b="0" i="0" u="none" strike="noStrike" cap="none" normalizeH="0" baseline="0" dirty="0">
                <a:ln>
                  <a:noFill/>
                </a:ln>
                <a:solidFill>
                  <a:srgbClr val="000000"/>
                </a:solidFill>
                <a:effectLst/>
                <a:latin typeface="Arial" panose="020B0604020202020204" pitchFamily="34" charset="0"/>
              </a:rPr>
              <a:t>S1</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42933" y="669925"/>
            <a:ext cx="11541236" cy="6072251"/>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nSpc>
                <a:spcPct val="150000"/>
              </a:lnSpc>
            </a:pPr>
            <a:r>
              <a:rPr lang="fr-FR" sz="1700" b="1" dirty="0">
                <a:latin typeface="Arial" panose="020B0604020202020204" pitchFamily="34" charset="0"/>
                <a:cs typeface="Arial" panose="020B0604020202020204" pitchFamily="34" charset="0"/>
              </a:rPr>
              <a:t>1. </a:t>
            </a:r>
            <a:r>
              <a:rPr lang="fr-FR" sz="1700" b="1" u="sng" dirty="0">
                <a:latin typeface="Arial" panose="020B0604020202020204" pitchFamily="34" charset="0"/>
                <a:cs typeface="Arial" panose="020B0604020202020204" pitchFamily="34" charset="0"/>
              </a:rPr>
              <a:t>Recopie</a:t>
            </a:r>
            <a:r>
              <a:rPr lang="fr-FR" sz="1700" b="1" dirty="0">
                <a:latin typeface="Arial" panose="020B0604020202020204" pitchFamily="34" charset="0"/>
                <a:cs typeface="Arial" panose="020B0604020202020204" pitchFamily="34" charset="0"/>
              </a:rPr>
              <a:t> les phrases en conjuguant les verbes à l’imparfait avec le sujet proposé </a:t>
            </a:r>
            <a:endParaRPr lang="fr-FR" sz="1700" dirty="0">
              <a:latin typeface="Arial" panose="020B0604020202020204" pitchFamily="34" charset="0"/>
              <a:cs typeface="Arial" panose="020B0604020202020204" pitchFamily="34" charset="0"/>
            </a:endParaRPr>
          </a:p>
          <a:p>
            <a:pPr>
              <a:lnSpc>
                <a:spcPct val="150000"/>
              </a:lnSpc>
            </a:pPr>
            <a:r>
              <a:rPr lang="fr-FR" sz="1700" i="1" dirty="0">
                <a:latin typeface="Arial" panose="020B0604020202020204" pitchFamily="34" charset="0"/>
                <a:cs typeface="Arial" panose="020B0604020202020204" pitchFamily="34" charset="0"/>
              </a:rPr>
              <a:t>Tu allais souvent en voyage à Londres. Vous …, Elles …</a:t>
            </a:r>
            <a:endParaRPr lang="fr-FR" sz="1700" dirty="0">
              <a:latin typeface="Arial" panose="020B0604020202020204" pitchFamily="34" charset="0"/>
              <a:cs typeface="Arial" panose="020B0604020202020204" pitchFamily="34" charset="0"/>
            </a:endParaRPr>
          </a:p>
          <a:p>
            <a:pPr>
              <a:lnSpc>
                <a:spcPct val="150000"/>
              </a:lnSpc>
            </a:pPr>
            <a:r>
              <a:rPr lang="fr-FR" sz="1700" i="1" dirty="0">
                <a:latin typeface="Arial" panose="020B0604020202020204" pitchFamily="34" charset="0"/>
                <a:cs typeface="Arial" panose="020B0604020202020204" pitchFamily="34" charset="0"/>
              </a:rPr>
              <a:t>Nous oublions toujours quelque chose. J’ … ; Vous …</a:t>
            </a:r>
            <a:endParaRPr lang="fr-FR" sz="1700" dirty="0">
              <a:latin typeface="Arial" panose="020B0604020202020204" pitchFamily="34" charset="0"/>
              <a:cs typeface="Arial" panose="020B0604020202020204" pitchFamily="34" charset="0"/>
            </a:endParaRPr>
          </a:p>
          <a:p>
            <a:pPr>
              <a:lnSpc>
                <a:spcPct val="150000"/>
              </a:lnSpc>
            </a:pPr>
            <a:r>
              <a:rPr lang="fr-FR" sz="1700" i="1" dirty="0">
                <a:latin typeface="Arial" panose="020B0604020202020204" pitchFamily="34" charset="0"/>
                <a:cs typeface="Arial" panose="020B0604020202020204" pitchFamily="34" charset="0"/>
              </a:rPr>
              <a:t>Elles comprenaient très vite. Nous … ; Il …</a:t>
            </a:r>
            <a:endParaRPr lang="fr-FR" sz="1700" dirty="0">
              <a:latin typeface="Arial" panose="020B0604020202020204" pitchFamily="34" charset="0"/>
              <a:cs typeface="Arial" panose="020B0604020202020204" pitchFamily="34" charset="0"/>
            </a:endParaRPr>
          </a:p>
          <a:p>
            <a:pPr>
              <a:lnSpc>
                <a:spcPct val="150000"/>
              </a:lnSpc>
            </a:pPr>
            <a:r>
              <a:rPr lang="fr-FR" sz="1700" i="1" dirty="0">
                <a:latin typeface="Arial" panose="020B0604020202020204" pitchFamily="34" charset="0"/>
                <a:cs typeface="Arial" panose="020B0604020202020204" pitchFamily="34" charset="0"/>
              </a:rPr>
              <a:t>Tu faisais du sport. Je … ; Vous …</a:t>
            </a:r>
            <a:endParaRPr lang="fr-FR" sz="1700" dirty="0">
              <a:latin typeface="Arial" panose="020B0604020202020204" pitchFamily="34" charset="0"/>
              <a:cs typeface="Arial" panose="020B0604020202020204" pitchFamily="34" charset="0"/>
            </a:endParaRPr>
          </a:p>
          <a:p>
            <a:pPr>
              <a:lnSpc>
                <a:spcPct val="150000"/>
              </a:lnSpc>
            </a:pPr>
            <a:r>
              <a:rPr lang="fr-FR" sz="1700" i="1" dirty="0">
                <a:latin typeface="Arial" panose="020B0604020202020204" pitchFamily="34" charset="0"/>
                <a:cs typeface="Arial" panose="020B0604020202020204" pitchFamily="34" charset="0"/>
              </a:rPr>
              <a:t>Vous veniez souvent à la maison. Tu … ; Elle …</a:t>
            </a:r>
            <a:endParaRPr lang="fr-FR" sz="1700" dirty="0">
              <a:latin typeface="Arial" panose="020B0604020202020204" pitchFamily="34" charset="0"/>
              <a:cs typeface="Arial" panose="020B0604020202020204" pitchFamily="34" charset="0"/>
            </a:endParaRPr>
          </a:p>
          <a:p>
            <a:pPr>
              <a:lnSpc>
                <a:spcPct val="150000"/>
              </a:lnSpc>
            </a:pPr>
            <a:r>
              <a:rPr lang="fr-FR" sz="1700" i="1" dirty="0">
                <a:latin typeface="Arial" panose="020B0604020202020204" pitchFamily="34" charset="0"/>
                <a:cs typeface="Arial" panose="020B0604020202020204" pitchFamily="34" charset="0"/>
              </a:rPr>
              <a:t>**Le cheval obéissait immédiatement. Les chevaux …, Tu …</a:t>
            </a:r>
            <a:endParaRPr lang="fr-FR" sz="1700" dirty="0">
              <a:latin typeface="Arial" panose="020B0604020202020204" pitchFamily="34" charset="0"/>
              <a:cs typeface="Arial" panose="020B0604020202020204" pitchFamily="34" charset="0"/>
            </a:endParaRPr>
          </a:p>
          <a:p>
            <a:pPr>
              <a:lnSpc>
                <a:spcPct val="150000"/>
              </a:lnSpc>
            </a:pPr>
            <a:r>
              <a:rPr lang="fr-FR" sz="1700" i="1" dirty="0">
                <a:latin typeface="Arial" panose="020B0604020202020204" pitchFamily="34" charset="0"/>
                <a:cs typeface="Arial" panose="020B0604020202020204" pitchFamily="34" charset="0"/>
              </a:rPr>
              <a:t>***Elles employaient trois personnes : Nous …, Ce patron……</a:t>
            </a:r>
          </a:p>
          <a:p>
            <a:pPr>
              <a:lnSpc>
                <a:spcPct val="150000"/>
              </a:lnSpc>
            </a:pPr>
            <a:endParaRPr lang="fr-FR" sz="800" dirty="0">
              <a:latin typeface="Arial" panose="020B0604020202020204" pitchFamily="34" charset="0"/>
              <a:cs typeface="Arial" panose="020B0604020202020204" pitchFamily="34" charset="0"/>
            </a:endParaRPr>
          </a:p>
          <a:p>
            <a:pPr>
              <a:lnSpc>
                <a:spcPct val="150000"/>
              </a:lnSpc>
            </a:pPr>
            <a:r>
              <a:rPr lang="fr-FR" sz="1700" b="1" dirty="0">
                <a:latin typeface="Arial" panose="020B0604020202020204" pitchFamily="34" charset="0"/>
                <a:cs typeface="Arial" panose="020B0604020202020204" pitchFamily="34" charset="0"/>
              </a:rPr>
              <a:t> 2. </a:t>
            </a:r>
            <a:r>
              <a:rPr lang="fr-FR" sz="1700" b="1" u="sng" dirty="0">
                <a:latin typeface="Arial" panose="020B0604020202020204" pitchFamily="34" charset="0"/>
                <a:cs typeface="Arial" panose="020B0604020202020204" pitchFamily="34" charset="0"/>
              </a:rPr>
              <a:t>Recopie</a:t>
            </a:r>
            <a:r>
              <a:rPr lang="fr-FR" sz="1700" b="1" dirty="0">
                <a:latin typeface="Arial" panose="020B0604020202020204" pitchFamily="34" charset="0"/>
                <a:cs typeface="Arial" panose="020B0604020202020204" pitchFamily="34" charset="0"/>
              </a:rPr>
              <a:t> les phrases en conjuguant les verbes à l’imparfait avec le pronom proposé </a:t>
            </a:r>
            <a:endParaRPr lang="fr-FR" sz="1700" dirty="0">
              <a:latin typeface="Arial" panose="020B0604020202020204" pitchFamily="34" charset="0"/>
              <a:cs typeface="Arial" panose="020B0604020202020204" pitchFamily="34" charset="0"/>
            </a:endParaRPr>
          </a:p>
          <a:p>
            <a:pPr>
              <a:lnSpc>
                <a:spcPct val="150000"/>
              </a:lnSpc>
            </a:pPr>
            <a:r>
              <a:rPr lang="fr-FR" sz="1700" i="1" dirty="0">
                <a:latin typeface="Arial" panose="020B0604020202020204" pitchFamily="34" charset="0"/>
                <a:cs typeface="Arial" panose="020B0604020202020204" pitchFamily="34" charset="0"/>
              </a:rPr>
              <a:t>Tu allongeais tes jambes. Vous … ; J’…</a:t>
            </a:r>
            <a:endParaRPr lang="fr-FR" sz="1700" dirty="0">
              <a:latin typeface="Arial" panose="020B0604020202020204" pitchFamily="34" charset="0"/>
              <a:cs typeface="Arial" panose="020B0604020202020204" pitchFamily="34" charset="0"/>
            </a:endParaRPr>
          </a:p>
          <a:p>
            <a:pPr>
              <a:lnSpc>
                <a:spcPct val="150000"/>
              </a:lnSpc>
            </a:pPr>
            <a:r>
              <a:rPr lang="fr-FR" sz="1700" i="1" dirty="0">
                <a:latin typeface="Arial" panose="020B0604020202020204" pitchFamily="34" charset="0"/>
                <a:cs typeface="Arial" panose="020B0604020202020204" pitchFamily="34" charset="0"/>
              </a:rPr>
              <a:t>Ils grimaçaient toujours. Il … ; Nous …</a:t>
            </a:r>
            <a:endParaRPr lang="fr-FR" sz="1700" dirty="0">
              <a:latin typeface="Arial" panose="020B0604020202020204" pitchFamily="34" charset="0"/>
              <a:cs typeface="Arial" panose="020B0604020202020204" pitchFamily="34" charset="0"/>
            </a:endParaRPr>
          </a:p>
          <a:p>
            <a:pPr>
              <a:lnSpc>
                <a:spcPct val="150000"/>
              </a:lnSpc>
            </a:pPr>
            <a:r>
              <a:rPr lang="fr-FR" sz="1700" i="1" dirty="0">
                <a:latin typeface="Arial" panose="020B0604020202020204" pitchFamily="34" charset="0"/>
                <a:cs typeface="Arial" panose="020B0604020202020204" pitchFamily="34" charset="0"/>
              </a:rPr>
              <a:t>Elle perçait un trou. Elles … ; Nous…</a:t>
            </a:r>
            <a:endParaRPr lang="fr-FR" sz="1700" dirty="0">
              <a:latin typeface="Arial" panose="020B0604020202020204" pitchFamily="34" charset="0"/>
              <a:cs typeface="Arial" panose="020B0604020202020204" pitchFamily="34" charset="0"/>
            </a:endParaRPr>
          </a:p>
          <a:p>
            <a:pPr>
              <a:lnSpc>
                <a:spcPct val="150000"/>
              </a:lnSpc>
            </a:pPr>
            <a:r>
              <a:rPr lang="fr-FR" sz="1700" i="1" dirty="0">
                <a:latin typeface="Arial" panose="020B0604020202020204" pitchFamily="34" charset="0"/>
                <a:cs typeface="Arial" panose="020B0604020202020204" pitchFamily="34" charset="0"/>
              </a:rPr>
              <a:t>Je déménageais souvent. Tu … ; Vous …</a:t>
            </a:r>
            <a:endParaRPr lang="fr-FR" sz="1700" dirty="0">
              <a:latin typeface="Arial" panose="020B0604020202020204" pitchFamily="34" charset="0"/>
              <a:cs typeface="Arial" panose="020B0604020202020204" pitchFamily="34" charset="0"/>
            </a:endParaRPr>
          </a:p>
          <a:p>
            <a:pPr>
              <a:lnSpc>
                <a:spcPct val="150000"/>
              </a:lnSpc>
            </a:pPr>
            <a:r>
              <a:rPr lang="fr-FR" sz="1700" i="1" dirty="0">
                <a:latin typeface="Arial" panose="020B0604020202020204" pitchFamily="34" charset="0"/>
                <a:cs typeface="Arial" panose="020B0604020202020204" pitchFamily="34" charset="0"/>
              </a:rPr>
              <a:t>**Il conjuguait des verbes. Nous …. ; Ils ….</a:t>
            </a:r>
            <a:endParaRPr lang="fr-FR" sz="1700" dirty="0">
              <a:latin typeface="Arial" panose="020B0604020202020204" pitchFamily="34" charset="0"/>
              <a:cs typeface="Arial" panose="020B0604020202020204" pitchFamily="34" charset="0"/>
            </a:endParaRPr>
          </a:p>
          <a:p>
            <a:pPr>
              <a:lnSpc>
                <a:spcPct val="150000"/>
              </a:lnSpc>
            </a:pPr>
            <a:r>
              <a:rPr lang="fr-FR" sz="1700" i="1" dirty="0">
                <a:latin typeface="Arial" panose="020B0604020202020204" pitchFamily="34" charset="0"/>
                <a:cs typeface="Arial" panose="020B0604020202020204" pitchFamily="34" charset="0"/>
              </a:rPr>
              <a:t>***Je nettoyais la voiture tous les dimanches. Vous … ; Elle … </a:t>
            </a:r>
            <a:endParaRPr lang="fr-FR" sz="1700"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
        <p:nvSpPr>
          <p:cNvPr id="7" name="Text Box 3">
            <a:extLst>
              <a:ext uri="{FF2B5EF4-FFF2-40B4-BE49-F238E27FC236}">
                <a16:creationId xmlns:a16="http://schemas.microsoft.com/office/drawing/2014/main" id="{A5A27DEC-DCE2-EA42-9D5B-23CC04246A6C}"/>
              </a:ext>
            </a:extLst>
          </p:cNvPr>
          <p:cNvSpPr txBox="1">
            <a:spLocks noChangeArrowheads="1"/>
          </p:cNvSpPr>
          <p:nvPr/>
        </p:nvSpPr>
        <p:spPr bwMode="auto">
          <a:xfrm>
            <a:off x="808038" y="403225"/>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Jours 2, 3 et 4 </a:t>
            </a:r>
            <a:r>
              <a:rPr kumimoji="0" lang="fr-FR" altLang="fr-FR" sz="1400" b="0" i="1" u="none" strike="noStrike" cap="none" normalizeH="0" baseline="0" dirty="0">
                <a:ln>
                  <a:noFill/>
                </a:ln>
                <a:solidFill>
                  <a:srgbClr val="000000"/>
                </a:solidFill>
                <a:effectLst/>
                <a:latin typeface="Arial" panose="020B0604020202020204" pitchFamily="34" charset="0"/>
              </a:rPr>
              <a:t>Structuration : l’imparfait</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9310932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2000" b="0" i="0" u="none" strike="noStrike" cap="none" normalizeH="0" baseline="0" dirty="0">
                <a:ln>
                  <a:noFill/>
                </a:ln>
                <a:solidFill>
                  <a:srgbClr val="000000"/>
                </a:solidFill>
                <a:effectLst/>
                <a:latin typeface="Arial" panose="020B0604020202020204" pitchFamily="34" charset="0"/>
              </a:rPr>
              <a:t>S1</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42933" y="669925"/>
            <a:ext cx="11541236" cy="6072251"/>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r>
              <a:rPr lang="fr-FR" sz="1700" b="1" dirty="0">
                <a:latin typeface="Arial" panose="020B0604020202020204" pitchFamily="34" charset="0"/>
                <a:cs typeface="Arial" panose="020B0604020202020204" pitchFamily="34" charset="0"/>
              </a:rPr>
              <a:t>3. </a:t>
            </a:r>
            <a:r>
              <a:rPr lang="fr-FR" sz="1700" b="1" u="sng" dirty="0">
                <a:latin typeface="Arial" panose="020B0604020202020204" pitchFamily="34" charset="0"/>
                <a:cs typeface="Arial" panose="020B0604020202020204" pitchFamily="34" charset="0"/>
              </a:rPr>
              <a:t>Recopie</a:t>
            </a:r>
            <a:r>
              <a:rPr lang="fr-FR" sz="1700" b="1" dirty="0">
                <a:latin typeface="Arial" panose="020B0604020202020204" pitchFamily="34" charset="0"/>
                <a:cs typeface="Arial" panose="020B0604020202020204" pitchFamily="34" charset="0"/>
              </a:rPr>
              <a:t> les phrases en conjuguant les verbes à l’imparfait. Tu peux commencer ta phrase par </a:t>
            </a:r>
            <a:r>
              <a:rPr lang="fr-FR" sz="1700" b="1" i="1" dirty="0">
                <a:latin typeface="Arial" panose="020B0604020202020204" pitchFamily="34" charset="0"/>
                <a:cs typeface="Arial" panose="020B0604020202020204" pitchFamily="34" charset="0"/>
              </a:rPr>
              <a:t>autrefois</a:t>
            </a:r>
            <a:r>
              <a:rPr lang="fr-FR" sz="1700" b="1" dirty="0">
                <a:latin typeface="Arial" panose="020B0604020202020204" pitchFamily="34" charset="0"/>
                <a:cs typeface="Arial" panose="020B0604020202020204" pitchFamily="34" charset="0"/>
              </a:rPr>
              <a:t>.</a:t>
            </a:r>
            <a:endParaRPr lang="fr-FR" sz="1700" dirty="0">
              <a:latin typeface="Arial" panose="020B0604020202020204" pitchFamily="34" charset="0"/>
              <a:cs typeface="Arial" panose="020B0604020202020204" pitchFamily="34" charset="0"/>
            </a:endParaRPr>
          </a:p>
          <a:p>
            <a:r>
              <a:rPr lang="fr-FR" sz="1700" i="1" dirty="0">
                <a:latin typeface="Arial" panose="020B0604020202020204" pitchFamily="34" charset="0"/>
                <a:cs typeface="Arial" panose="020B0604020202020204" pitchFamily="34" charset="0"/>
              </a:rPr>
              <a:t>Tu cries souvent.</a:t>
            </a:r>
            <a:endParaRPr lang="fr-FR" sz="1700" dirty="0">
              <a:latin typeface="Arial" panose="020B0604020202020204" pitchFamily="34" charset="0"/>
              <a:cs typeface="Arial" panose="020B0604020202020204" pitchFamily="34" charset="0"/>
            </a:endParaRPr>
          </a:p>
          <a:p>
            <a:r>
              <a:rPr lang="fr-FR" sz="1700" i="1" dirty="0">
                <a:latin typeface="Arial" panose="020B0604020202020204" pitchFamily="34" charset="0"/>
                <a:cs typeface="Arial" panose="020B0604020202020204" pitchFamily="34" charset="0"/>
              </a:rPr>
              <a:t>Vous prenez des boissons trop sucrées.</a:t>
            </a:r>
            <a:endParaRPr lang="fr-FR" sz="1700" dirty="0">
              <a:latin typeface="Arial" panose="020B0604020202020204" pitchFamily="34" charset="0"/>
              <a:cs typeface="Arial" panose="020B0604020202020204" pitchFamily="34" charset="0"/>
            </a:endParaRPr>
          </a:p>
          <a:p>
            <a:r>
              <a:rPr lang="fr-FR" sz="1700" i="1" dirty="0">
                <a:latin typeface="Arial" panose="020B0604020202020204" pitchFamily="34" charset="0"/>
                <a:cs typeface="Arial" panose="020B0604020202020204" pitchFamily="34" charset="0"/>
              </a:rPr>
              <a:t>Nous participons à un loto chaque année.</a:t>
            </a:r>
            <a:endParaRPr lang="fr-FR" sz="1700" dirty="0">
              <a:latin typeface="Arial" panose="020B0604020202020204" pitchFamily="34" charset="0"/>
              <a:cs typeface="Arial" panose="020B0604020202020204" pitchFamily="34" charset="0"/>
            </a:endParaRPr>
          </a:p>
          <a:p>
            <a:r>
              <a:rPr lang="fr-FR" sz="1700" i="1" dirty="0">
                <a:latin typeface="Arial" panose="020B0604020202020204" pitchFamily="34" charset="0"/>
                <a:cs typeface="Arial" panose="020B0604020202020204" pitchFamily="34" charset="0"/>
              </a:rPr>
              <a:t>Je suis attentive en classe.</a:t>
            </a:r>
            <a:endParaRPr lang="fr-FR" sz="1700" dirty="0">
              <a:latin typeface="Arial" panose="020B0604020202020204" pitchFamily="34" charset="0"/>
              <a:cs typeface="Arial" panose="020B0604020202020204" pitchFamily="34" charset="0"/>
            </a:endParaRPr>
          </a:p>
          <a:p>
            <a:r>
              <a:rPr lang="fr-FR" sz="1700" i="1" dirty="0">
                <a:latin typeface="Arial" panose="020B0604020202020204" pitchFamily="34" charset="0"/>
                <a:cs typeface="Arial" panose="020B0604020202020204" pitchFamily="34" charset="0"/>
              </a:rPr>
              <a:t>Elle va à la piscine tous les jeudis.</a:t>
            </a:r>
            <a:endParaRPr lang="fr-FR" sz="1700" dirty="0">
              <a:latin typeface="Arial" panose="020B0604020202020204" pitchFamily="34" charset="0"/>
              <a:cs typeface="Arial" panose="020B0604020202020204" pitchFamily="34" charset="0"/>
            </a:endParaRPr>
          </a:p>
          <a:p>
            <a:r>
              <a:rPr lang="fr-FR" sz="1700" i="1" dirty="0">
                <a:latin typeface="Arial" panose="020B0604020202020204" pitchFamily="34" charset="0"/>
                <a:cs typeface="Arial" panose="020B0604020202020204" pitchFamily="34" charset="0"/>
              </a:rPr>
              <a:t>Ils racontent des histoires passionnantes.</a:t>
            </a:r>
            <a:endParaRPr lang="fr-FR" sz="1700" dirty="0">
              <a:latin typeface="Arial" panose="020B0604020202020204" pitchFamily="34" charset="0"/>
              <a:cs typeface="Arial" panose="020B0604020202020204" pitchFamily="34" charset="0"/>
            </a:endParaRPr>
          </a:p>
          <a:p>
            <a:r>
              <a:rPr lang="fr-FR" sz="1700" i="1" dirty="0">
                <a:latin typeface="Arial" panose="020B0604020202020204" pitchFamily="34" charset="0"/>
                <a:cs typeface="Arial" panose="020B0604020202020204" pitchFamily="34" charset="0"/>
              </a:rPr>
              <a:t>**Vous jouez dans le sable, vous bâtissez un château.</a:t>
            </a:r>
            <a:endParaRPr lang="fr-FR" sz="1700" dirty="0">
              <a:latin typeface="Arial" panose="020B0604020202020204" pitchFamily="34" charset="0"/>
              <a:cs typeface="Arial" panose="020B0604020202020204" pitchFamily="34" charset="0"/>
            </a:endParaRPr>
          </a:p>
          <a:p>
            <a:r>
              <a:rPr lang="fr-FR" sz="1700" i="1" dirty="0">
                <a:latin typeface="Arial" panose="020B0604020202020204" pitchFamily="34" charset="0"/>
                <a:cs typeface="Arial" panose="020B0604020202020204" pitchFamily="34" charset="0"/>
              </a:rPr>
              <a:t>***Elles jettent ses vieux dessins tous les ans. </a:t>
            </a:r>
            <a:endParaRPr lang="fr-FR" sz="1700" dirty="0">
              <a:latin typeface="Arial" panose="020B0604020202020204" pitchFamily="34" charset="0"/>
              <a:cs typeface="Arial" panose="020B0604020202020204" pitchFamily="34" charset="0"/>
            </a:endParaRPr>
          </a:p>
          <a:p>
            <a:r>
              <a:rPr lang="fr-FR" sz="1700" i="1" dirty="0">
                <a:latin typeface="Arial" panose="020B0604020202020204" pitchFamily="34" charset="0"/>
                <a:cs typeface="Arial" panose="020B0604020202020204" pitchFamily="34" charset="0"/>
              </a:rPr>
              <a:t>Tous les soirs, j’essuie la vaisselle.</a:t>
            </a:r>
            <a:endParaRPr lang="fr-FR" sz="1700" dirty="0">
              <a:latin typeface="Arial" panose="020B0604020202020204" pitchFamily="34" charset="0"/>
              <a:cs typeface="Arial" panose="020B0604020202020204" pitchFamily="34" charset="0"/>
            </a:endParaRPr>
          </a:p>
          <a:p>
            <a:r>
              <a:rPr lang="fr-FR" sz="1700" dirty="0">
                <a:latin typeface="Arial" panose="020B0604020202020204" pitchFamily="34" charset="0"/>
                <a:cs typeface="Arial" panose="020B0604020202020204" pitchFamily="34" charset="0"/>
              </a:rPr>
              <a:t> </a:t>
            </a:r>
          </a:p>
          <a:p>
            <a:r>
              <a:rPr lang="fr-FR" sz="1700" b="1" dirty="0">
                <a:latin typeface="Arial" panose="020B0604020202020204" pitchFamily="34" charset="0"/>
                <a:cs typeface="Arial" panose="020B0604020202020204" pitchFamily="34" charset="0"/>
              </a:rPr>
              <a:t>4. </a:t>
            </a:r>
            <a:r>
              <a:rPr lang="fr-FR" sz="1700" b="1" u="sng" dirty="0">
                <a:latin typeface="Arial" panose="020B0604020202020204" pitchFamily="34" charset="0"/>
                <a:cs typeface="Arial" panose="020B0604020202020204" pitchFamily="34" charset="0"/>
              </a:rPr>
              <a:t>Recopie</a:t>
            </a:r>
            <a:r>
              <a:rPr lang="fr-FR" sz="1700" b="1" dirty="0">
                <a:latin typeface="Arial" panose="020B0604020202020204" pitchFamily="34" charset="0"/>
                <a:cs typeface="Arial" panose="020B0604020202020204" pitchFamily="34" charset="0"/>
              </a:rPr>
              <a:t> les phrases en conjuguant les verbes à l’imparfait.</a:t>
            </a:r>
            <a:endParaRPr lang="fr-FR" sz="1700" dirty="0">
              <a:latin typeface="Arial" panose="020B0604020202020204" pitchFamily="34" charset="0"/>
              <a:cs typeface="Arial" panose="020B0604020202020204" pitchFamily="34" charset="0"/>
            </a:endParaRPr>
          </a:p>
          <a:p>
            <a:r>
              <a:rPr lang="fr-FR" sz="1700" i="1" dirty="0">
                <a:latin typeface="Arial" panose="020B0604020202020204" pitchFamily="34" charset="0"/>
                <a:cs typeface="Arial" panose="020B0604020202020204" pitchFamily="34" charset="0"/>
              </a:rPr>
              <a:t>Je rince mes cheveux à l’eau froide.</a:t>
            </a:r>
            <a:endParaRPr lang="fr-FR" sz="1700" dirty="0">
              <a:latin typeface="Arial" panose="020B0604020202020204" pitchFamily="34" charset="0"/>
              <a:cs typeface="Arial" panose="020B0604020202020204" pitchFamily="34" charset="0"/>
            </a:endParaRPr>
          </a:p>
          <a:p>
            <a:r>
              <a:rPr lang="fr-FR" sz="1700" i="1" dirty="0">
                <a:latin typeface="Arial" panose="020B0604020202020204" pitchFamily="34" charset="0"/>
                <a:cs typeface="Arial" panose="020B0604020202020204" pitchFamily="34" charset="0"/>
              </a:rPr>
              <a:t>Elle mélange les lettres.</a:t>
            </a:r>
            <a:endParaRPr lang="fr-FR" sz="1700" dirty="0">
              <a:latin typeface="Arial" panose="020B0604020202020204" pitchFamily="34" charset="0"/>
              <a:cs typeface="Arial" panose="020B0604020202020204" pitchFamily="34" charset="0"/>
            </a:endParaRPr>
          </a:p>
          <a:p>
            <a:r>
              <a:rPr lang="fr-FR" sz="1700" i="1" dirty="0">
                <a:latin typeface="Arial" panose="020B0604020202020204" pitchFamily="34" charset="0"/>
                <a:cs typeface="Arial" panose="020B0604020202020204" pitchFamily="34" charset="0"/>
              </a:rPr>
              <a:t>Elles tracent un cercle.</a:t>
            </a:r>
            <a:endParaRPr lang="fr-FR" sz="1700" dirty="0">
              <a:latin typeface="Arial" panose="020B0604020202020204" pitchFamily="34" charset="0"/>
              <a:cs typeface="Arial" panose="020B0604020202020204" pitchFamily="34" charset="0"/>
            </a:endParaRPr>
          </a:p>
          <a:p>
            <a:r>
              <a:rPr lang="fr-FR" sz="1700" i="1" dirty="0">
                <a:latin typeface="Arial" panose="020B0604020202020204" pitchFamily="34" charset="0"/>
                <a:cs typeface="Arial" panose="020B0604020202020204" pitchFamily="34" charset="0"/>
              </a:rPr>
              <a:t>Tu effaces le tableau.</a:t>
            </a:r>
            <a:endParaRPr lang="fr-FR" sz="1700" dirty="0">
              <a:latin typeface="Arial" panose="020B0604020202020204" pitchFamily="34" charset="0"/>
              <a:cs typeface="Arial" panose="020B0604020202020204" pitchFamily="34" charset="0"/>
            </a:endParaRPr>
          </a:p>
          <a:p>
            <a:r>
              <a:rPr lang="fr-FR" sz="1700" i="1" dirty="0">
                <a:latin typeface="Arial" panose="020B0604020202020204" pitchFamily="34" charset="0"/>
                <a:cs typeface="Arial" panose="020B0604020202020204" pitchFamily="34" charset="0"/>
              </a:rPr>
              <a:t>Nous nageons bien.</a:t>
            </a:r>
            <a:endParaRPr lang="fr-FR" sz="1700" dirty="0">
              <a:latin typeface="Arial" panose="020B0604020202020204" pitchFamily="34" charset="0"/>
              <a:cs typeface="Arial" panose="020B0604020202020204" pitchFamily="34" charset="0"/>
            </a:endParaRPr>
          </a:p>
          <a:p>
            <a:r>
              <a:rPr lang="fr-FR" sz="1700" i="1" dirty="0">
                <a:latin typeface="Arial" panose="020B0604020202020204" pitchFamily="34" charset="0"/>
                <a:cs typeface="Arial" panose="020B0604020202020204" pitchFamily="34" charset="0"/>
              </a:rPr>
              <a:t>Vous corrigez vos erreurs.</a:t>
            </a:r>
            <a:endParaRPr lang="fr-FR" sz="1700" dirty="0">
              <a:latin typeface="Arial" panose="020B0604020202020204" pitchFamily="34" charset="0"/>
              <a:cs typeface="Arial" panose="020B0604020202020204" pitchFamily="34" charset="0"/>
            </a:endParaRPr>
          </a:p>
          <a:p>
            <a:r>
              <a:rPr lang="fr-FR" sz="1700" i="1" dirty="0">
                <a:latin typeface="Arial" panose="020B0604020202020204" pitchFamily="34" charset="0"/>
                <a:cs typeface="Arial" panose="020B0604020202020204" pitchFamily="34" charset="0"/>
              </a:rPr>
              <a:t>**Ils  naviguent dans des eaux calmes. </a:t>
            </a:r>
            <a:endParaRPr lang="fr-FR" sz="1700" dirty="0">
              <a:latin typeface="Arial" panose="020B0604020202020204" pitchFamily="34" charset="0"/>
              <a:cs typeface="Arial" panose="020B0604020202020204" pitchFamily="34" charset="0"/>
            </a:endParaRPr>
          </a:p>
          <a:p>
            <a:r>
              <a:rPr lang="fr-FR" sz="1700" i="1" dirty="0">
                <a:latin typeface="Arial" panose="020B0604020202020204" pitchFamily="34" charset="0"/>
                <a:cs typeface="Arial" panose="020B0604020202020204" pitchFamily="34" charset="0"/>
              </a:rPr>
              <a:t>Nous devons rentrer en bus.</a:t>
            </a:r>
            <a:endParaRPr lang="fr-FR" sz="1700" dirty="0">
              <a:latin typeface="Arial" panose="020B0604020202020204" pitchFamily="34" charset="0"/>
              <a:cs typeface="Arial" panose="020B0604020202020204" pitchFamily="34" charset="0"/>
            </a:endParaRPr>
          </a:p>
          <a:p>
            <a:r>
              <a:rPr lang="fr-FR" sz="1700" i="1" dirty="0">
                <a:latin typeface="Arial" panose="020B0604020202020204" pitchFamily="34" charset="0"/>
                <a:cs typeface="Arial" panose="020B0604020202020204" pitchFamily="34" charset="0"/>
              </a:rPr>
              <a:t>***Ils essaient de tricher.</a:t>
            </a:r>
            <a:endParaRPr lang="fr-FR" sz="1700" dirty="0">
              <a:latin typeface="Arial" panose="020B0604020202020204" pitchFamily="34" charset="0"/>
              <a:cs typeface="Arial" panose="020B0604020202020204" pitchFamily="34" charset="0"/>
            </a:endParaRPr>
          </a:p>
          <a:p>
            <a:r>
              <a:rPr lang="fr-FR" sz="1700" i="1" dirty="0">
                <a:latin typeface="Arial" panose="020B0604020202020204" pitchFamily="34" charset="0"/>
                <a:cs typeface="Arial" panose="020B0604020202020204" pitchFamily="34" charset="0"/>
              </a:rPr>
              <a:t>Nous appelons un taxi.</a:t>
            </a:r>
            <a:endParaRPr lang="fr-FR" sz="1700"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
        <p:nvSpPr>
          <p:cNvPr id="7" name="Text Box 3">
            <a:extLst>
              <a:ext uri="{FF2B5EF4-FFF2-40B4-BE49-F238E27FC236}">
                <a16:creationId xmlns:a16="http://schemas.microsoft.com/office/drawing/2014/main" id="{A5A27DEC-DCE2-EA42-9D5B-23CC04246A6C}"/>
              </a:ext>
            </a:extLst>
          </p:cNvPr>
          <p:cNvSpPr txBox="1">
            <a:spLocks noChangeArrowheads="1"/>
          </p:cNvSpPr>
          <p:nvPr/>
        </p:nvSpPr>
        <p:spPr bwMode="auto">
          <a:xfrm>
            <a:off x="808038" y="403225"/>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Jours 2, 3 et 4 </a:t>
            </a:r>
            <a:r>
              <a:rPr kumimoji="0" lang="fr-FR" altLang="fr-FR" sz="1400" b="0" i="1" u="none" strike="noStrike" cap="none" normalizeH="0" baseline="0" dirty="0">
                <a:ln>
                  <a:noFill/>
                </a:ln>
                <a:solidFill>
                  <a:srgbClr val="000000"/>
                </a:solidFill>
                <a:effectLst/>
                <a:latin typeface="Arial" panose="020B0604020202020204" pitchFamily="34" charset="0"/>
              </a:rPr>
              <a:t>Structuration : l’imparfait</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9557843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2000" b="0" i="0" u="none" strike="noStrike" cap="none" normalizeH="0" baseline="0" dirty="0">
                <a:ln>
                  <a:noFill/>
                </a:ln>
                <a:solidFill>
                  <a:srgbClr val="000000"/>
                </a:solidFill>
                <a:effectLst/>
                <a:latin typeface="Arial" panose="020B0604020202020204" pitchFamily="34" charset="0"/>
              </a:rPr>
              <a:t>S1</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42933" y="669925"/>
            <a:ext cx="11541236" cy="6072251"/>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r>
              <a:rPr lang="fr-FR" sz="2000" b="1" dirty="0">
                <a:latin typeface="Arial" panose="020B0604020202020204" pitchFamily="34" charset="0"/>
                <a:cs typeface="Arial" panose="020B0604020202020204" pitchFamily="34" charset="0"/>
              </a:rPr>
              <a:t>5. </a:t>
            </a:r>
            <a:r>
              <a:rPr lang="fr-FR" sz="2000" b="1" u="sng" cap="all" dirty="0">
                <a:latin typeface="Arial" panose="020B0604020202020204" pitchFamily="34" charset="0"/>
                <a:cs typeface="Arial" panose="020B0604020202020204" pitchFamily="34" charset="0"/>
              </a:rPr>
              <a:t>é</a:t>
            </a:r>
            <a:r>
              <a:rPr lang="fr-FR" sz="2000" b="1" u="sng" dirty="0">
                <a:latin typeface="Arial" panose="020B0604020202020204" pitchFamily="34" charset="0"/>
                <a:cs typeface="Arial" panose="020B0604020202020204" pitchFamily="34" charset="0"/>
              </a:rPr>
              <a:t>cris</a:t>
            </a:r>
            <a:r>
              <a:rPr lang="fr-FR" sz="2000" b="1" dirty="0">
                <a:latin typeface="Arial" panose="020B0604020202020204" pitchFamily="34" charset="0"/>
                <a:cs typeface="Arial" panose="020B0604020202020204" pitchFamily="34" charset="0"/>
              </a:rPr>
              <a:t> la phrase à toutes les personnes :</a:t>
            </a:r>
            <a:endParaRPr lang="fr-FR" sz="2000" dirty="0">
              <a:latin typeface="Arial" panose="020B0604020202020204" pitchFamily="34" charset="0"/>
              <a:cs typeface="Arial" panose="020B0604020202020204" pitchFamily="34" charset="0"/>
            </a:endParaRPr>
          </a:p>
          <a:p>
            <a:r>
              <a:rPr lang="fr-FR" sz="2000" i="1" dirty="0">
                <a:latin typeface="Arial" panose="020B0604020202020204" pitchFamily="34" charset="0"/>
                <a:cs typeface="Arial" panose="020B0604020202020204" pitchFamily="34" charset="0"/>
              </a:rPr>
              <a:t>Quand j’allais à la crèche, j’avais un doudou.</a:t>
            </a:r>
            <a:endParaRPr lang="fr-FR" sz="2000" dirty="0">
              <a:latin typeface="Arial" panose="020B0604020202020204" pitchFamily="34" charset="0"/>
              <a:cs typeface="Arial" panose="020B0604020202020204" pitchFamily="34" charset="0"/>
            </a:endParaRPr>
          </a:p>
          <a:p>
            <a:r>
              <a:rPr lang="fr-FR" sz="2000" i="1" dirty="0">
                <a:latin typeface="Arial" panose="020B0604020202020204" pitchFamily="34" charset="0"/>
                <a:cs typeface="Arial" panose="020B0604020202020204" pitchFamily="34" charset="0"/>
              </a:rPr>
              <a:t>Quand tu ...............................................................….. .</a:t>
            </a:r>
            <a:endParaRPr lang="fr-FR" sz="2000" dirty="0">
              <a:latin typeface="Arial" panose="020B0604020202020204" pitchFamily="34" charset="0"/>
              <a:cs typeface="Arial" panose="020B0604020202020204" pitchFamily="34" charset="0"/>
            </a:endParaRPr>
          </a:p>
          <a:p>
            <a:r>
              <a:rPr lang="fr-FR" sz="2000" i="1" dirty="0">
                <a:latin typeface="Arial" panose="020B0604020202020204" pitchFamily="34" charset="0"/>
                <a:cs typeface="Arial" panose="020B0604020202020204" pitchFamily="34" charset="0"/>
              </a:rPr>
              <a:t>Quand il ...............................................................…... .</a:t>
            </a:r>
            <a:endParaRPr lang="fr-FR" sz="2000" dirty="0">
              <a:latin typeface="Arial" panose="020B0604020202020204" pitchFamily="34" charset="0"/>
              <a:cs typeface="Arial" panose="020B0604020202020204" pitchFamily="34" charset="0"/>
            </a:endParaRPr>
          </a:p>
          <a:p>
            <a:r>
              <a:rPr lang="fr-FR" sz="2000" i="1" dirty="0">
                <a:latin typeface="Arial" panose="020B0604020202020204" pitchFamily="34" charset="0"/>
                <a:cs typeface="Arial" panose="020B0604020202020204" pitchFamily="34" charset="0"/>
              </a:rPr>
              <a:t>Quand nous ................................................................. .</a:t>
            </a:r>
            <a:endParaRPr lang="fr-FR" sz="2000" dirty="0">
              <a:latin typeface="Arial" panose="020B0604020202020204" pitchFamily="34" charset="0"/>
              <a:cs typeface="Arial" panose="020B0604020202020204" pitchFamily="34" charset="0"/>
            </a:endParaRPr>
          </a:p>
          <a:p>
            <a:r>
              <a:rPr lang="fr-FR" sz="2000" i="1" dirty="0">
                <a:latin typeface="Arial" panose="020B0604020202020204" pitchFamily="34" charset="0"/>
                <a:cs typeface="Arial" panose="020B0604020202020204" pitchFamily="34" charset="0"/>
              </a:rPr>
              <a:t>Quand vous ................................................................. .</a:t>
            </a:r>
            <a:endParaRPr lang="fr-FR" sz="2000" dirty="0">
              <a:latin typeface="Arial" panose="020B0604020202020204" pitchFamily="34" charset="0"/>
              <a:cs typeface="Arial" panose="020B0604020202020204" pitchFamily="34" charset="0"/>
            </a:endParaRPr>
          </a:p>
          <a:p>
            <a:r>
              <a:rPr lang="fr-FR" sz="2000" i="1" dirty="0">
                <a:latin typeface="Arial" panose="020B0604020202020204" pitchFamily="34" charset="0"/>
                <a:cs typeface="Arial" panose="020B0604020202020204" pitchFamily="34" charset="0"/>
              </a:rPr>
              <a:t>Quand ils ...............................................................….</a:t>
            </a:r>
            <a:endParaRPr lang="fr-FR" sz="2000" dirty="0">
              <a:latin typeface="Arial" panose="020B0604020202020204" pitchFamily="34" charset="0"/>
              <a:cs typeface="Arial" panose="020B0604020202020204" pitchFamily="34" charset="0"/>
            </a:endParaRPr>
          </a:p>
          <a:p>
            <a:r>
              <a:rPr lang="fr-FR" sz="2000" i="1" dirty="0">
                <a:latin typeface="Arial" panose="020B0604020202020204" pitchFamily="34" charset="0"/>
                <a:cs typeface="Arial" panose="020B0604020202020204" pitchFamily="34" charset="0"/>
              </a:rPr>
              <a:t> </a:t>
            </a:r>
            <a:endParaRPr lang="fr-FR" sz="2000" dirty="0">
              <a:latin typeface="Arial" panose="020B0604020202020204" pitchFamily="34" charset="0"/>
              <a:cs typeface="Arial" panose="020B0604020202020204" pitchFamily="34" charset="0"/>
            </a:endParaRPr>
          </a:p>
          <a:p>
            <a:r>
              <a:rPr lang="fr-FR" sz="2000" b="1" dirty="0">
                <a:latin typeface="Arial" panose="020B0604020202020204" pitchFamily="34" charset="0"/>
                <a:cs typeface="Arial" panose="020B0604020202020204" pitchFamily="34" charset="0"/>
              </a:rPr>
              <a:t>6. </a:t>
            </a:r>
            <a:r>
              <a:rPr lang="fr-FR" sz="2000" b="1" u="sng" dirty="0">
                <a:latin typeface="Arial" panose="020B0604020202020204" pitchFamily="34" charset="0"/>
                <a:cs typeface="Arial" panose="020B0604020202020204" pitchFamily="34" charset="0"/>
              </a:rPr>
              <a:t>Recopie</a:t>
            </a:r>
            <a:r>
              <a:rPr lang="fr-FR" sz="2000" b="1" dirty="0">
                <a:latin typeface="Arial" panose="020B0604020202020204" pitchFamily="34" charset="0"/>
                <a:cs typeface="Arial" panose="020B0604020202020204" pitchFamily="34" charset="0"/>
              </a:rPr>
              <a:t> les phrases en conjuguant les verbes à l’imparfait.</a:t>
            </a:r>
            <a:endParaRPr lang="fr-FR" sz="2000" dirty="0">
              <a:latin typeface="Arial" panose="020B0604020202020204" pitchFamily="34" charset="0"/>
              <a:cs typeface="Arial" panose="020B0604020202020204" pitchFamily="34" charset="0"/>
            </a:endParaRPr>
          </a:p>
          <a:p>
            <a:r>
              <a:rPr lang="fr-FR" sz="2000" i="1" dirty="0">
                <a:latin typeface="Arial" panose="020B0604020202020204" pitchFamily="34" charset="0"/>
                <a:cs typeface="Arial" panose="020B0604020202020204" pitchFamily="34" charset="0"/>
              </a:rPr>
              <a:t>Tu (pouvoir) garder ta sœur. </a:t>
            </a:r>
            <a:endParaRPr lang="fr-FR" sz="2000" dirty="0">
              <a:latin typeface="Arial" panose="020B0604020202020204" pitchFamily="34" charset="0"/>
              <a:cs typeface="Arial" panose="020B0604020202020204" pitchFamily="34" charset="0"/>
            </a:endParaRPr>
          </a:p>
          <a:p>
            <a:r>
              <a:rPr lang="fr-FR" sz="2000" i="1" dirty="0">
                <a:latin typeface="Arial" panose="020B0604020202020204" pitchFamily="34" charset="0"/>
                <a:cs typeface="Arial" panose="020B0604020202020204" pitchFamily="34" charset="0"/>
              </a:rPr>
              <a:t>Le maitre (voir) que tu (être) triste. </a:t>
            </a:r>
            <a:endParaRPr lang="fr-FR" sz="2000" dirty="0">
              <a:latin typeface="Arial" panose="020B0604020202020204" pitchFamily="34" charset="0"/>
              <a:cs typeface="Arial" panose="020B0604020202020204" pitchFamily="34" charset="0"/>
            </a:endParaRPr>
          </a:p>
          <a:p>
            <a:r>
              <a:rPr lang="fr-FR" sz="2000" i="1" dirty="0">
                <a:latin typeface="Arial" panose="020B0604020202020204" pitchFamily="34" charset="0"/>
                <a:cs typeface="Arial" panose="020B0604020202020204" pitchFamily="34" charset="0"/>
              </a:rPr>
              <a:t>Vous (venir) toujours chez nous. </a:t>
            </a:r>
            <a:endParaRPr lang="fr-FR" sz="2000" dirty="0">
              <a:latin typeface="Arial" panose="020B0604020202020204" pitchFamily="34" charset="0"/>
              <a:cs typeface="Arial" panose="020B0604020202020204" pitchFamily="34" charset="0"/>
            </a:endParaRPr>
          </a:p>
          <a:p>
            <a:r>
              <a:rPr lang="fr-FR" sz="2000" i="1" cap="all" dirty="0">
                <a:latin typeface="Arial" panose="020B0604020202020204" pitchFamily="34" charset="0"/>
                <a:cs typeface="Arial" panose="020B0604020202020204" pitchFamily="34" charset="0"/>
              </a:rPr>
              <a:t>A</a:t>
            </a:r>
            <a:r>
              <a:rPr lang="fr-FR" sz="2000" i="1" dirty="0">
                <a:latin typeface="Arial" panose="020B0604020202020204" pitchFamily="34" charset="0"/>
                <a:cs typeface="Arial" panose="020B0604020202020204" pitchFamily="34" charset="0"/>
              </a:rPr>
              <a:t>utrefois, nous (faire) du vélo tous les dimanches. </a:t>
            </a:r>
            <a:endParaRPr lang="fr-FR" sz="2000" dirty="0">
              <a:latin typeface="Arial" panose="020B0604020202020204" pitchFamily="34" charset="0"/>
              <a:cs typeface="Arial" panose="020B0604020202020204" pitchFamily="34" charset="0"/>
            </a:endParaRPr>
          </a:p>
          <a:p>
            <a:r>
              <a:rPr lang="fr-FR" sz="2000" i="1" dirty="0">
                <a:latin typeface="Arial" panose="020B0604020202020204" pitchFamily="34" charset="0"/>
                <a:cs typeface="Arial" panose="020B0604020202020204" pitchFamily="34" charset="0"/>
              </a:rPr>
              <a:t>Vous (vouloir) être les premières. </a:t>
            </a:r>
            <a:endParaRPr lang="fr-FR" sz="2000" dirty="0">
              <a:latin typeface="Arial" panose="020B0604020202020204" pitchFamily="34" charset="0"/>
              <a:cs typeface="Arial" panose="020B0604020202020204" pitchFamily="34" charset="0"/>
            </a:endParaRPr>
          </a:p>
          <a:p>
            <a:r>
              <a:rPr lang="fr-FR" sz="2000" i="1" dirty="0">
                <a:latin typeface="Arial" panose="020B0604020202020204" pitchFamily="34" charset="0"/>
                <a:cs typeface="Arial" panose="020B0604020202020204" pitchFamily="34" charset="0"/>
              </a:rPr>
              <a:t>**Ils (avoir) le moral : ils (dire) toujours qu’ils (aller) bien. </a:t>
            </a:r>
            <a:endParaRPr lang="fr-FR" sz="2000" dirty="0">
              <a:latin typeface="Arial" panose="020B0604020202020204" pitchFamily="34" charset="0"/>
              <a:cs typeface="Arial" panose="020B0604020202020204" pitchFamily="34" charset="0"/>
            </a:endParaRPr>
          </a:p>
          <a:p>
            <a:r>
              <a:rPr lang="fr-FR" sz="2000" i="1" dirty="0">
                <a:latin typeface="Arial" panose="020B0604020202020204" pitchFamily="34" charset="0"/>
                <a:cs typeface="Arial" panose="020B0604020202020204" pitchFamily="34" charset="0"/>
              </a:rPr>
              <a:t>Parfois je (prendre) la voiture, souvent, je (devoir) prendre le train. </a:t>
            </a:r>
            <a:endParaRPr lang="fr-FR" sz="2000" dirty="0">
              <a:latin typeface="Arial" panose="020B0604020202020204" pitchFamily="34" charset="0"/>
              <a:cs typeface="Arial" panose="020B0604020202020204" pitchFamily="34" charset="0"/>
            </a:endParaRPr>
          </a:p>
          <a:p>
            <a:r>
              <a:rPr lang="fr-FR" sz="2000" i="1" dirty="0">
                <a:latin typeface="Arial" panose="020B0604020202020204" pitchFamily="34" charset="0"/>
                <a:cs typeface="Arial" panose="020B0604020202020204" pitchFamily="34" charset="0"/>
              </a:rPr>
              <a:t>***Le matin, il (geler) très fort. </a:t>
            </a:r>
            <a:endParaRPr lang="fr-FR" sz="2000" dirty="0">
              <a:latin typeface="Arial" panose="020B0604020202020204" pitchFamily="34" charset="0"/>
              <a:cs typeface="Arial" panose="020B0604020202020204" pitchFamily="34" charset="0"/>
            </a:endParaRPr>
          </a:p>
          <a:p>
            <a:r>
              <a:rPr lang="fr-FR" sz="2000" i="1" dirty="0">
                <a:latin typeface="Arial" panose="020B0604020202020204" pitchFamily="34" charset="0"/>
                <a:cs typeface="Arial" panose="020B0604020202020204" pitchFamily="34" charset="0"/>
              </a:rPr>
              <a:t>Vous (envoyer) souvent le ballon dans les vitres. </a:t>
            </a:r>
            <a:endParaRPr lang="fr-FR" sz="2000"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
        <p:nvSpPr>
          <p:cNvPr id="7" name="Text Box 3">
            <a:extLst>
              <a:ext uri="{FF2B5EF4-FFF2-40B4-BE49-F238E27FC236}">
                <a16:creationId xmlns:a16="http://schemas.microsoft.com/office/drawing/2014/main" id="{A5A27DEC-DCE2-EA42-9D5B-23CC04246A6C}"/>
              </a:ext>
            </a:extLst>
          </p:cNvPr>
          <p:cNvSpPr txBox="1">
            <a:spLocks noChangeArrowheads="1"/>
          </p:cNvSpPr>
          <p:nvPr/>
        </p:nvSpPr>
        <p:spPr bwMode="auto">
          <a:xfrm>
            <a:off x="808038" y="403225"/>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Jours 2, 3 et 4 </a:t>
            </a:r>
            <a:r>
              <a:rPr kumimoji="0" lang="fr-FR" altLang="fr-FR" sz="1400" b="0" i="1" u="none" strike="noStrike" cap="none" normalizeH="0" baseline="0" dirty="0">
                <a:ln>
                  <a:noFill/>
                </a:ln>
                <a:solidFill>
                  <a:srgbClr val="000000"/>
                </a:solidFill>
                <a:effectLst/>
                <a:latin typeface="Arial" panose="020B0604020202020204" pitchFamily="34" charset="0"/>
              </a:rPr>
              <a:t>Structuration : l’imparfait</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7909968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2000" b="0" i="0" u="none" strike="noStrike" cap="none" normalizeH="0" baseline="0" dirty="0">
                <a:ln>
                  <a:noFill/>
                </a:ln>
                <a:solidFill>
                  <a:srgbClr val="000000"/>
                </a:solidFill>
                <a:effectLst/>
                <a:latin typeface="Arial" panose="020B0604020202020204" pitchFamily="34" charset="0"/>
              </a:rPr>
              <a:t>S1</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42933" y="669925"/>
            <a:ext cx="11541236" cy="6072251"/>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nSpc>
                <a:spcPct val="150000"/>
              </a:lnSpc>
            </a:pPr>
            <a:r>
              <a:rPr lang="fr-FR" b="1" dirty="0">
                <a:latin typeface="Arial" panose="020B0604020202020204" pitchFamily="34" charset="0"/>
                <a:cs typeface="Arial" panose="020B0604020202020204" pitchFamily="34" charset="0"/>
              </a:rPr>
              <a:t>7. </a:t>
            </a:r>
            <a:r>
              <a:rPr lang="fr-FR" b="1" u="sng" dirty="0">
                <a:latin typeface="Arial" panose="020B0604020202020204" pitchFamily="34" charset="0"/>
                <a:cs typeface="Arial" panose="020B0604020202020204" pitchFamily="34" charset="0"/>
              </a:rPr>
              <a:t>Transpose</a:t>
            </a:r>
            <a:r>
              <a:rPr lang="fr-FR" b="1" dirty="0">
                <a:latin typeface="Arial" panose="020B0604020202020204" pitchFamily="34" charset="0"/>
                <a:cs typeface="Arial" panose="020B0604020202020204" pitchFamily="34" charset="0"/>
              </a:rPr>
              <a:t> le texte à l’imparfait :</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Les nains habitent dans la montagne. Ils travaillent dans une mine. Ils sont contents d’avoir Blanche Neige avec eux. Le matin, ils prennent leurs outils et vont dans la montagne. Le soir, ils mangent, ils dansent, ils font la fête. </a:t>
            </a:r>
          </a:p>
          <a:p>
            <a:pPr>
              <a:lnSpc>
                <a:spcPct val="150000"/>
              </a:lnSpc>
            </a:pPr>
            <a:r>
              <a:rPr lang="fr-FR" dirty="0">
                <a:latin typeface="Arial" panose="020B0604020202020204" pitchFamily="34" charset="0"/>
                <a:cs typeface="Arial" panose="020B0604020202020204" pitchFamily="34" charset="0"/>
              </a:rPr>
              <a:t> </a:t>
            </a:r>
          </a:p>
          <a:p>
            <a:pPr>
              <a:lnSpc>
                <a:spcPct val="150000"/>
              </a:lnSpc>
            </a:pPr>
            <a:r>
              <a:rPr lang="fr-FR" b="1" dirty="0">
                <a:latin typeface="Arial" panose="020B0604020202020204" pitchFamily="34" charset="0"/>
                <a:cs typeface="Arial" panose="020B0604020202020204" pitchFamily="34" charset="0"/>
              </a:rPr>
              <a:t>** 8. </a:t>
            </a:r>
            <a:r>
              <a:rPr lang="fr-FR" b="1" u="sng" dirty="0">
                <a:latin typeface="Arial" panose="020B0604020202020204" pitchFamily="34" charset="0"/>
                <a:cs typeface="Arial" panose="020B0604020202020204" pitchFamily="34" charset="0"/>
              </a:rPr>
              <a:t>Souligne</a:t>
            </a:r>
            <a:r>
              <a:rPr lang="fr-FR" b="1" dirty="0">
                <a:latin typeface="Arial" panose="020B0604020202020204" pitchFamily="34" charset="0"/>
                <a:cs typeface="Arial" panose="020B0604020202020204" pitchFamily="34" charset="0"/>
              </a:rPr>
              <a:t> le verbe et </a:t>
            </a:r>
            <a:r>
              <a:rPr lang="fr-FR" b="1" u="sng" dirty="0">
                <a:latin typeface="Arial" panose="020B0604020202020204" pitchFamily="34" charset="0"/>
                <a:cs typeface="Arial" panose="020B0604020202020204" pitchFamily="34" charset="0"/>
              </a:rPr>
              <a:t>entoure</a:t>
            </a:r>
            <a:r>
              <a:rPr lang="fr-FR" b="1" dirty="0">
                <a:latin typeface="Arial" panose="020B0604020202020204" pitchFamily="34" charset="0"/>
                <a:cs typeface="Arial" panose="020B0604020202020204" pitchFamily="34" charset="0"/>
              </a:rPr>
              <a:t> son sujet:</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La semaine dernière, Enzo est allé à l’entrainement de judo pour la première fois. Il avait un peu peur. Il ne connaissait personne. Aujourd’hui, il y retourne. Il est content. Bientôt il participera à une compétition.</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 </a:t>
            </a:r>
            <a:r>
              <a:rPr lang="fr-FR" b="1" u="sng" dirty="0">
                <a:latin typeface="Arial" panose="020B0604020202020204" pitchFamily="34" charset="0"/>
                <a:cs typeface="Arial" panose="020B0604020202020204" pitchFamily="34" charset="0"/>
              </a:rPr>
              <a:t>Recopie l</a:t>
            </a:r>
            <a:r>
              <a:rPr lang="fr-FR" b="1" dirty="0">
                <a:latin typeface="Arial" panose="020B0604020202020204" pitchFamily="34" charset="0"/>
                <a:cs typeface="Arial" panose="020B0604020202020204" pitchFamily="34" charset="0"/>
              </a:rPr>
              <a:t>es verbes dans la colonne qui convient :</a:t>
            </a:r>
          </a:p>
          <a:p>
            <a:pPr>
              <a:lnSpc>
                <a:spcPct val="150000"/>
              </a:lnSpc>
            </a:pPr>
            <a:endParaRPr lang="fr-FR" b="1"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
        <p:nvSpPr>
          <p:cNvPr id="7" name="Text Box 3">
            <a:extLst>
              <a:ext uri="{FF2B5EF4-FFF2-40B4-BE49-F238E27FC236}">
                <a16:creationId xmlns:a16="http://schemas.microsoft.com/office/drawing/2014/main" id="{A5A27DEC-DCE2-EA42-9D5B-23CC04246A6C}"/>
              </a:ext>
            </a:extLst>
          </p:cNvPr>
          <p:cNvSpPr txBox="1">
            <a:spLocks noChangeArrowheads="1"/>
          </p:cNvSpPr>
          <p:nvPr/>
        </p:nvSpPr>
        <p:spPr bwMode="auto">
          <a:xfrm>
            <a:off x="808038" y="403225"/>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Jours 2, 3 et 4 </a:t>
            </a:r>
            <a:r>
              <a:rPr kumimoji="0" lang="fr-FR" altLang="fr-FR" sz="1400" b="0" i="1" u="none" strike="noStrike" cap="none" normalizeH="0" baseline="0" dirty="0">
                <a:ln>
                  <a:noFill/>
                </a:ln>
                <a:solidFill>
                  <a:srgbClr val="000000"/>
                </a:solidFill>
                <a:effectLst/>
                <a:latin typeface="Arial" panose="020B0604020202020204" pitchFamily="34" charset="0"/>
              </a:rPr>
              <a:t>Structuration : l’imparfait</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graphicFrame>
        <p:nvGraphicFramePr>
          <p:cNvPr id="2" name="Tableau 1">
            <a:extLst>
              <a:ext uri="{FF2B5EF4-FFF2-40B4-BE49-F238E27FC236}">
                <a16:creationId xmlns:a16="http://schemas.microsoft.com/office/drawing/2014/main" id="{3991161B-885B-2144-8486-164A0D83EFBA}"/>
              </a:ext>
            </a:extLst>
          </p:cNvPr>
          <p:cNvGraphicFramePr>
            <a:graphicFrameLocks noGrp="1"/>
          </p:cNvGraphicFramePr>
          <p:nvPr>
            <p:extLst>
              <p:ext uri="{D42A27DB-BD31-4B8C-83A1-F6EECF244321}">
                <p14:modId xmlns:p14="http://schemas.microsoft.com/office/powerpoint/2010/main" val="2238050641"/>
              </p:ext>
            </p:extLst>
          </p:nvPr>
        </p:nvGraphicFramePr>
        <p:xfrm>
          <a:off x="1365504" y="4732814"/>
          <a:ext cx="9631680" cy="1419209"/>
        </p:xfrm>
        <a:graphic>
          <a:graphicData uri="http://schemas.openxmlformats.org/drawingml/2006/table">
            <a:tbl>
              <a:tblPr firstRow="1" firstCol="1" lastRow="1" lastCol="1" bandRow="1" bandCol="1">
                <a:tableStyleId>{0505E3EF-67EA-436B-97B2-0124C06EBD24}</a:tableStyleId>
              </a:tblPr>
              <a:tblGrid>
                <a:gridCol w="2470156">
                  <a:extLst>
                    <a:ext uri="{9D8B030D-6E8A-4147-A177-3AD203B41FA5}">
                      <a16:colId xmlns:a16="http://schemas.microsoft.com/office/drawing/2014/main" val="1892059300"/>
                    </a:ext>
                  </a:extLst>
                </a:gridCol>
                <a:gridCol w="2265040">
                  <a:extLst>
                    <a:ext uri="{9D8B030D-6E8A-4147-A177-3AD203B41FA5}">
                      <a16:colId xmlns:a16="http://schemas.microsoft.com/office/drawing/2014/main" val="2132659927"/>
                    </a:ext>
                  </a:extLst>
                </a:gridCol>
                <a:gridCol w="2448242">
                  <a:extLst>
                    <a:ext uri="{9D8B030D-6E8A-4147-A177-3AD203B41FA5}">
                      <a16:colId xmlns:a16="http://schemas.microsoft.com/office/drawing/2014/main" val="1182891336"/>
                    </a:ext>
                  </a:extLst>
                </a:gridCol>
                <a:gridCol w="2448242">
                  <a:extLst>
                    <a:ext uri="{9D8B030D-6E8A-4147-A177-3AD203B41FA5}">
                      <a16:colId xmlns:a16="http://schemas.microsoft.com/office/drawing/2014/main" val="834250870"/>
                    </a:ext>
                  </a:extLst>
                </a:gridCol>
              </a:tblGrid>
              <a:tr h="460978">
                <a:tc>
                  <a:txBody>
                    <a:bodyPr/>
                    <a:lstStyle/>
                    <a:p>
                      <a:pPr algn="ctr">
                        <a:spcAft>
                          <a:spcPts val="0"/>
                        </a:spcAft>
                      </a:pPr>
                      <a:r>
                        <a:rPr lang="fr-FR" sz="1800" dirty="0">
                          <a:effectLst/>
                          <a:latin typeface="Arial" panose="020B0604020202020204" pitchFamily="34" charset="0"/>
                          <a:cs typeface="Arial" panose="020B0604020202020204" pitchFamily="34" charset="0"/>
                        </a:rPr>
                        <a:t>verbe au passé composé</a:t>
                      </a:r>
                      <a:endParaRPr lang="fr-FR"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spcAft>
                          <a:spcPts val="0"/>
                        </a:spcAft>
                      </a:pPr>
                      <a:r>
                        <a:rPr lang="fr-FR" sz="1800" dirty="0">
                          <a:effectLst/>
                          <a:latin typeface="Arial" panose="020B0604020202020204" pitchFamily="34" charset="0"/>
                          <a:cs typeface="Arial" panose="020B0604020202020204" pitchFamily="34" charset="0"/>
                        </a:rPr>
                        <a:t>verbes à l’imparfait</a:t>
                      </a:r>
                      <a:endParaRPr lang="fr-FR"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spcAft>
                          <a:spcPts val="0"/>
                        </a:spcAft>
                      </a:pPr>
                      <a:r>
                        <a:rPr lang="fr-FR" sz="1800" dirty="0">
                          <a:effectLst/>
                          <a:latin typeface="Arial" panose="020B0604020202020204" pitchFamily="34" charset="0"/>
                          <a:cs typeface="Arial" panose="020B0604020202020204" pitchFamily="34" charset="0"/>
                        </a:rPr>
                        <a:t>verbes au présent</a:t>
                      </a:r>
                      <a:endParaRPr lang="fr-FR"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spcAft>
                          <a:spcPts val="0"/>
                        </a:spcAft>
                      </a:pPr>
                      <a:r>
                        <a:rPr lang="fr-FR" sz="1800" dirty="0">
                          <a:effectLst/>
                          <a:latin typeface="Arial" panose="020B0604020202020204" pitchFamily="34" charset="0"/>
                          <a:cs typeface="Arial" panose="020B0604020202020204" pitchFamily="34" charset="0"/>
                        </a:rPr>
                        <a:t>verbes au futur</a:t>
                      </a:r>
                      <a:endParaRPr lang="fr-FR"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533881957"/>
                  </a:ext>
                </a:extLst>
              </a:tr>
              <a:tr h="870569">
                <a:tc>
                  <a:txBody>
                    <a:bodyPr/>
                    <a:lstStyle/>
                    <a:p>
                      <a:pPr>
                        <a:spcAft>
                          <a:spcPts val="0"/>
                        </a:spcAft>
                      </a:pPr>
                      <a:r>
                        <a:rPr lang="fr-FR" sz="1400">
                          <a:effectLst/>
                        </a:rPr>
                        <a:t> </a:t>
                      </a:r>
                      <a:endParaRPr lang="fr-FR" sz="14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spcAft>
                          <a:spcPts val="0"/>
                        </a:spcAft>
                      </a:pPr>
                      <a:r>
                        <a:rPr lang="fr-FR" sz="1400" dirty="0">
                          <a:effectLst/>
                        </a:rPr>
                        <a:t> </a:t>
                      </a:r>
                      <a:endParaRPr lang="fr-FR" sz="14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spcAft>
                          <a:spcPts val="0"/>
                        </a:spcAft>
                      </a:pPr>
                      <a:r>
                        <a:rPr lang="fr-FR" sz="1400" dirty="0">
                          <a:effectLst/>
                        </a:rPr>
                        <a:t> </a:t>
                      </a:r>
                      <a:endParaRPr lang="fr-FR" sz="14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spcAft>
                          <a:spcPts val="0"/>
                        </a:spcAft>
                      </a:pPr>
                      <a:r>
                        <a:rPr lang="fr-FR" sz="1400" dirty="0">
                          <a:effectLst/>
                        </a:rPr>
                        <a:t> </a:t>
                      </a:r>
                      <a:endParaRPr lang="fr-FR" sz="14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653449520"/>
                  </a:ext>
                </a:extLst>
              </a:tr>
            </a:tbl>
          </a:graphicData>
        </a:graphic>
      </p:graphicFrame>
    </p:spTree>
    <p:extLst>
      <p:ext uri="{BB962C8B-B14F-4D97-AF65-F5344CB8AC3E}">
        <p14:creationId xmlns:p14="http://schemas.microsoft.com/office/powerpoint/2010/main" val="4005654268"/>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519</TotalTime>
  <Words>384</Words>
  <Application>Microsoft Macintosh PowerPoint</Application>
  <PresentationFormat>Grand écran</PresentationFormat>
  <Paragraphs>141</Paragraphs>
  <Slides>9</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9</vt:i4>
      </vt:variant>
    </vt:vector>
  </HeadingPairs>
  <TitlesOfParts>
    <vt:vector size="13" baseType="lpstr">
      <vt:lpstr>Arial</vt:lpstr>
      <vt:lpstr>Calibri</vt:lpstr>
      <vt:lpstr>Calibri Light</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Hewlett-Packard</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Christelle</dc:creator>
  <cp:lastModifiedBy>stephanie supervie</cp:lastModifiedBy>
  <cp:revision>50</cp:revision>
  <dcterms:created xsi:type="dcterms:W3CDTF">2017-07-06T09:04:06Z</dcterms:created>
  <dcterms:modified xsi:type="dcterms:W3CDTF">2018-08-25T16:13:16Z</dcterms:modified>
</cp:coreProperties>
</file>