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8" r:id="rId2"/>
    <p:sldId id="259" r:id="rId3"/>
    <p:sldId id="260" r:id="rId4"/>
    <p:sldId id="261" r:id="rId5"/>
    <p:sldId id="278" r:id="rId6"/>
    <p:sldId id="281" r:id="rId7"/>
    <p:sldId id="264" r:id="rId8"/>
    <p:sldId id="279" r:id="rId9"/>
    <p:sldId id="280" r:id="rId10"/>
  </p:sldIdLst>
  <p:sldSz cx="12192000" cy="6858000"/>
  <p:notesSz cx="7099300" cy="10234613"/>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70" autoAdjust="0"/>
    <p:restoredTop sz="94660"/>
  </p:normalViewPr>
  <p:slideViewPr>
    <p:cSldViewPr snapToGrid="0">
      <p:cViewPr varScale="1">
        <p:scale>
          <a:sx n="110" d="100"/>
          <a:sy n="110" d="100"/>
        </p:scale>
        <p:origin x="184" y="272"/>
      </p:cViewPr>
      <p:guideLst>
        <p:guide orient="horz" pos="2160"/>
        <p:guide pos="3840"/>
      </p:guideLst>
    </p:cSldViewPr>
  </p:slid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524000" y="1122363"/>
            <a:ext cx="9144000" cy="2387600"/>
          </a:xfrm>
        </p:spPr>
        <p:txBody>
          <a:bodyPr anchor="b"/>
          <a:lstStyle>
            <a:lvl1pPr algn="ctr">
              <a:defRPr sz="6000"/>
            </a:lvl1pPr>
          </a:lstStyle>
          <a:p>
            <a:r>
              <a:rPr lang="fr-FR"/>
              <a:t>Modifiez le style du titre</a:t>
            </a:r>
          </a:p>
        </p:txBody>
      </p:sp>
      <p:sp>
        <p:nvSpPr>
          <p:cNvPr id="3" name="Sous-titr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p>
        </p:txBody>
      </p:sp>
      <p:sp>
        <p:nvSpPr>
          <p:cNvPr id="4" name="Espace réservé de la date 3"/>
          <p:cNvSpPr>
            <a:spLocks noGrp="1"/>
          </p:cNvSpPr>
          <p:nvPr>
            <p:ph type="dt" sz="half" idx="10"/>
          </p:nvPr>
        </p:nvSpPr>
        <p:spPr/>
        <p:txBody>
          <a:bodyPr/>
          <a:lstStyle/>
          <a:p>
            <a:fld id="{D7AC2339-19B4-442F-B7D5-99194F0331EA}" type="datetimeFigureOut">
              <a:rPr lang="fr-FR" smtClean="0"/>
              <a:pPr/>
              <a:t>27/08/2018</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307E24E1-7ACA-4252-9612-B2B1CAF2BBBC}" type="slidenum">
              <a:rPr lang="fr-FR" smtClean="0"/>
              <a:pPr/>
              <a:t>‹N°›</a:t>
            </a:fld>
            <a:endParaRPr lang="fr-FR"/>
          </a:p>
        </p:txBody>
      </p:sp>
    </p:spTree>
    <p:extLst>
      <p:ext uri="{BB962C8B-B14F-4D97-AF65-F5344CB8AC3E}">
        <p14:creationId xmlns:p14="http://schemas.microsoft.com/office/powerpoint/2010/main" val="158778249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texte vertical 2"/>
          <p:cNvSpPr>
            <a:spLocks noGrp="1"/>
          </p:cNvSpPr>
          <p:nvPr>
            <p:ph type="body" orient="vert" idx="1"/>
          </p:nvPr>
        </p:nvSpPr>
        <p:spPr/>
        <p:txBody>
          <a:bodyPr vert="eaVert"/>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D7AC2339-19B4-442F-B7D5-99194F0331EA}" type="datetimeFigureOut">
              <a:rPr lang="fr-FR" smtClean="0"/>
              <a:pPr/>
              <a:t>27/08/2018</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307E24E1-7ACA-4252-9612-B2B1CAF2BBBC}" type="slidenum">
              <a:rPr lang="fr-FR" smtClean="0"/>
              <a:pPr/>
              <a:t>‹N°›</a:t>
            </a:fld>
            <a:endParaRPr lang="fr-FR"/>
          </a:p>
        </p:txBody>
      </p:sp>
    </p:spTree>
    <p:extLst>
      <p:ext uri="{BB962C8B-B14F-4D97-AF65-F5344CB8AC3E}">
        <p14:creationId xmlns:p14="http://schemas.microsoft.com/office/powerpoint/2010/main" val="343168423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8724900" y="365125"/>
            <a:ext cx="2628900" cy="5811838"/>
          </a:xfrm>
        </p:spPr>
        <p:txBody>
          <a:bodyPr vert="eaVert"/>
          <a:lstStyle/>
          <a:p>
            <a:r>
              <a:rPr lang="fr-FR"/>
              <a:t>Modifiez le style du titre</a:t>
            </a:r>
          </a:p>
        </p:txBody>
      </p:sp>
      <p:sp>
        <p:nvSpPr>
          <p:cNvPr id="3" name="Espace réservé du texte vertical 2"/>
          <p:cNvSpPr>
            <a:spLocks noGrp="1"/>
          </p:cNvSpPr>
          <p:nvPr>
            <p:ph type="body" orient="vert" idx="1"/>
          </p:nvPr>
        </p:nvSpPr>
        <p:spPr>
          <a:xfrm>
            <a:off x="838200" y="365125"/>
            <a:ext cx="7734300" cy="5811838"/>
          </a:xfrm>
        </p:spPr>
        <p:txBody>
          <a:bodyPr vert="eaVert"/>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D7AC2339-19B4-442F-B7D5-99194F0331EA}" type="datetimeFigureOut">
              <a:rPr lang="fr-FR" smtClean="0"/>
              <a:pPr/>
              <a:t>27/08/2018</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307E24E1-7ACA-4252-9612-B2B1CAF2BBBC}" type="slidenum">
              <a:rPr lang="fr-FR" smtClean="0"/>
              <a:pPr/>
              <a:t>‹N°›</a:t>
            </a:fld>
            <a:endParaRPr lang="fr-FR"/>
          </a:p>
        </p:txBody>
      </p:sp>
    </p:spTree>
    <p:extLst>
      <p:ext uri="{BB962C8B-B14F-4D97-AF65-F5344CB8AC3E}">
        <p14:creationId xmlns:p14="http://schemas.microsoft.com/office/powerpoint/2010/main" val="16150233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idx="1"/>
          </p:nvPr>
        </p:nvSpPr>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D7AC2339-19B4-442F-B7D5-99194F0331EA}" type="datetimeFigureOut">
              <a:rPr lang="fr-FR" smtClean="0"/>
              <a:pPr/>
              <a:t>27/08/2018</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307E24E1-7ACA-4252-9612-B2B1CAF2BBBC}" type="slidenum">
              <a:rPr lang="fr-FR" smtClean="0"/>
              <a:pPr/>
              <a:t>‹N°›</a:t>
            </a:fld>
            <a:endParaRPr lang="fr-FR"/>
          </a:p>
        </p:txBody>
      </p:sp>
    </p:spTree>
    <p:extLst>
      <p:ext uri="{BB962C8B-B14F-4D97-AF65-F5344CB8AC3E}">
        <p14:creationId xmlns:p14="http://schemas.microsoft.com/office/powerpoint/2010/main" val="40443226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831850" y="1709738"/>
            <a:ext cx="10515600" cy="2852737"/>
          </a:xfrm>
        </p:spPr>
        <p:txBody>
          <a:bodyPr anchor="b"/>
          <a:lstStyle>
            <a:lvl1pPr>
              <a:defRPr sz="6000"/>
            </a:lvl1pPr>
          </a:lstStyle>
          <a:p>
            <a:r>
              <a:rPr lang="fr-FR"/>
              <a:t>Modifiez le style du titre</a:t>
            </a:r>
          </a:p>
        </p:txBody>
      </p:sp>
      <p:sp>
        <p:nvSpPr>
          <p:cNvPr id="3" name="Espace réservé du texte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Modifiez les styles du texte du masque</a:t>
            </a:r>
          </a:p>
        </p:txBody>
      </p:sp>
      <p:sp>
        <p:nvSpPr>
          <p:cNvPr id="4" name="Espace réservé de la date 3"/>
          <p:cNvSpPr>
            <a:spLocks noGrp="1"/>
          </p:cNvSpPr>
          <p:nvPr>
            <p:ph type="dt" sz="half" idx="10"/>
          </p:nvPr>
        </p:nvSpPr>
        <p:spPr/>
        <p:txBody>
          <a:bodyPr/>
          <a:lstStyle/>
          <a:p>
            <a:fld id="{D7AC2339-19B4-442F-B7D5-99194F0331EA}" type="datetimeFigureOut">
              <a:rPr lang="fr-FR" smtClean="0"/>
              <a:pPr/>
              <a:t>27/08/2018</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307E24E1-7ACA-4252-9612-B2B1CAF2BBBC}" type="slidenum">
              <a:rPr lang="fr-FR" smtClean="0"/>
              <a:pPr/>
              <a:t>‹N°›</a:t>
            </a:fld>
            <a:endParaRPr lang="fr-FR"/>
          </a:p>
        </p:txBody>
      </p:sp>
    </p:spTree>
    <p:extLst>
      <p:ext uri="{BB962C8B-B14F-4D97-AF65-F5344CB8AC3E}">
        <p14:creationId xmlns:p14="http://schemas.microsoft.com/office/powerpoint/2010/main" val="3170333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sz="half" idx="1"/>
          </p:nvPr>
        </p:nvSpPr>
        <p:spPr>
          <a:xfrm>
            <a:off x="838200" y="1825625"/>
            <a:ext cx="5181600" cy="4351338"/>
          </a:xfr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6172200" y="1825625"/>
            <a:ext cx="5181600" cy="4351338"/>
          </a:xfr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p:cNvSpPr>
            <a:spLocks noGrp="1"/>
          </p:cNvSpPr>
          <p:nvPr>
            <p:ph type="dt" sz="half" idx="10"/>
          </p:nvPr>
        </p:nvSpPr>
        <p:spPr/>
        <p:txBody>
          <a:bodyPr/>
          <a:lstStyle/>
          <a:p>
            <a:fld id="{D7AC2339-19B4-442F-B7D5-99194F0331EA}" type="datetimeFigureOut">
              <a:rPr lang="fr-FR" smtClean="0"/>
              <a:pPr/>
              <a:t>27/08/2018</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307E24E1-7ACA-4252-9612-B2B1CAF2BBBC}" type="slidenum">
              <a:rPr lang="fr-FR" smtClean="0"/>
              <a:pPr/>
              <a:t>‹N°›</a:t>
            </a:fld>
            <a:endParaRPr lang="fr-FR"/>
          </a:p>
        </p:txBody>
      </p:sp>
    </p:spTree>
    <p:extLst>
      <p:ext uri="{BB962C8B-B14F-4D97-AF65-F5344CB8AC3E}">
        <p14:creationId xmlns:p14="http://schemas.microsoft.com/office/powerpoint/2010/main" val="10019802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839788" y="365125"/>
            <a:ext cx="10515600" cy="1325563"/>
          </a:xfrm>
        </p:spPr>
        <p:txBody>
          <a:bodyPr/>
          <a:lstStyle/>
          <a:p>
            <a:r>
              <a:rPr lang="fr-FR"/>
              <a:t>Modifiez le style du titre</a:t>
            </a:r>
          </a:p>
        </p:txBody>
      </p:sp>
      <p:sp>
        <p:nvSpPr>
          <p:cNvPr id="3" name="Espace réservé du texte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Modifiez les styles du texte du masque</a:t>
            </a:r>
          </a:p>
        </p:txBody>
      </p:sp>
      <p:sp>
        <p:nvSpPr>
          <p:cNvPr id="4" name="Espace réservé du contenu 3"/>
          <p:cNvSpPr>
            <a:spLocks noGrp="1"/>
          </p:cNvSpPr>
          <p:nvPr>
            <p:ph sz="half" idx="2"/>
          </p:nvPr>
        </p:nvSpPr>
        <p:spPr>
          <a:xfrm>
            <a:off x="839788" y="2505075"/>
            <a:ext cx="5157787" cy="3684588"/>
          </a:xfr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Modifiez les styles du texte du masque</a:t>
            </a:r>
          </a:p>
        </p:txBody>
      </p:sp>
      <p:sp>
        <p:nvSpPr>
          <p:cNvPr id="6" name="Espace réservé du contenu 5"/>
          <p:cNvSpPr>
            <a:spLocks noGrp="1"/>
          </p:cNvSpPr>
          <p:nvPr>
            <p:ph sz="quarter" idx="4"/>
          </p:nvPr>
        </p:nvSpPr>
        <p:spPr>
          <a:xfrm>
            <a:off x="6172200" y="2505075"/>
            <a:ext cx="5183188" cy="3684588"/>
          </a:xfr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p:cNvSpPr>
            <a:spLocks noGrp="1"/>
          </p:cNvSpPr>
          <p:nvPr>
            <p:ph type="dt" sz="half" idx="10"/>
          </p:nvPr>
        </p:nvSpPr>
        <p:spPr/>
        <p:txBody>
          <a:bodyPr/>
          <a:lstStyle/>
          <a:p>
            <a:fld id="{D7AC2339-19B4-442F-B7D5-99194F0331EA}" type="datetimeFigureOut">
              <a:rPr lang="fr-FR" smtClean="0"/>
              <a:pPr/>
              <a:t>27/08/2018</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307E24E1-7ACA-4252-9612-B2B1CAF2BBBC}" type="slidenum">
              <a:rPr lang="fr-FR" smtClean="0"/>
              <a:pPr/>
              <a:t>‹N°›</a:t>
            </a:fld>
            <a:endParaRPr lang="fr-FR"/>
          </a:p>
        </p:txBody>
      </p:sp>
    </p:spTree>
    <p:extLst>
      <p:ext uri="{BB962C8B-B14F-4D97-AF65-F5344CB8AC3E}">
        <p14:creationId xmlns:p14="http://schemas.microsoft.com/office/powerpoint/2010/main" val="192387256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e la date 2"/>
          <p:cNvSpPr>
            <a:spLocks noGrp="1"/>
          </p:cNvSpPr>
          <p:nvPr>
            <p:ph type="dt" sz="half" idx="10"/>
          </p:nvPr>
        </p:nvSpPr>
        <p:spPr/>
        <p:txBody>
          <a:bodyPr/>
          <a:lstStyle/>
          <a:p>
            <a:fld id="{D7AC2339-19B4-442F-B7D5-99194F0331EA}" type="datetimeFigureOut">
              <a:rPr lang="fr-FR" smtClean="0"/>
              <a:pPr/>
              <a:t>27/08/2018</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307E24E1-7ACA-4252-9612-B2B1CAF2BBBC}" type="slidenum">
              <a:rPr lang="fr-FR" smtClean="0"/>
              <a:pPr/>
              <a:t>‹N°›</a:t>
            </a:fld>
            <a:endParaRPr lang="fr-FR"/>
          </a:p>
        </p:txBody>
      </p:sp>
    </p:spTree>
    <p:extLst>
      <p:ext uri="{BB962C8B-B14F-4D97-AF65-F5344CB8AC3E}">
        <p14:creationId xmlns:p14="http://schemas.microsoft.com/office/powerpoint/2010/main" val="328470579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D7AC2339-19B4-442F-B7D5-99194F0331EA}" type="datetimeFigureOut">
              <a:rPr lang="fr-FR" smtClean="0"/>
              <a:pPr/>
              <a:t>27/08/2018</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307E24E1-7ACA-4252-9612-B2B1CAF2BBBC}" type="slidenum">
              <a:rPr lang="fr-FR" smtClean="0"/>
              <a:pPr/>
              <a:t>‹N°›</a:t>
            </a:fld>
            <a:endParaRPr lang="fr-FR"/>
          </a:p>
        </p:txBody>
      </p:sp>
    </p:spTree>
    <p:extLst>
      <p:ext uri="{BB962C8B-B14F-4D97-AF65-F5344CB8AC3E}">
        <p14:creationId xmlns:p14="http://schemas.microsoft.com/office/powerpoint/2010/main" val="29327352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du contenu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Modifiez les styles du texte du masque</a:t>
            </a:r>
          </a:p>
        </p:txBody>
      </p:sp>
      <p:sp>
        <p:nvSpPr>
          <p:cNvPr id="5" name="Espace réservé de la date 4"/>
          <p:cNvSpPr>
            <a:spLocks noGrp="1"/>
          </p:cNvSpPr>
          <p:nvPr>
            <p:ph type="dt" sz="half" idx="10"/>
          </p:nvPr>
        </p:nvSpPr>
        <p:spPr/>
        <p:txBody>
          <a:bodyPr/>
          <a:lstStyle/>
          <a:p>
            <a:fld id="{D7AC2339-19B4-442F-B7D5-99194F0331EA}" type="datetimeFigureOut">
              <a:rPr lang="fr-FR" smtClean="0"/>
              <a:pPr/>
              <a:t>27/08/2018</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307E24E1-7ACA-4252-9612-B2B1CAF2BBBC}" type="slidenum">
              <a:rPr lang="fr-FR" smtClean="0"/>
              <a:pPr/>
              <a:t>‹N°›</a:t>
            </a:fld>
            <a:endParaRPr lang="fr-FR"/>
          </a:p>
        </p:txBody>
      </p:sp>
    </p:spTree>
    <p:extLst>
      <p:ext uri="{BB962C8B-B14F-4D97-AF65-F5344CB8AC3E}">
        <p14:creationId xmlns:p14="http://schemas.microsoft.com/office/powerpoint/2010/main" val="39186123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pour une image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Modifiez les styles du texte du masque</a:t>
            </a:r>
          </a:p>
        </p:txBody>
      </p:sp>
      <p:sp>
        <p:nvSpPr>
          <p:cNvPr id="5" name="Espace réservé de la date 4"/>
          <p:cNvSpPr>
            <a:spLocks noGrp="1"/>
          </p:cNvSpPr>
          <p:nvPr>
            <p:ph type="dt" sz="half" idx="10"/>
          </p:nvPr>
        </p:nvSpPr>
        <p:spPr/>
        <p:txBody>
          <a:bodyPr/>
          <a:lstStyle/>
          <a:p>
            <a:fld id="{D7AC2339-19B4-442F-B7D5-99194F0331EA}" type="datetimeFigureOut">
              <a:rPr lang="fr-FR" smtClean="0"/>
              <a:pPr/>
              <a:t>27/08/2018</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307E24E1-7ACA-4252-9612-B2B1CAF2BBBC}" type="slidenum">
              <a:rPr lang="fr-FR" smtClean="0"/>
              <a:pPr/>
              <a:t>‹N°›</a:t>
            </a:fld>
            <a:endParaRPr lang="fr-FR"/>
          </a:p>
        </p:txBody>
      </p:sp>
    </p:spTree>
    <p:extLst>
      <p:ext uri="{BB962C8B-B14F-4D97-AF65-F5344CB8AC3E}">
        <p14:creationId xmlns:p14="http://schemas.microsoft.com/office/powerpoint/2010/main" val="114531737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7AC2339-19B4-442F-B7D5-99194F0331EA}" type="datetimeFigureOut">
              <a:rPr lang="fr-FR" smtClean="0"/>
              <a:pPr/>
              <a:t>27/08/2018</a:t>
            </a:fld>
            <a:endParaRPr lang="fr-FR"/>
          </a:p>
        </p:txBody>
      </p:sp>
      <p:sp>
        <p:nvSpPr>
          <p:cNvPr id="5" name="Espace réservé du pied de page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07E24E1-7ACA-4252-9612-B2B1CAF2BBBC}" type="slidenum">
              <a:rPr lang="fr-FR" smtClean="0"/>
              <a:pPr/>
              <a:t>‹N°›</a:t>
            </a:fld>
            <a:endParaRPr lang="fr-FR"/>
          </a:p>
        </p:txBody>
      </p:sp>
    </p:spTree>
    <p:extLst>
      <p:ext uri="{BB962C8B-B14F-4D97-AF65-F5344CB8AC3E}">
        <p14:creationId xmlns:p14="http://schemas.microsoft.com/office/powerpoint/2010/main" val="166157316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2"/>
          <p:cNvSpPr>
            <a:spLocks noChangeArrowheads="1"/>
          </p:cNvSpPr>
          <p:nvPr/>
        </p:nvSpPr>
        <p:spPr bwMode="auto">
          <a:xfrm>
            <a:off x="30163" y="90488"/>
            <a:ext cx="777875" cy="533400"/>
          </a:xfrm>
          <a:prstGeom prst="ellipse">
            <a:avLst/>
          </a:prstGeom>
          <a:solidFill>
            <a:srgbClr val="7030A0"/>
          </a:solidFill>
          <a:ln w="25400" algn="ctr">
            <a:solidFill>
              <a:srgbClr val="000000"/>
            </a:solidFill>
            <a:round/>
            <a:headEnd/>
            <a:tailEnd/>
          </a:ln>
          <a:effectLst/>
          <a:extLst/>
        </p:spPr>
        <p:txBody>
          <a:bodyPr vert="horz" wrap="square" lIns="36576" tIns="36576" rIns="36576" bIns="36576" numCol="1" anchor="t" anchorCtr="0" compatLnSpc="1">
            <a:prstTxWarp prst="textNoShape">
              <a:avLst/>
            </a:prstTxWarp>
          </a:bodyPr>
          <a:lstStyle/>
          <a:p>
            <a:pPr lvl="0" algn="ctr" eaLnBrk="0" fontAlgn="base" hangingPunct="0">
              <a:spcBef>
                <a:spcPct val="0"/>
              </a:spcBef>
              <a:spcAft>
                <a:spcPct val="0"/>
              </a:spcAft>
            </a:pPr>
            <a:r>
              <a:rPr lang="fr-FR" altLang="fr-FR" sz="2000" dirty="0">
                <a:solidFill>
                  <a:srgbClr val="000000"/>
                </a:solidFill>
                <a:latin typeface="Arial" panose="020B0604020202020204" pitchFamily="34" charset="0"/>
              </a:rPr>
              <a:t>S6</a:t>
            </a:r>
            <a:endParaRPr kumimoji="0" lang="fr-FR" altLang="fr-FR" sz="1800" b="0" i="0" u="none" strike="noStrike" cap="none" normalizeH="0" baseline="0" dirty="0">
              <a:ln>
                <a:noFill/>
              </a:ln>
              <a:solidFill>
                <a:schemeClr val="tx1"/>
              </a:solidFill>
              <a:effectLst/>
              <a:latin typeface="Arial" panose="020B0604020202020204" pitchFamily="34" charset="0"/>
            </a:endParaRPr>
          </a:p>
        </p:txBody>
      </p:sp>
      <p:sp>
        <p:nvSpPr>
          <p:cNvPr id="5" name="Text Box 3"/>
          <p:cNvSpPr txBox="1">
            <a:spLocks noChangeArrowheads="1"/>
          </p:cNvSpPr>
          <p:nvPr/>
        </p:nvSpPr>
        <p:spPr bwMode="auto">
          <a:xfrm>
            <a:off x="808038" y="403225"/>
            <a:ext cx="3549650" cy="334963"/>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fr-FR" altLang="fr-FR" sz="1400" b="1" i="0" u="none" strike="noStrike" cap="none" normalizeH="0" baseline="0" dirty="0">
                <a:ln>
                  <a:noFill/>
                </a:ln>
                <a:solidFill>
                  <a:srgbClr val="000000"/>
                </a:solidFill>
                <a:effectLst/>
                <a:latin typeface="Arial" panose="020B0604020202020204" pitchFamily="34" charset="0"/>
              </a:rPr>
              <a:t>Jour 1 </a:t>
            </a:r>
            <a:r>
              <a:rPr kumimoji="0" lang="fr-FR" altLang="fr-FR" sz="1400" b="0" i="1" u="none" strike="noStrike" cap="none" normalizeH="0" baseline="0" dirty="0">
                <a:ln>
                  <a:noFill/>
                </a:ln>
                <a:solidFill>
                  <a:srgbClr val="000000"/>
                </a:solidFill>
                <a:effectLst/>
                <a:latin typeface="Arial" panose="020B0604020202020204" pitchFamily="34" charset="0"/>
              </a:rPr>
              <a:t>transposons le texte</a:t>
            </a:r>
            <a:endParaRPr kumimoji="0" lang="fr-FR" altLang="fr-FR" sz="1800" b="0" i="0" u="none" strike="noStrike" cap="none" normalizeH="0" baseline="0" dirty="0">
              <a:ln>
                <a:noFill/>
              </a:ln>
              <a:solidFill>
                <a:schemeClr val="tx1"/>
              </a:solidFill>
              <a:effectLst/>
              <a:latin typeface="Arial" panose="020B0604020202020204" pitchFamily="34" charset="0"/>
            </a:endParaRPr>
          </a:p>
        </p:txBody>
      </p:sp>
      <p:sp>
        <p:nvSpPr>
          <p:cNvPr id="6" name="Text Box 4"/>
          <p:cNvSpPr txBox="1">
            <a:spLocks noChangeArrowheads="1"/>
          </p:cNvSpPr>
          <p:nvPr/>
        </p:nvSpPr>
        <p:spPr bwMode="auto">
          <a:xfrm>
            <a:off x="242933" y="669925"/>
            <a:ext cx="11541236" cy="5936937"/>
          </a:xfrm>
          <a:prstGeom prst="rect">
            <a:avLst/>
          </a:prstGeom>
          <a:noFill/>
          <a:ln w="25400" algn="ctr">
            <a:solidFill>
              <a:schemeClr val="bg1"/>
            </a:solidFill>
            <a:prstDash val="dash"/>
            <a:miter lim="800000"/>
            <a:headEnd/>
            <a:tailEnd/>
          </a:ln>
          <a:effectLst/>
          <a:extLst>
            <a:ext uri="{909E8E84-426E-40DD-AFC4-6F175D3DCCD1}">
              <a14:hiddenFill xmlns:a14="http://schemas.microsoft.com/office/drawing/2010/main">
                <a:solidFill>
                  <a:srgbClr val="5B9BD5"/>
                </a:solidFill>
              </a14:hiddenFill>
            </a:ex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pPr>
              <a:lnSpc>
                <a:spcPct val="200000"/>
              </a:lnSpc>
            </a:pPr>
            <a:r>
              <a:rPr lang="fr-FR" b="1" dirty="0">
                <a:latin typeface="Arial "/>
              </a:rPr>
              <a:t>Pour réaliser une clepsydre</a:t>
            </a:r>
            <a:endParaRPr lang="fr-FR" dirty="0">
              <a:latin typeface="Arial "/>
            </a:endParaRPr>
          </a:p>
          <a:p>
            <a:pPr>
              <a:lnSpc>
                <a:spcPct val="200000"/>
              </a:lnSpc>
            </a:pPr>
            <a:r>
              <a:rPr lang="fr-FR" strike="sngStrike" dirty="0">
                <a:latin typeface="Arial" panose="020B0604020202020204" pitchFamily="34" charset="0"/>
                <a:cs typeface="Arial" panose="020B0604020202020204" pitchFamily="34" charset="0"/>
              </a:rPr>
              <a:t>Je prends </a:t>
            </a:r>
            <a:r>
              <a:rPr lang="fr-FR" dirty="0">
                <a:latin typeface="Arial" panose="020B0604020202020204" pitchFamily="34" charset="0"/>
                <a:cs typeface="Arial" panose="020B0604020202020204" pitchFamily="34" charset="0"/>
              </a:rPr>
              <a:t>le matériel nécessaire. </a:t>
            </a:r>
          </a:p>
          <a:p>
            <a:pPr>
              <a:lnSpc>
                <a:spcPct val="150000"/>
              </a:lnSpc>
            </a:pPr>
            <a:r>
              <a:rPr lang="fr-FR" dirty="0">
                <a:solidFill>
                  <a:srgbClr val="FF0000"/>
                </a:solidFill>
                <a:latin typeface="Arial" panose="020B0604020202020204" pitchFamily="34" charset="0"/>
                <a:cs typeface="Arial" panose="020B0604020202020204" pitchFamily="34" charset="0"/>
              </a:rPr>
              <a:t>Nous avons pris</a:t>
            </a:r>
          </a:p>
          <a:p>
            <a:pPr>
              <a:lnSpc>
                <a:spcPct val="150000"/>
              </a:lnSpc>
            </a:pPr>
            <a:r>
              <a:rPr lang="fr-FR" dirty="0">
                <a:latin typeface="Arial" panose="020B0604020202020204" pitchFamily="34" charset="0"/>
                <a:cs typeface="Arial" panose="020B0604020202020204" pitchFamily="34" charset="0"/>
              </a:rPr>
              <a:t>1. Nous vernissons l’intérieur des pots. Puis nous décorons ces pots avec de la peinture.</a:t>
            </a:r>
          </a:p>
          <a:p>
            <a:pPr>
              <a:lnSpc>
                <a:spcPct val="200000"/>
              </a:lnSpc>
            </a:pPr>
            <a:r>
              <a:rPr lang="fr-FR" dirty="0">
                <a:latin typeface="Arial" panose="020B0604020202020204" pitchFamily="34" charset="0"/>
                <a:cs typeface="Arial" panose="020B0604020202020204" pitchFamily="34" charset="0"/>
              </a:rPr>
              <a:t>2. Nous collons les bouchons au fond des pots. Avec l’épingle, nous perçons le bouchon collé dans le petit pot, au centre. Nous ne faisons pas un trou trop gros car l’eau ne doit pas s’écouler trop vite.</a:t>
            </a:r>
          </a:p>
          <a:p>
            <a:pPr>
              <a:lnSpc>
                <a:spcPct val="200000"/>
              </a:lnSpc>
            </a:pPr>
            <a:r>
              <a:rPr lang="fr-FR" dirty="0">
                <a:latin typeface="Arial" panose="020B0604020202020204" pitchFamily="34" charset="0"/>
                <a:cs typeface="Arial" panose="020B0604020202020204" pitchFamily="34" charset="0"/>
              </a:rPr>
              <a:t>3. Nous traçons un trait noir vertical dans le petit pot. Nous posons ce pot sur l’autre, en utilisant les morceaux de bois. Nous le remplissons d’eau.</a:t>
            </a:r>
          </a:p>
          <a:p>
            <a:pPr>
              <a:lnSpc>
                <a:spcPct val="200000"/>
              </a:lnSpc>
            </a:pPr>
            <a:r>
              <a:rPr lang="fr-FR" dirty="0">
                <a:latin typeface="Arial" panose="020B0604020202020204" pitchFamily="34" charset="0"/>
                <a:cs typeface="Arial" panose="020B0604020202020204" pitchFamily="34" charset="0"/>
              </a:rPr>
              <a:t>4. Enfin, à l’aide de notre montre, nous marquons le niveau de l’eau, avec le feutre, toutes les demi-heures au fur et à mesure que l’eau s’écoule.</a:t>
            </a:r>
          </a:p>
          <a:p>
            <a:pPr algn="just">
              <a:lnSpc>
                <a:spcPct val="200000"/>
              </a:lnSpc>
            </a:pPr>
            <a:endParaRPr lang="fr-FR" sz="1400" dirty="0">
              <a:latin typeface="Arial" panose="020B0604020202020204" pitchFamily="34" charset="0"/>
              <a:cs typeface="Arial" panose="020B0604020202020204" pitchFamily="34" charset="0"/>
            </a:endParaRPr>
          </a:p>
        </p:txBody>
      </p:sp>
      <p:cxnSp>
        <p:nvCxnSpPr>
          <p:cNvPr id="1030" name="AutoShape 6"/>
          <p:cNvCxnSpPr>
            <a:cxnSpLocks noChangeShapeType="1"/>
          </p:cNvCxnSpPr>
          <p:nvPr/>
        </p:nvCxnSpPr>
        <p:spPr bwMode="auto">
          <a:xfrm>
            <a:off x="808038" y="341313"/>
            <a:ext cx="4343400" cy="15875"/>
          </a:xfrm>
          <a:prstGeom prst="straightConnector1">
            <a:avLst/>
          </a:prstGeom>
          <a:noFill/>
          <a:ln w="25400">
            <a:solidFill>
              <a:srgbClr val="7030A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000000"/>
                  </a:outerShdw>
                </a:effectLst>
              </a14:hiddenEffects>
            </a:ext>
          </a:extLst>
        </p:spPr>
      </p:cxnSp>
    </p:spTree>
    <p:extLst>
      <p:ext uri="{BB962C8B-B14F-4D97-AF65-F5344CB8AC3E}">
        <p14:creationId xmlns:p14="http://schemas.microsoft.com/office/powerpoint/2010/main" val="337838898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2"/>
          <p:cNvSpPr>
            <a:spLocks noChangeArrowheads="1"/>
          </p:cNvSpPr>
          <p:nvPr/>
        </p:nvSpPr>
        <p:spPr bwMode="auto">
          <a:xfrm>
            <a:off x="30163" y="90488"/>
            <a:ext cx="777875" cy="533400"/>
          </a:xfrm>
          <a:prstGeom prst="ellipse">
            <a:avLst/>
          </a:prstGeom>
          <a:solidFill>
            <a:srgbClr val="7030A0"/>
          </a:solidFill>
          <a:ln w="25400" algn="ctr">
            <a:solidFill>
              <a:srgbClr val="000000"/>
            </a:solidFill>
            <a:round/>
            <a:headEnd/>
            <a:tailEnd/>
          </a:ln>
          <a:effectLst/>
          <a:extLst/>
        </p:spPr>
        <p:txBody>
          <a:bodyPr vert="horz" wrap="square" lIns="36576" tIns="36576" rIns="36576" bIns="36576" numCol="1" anchor="t" anchorCtr="0" compatLnSpc="1">
            <a:prstTxWarp prst="textNoShape">
              <a:avLst/>
            </a:prstTxWarp>
          </a:bodyPr>
          <a:lstStyle/>
          <a:p>
            <a:pPr lvl="0" algn="ctr" eaLnBrk="0" fontAlgn="base" hangingPunct="0">
              <a:spcBef>
                <a:spcPct val="0"/>
              </a:spcBef>
              <a:spcAft>
                <a:spcPct val="0"/>
              </a:spcAft>
            </a:pPr>
            <a:r>
              <a:rPr lang="fr-FR" altLang="fr-FR" sz="2000" dirty="0">
                <a:solidFill>
                  <a:srgbClr val="000000"/>
                </a:solidFill>
                <a:latin typeface="Arial" panose="020B0604020202020204" pitchFamily="34" charset="0"/>
              </a:rPr>
              <a:t>S6</a:t>
            </a:r>
            <a:endParaRPr kumimoji="0" lang="fr-FR" altLang="fr-FR" sz="1800" b="0" i="0" u="none" strike="noStrike" cap="none" normalizeH="0" baseline="0" dirty="0">
              <a:ln>
                <a:noFill/>
              </a:ln>
              <a:solidFill>
                <a:schemeClr val="tx1"/>
              </a:solidFill>
              <a:effectLst/>
              <a:latin typeface="Arial" panose="020B0604020202020204" pitchFamily="34" charset="0"/>
            </a:endParaRPr>
          </a:p>
        </p:txBody>
      </p:sp>
      <p:sp>
        <p:nvSpPr>
          <p:cNvPr id="5" name="Text Box 3"/>
          <p:cNvSpPr txBox="1">
            <a:spLocks noChangeArrowheads="1"/>
          </p:cNvSpPr>
          <p:nvPr/>
        </p:nvSpPr>
        <p:spPr bwMode="auto">
          <a:xfrm>
            <a:off x="808038" y="403225"/>
            <a:ext cx="3549650" cy="334963"/>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fr-FR" altLang="fr-FR" sz="1400" b="1" i="0" u="none" strike="noStrike" cap="none" normalizeH="0" baseline="0" dirty="0">
                <a:ln>
                  <a:noFill/>
                </a:ln>
                <a:solidFill>
                  <a:srgbClr val="000000"/>
                </a:solidFill>
                <a:effectLst/>
                <a:latin typeface="Arial" panose="020B0604020202020204" pitchFamily="34" charset="0"/>
              </a:rPr>
              <a:t>Jour 1 </a:t>
            </a:r>
            <a:r>
              <a:rPr kumimoji="0" lang="fr-FR" altLang="fr-FR" sz="1400" b="0" i="1" u="none" strike="noStrike" cap="none" normalizeH="0" baseline="0" dirty="0">
                <a:ln>
                  <a:noFill/>
                </a:ln>
                <a:solidFill>
                  <a:srgbClr val="000000"/>
                </a:solidFill>
                <a:effectLst/>
                <a:latin typeface="Arial" panose="020B0604020202020204" pitchFamily="34" charset="0"/>
              </a:rPr>
              <a:t>transposons le texte - correction</a:t>
            </a:r>
            <a:endParaRPr kumimoji="0" lang="fr-FR" altLang="fr-FR" sz="1800" b="0" i="0" u="none" strike="noStrike" cap="none" normalizeH="0" baseline="0" dirty="0">
              <a:ln>
                <a:noFill/>
              </a:ln>
              <a:solidFill>
                <a:schemeClr val="tx1"/>
              </a:solidFill>
              <a:effectLst/>
              <a:latin typeface="Arial" panose="020B0604020202020204" pitchFamily="34" charset="0"/>
            </a:endParaRPr>
          </a:p>
        </p:txBody>
      </p:sp>
      <p:sp>
        <p:nvSpPr>
          <p:cNvPr id="6" name="Text Box 4"/>
          <p:cNvSpPr txBox="1">
            <a:spLocks noChangeArrowheads="1"/>
          </p:cNvSpPr>
          <p:nvPr/>
        </p:nvSpPr>
        <p:spPr bwMode="auto">
          <a:xfrm>
            <a:off x="242933" y="669925"/>
            <a:ext cx="11541236" cy="5936937"/>
          </a:xfrm>
          <a:prstGeom prst="rect">
            <a:avLst/>
          </a:prstGeom>
          <a:noFill/>
          <a:ln w="25400" algn="ctr">
            <a:solidFill>
              <a:schemeClr val="bg1"/>
            </a:solidFill>
            <a:prstDash val="dash"/>
            <a:miter lim="800000"/>
            <a:headEnd/>
            <a:tailEnd/>
          </a:ln>
          <a:effectLst/>
          <a:extLst>
            <a:ext uri="{909E8E84-426E-40DD-AFC4-6F175D3DCCD1}">
              <a14:hiddenFill xmlns:a14="http://schemas.microsoft.com/office/drawing/2010/main">
                <a:solidFill>
                  <a:srgbClr val="5B9BD5"/>
                </a:solidFill>
              </a14:hiddenFill>
            </a:ex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pPr>
              <a:lnSpc>
                <a:spcPct val="200000"/>
              </a:lnSpc>
            </a:pPr>
            <a:r>
              <a:rPr lang="fr-FR" b="1" dirty="0">
                <a:latin typeface="Arial "/>
              </a:rPr>
              <a:t>Pour réaliser une clepsydre</a:t>
            </a:r>
            <a:endParaRPr lang="fr-FR" dirty="0">
              <a:latin typeface="Arial "/>
            </a:endParaRPr>
          </a:p>
          <a:p>
            <a:pPr>
              <a:lnSpc>
                <a:spcPct val="200000"/>
              </a:lnSpc>
            </a:pPr>
            <a:r>
              <a:rPr lang="fr-FR" dirty="0">
                <a:solidFill>
                  <a:srgbClr val="FF0000"/>
                </a:solidFill>
                <a:latin typeface="Arial" panose="020B0604020202020204" pitchFamily="34" charset="0"/>
                <a:cs typeface="Arial" panose="020B0604020202020204" pitchFamily="34" charset="0"/>
              </a:rPr>
              <a:t>Nous avons </a:t>
            </a:r>
            <a:r>
              <a:rPr lang="fr-FR" dirty="0">
                <a:latin typeface="Arial" panose="020B0604020202020204" pitchFamily="34" charset="0"/>
                <a:cs typeface="Arial" panose="020B0604020202020204" pitchFamily="34" charset="0"/>
              </a:rPr>
              <a:t>pr</a:t>
            </a:r>
            <a:r>
              <a:rPr lang="fr-FR" dirty="0">
                <a:solidFill>
                  <a:srgbClr val="FF0000"/>
                </a:solidFill>
                <a:latin typeface="Arial" panose="020B0604020202020204" pitchFamily="34" charset="0"/>
                <a:cs typeface="Arial" panose="020B0604020202020204" pitchFamily="34" charset="0"/>
              </a:rPr>
              <a:t>is</a:t>
            </a:r>
            <a:r>
              <a:rPr lang="fr-FR" dirty="0">
                <a:latin typeface="Arial" panose="020B0604020202020204" pitchFamily="34" charset="0"/>
                <a:cs typeface="Arial" panose="020B0604020202020204" pitchFamily="34" charset="0"/>
              </a:rPr>
              <a:t> le matériel nécessaire. </a:t>
            </a:r>
          </a:p>
          <a:p>
            <a:pPr>
              <a:lnSpc>
                <a:spcPct val="200000"/>
              </a:lnSpc>
            </a:pPr>
            <a:r>
              <a:rPr lang="fr-FR" dirty="0">
                <a:latin typeface="Arial" panose="020B0604020202020204" pitchFamily="34" charset="0"/>
                <a:cs typeface="Arial" panose="020B0604020202020204" pitchFamily="34" charset="0"/>
              </a:rPr>
              <a:t>1. </a:t>
            </a:r>
            <a:r>
              <a:rPr lang="fr-FR" dirty="0">
                <a:solidFill>
                  <a:srgbClr val="FF0000"/>
                </a:solidFill>
                <a:latin typeface="Arial" panose="020B0604020202020204" pitchFamily="34" charset="0"/>
                <a:cs typeface="Arial" panose="020B0604020202020204" pitchFamily="34" charset="0"/>
              </a:rPr>
              <a:t>Nous avons </a:t>
            </a:r>
            <a:r>
              <a:rPr lang="fr-FR" dirty="0">
                <a:latin typeface="Arial" panose="020B0604020202020204" pitchFamily="34" charset="0"/>
                <a:cs typeface="Arial" panose="020B0604020202020204" pitchFamily="34" charset="0"/>
              </a:rPr>
              <a:t>verni</a:t>
            </a:r>
            <a:r>
              <a:rPr lang="fr-FR" dirty="0">
                <a:solidFill>
                  <a:srgbClr val="FF0000"/>
                </a:solidFill>
                <a:latin typeface="Arial" panose="020B0604020202020204" pitchFamily="34" charset="0"/>
                <a:cs typeface="Arial" panose="020B0604020202020204" pitchFamily="34" charset="0"/>
              </a:rPr>
              <a:t> </a:t>
            </a:r>
            <a:r>
              <a:rPr lang="fr-FR" dirty="0">
                <a:latin typeface="Arial" panose="020B0604020202020204" pitchFamily="34" charset="0"/>
                <a:cs typeface="Arial" panose="020B0604020202020204" pitchFamily="34" charset="0"/>
              </a:rPr>
              <a:t>l’intérieur des pots. Puis </a:t>
            </a:r>
            <a:r>
              <a:rPr lang="fr-FR" dirty="0">
                <a:solidFill>
                  <a:srgbClr val="FF0000"/>
                </a:solidFill>
                <a:latin typeface="Arial" panose="020B0604020202020204" pitchFamily="34" charset="0"/>
                <a:cs typeface="Arial" panose="020B0604020202020204" pitchFamily="34" charset="0"/>
              </a:rPr>
              <a:t>nous avons </a:t>
            </a:r>
            <a:r>
              <a:rPr lang="fr-FR" dirty="0">
                <a:latin typeface="Arial" panose="020B0604020202020204" pitchFamily="34" charset="0"/>
                <a:cs typeface="Arial" panose="020B0604020202020204" pitchFamily="34" charset="0"/>
              </a:rPr>
              <a:t>décor</a:t>
            </a:r>
            <a:r>
              <a:rPr lang="fr-FR" dirty="0">
                <a:solidFill>
                  <a:srgbClr val="FF0000"/>
                </a:solidFill>
                <a:latin typeface="Arial" panose="020B0604020202020204" pitchFamily="34" charset="0"/>
                <a:cs typeface="Arial" panose="020B0604020202020204" pitchFamily="34" charset="0"/>
              </a:rPr>
              <a:t>é </a:t>
            </a:r>
            <a:r>
              <a:rPr lang="fr-FR" dirty="0">
                <a:latin typeface="Arial" panose="020B0604020202020204" pitchFamily="34" charset="0"/>
                <a:cs typeface="Arial" panose="020B0604020202020204" pitchFamily="34" charset="0"/>
              </a:rPr>
              <a:t>ces pots avec de la peinture.</a:t>
            </a:r>
          </a:p>
          <a:p>
            <a:pPr>
              <a:lnSpc>
                <a:spcPct val="200000"/>
              </a:lnSpc>
            </a:pPr>
            <a:r>
              <a:rPr lang="fr-FR" dirty="0">
                <a:latin typeface="Arial" panose="020B0604020202020204" pitchFamily="34" charset="0"/>
                <a:cs typeface="Arial" panose="020B0604020202020204" pitchFamily="34" charset="0"/>
              </a:rPr>
              <a:t>2. </a:t>
            </a:r>
            <a:r>
              <a:rPr lang="fr-FR" dirty="0">
                <a:solidFill>
                  <a:srgbClr val="FF0000"/>
                </a:solidFill>
                <a:latin typeface="Arial" panose="020B0604020202020204" pitchFamily="34" charset="0"/>
                <a:cs typeface="Arial" panose="020B0604020202020204" pitchFamily="34" charset="0"/>
              </a:rPr>
              <a:t>Nous avons </a:t>
            </a:r>
            <a:r>
              <a:rPr lang="fr-FR" dirty="0">
                <a:latin typeface="Arial" panose="020B0604020202020204" pitchFamily="34" charset="0"/>
                <a:cs typeface="Arial" panose="020B0604020202020204" pitchFamily="34" charset="0"/>
              </a:rPr>
              <a:t>coll</a:t>
            </a:r>
            <a:r>
              <a:rPr lang="fr-FR" dirty="0">
                <a:solidFill>
                  <a:srgbClr val="FF0000"/>
                </a:solidFill>
                <a:latin typeface="Arial" panose="020B0604020202020204" pitchFamily="34" charset="0"/>
                <a:cs typeface="Arial" panose="020B0604020202020204" pitchFamily="34" charset="0"/>
              </a:rPr>
              <a:t>é </a:t>
            </a:r>
            <a:r>
              <a:rPr lang="fr-FR" dirty="0">
                <a:latin typeface="Arial" panose="020B0604020202020204" pitchFamily="34" charset="0"/>
                <a:cs typeface="Arial" panose="020B0604020202020204" pitchFamily="34" charset="0"/>
              </a:rPr>
              <a:t>les bouchons au fond des pots. Avec l’épingle, </a:t>
            </a:r>
            <a:r>
              <a:rPr lang="fr-FR" dirty="0">
                <a:solidFill>
                  <a:srgbClr val="FF0000"/>
                </a:solidFill>
                <a:latin typeface="Arial" panose="020B0604020202020204" pitchFamily="34" charset="0"/>
                <a:cs typeface="Arial" panose="020B0604020202020204" pitchFamily="34" charset="0"/>
              </a:rPr>
              <a:t>nous avons </a:t>
            </a:r>
            <a:r>
              <a:rPr lang="fr-FR" dirty="0">
                <a:latin typeface="Arial" panose="020B0604020202020204" pitchFamily="34" charset="0"/>
                <a:cs typeface="Arial" panose="020B0604020202020204" pitchFamily="34" charset="0"/>
              </a:rPr>
              <a:t>perc</a:t>
            </a:r>
            <a:r>
              <a:rPr lang="fr-FR" dirty="0">
                <a:solidFill>
                  <a:srgbClr val="FF0000"/>
                </a:solidFill>
                <a:latin typeface="Arial" panose="020B0604020202020204" pitchFamily="34" charset="0"/>
                <a:cs typeface="Arial" panose="020B0604020202020204" pitchFamily="34" charset="0"/>
              </a:rPr>
              <a:t>é </a:t>
            </a:r>
            <a:r>
              <a:rPr lang="fr-FR" dirty="0">
                <a:latin typeface="Arial" panose="020B0604020202020204" pitchFamily="34" charset="0"/>
                <a:cs typeface="Arial" panose="020B0604020202020204" pitchFamily="34" charset="0"/>
              </a:rPr>
              <a:t>le bouchon collé dans le petit pot, au centre. </a:t>
            </a:r>
          </a:p>
          <a:p>
            <a:pPr>
              <a:lnSpc>
                <a:spcPct val="200000"/>
              </a:lnSpc>
            </a:pPr>
            <a:r>
              <a:rPr lang="fr-FR" dirty="0">
                <a:latin typeface="Arial" panose="020B0604020202020204" pitchFamily="34" charset="0"/>
                <a:cs typeface="Arial" panose="020B0604020202020204" pitchFamily="34" charset="0"/>
              </a:rPr>
              <a:t>3. </a:t>
            </a:r>
            <a:r>
              <a:rPr lang="fr-FR" dirty="0">
                <a:solidFill>
                  <a:srgbClr val="FF0000"/>
                </a:solidFill>
                <a:latin typeface="Arial" panose="020B0604020202020204" pitchFamily="34" charset="0"/>
                <a:cs typeface="Arial" panose="020B0604020202020204" pitchFamily="34" charset="0"/>
              </a:rPr>
              <a:t>Nous avons</a:t>
            </a:r>
            <a:r>
              <a:rPr lang="fr-FR" dirty="0">
                <a:latin typeface="Arial" panose="020B0604020202020204" pitchFamily="34" charset="0"/>
                <a:cs typeface="Arial" panose="020B0604020202020204" pitchFamily="34" charset="0"/>
              </a:rPr>
              <a:t> trac</a:t>
            </a:r>
            <a:r>
              <a:rPr lang="fr-FR" dirty="0">
                <a:solidFill>
                  <a:srgbClr val="FF0000"/>
                </a:solidFill>
                <a:latin typeface="Arial" panose="020B0604020202020204" pitchFamily="34" charset="0"/>
                <a:cs typeface="Arial" panose="020B0604020202020204" pitchFamily="34" charset="0"/>
              </a:rPr>
              <a:t>é</a:t>
            </a:r>
            <a:r>
              <a:rPr lang="fr-FR" dirty="0">
                <a:latin typeface="Arial" panose="020B0604020202020204" pitchFamily="34" charset="0"/>
                <a:cs typeface="Arial" panose="020B0604020202020204" pitchFamily="34" charset="0"/>
              </a:rPr>
              <a:t> un trait noir vertical dans le petit pot. </a:t>
            </a:r>
            <a:r>
              <a:rPr lang="fr-FR" dirty="0">
                <a:solidFill>
                  <a:srgbClr val="FF0000"/>
                </a:solidFill>
                <a:latin typeface="Arial" panose="020B0604020202020204" pitchFamily="34" charset="0"/>
                <a:cs typeface="Arial" panose="020B0604020202020204" pitchFamily="34" charset="0"/>
              </a:rPr>
              <a:t>Nous avons </a:t>
            </a:r>
            <a:r>
              <a:rPr lang="fr-FR" dirty="0">
                <a:latin typeface="Arial" panose="020B0604020202020204" pitchFamily="34" charset="0"/>
                <a:cs typeface="Arial" panose="020B0604020202020204" pitchFamily="34" charset="0"/>
              </a:rPr>
              <a:t>pos</a:t>
            </a:r>
            <a:r>
              <a:rPr lang="fr-FR" dirty="0">
                <a:solidFill>
                  <a:srgbClr val="FF0000"/>
                </a:solidFill>
                <a:latin typeface="Arial" panose="020B0604020202020204" pitchFamily="34" charset="0"/>
                <a:cs typeface="Arial" panose="020B0604020202020204" pitchFamily="34" charset="0"/>
              </a:rPr>
              <a:t>é</a:t>
            </a:r>
            <a:r>
              <a:rPr lang="fr-FR" dirty="0">
                <a:latin typeface="Arial" panose="020B0604020202020204" pitchFamily="34" charset="0"/>
                <a:cs typeface="Arial" panose="020B0604020202020204" pitchFamily="34" charset="0"/>
              </a:rPr>
              <a:t> ce pot sur l’autre, en utilisant les morceaux de bois. </a:t>
            </a:r>
            <a:r>
              <a:rPr lang="fr-FR" dirty="0">
                <a:solidFill>
                  <a:srgbClr val="FF0000"/>
                </a:solidFill>
                <a:latin typeface="Arial" panose="020B0604020202020204" pitchFamily="34" charset="0"/>
                <a:cs typeface="Arial" panose="020B0604020202020204" pitchFamily="34" charset="0"/>
              </a:rPr>
              <a:t>Nous l’avons </a:t>
            </a:r>
            <a:r>
              <a:rPr lang="fr-FR" dirty="0">
                <a:latin typeface="Arial" panose="020B0604020202020204" pitchFamily="34" charset="0"/>
                <a:cs typeface="Arial" panose="020B0604020202020204" pitchFamily="34" charset="0"/>
              </a:rPr>
              <a:t>rempli d’eau.</a:t>
            </a:r>
          </a:p>
          <a:p>
            <a:pPr>
              <a:lnSpc>
                <a:spcPct val="200000"/>
              </a:lnSpc>
            </a:pPr>
            <a:r>
              <a:rPr lang="fr-FR" dirty="0">
                <a:latin typeface="Arial" panose="020B0604020202020204" pitchFamily="34" charset="0"/>
                <a:cs typeface="Arial" panose="020B0604020202020204" pitchFamily="34" charset="0"/>
              </a:rPr>
              <a:t>4. Enfin, à l’aide de notre montre, </a:t>
            </a:r>
            <a:r>
              <a:rPr lang="fr-FR" dirty="0">
                <a:solidFill>
                  <a:srgbClr val="FF0000"/>
                </a:solidFill>
                <a:latin typeface="Arial" panose="020B0604020202020204" pitchFamily="34" charset="0"/>
                <a:cs typeface="Arial" panose="020B0604020202020204" pitchFamily="34" charset="0"/>
              </a:rPr>
              <a:t>nous avons </a:t>
            </a:r>
            <a:r>
              <a:rPr lang="fr-FR" dirty="0">
                <a:latin typeface="Arial" panose="020B0604020202020204" pitchFamily="34" charset="0"/>
                <a:cs typeface="Arial" panose="020B0604020202020204" pitchFamily="34" charset="0"/>
              </a:rPr>
              <a:t>marqu</a:t>
            </a:r>
            <a:r>
              <a:rPr lang="fr-FR" dirty="0">
                <a:solidFill>
                  <a:srgbClr val="FF0000"/>
                </a:solidFill>
                <a:latin typeface="Arial" panose="020B0604020202020204" pitchFamily="34" charset="0"/>
                <a:cs typeface="Arial" panose="020B0604020202020204" pitchFamily="34" charset="0"/>
              </a:rPr>
              <a:t>é</a:t>
            </a:r>
            <a:r>
              <a:rPr lang="fr-FR" dirty="0">
                <a:latin typeface="Arial" panose="020B0604020202020204" pitchFamily="34" charset="0"/>
                <a:cs typeface="Arial" panose="020B0604020202020204" pitchFamily="34" charset="0"/>
              </a:rPr>
              <a:t> le niveau de l’eau, avec le feutre, toutes les demi-heures au fur et à mesure que l’eau s’écoulait.</a:t>
            </a:r>
          </a:p>
        </p:txBody>
      </p:sp>
      <p:cxnSp>
        <p:nvCxnSpPr>
          <p:cNvPr id="1030" name="AutoShape 6"/>
          <p:cNvCxnSpPr>
            <a:cxnSpLocks noChangeShapeType="1"/>
          </p:cNvCxnSpPr>
          <p:nvPr/>
        </p:nvCxnSpPr>
        <p:spPr bwMode="auto">
          <a:xfrm>
            <a:off x="808038" y="341313"/>
            <a:ext cx="4343400" cy="15875"/>
          </a:xfrm>
          <a:prstGeom prst="straightConnector1">
            <a:avLst/>
          </a:prstGeom>
          <a:noFill/>
          <a:ln w="25400">
            <a:solidFill>
              <a:srgbClr val="7030A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000000"/>
                  </a:outerShdw>
                </a:effectLst>
              </a14:hiddenEffects>
            </a:ext>
          </a:extLst>
        </p:spPr>
      </p:cxnSp>
    </p:spTree>
    <p:extLst>
      <p:ext uri="{BB962C8B-B14F-4D97-AF65-F5344CB8AC3E}">
        <p14:creationId xmlns:p14="http://schemas.microsoft.com/office/powerpoint/2010/main" val="50147477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2"/>
          <p:cNvSpPr>
            <a:spLocks noChangeArrowheads="1"/>
          </p:cNvSpPr>
          <p:nvPr/>
        </p:nvSpPr>
        <p:spPr bwMode="auto">
          <a:xfrm>
            <a:off x="30163" y="90488"/>
            <a:ext cx="777875" cy="533400"/>
          </a:xfrm>
          <a:prstGeom prst="ellipse">
            <a:avLst/>
          </a:prstGeom>
          <a:solidFill>
            <a:srgbClr val="7030A0"/>
          </a:solidFill>
          <a:ln w="25400" algn="ctr">
            <a:solidFill>
              <a:srgbClr val="000000"/>
            </a:solidFill>
            <a:round/>
            <a:headEnd/>
            <a:tailEnd/>
          </a:ln>
          <a:effectLst/>
          <a:extLst/>
        </p:spPr>
        <p:txBody>
          <a:bodyPr vert="horz" wrap="square" lIns="36576" tIns="36576" rIns="36576" bIns="36576" numCol="1" anchor="t" anchorCtr="0" compatLnSpc="1">
            <a:prstTxWarp prst="textNoShape">
              <a:avLst/>
            </a:prstTxWarp>
          </a:bodyPr>
          <a:lstStyle/>
          <a:p>
            <a:pPr lvl="0" algn="ctr" eaLnBrk="0" fontAlgn="base" hangingPunct="0">
              <a:spcBef>
                <a:spcPct val="0"/>
              </a:spcBef>
              <a:spcAft>
                <a:spcPct val="0"/>
              </a:spcAft>
            </a:pPr>
            <a:r>
              <a:rPr lang="fr-FR" altLang="fr-FR" sz="2000" dirty="0">
                <a:solidFill>
                  <a:srgbClr val="000000"/>
                </a:solidFill>
                <a:latin typeface="Arial" panose="020B0604020202020204" pitchFamily="34" charset="0"/>
              </a:rPr>
              <a:t>S6</a:t>
            </a:r>
            <a:endParaRPr kumimoji="0" lang="fr-FR" altLang="fr-FR" sz="1800" b="0" i="0" u="none" strike="noStrike" cap="none" normalizeH="0" baseline="0" dirty="0">
              <a:ln>
                <a:noFill/>
              </a:ln>
              <a:solidFill>
                <a:schemeClr val="tx1"/>
              </a:solidFill>
              <a:effectLst/>
              <a:latin typeface="Arial" panose="020B0604020202020204" pitchFamily="34" charset="0"/>
            </a:endParaRPr>
          </a:p>
        </p:txBody>
      </p:sp>
      <p:sp>
        <p:nvSpPr>
          <p:cNvPr id="5" name="Text Box 3"/>
          <p:cNvSpPr txBox="1">
            <a:spLocks noChangeArrowheads="1"/>
          </p:cNvSpPr>
          <p:nvPr/>
        </p:nvSpPr>
        <p:spPr bwMode="auto">
          <a:xfrm>
            <a:off x="808038" y="403225"/>
            <a:ext cx="3549650" cy="334963"/>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fr-FR" altLang="fr-FR" sz="1400" b="1" i="0" u="none" strike="noStrike" cap="none" normalizeH="0" baseline="0" dirty="0">
                <a:ln>
                  <a:noFill/>
                </a:ln>
                <a:solidFill>
                  <a:srgbClr val="000000"/>
                </a:solidFill>
                <a:effectLst/>
                <a:latin typeface="Arial" panose="020B0604020202020204" pitchFamily="34" charset="0"/>
              </a:rPr>
              <a:t>Jour 1 </a:t>
            </a:r>
            <a:r>
              <a:rPr kumimoji="0" lang="fr-FR" altLang="fr-FR" sz="1400" b="0" i="1" u="none" strike="noStrike" cap="none" normalizeH="0" baseline="0" dirty="0">
                <a:ln>
                  <a:noFill/>
                </a:ln>
                <a:solidFill>
                  <a:srgbClr val="000000"/>
                </a:solidFill>
                <a:effectLst/>
                <a:latin typeface="Arial" panose="020B0604020202020204" pitchFamily="34" charset="0"/>
              </a:rPr>
              <a:t>Je m’exerce seul</a:t>
            </a:r>
            <a:endParaRPr kumimoji="0" lang="fr-FR" altLang="fr-FR" sz="1800" b="0" i="0" u="none" strike="noStrike" cap="none" normalizeH="0" baseline="0" dirty="0">
              <a:ln>
                <a:noFill/>
              </a:ln>
              <a:solidFill>
                <a:schemeClr val="tx1"/>
              </a:solidFill>
              <a:effectLst/>
              <a:latin typeface="Arial" panose="020B0604020202020204" pitchFamily="34" charset="0"/>
            </a:endParaRPr>
          </a:p>
        </p:txBody>
      </p:sp>
      <p:sp>
        <p:nvSpPr>
          <p:cNvPr id="6" name="Text Box 4"/>
          <p:cNvSpPr txBox="1">
            <a:spLocks noChangeArrowheads="1"/>
          </p:cNvSpPr>
          <p:nvPr/>
        </p:nvSpPr>
        <p:spPr bwMode="auto">
          <a:xfrm>
            <a:off x="242933" y="669925"/>
            <a:ext cx="11541236" cy="5936937"/>
          </a:xfrm>
          <a:prstGeom prst="rect">
            <a:avLst/>
          </a:prstGeom>
          <a:noFill/>
          <a:ln w="25400" algn="ctr">
            <a:solidFill>
              <a:schemeClr val="bg1"/>
            </a:solidFill>
            <a:prstDash val="dash"/>
            <a:miter lim="800000"/>
            <a:headEnd/>
            <a:tailEnd/>
          </a:ln>
          <a:effectLst/>
          <a:extLst>
            <a:ext uri="{909E8E84-426E-40DD-AFC4-6F175D3DCCD1}">
              <a14:hiddenFill xmlns:a14="http://schemas.microsoft.com/office/drawing/2010/main">
                <a:solidFill>
                  <a:srgbClr val="5B9BD5"/>
                </a:solidFill>
              </a14:hiddenFill>
            </a:ex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pPr lvl="0" algn="just" eaLnBrk="0" fontAlgn="base" hangingPunct="0">
              <a:lnSpc>
                <a:spcPct val="250000"/>
              </a:lnSpc>
              <a:spcBef>
                <a:spcPts val="600"/>
              </a:spcBef>
              <a:spcAft>
                <a:spcPct val="0"/>
              </a:spcAft>
            </a:pPr>
            <a:r>
              <a:rPr lang="fr-FR" altLang="fr-FR" sz="2400" b="1" dirty="0">
                <a:latin typeface="Arial" panose="020B0604020202020204" pitchFamily="34" charset="0"/>
                <a:cs typeface="Arial" panose="020B0604020202020204" pitchFamily="34" charset="0"/>
              </a:rPr>
              <a:t>1) </a:t>
            </a:r>
            <a:r>
              <a:rPr lang="fr-FR" altLang="fr-FR" sz="2400" b="1" u="sng" dirty="0">
                <a:latin typeface="Arial" panose="020B0604020202020204" pitchFamily="34" charset="0"/>
                <a:cs typeface="Arial" panose="020B0604020202020204" pitchFamily="34" charset="0"/>
              </a:rPr>
              <a:t>Transpose</a:t>
            </a:r>
            <a:r>
              <a:rPr lang="fr-FR" altLang="fr-FR" sz="2400" b="1" dirty="0">
                <a:latin typeface="Arial" panose="020B0604020202020204" pitchFamily="34" charset="0"/>
                <a:cs typeface="Arial" panose="020B0604020202020204" pitchFamily="34" charset="0"/>
              </a:rPr>
              <a:t> au passé composé.</a:t>
            </a:r>
          </a:p>
          <a:p>
            <a:pPr lvl="0" algn="just" eaLnBrk="0" fontAlgn="base" hangingPunct="0">
              <a:lnSpc>
                <a:spcPct val="250000"/>
              </a:lnSpc>
              <a:spcBef>
                <a:spcPts val="600"/>
              </a:spcBef>
              <a:spcAft>
                <a:spcPct val="0"/>
              </a:spcAft>
            </a:pPr>
            <a:r>
              <a:rPr lang="fr-FR" altLang="fr-FR" sz="2400" dirty="0">
                <a:latin typeface="Arial" panose="020B0604020202020204" pitchFamily="34" charset="0"/>
                <a:cs typeface="Arial" panose="020B0604020202020204" pitchFamily="34" charset="0"/>
              </a:rPr>
              <a:t>*Je prends du carton et des ciseaux. Avec mes camarades, nous découpons une couronne. Nous collons des étoiles brillantes dessus. </a:t>
            </a:r>
          </a:p>
          <a:p>
            <a:pPr lvl="0" algn="just" eaLnBrk="0" fontAlgn="base" hangingPunct="0">
              <a:lnSpc>
                <a:spcPct val="250000"/>
              </a:lnSpc>
              <a:spcBef>
                <a:spcPts val="600"/>
              </a:spcBef>
              <a:spcAft>
                <a:spcPct val="0"/>
              </a:spcAft>
            </a:pPr>
            <a:r>
              <a:rPr lang="fr-FR" altLang="fr-FR" sz="2400" dirty="0">
                <a:latin typeface="Arial" panose="020B0604020202020204" pitchFamily="34" charset="0"/>
                <a:cs typeface="Arial" panose="020B0604020202020204" pitchFamily="34" charset="0"/>
              </a:rPr>
              <a:t>** Nous finissons la couronne en agrafant les deux extrémités. </a:t>
            </a:r>
          </a:p>
          <a:p>
            <a:pPr lvl="0" algn="just" eaLnBrk="0" fontAlgn="base" hangingPunct="0">
              <a:lnSpc>
                <a:spcPct val="250000"/>
              </a:lnSpc>
              <a:spcBef>
                <a:spcPts val="600"/>
              </a:spcBef>
              <a:spcAft>
                <a:spcPct val="0"/>
              </a:spcAft>
            </a:pPr>
            <a:r>
              <a:rPr lang="fr-FR" altLang="fr-FR" sz="2400" dirty="0">
                <a:latin typeface="Arial" panose="020B0604020202020204" pitchFamily="34" charset="0"/>
                <a:cs typeface="Arial" panose="020B0604020202020204" pitchFamily="34" charset="0"/>
              </a:rPr>
              <a:t>*** Nous pouvons manger la galette.</a:t>
            </a:r>
            <a:endParaRPr kumimoji="0" lang="fr-FR" altLang="fr-FR" sz="2400" i="1" strike="noStrike" cap="none" normalizeH="0" baseline="0" dirty="0">
              <a:ln>
                <a:noFill/>
              </a:ln>
              <a:solidFill>
                <a:schemeClr val="tx1"/>
              </a:solidFill>
              <a:effectLst/>
              <a:latin typeface="Arial" panose="020B0604020202020204" pitchFamily="34" charset="0"/>
              <a:cs typeface="Arial" panose="020B0604020202020204" pitchFamily="34" charset="0"/>
            </a:endParaRPr>
          </a:p>
        </p:txBody>
      </p:sp>
      <p:cxnSp>
        <p:nvCxnSpPr>
          <p:cNvPr id="1030" name="AutoShape 6"/>
          <p:cNvCxnSpPr>
            <a:cxnSpLocks noChangeShapeType="1"/>
          </p:cNvCxnSpPr>
          <p:nvPr/>
        </p:nvCxnSpPr>
        <p:spPr bwMode="auto">
          <a:xfrm>
            <a:off x="808038" y="341313"/>
            <a:ext cx="4343400" cy="15875"/>
          </a:xfrm>
          <a:prstGeom prst="straightConnector1">
            <a:avLst/>
          </a:prstGeom>
          <a:noFill/>
          <a:ln w="25400">
            <a:solidFill>
              <a:srgbClr val="7030A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000000"/>
                  </a:outerShdw>
                </a:effectLst>
              </a14:hiddenEffects>
            </a:ext>
          </a:extLst>
        </p:spPr>
      </p:cxnSp>
    </p:spTree>
    <p:extLst>
      <p:ext uri="{BB962C8B-B14F-4D97-AF65-F5344CB8AC3E}">
        <p14:creationId xmlns:p14="http://schemas.microsoft.com/office/powerpoint/2010/main" val="50222416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2"/>
          <p:cNvSpPr>
            <a:spLocks noChangeArrowheads="1"/>
          </p:cNvSpPr>
          <p:nvPr/>
        </p:nvSpPr>
        <p:spPr bwMode="auto">
          <a:xfrm>
            <a:off x="30163" y="90488"/>
            <a:ext cx="777875" cy="533400"/>
          </a:xfrm>
          <a:prstGeom prst="ellipse">
            <a:avLst/>
          </a:prstGeom>
          <a:solidFill>
            <a:srgbClr val="7030A0"/>
          </a:solidFill>
          <a:ln w="25400" algn="ctr">
            <a:solidFill>
              <a:srgbClr val="000000"/>
            </a:solidFill>
            <a:round/>
            <a:headEnd/>
            <a:tailEnd/>
          </a:ln>
          <a:effectLst/>
          <a:extLst/>
        </p:spPr>
        <p:txBody>
          <a:bodyPr vert="horz" wrap="square" lIns="36576" tIns="36576" rIns="36576" bIns="36576" numCol="1" anchor="t" anchorCtr="0" compatLnSpc="1">
            <a:prstTxWarp prst="textNoShape">
              <a:avLst/>
            </a:prstTxWarp>
          </a:bodyPr>
          <a:lstStyle/>
          <a:p>
            <a:pPr lvl="0" algn="ctr" eaLnBrk="0" fontAlgn="base" hangingPunct="0">
              <a:spcBef>
                <a:spcPct val="0"/>
              </a:spcBef>
              <a:spcAft>
                <a:spcPct val="0"/>
              </a:spcAft>
            </a:pPr>
            <a:r>
              <a:rPr lang="fr-FR" altLang="fr-FR" sz="2000" dirty="0">
                <a:solidFill>
                  <a:srgbClr val="000000"/>
                </a:solidFill>
                <a:latin typeface="Arial" panose="020B0604020202020204" pitchFamily="34" charset="0"/>
              </a:rPr>
              <a:t>S6</a:t>
            </a:r>
            <a:endParaRPr kumimoji="0" lang="fr-FR" altLang="fr-FR" sz="1800" b="0" i="0" u="none" strike="noStrike" cap="none" normalizeH="0" baseline="0" dirty="0">
              <a:ln>
                <a:noFill/>
              </a:ln>
              <a:solidFill>
                <a:schemeClr val="tx1"/>
              </a:solidFill>
              <a:effectLst/>
              <a:latin typeface="Arial" panose="020B0604020202020204" pitchFamily="34" charset="0"/>
            </a:endParaRPr>
          </a:p>
        </p:txBody>
      </p:sp>
      <p:sp>
        <p:nvSpPr>
          <p:cNvPr id="5" name="Text Box 3"/>
          <p:cNvSpPr txBox="1">
            <a:spLocks noChangeArrowheads="1"/>
          </p:cNvSpPr>
          <p:nvPr/>
        </p:nvSpPr>
        <p:spPr bwMode="auto">
          <a:xfrm>
            <a:off x="808038" y="403225"/>
            <a:ext cx="3549650" cy="334963"/>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fr-FR" altLang="fr-FR" sz="1400" b="1" i="0" u="none" strike="noStrike" cap="none" normalizeH="0" baseline="0" dirty="0">
                <a:ln>
                  <a:noFill/>
                </a:ln>
                <a:solidFill>
                  <a:srgbClr val="000000"/>
                </a:solidFill>
                <a:effectLst/>
                <a:latin typeface="Arial" panose="020B0604020202020204" pitchFamily="34" charset="0"/>
              </a:rPr>
              <a:t>Jours 2,3, 4 </a:t>
            </a:r>
            <a:r>
              <a:rPr kumimoji="0" lang="fr-FR" altLang="fr-FR" sz="1400" b="0" i="1" u="none" strike="noStrike" cap="none" normalizeH="0" baseline="0" dirty="0">
                <a:ln>
                  <a:noFill/>
                </a:ln>
                <a:solidFill>
                  <a:srgbClr val="000000"/>
                </a:solidFill>
                <a:effectLst/>
                <a:latin typeface="Arial" panose="020B0604020202020204" pitchFamily="34" charset="0"/>
              </a:rPr>
              <a:t>Structuration</a:t>
            </a:r>
            <a:endParaRPr kumimoji="0" lang="fr-FR" altLang="fr-FR" sz="1800" b="0" i="0" u="none" strike="noStrike" cap="none" normalizeH="0" baseline="0" dirty="0">
              <a:ln>
                <a:noFill/>
              </a:ln>
              <a:solidFill>
                <a:schemeClr val="tx1"/>
              </a:solidFill>
              <a:effectLst/>
              <a:latin typeface="Arial" panose="020B0604020202020204" pitchFamily="34" charset="0"/>
            </a:endParaRPr>
          </a:p>
        </p:txBody>
      </p:sp>
      <p:sp>
        <p:nvSpPr>
          <p:cNvPr id="7" name="Text Box 5"/>
          <p:cNvSpPr txBox="1">
            <a:spLocks noChangeArrowheads="1"/>
          </p:cNvSpPr>
          <p:nvPr/>
        </p:nvSpPr>
        <p:spPr bwMode="auto">
          <a:xfrm>
            <a:off x="5530739" y="96727"/>
            <a:ext cx="6137519" cy="715963"/>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pPr lvl="0" algn="ctr" eaLnBrk="0" fontAlgn="base" hangingPunct="0">
              <a:spcBef>
                <a:spcPct val="0"/>
              </a:spcBef>
              <a:spcAft>
                <a:spcPct val="0"/>
              </a:spcAft>
            </a:pPr>
            <a:r>
              <a:rPr lang="fr-FR" altLang="fr-FR" sz="1600" u="sng" dirty="0">
                <a:solidFill>
                  <a:srgbClr val="7030A0"/>
                </a:solidFill>
                <a:latin typeface="Arial" panose="020B0604020202020204" pitchFamily="34" charset="0"/>
              </a:rPr>
              <a:t>Semaine 6 : </a:t>
            </a:r>
            <a:r>
              <a:rPr lang="fr-FR" altLang="fr-FR" sz="1600" u="sng" dirty="0">
                <a:solidFill>
                  <a:srgbClr val="000000"/>
                </a:solidFill>
                <a:latin typeface="Arial" panose="020B0604020202020204" pitchFamily="34" charset="0"/>
              </a:rPr>
              <a:t>Synthèse sur le passé composé des verbes du 1</a:t>
            </a:r>
            <a:r>
              <a:rPr lang="fr-FR" altLang="fr-FR" sz="1600" u="sng" baseline="30000" dirty="0">
                <a:solidFill>
                  <a:srgbClr val="000000"/>
                </a:solidFill>
                <a:latin typeface="Arial" panose="020B0604020202020204" pitchFamily="34" charset="0"/>
              </a:rPr>
              <a:t>er</a:t>
            </a:r>
            <a:r>
              <a:rPr lang="fr-FR" altLang="fr-FR" sz="1600" u="sng" dirty="0">
                <a:solidFill>
                  <a:srgbClr val="000000"/>
                </a:solidFill>
                <a:latin typeface="Arial" panose="020B0604020202020204" pitchFamily="34" charset="0"/>
              </a:rPr>
              <a:t> groupe (-er) avec l’auxiliaire avoir</a:t>
            </a:r>
            <a:endParaRPr lang="fr-FR" altLang="fr-FR" sz="1600" dirty="0">
              <a:latin typeface="Arial" panose="020B0604020202020204" pitchFamily="34" charset="0"/>
            </a:endParaRPr>
          </a:p>
        </p:txBody>
      </p:sp>
      <p:cxnSp>
        <p:nvCxnSpPr>
          <p:cNvPr id="1030" name="AutoShape 6"/>
          <p:cNvCxnSpPr>
            <a:cxnSpLocks noChangeShapeType="1"/>
          </p:cNvCxnSpPr>
          <p:nvPr/>
        </p:nvCxnSpPr>
        <p:spPr bwMode="auto">
          <a:xfrm>
            <a:off x="808038" y="341313"/>
            <a:ext cx="4343400" cy="15875"/>
          </a:xfrm>
          <a:prstGeom prst="straightConnector1">
            <a:avLst/>
          </a:prstGeom>
          <a:noFill/>
          <a:ln w="25400">
            <a:solidFill>
              <a:srgbClr val="7030A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000000"/>
                  </a:outerShdw>
                </a:effectLst>
              </a14:hiddenEffects>
            </a:ext>
          </a:extLst>
        </p:spPr>
      </p:cxnSp>
      <p:sp>
        <p:nvSpPr>
          <p:cNvPr id="2" name="ZoneTexte 1">
            <a:extLst>
              <a:ext uri="{FF2B5EF4-FFF2-40B4-BE49-F238E27FC236}">
                <a16:creationId xmlns:a16="http://schemas.microsoft.com/office/drawing/2014/main" id="{B655D0A4-2C95-B741-BD27-0192CC7516BB}"/>
              </a:ext>
            </a:extLst>
          </p:cNvPr>
          <p:cNvSpPr txBox="1"/>
          <p:nvPr/>
        </p:nvSpPr>
        <p:spPr>
          <a:xfrm>
            <a:off x="338328" y="570706"/>
            <a:ext cx="11399520" cy="6601807"/>
          </a:xfrm>
          <a:prstGeom prst="rect">
            <a:avLst/>
          </a:prstGeom>
          <a:noFill/>
        </p:spPr>
        <p:txBody>
          <a:bodyPr wrap="square" rtlCol="0">
            <a:spAutoFit/>
          </a:bodyPr>
          <a:lstStyle/>
          <a:p>
            <a:pPr>
              <a:lnSpc>
                <a:spcPct val="150000"/>
              </a:lnSpc>
            </a:pPr>
            <a:r>
              <a:rPr lang="fr-FR" b="1" u="sng" dirty="0">
                <a:latin typeface="Arial" panose="020B0604020202020204" pitchFamily="34" charset="0"/>
                <a:cs typeface="Arial" panose="020B0604020202020204" pitchFamily="34" charset="0"/>
              </a:rPr>
              <a:t>Soulignons</a:t>
            </a:r>
            <a:r>
              <a:rPr lang="fr-FR" b="1" dirty="0">
                <a:latin typeface="Arial" panose="020B0604020202020204" pitchFamily="34" charset="0"/>
                <a:cs typeface="Arial" panose="020B0604020202020204" pitchFamily="34" charset="0"/>
              </a:rPr>
              <a:t> les verbes conjugués au passé composé et </a:t>
            </a:r>
            <a:r>
              <a:rPr lang="fr-FR" b="1" u="sng" dirty="0">
                <a:latin typeface="Arial" panose="020B0604020202020204" pitchFamily="34" charset="0"/>
                <a:cs typeface="Arial" panose="020B0604020202020204" pitchFamily="34" charset="0"/>
              </a:rPr>
              <a:t>écrivons</a:t>
            </a:r>
            <a:r>
              <a:rPr lang="fr-FR" b="1" dirty="0">
                <a:latin typeface="Arial" panose="020B0604020202020204" pitchFamily="34" charset="0"/>
                <a:cs typeface="Arial" panose="020B0604020202020204" pitchFamily="34" charset="0"/>
              </a:rPr>
              <a:t> leur infinitif.</a:t>
            </a:r>
            <a:endParaRPr lang="fr-FR" b="1" i="1" dirty="0">
              <a:latin typeface="Arial" panose="020B0604020202020204" pitchFamily="34" charset="0"/>
              <a:cs typeface="Arial" panose="020B0604020202020204" pitchFamily="34" charset="0"/>
            </a:endParaRPr>
          </a:p>
          <a:p>
            <a:pPr>
              <a:lnSpc>
                <a:spcPct val="150000"/>
              </a:lnSpc>
            </a:pPr>
            <a:r>
              <a:rPr lang="fr-FR" i="1" dirty="0">
                <a:latin typeface="Arial" panose="020B0604020202020204" pitchFamily="34" charset="0"/>
                <a:cs typeface="Arial" panose="020B0604020202020204" pitchFamily="34" charset="0"/>
              </a:rPr>
              <a:t>Vous avez aimé cette expérience.</a:t>
            </a:r>
            <a:endParaRPr lang="fr-FR" dirty="0">
              <a:latin typeface="Arial" panose="020B0604020202020204" pitchFamily="34" charset="0"/>
              <a:cs typeface="Arial" panose="020B0604020202020204" pitchFamily="34" charset="0"/>
            </a:endParaRPr>
          </a:p>
          <a:p>
            <a:pPr>
              <a:lnSpc>
                <a:spcPct val="150000"/>
              </a:lnSpc>
            </a:pPr>
            <a:r>
              <a:rPr lang="fr-FR" i="1" dirty="0">
                <a:latin typeface="Arial" panose="020B0604020202020204" pitchFamily="34" charset="0"/>
                <a:cs typeface="Arial" panose="020B0604020202020204" pitchFamily="34" charset="0"/>
              </a:rPr>
              <a:t>Vous avez regardé sans les aider.</a:t>
            </a:r>
            <a:endParaRPr lang="fr-FR" dirty="0">
              <a:latin typeface="Arial" panose="020B0604020202020204" pitchFamily="34" charset="0"/>
              <a:cs typeface="Arial" panose="020B0604020202020204" pitchFamily="34" charset="0"/>
            </a:endParaRPr>
          </a:p>
          <a:p>
            <a:pPr>
              <a:lnSpc>
                <a:spcPct val="150000"/>
              </a:lnSpc>
            </a:pPr>
            <a:r>
              <a:rPr lang="fr-FR" i="1" dirty="0">
                <a:latin typeface="Arial" panose="020B0604020202020204" pitchFamily="34" charset="0"/>
                <a:cs typeface="Arial" panose="020B0604020202020204" pitchFamily="34" charset="0"/>
              </a:rPr>
              <a:t>L’Etna a craché de la fumée. </a:t>
            </a:r>
            <a:endParaRPr lang="fr-FR" dirty="0">
              <a:latin typeface="Arial" panose="020B0604020202020204" pitchFamily="34" charset="0"/>
              <a:cs typeface="Arial" panose="020B0604020202020204" pitchFamily="34" charset="0"/>
            </a:endParaRPr>
          </a:p>
          <a:p>
            <a:pPr>
              <a:lnSpc>
                <a:spcPct val="150000"/>
              </a:lnSpc>
            </a:pPr>
            <a:r>
              <a:rPr lang="fr-FR" i="1" dirty="0">
                <a:latin typeface="Arial" panose="020B0604020202020204" pitchFamily="34" charset="0"/>
                <a:cs typeface="Arial" panose="020B0604020202020204" pitchFamily="34" charset="0"/>
              </a:rPr>
              <a:t>On a fermé les aéroports. </a:t>
            </a:r>
            <a:endParaRPr lang="fr-FR" dirty="0">
              <a:latin typeface="Arial" panose="020B0604020202020204" pitchFamily="34" charset="0"/>
              <a:cs typeface="Arial" panose="020B0604020202020204" pitchFamily="34" charset="0"/>
            </a:endParaRPr>
          </a:p>
          <a:p>
            <a:pPr>
              <a:lnSpc>
                <a:spcPct val="150000"/>
              </a:lnSpc>
            </a:pPr>
            <a:r>
              <a:rPr lang="fr-FR" i="1" dirty="0">
                <a:latin typeface="Arial" panose="020B0604020202020204" pitchFamily="34" charset="0"/>
                <a:cs typeface="Arial" panose="020B0604020202020204" pitchFamily="34" charset="0"/>
              </a:rPr>
              <a:t>Une météorite a foncé sur la Lune. </a:t>
            </a:r>
            <a:endParaRPr lang="fr-FR" dirty="0">
              <a:latin typeface="Arial" panose="020B0604020202020204" pitchFamily="34" charset="0"/>
              <a:cs typeface="Arial" panose="020B0604020202020204" pitchFamily="34" charset="0"/>
            </a:endParaRPr>
          </a:p>
          <a:p>
            <a:pPr>
              <a:lnSpc>
                <a:spcPct val="150000"/>
              </a:lnSpc>
            </a:pPr>
            <a:r>
              <a:rPr lang="fr-FR" i="1" dirty="0">
                <a:latin typeface="Arial" panose="020B0604020202020204" pitchFamily="34" charset="0"/>
                <a:cs typeface="Arial" panose="020B0604020202020204" pitchFamily="34" charset="0"/>
              </a:rPr>
              <a:t>Des savants ont observé le phénomène. </a:t>
            </a:r>
            <a:endParaRPr lang="fr-FR" dirty="0">
              <a:latin typeface="Arial" panose="020B0604020202020204" pitchFamily="34" charset="0"/>
              <a:cs typeface="Arial" panose="020B0604020202020204" pitchFamily="34" charset="0"/>
            </a:endParaRPr>
          </a:p>
          <a:p>
            <a:pPr>
              <a:lnSpc>
                <a:spcPct val="150000"/>
              </a:lnSpc>
            </a:pPr>
            <a:r>
              <a:rPr lang="fr-FR" i="1" dirty="0">
                <a:latin typeface="Arial" panose="020B0604020202020204" pitchFamily="34" charset="0"/>
                <a:cs typeface="Arial" panose="020B0604020202020204" pitchFamily="34" charset="0"/>
              </a:rPr>
              <a:t>Des feux ont ravagé la Nouvelle Calédonie.</a:t>
            </a:r>
            <a:endParaRPr lang="fr-FR" dirty="0">
              <a:latin typeface="Arial" panose="020B0604020202020204" pitchFamily="34" charset="0"/>
              <a:cs typeface="Arial" panose="020B0604020202020204" pitchFamily="34" charset="0"/>
            </a:endParaRPr>
          </a:p>
          <a:p>
            <a:pPr>
              <a:lnSpc>
                <a:spcPct val="150000"/>
              </a:lnSpc>
            </a:pPr>
            <a:r>
              <a:rPr lang="fr-FR" i="1" dirty="0">
                <a:latin typeface="Arial" panose="020B0604020202020204" pitchFamily="34" charset="0"/>
                <a:cs typeface="Arial" panose="020B0604020202020204" pitchFamily="34" charset="0"/>
              </a:rPr>
              <a:t>Les incendies ont touché des forêts.</a:t>
            </a:r>
            <a:endParaRPr lang="fr-FR" dirty="0">
              <a:latin typeface="Arial" panose="020B0604020202020204" pitchFamily="34" charset="0"/>
              <a:cs typeface="Arial" panose="020B0604020202020204" pitchFamily="34" charset="0"/>
            </a:endParaRPr>
          </a:p>
          <a:p>
            <a:pPr>
              <a:lnSpc>
                <a:spcPct val="150000"/>
              </a:lnSpc>
            </a:pPr>
            <a:r>
              <a:rPr lang="fr-FR" i="1" dirty="0">
                <a:latin typeface="Arial" panose="020B0604020202020204" pitchFamily="34" charset="0"/>
                <a:cs typeface="Arial" panose="020B0604020202020204" pitchFamily="34" charset="0"/>
              </a:rPr>
              <a:t>Ils ont balayé et ils ont nettoyé toutes les pierres</a:t>
            </a:r>
            <a:r>
              <a:rPr lang="fr-FR" dirty="0">
                <a:latin typeface="Arial" panose="020B0604020202020204" pitchFamily="34" charset="0"/>
                <a:cs typeface="Arial" panose="020B0604020202020204" pitchFamily="34" charset="0"/>
              </a:rPr>
              <a:t> </a:t>
            </a:r>
          </a:p>
          <a:p>
            <a:pPr>
              <a:lnSpc>
                <a:spcPct val="150000"/>
              </a:lnSpc>
            </a:pPr>
            <a:r>
              <a:rPr lang="fr-FR" i="1" dirty="0" err="1">
                <a:latin typeface="Arial" panose="020B0604020202020204" pitchFamily="34" charset="0"/>
                <a:cs typeface="Arial" panose="020B0604020202020204" pitchFamily="34" charset="0"/>
              </a:rPr>
              <a:t>Geppetto</a:t>
            </a:r>
            <a:r>
              <a:rPr lang="fr-FR" i="1" dirty="0">
                <a:latin typeface="Arial" panose="020B0604020202020204" pitchFamily="34" charset="0"/>
                <a:cs typeface="Arial" panose="020B0604020202020204" pitchFamily="34" charset="0"/>
              </a:rPr>
              <a:t> a attrapé ses outils. J’ai attrapé mes outils. </a:t>
            </a:r>
            <a:endParaRPr lang="fr-FR" dirty="0">
              <a:latin typeface="Arial" panose="020B0604020202020204" pitchFamily="34" charset="0"/>
              <a:cs typeface="Arial" panose="020B0604020202020204" pitchFamily="34" charset="0"/>
            </a:endParaRPr>
          </a:p>
          <a:p>
            <a:pPr>
              <a:lnSpc>
                <a:spcPct val="150000"/>
              </a:lnSpc>
            </a:pPr>
            <a:r>
              <a:rPr lang="fr-FR" i="1" dirty="0">
                <a:latin typeface="Arial" panose="020B0604020202020204" pitchFamily="34" charset="0"/>
                <a:cs typeface="Arial" panose="020B0604020202020204" pitchFamily="34" charset="0"/>
              </a:rPr>
              <a:t>Il a sculpté le nez. J’ai sculpté le nez.</a:t>
            </a:r>
            <a:endParaRPr lang="fr-FR" dirty="0">
              <a:latin typeface="Arial" panose="020B0604020202020204" pitchFamily="34" charset="0"/>
              <a:cs typeface="Arial" panose="020B0604020202020204" pitchFamily="34" charset="0"/>
            </a:endParaRPr>
          </a:p>
          <a:p>
            <a:pPr>
              <a:lnSpc>
                <a:spcPct val="150000"/>
              </a:lnSpc>
            </a:pPr>
            <a:r>
              <a:rPr lang="fr-FR" i="1" dirty="0">
                <a:latin typeface="Arial" panose="020B0604020202020204" pitchFamily="34" charset="0"/>
                <a:cs typeface="Arial" panose="020B0604020202020204" pitchFamily="34" charset="0"/>
              </a:rPr>
              <a:t>Il a hurlé. J’ai hurlé.</a:t>
            </a:r>
            <a:endParaRPr lang="fr-FR" dirty="0">
              <a:latin typeface="Arial" panose="020B0604020202020204" pitchFamily="34" charset="0"/>
              <a:cs typeface="Arial" panose="020B0604020202020204" pitchFamily="34" charset="0"/>
            </a:endParaRPr>
          </a:p>
          <a:p>
            <a:pPr>
              <a:lnSpc>
                <a:spcPct val="150000"/>
              </a:lnSpc>
            </a:pPr>
            <a:r>
              <a:rPr lang="fr-FR" i="1" dirty="0">
                <a:latin typeface="Arial" panose="020B0604020202020204" pitchFamily="34" charset="0"/>
                <a:cs typeface="Arial" panose="020B0604020202020204" pitchFamily="34" charset="0"/>
              </a:rPr>
              <a:t>Tu as aimé cette expérience.</a:t>
            </a:r>
            <a:endParaRPr lang="fr-FR" dirty="0">
              <a:latin typeface="Arial" panose="020B0604020202020204" pitchFamily="34" charset="0"/>
              <a:cs typeface="Arial" panose="020B0604020202020204" pitchFamily="34" charset="0"/>
            </a:endParaRPr>
          </a:p>
          <a:p>
            <a:pPr>
              <a:lnSpc>
                <a:spcPct val="150000"/>
              </a:lnSpc>
            </a:pPr>
            <a:r>
              <a:rPr lang="fr-FR" i="1" dirty="0">
                <a:latin typeface="Arial" panose="020B0604020202020204" pitchFamily="34" charset="0"/>
                <a:cs typeface="Arial" panose="020B0604020202020204" pitchFamily="34" charset="0"/>
              </a:rPr>
              <a:t>Tu as regardé sans les aider.</a:t>
            </a:r>
            <a:endParaRPr lang="fr-FR" dirty="0">
              <a:latin typeface="Arial" panose="020B0604020202020204" pitchFamily="34" charset="0"/>
              <a:cs typeface="Arial" panose="020B0604020202020204" pitchFamily="34" charset="0"/>
            </a:endParaRPr>
          </a:p>
          <a:p>
            <a:endParaRPr lang="fr-FR" dirty="0"/>
          </a:p>
        </p:txBody>
      </p:sp>
    </p:spTree>
    <p:extLst>
      <p:ext uri="{BB962C8B-B14F-4D97-AF65-F5344CB8AC3E}">
        <p14:creationId xmlns:p14="http://schemas.microsoft.com/office/powerpoint/2010/main" val="116849274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2"/>
          <p:cNvSpPr>
            <a:spLocks noChangeArrowheads="1"/>
          </p:cNvSpPr>
          <p:nvPr/>
        </p:nvSpPr>
        <p:spPr bwMode="auto">
          <a:xfrm>
            <a:off x="30163" y="96727"/>
            <a:ext cx="777875" cy="533400"/>
          </a:xfrm>
          <a:prstGeom prst="ellipse">
            <a:avLst/>
          </a:prstGeom>
          <a:solidFill>
            <a:srgbClr val="7030A0"/>
          </a:solidFill>
          <a:ln w="25400" algn="ctr">
            <a:solidFill>
              <a:srgbClr val="000000"/>
            </a:solidFill>
            <a:round/>
            <a:headEnd/>
            <a:tailEnd/>
          </a:ln>
          <a:effectLst/>
          <a:extLst/>
        </p:spPr>
        <p:txBody>
          <a:bodyPr vert="horz" wrap="square" lIns="36576" tIns="36576" rIns="36576" bIns="36576"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fr-FR" altLang="fr-FR" sz="2000" b="0" i="0" u="none" strike="noStrike" cap="none" normalizeH="0" baseline="0" dirty="0">
                <a:ln>
                  <a:noFill/>
                </a:ln>
                <a:solidFill>
                  <a:srgbClr val="000000"/>
                </a:solidFill>
                <a:effectLst/>
                <a:latin typeface="Arial" panose="020B0604020202020204" pitchFamily="34" charset="0"/>
              </a:rPr>
              <a:t>S6</a:t>
            </a:r>
            <a:endParaRPr kumimoji="0" lang="fr-FR" altLang="fr-FR" sz="1800" b="0" i="0" u="none" strike="noStrike" cap="none" normalizeH="0" baseline="0" dirty="0">
              <a:ln>
                <a:noFill/>
              </a:ln>
              <a:solidFill>
                <a:schemeClr val="tx1"/>
              </a:solidFill>
              <a:effectLst/>
              <a:latin typeface="Arial" panose="020B0604020202020204" pitchFamily="34" charset="0"/>
            </a:endParaRPr>
          </a:p>
        </p:txBody>
      </p:sp>
      <p:cxnSp>
        <p:nvCxnSpPr>
          <p:cNvPr id="1030" name="AutoShape 6"/>
          <p:cNvCxnSpPr>
            <a:cxnSpLocks noChangeShapeType="1"/>
          </p:cNvCxnSpPr>
          <p:nvPr/>
        </p:nvCxnSpPr>
        <p:spPr bwMode="auto">
          <a:xfrm>
            <a:off x="808038" y="341313"/>
            <a:ext cx="4343400" cy="15875"/>
          </a:xfrm>
          <a:prstGeom prst="straightConnector1">
            <a:avLst/>
          </a:prstGeom>
          <a:noFill/>
          <a:ln w="25400">
            <a:solidFill>
              <a:srgbClr val="7030A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000000"/>
                  </a:outerShdw>
                </a:effectLst>
              </a14:hiddenEffects>
            </a:ext>
          </a:extLst>
        </p:spPr>
      </p:cxnSp>
      <p:graphicFrame>
        <p:nvGraphicFramePr>
          <p:cNvPr id="2" name="Tableau 1"/>
          <p:cNvGraphicFramePr>
            <a:graphicFrameLocks noGrp="1"/>
          </p:cNvGraphicFramePr>
          <p:nvPr>
            <p:extLst>
              <p:ext uri="{D42A27DB-BD31-4B8C-83A1-F6EECF244321}">
                <p14:modId xmlns:p14="http://schemas.microsoft.com/office/powerpoint/2010/main" val="2128717058"/>
              </p:ext>
            </p:extLst>
          </p:nvPr>
        </p:nvGraphicFramePr>
        <p:xfrm>
          <a:off x="631064" y="738190"/>
          <a:ext cx="10792498" cy="5807576"/>
        </p:xfrm>
        <a:graphic>
          <a:graphicData uri="http://schemas.openxmlformats.org/drawingml/2006/table">
            <a:tbl>
              <a:tblPr firstRow="1" bandRow="1">
                <a:tableStyleId>{5C22544A-7EE6-4342-B048-85BDC9FD1C3A}</a:tableStyleId>
              </a:tblPr>
              <a:tblGrid>
                <a:gridCol w="5396249">
                  <a:extLst>
                    <a:ext uri="{9D8B030D-6E8A-4147-A177-3AD203B41FA5}">
                      <a16:colId xmlns:a16="http://schemas.microsoft.com/office/drawing/2014/main" val="20000"/>
                    </a:ext>
                  </a:extLst>
                </a:gridCol>
                <a:gridCol w="5396249">
                  <a:extLst>
                    <a:ext uri="{9D8B030D-6E8A-4147-A177-3AD203B41FA5}">
                      <a16:colId xmlns:a16="http://schemas.microsoft.com/office/drawing/2014/main" val="20001"/>
                    </a:ext>
                  </a:extLst>
                </a:gridCol>
              </a:tblGrid>
              <a:tr h="2661833">
                <a:tc>
                  <a:txBody>
                    <a:bodyPr/>
                    <a:lstStyle/>
                    <a:p>
                      <a:pPr algn="ctr"/>
                      <a:r>
                        <a:rPr lang="fr-FR" sz="2000" b="0" kern="1200" dirty="0">
                          <a:ln>
                            <a:noFill/>
                          </a:ln>
                          <a:solidFill>
                            <a:schemeClr val="tx1"/>
                          </a:solidFill>
                          <a:effectLst/>
                          <a:latin typeface="Arial" panose="020B0604020202020204" pitchFamily="34" charset="0"/>
                          <a:ea typeface="+mn-ea"/>
                          <a:cs typeface="Arial" panose="020B0604020202020204" pitchFamily="34" charset="0"/>
                        </a:rPr>
                        <a:t>Verbe </a:t>
                      </a:r>
                      <a:r>
                        <a:rPr lang="fr-FR" sz="2000" b="1" kern="1200" dirty="0">
                          <a:ln>
                            <a:noFill/>
                          </a:ln>
                          <a:solidFill>
                            <a:schemeClr val="tx1"/>
                          </a:solidFill>
                          <a:effectLst/>
                          <a:latin typeface="Arial" panose="020B0604020202020204" pitchFamily="34" charset="0"/>
                          <a:ea typeface="+mn-ea"/>
                          <a:cs typeface="Arial" panose="020B0604020202020204" pitchFamily="34" charset="0"/>
                        </a:rPr>
                        <a:t>plonge</a:t>
                      </a:r>
                      <a:r>
                        <a:rPr lang="fr-FR" sz="2000" b="0" kern="1200" dirty="0">
                          <a:ln>
                            <a:noFill/>
                          </a:ln>
                          <a:solidFill>
                            <a:schemeClr val="tx1"/>
                          </a:solidFill>
                          <a:effectLst/>
                          <a:latin typeface="Arial" panose="020B0604020202020204" pitchFamily="34" charset="0"/>
                          <a:ea typeface="+mn-ea"/>
                          <a:cs typeface="Arial" panose="020B0604020202020204" pitchFamily="34" charset="0"/>
                        </a:rPr>
                        <a:t>r</a:t>
                      </a:r>
                      <a:r>
                        <a:rPr lang="fr-FR" sz="2000" b="1" kern="1200" dirty="0">
                          <a:ln>
                            <a:noFill/>
                          </a:ln>
                          <a:solidFill>
                            <a:schemeClr val="tx1"/>
                          </a:solidFill>
                          <a:effectLst/>
                          <a:latin typeface="Arial" panose="020B0604020202020204" pitchFamily="34" charset="0"/>
                          <a:ea typeface="+mn-ea"/>
                          <a:cs typeface="Arial" panose="020B0604020202020204" pitchFamily="34" charset="0"/>
                        </a:rPr>
                        <a:t>*</a:t>
                      </a:r>
                    </a:p>
                    <a:p>
                      <a:pPr>
                        <a:lnSpc>
                          <a:spcPct val="150000"/>
                        </a:lnSpc>
                      </a:pPr>
                      <a:r>
                        <a:rPr lang="fr-FR" sz="1800" b="0" kern="1200" dirty="0">
                          <a:solidFill>
                            <a:schemeClr val="tx1"/>
                          </a:solidFill>
                          <a:effectLst/>
                          <a:latin typeface="Arial" panose="020B0604020202020204" pitchFamily="34" charset="0"/>
                          <a:ea typeface="+mn-ea"/>
                          <a:cs typeface="Arial" panose="020B0604020202020204" pitchFamily="34" charset="0"/>
                        </a:rPr>
                        <a:t>je …………………………</a:t>
                      </a:r>
                    </a:p>
                    <a:p>
                      <a:pPr marL="0" marR="0" lvl="0" indent="0" algn="l" defTabSz="914400" rtl="0" eaLnBrk="1" fontAlgn="auto" latinLnBrk="0" hangingPunct="1">
                        <a:lnSpc>
                          <a:spcPct val="150000"/>
                        </a:lnSpc>
                        <a:spcBef>
                          <a:spcPts val="0"/>
                        </a:spcBef>
                        <a:spcAft>
                          <a:spcPts val="0"/>
                        </a:spcAft>
                        <a:buClrTx/>
                        <a:buSzTx/>
                        <a:buFontTx/>
                        <a:buNone/>
                        <a:tabLst/>
                        <a:defRPr/>
                      </a:pPr>
                      <a:r>
                        <a:rPr lang="fr-FR" sz="1800" b="0" kern="1200" dirty="0">
                          <a:solidFill>
                            <a:schemeClr val="tx1"/>
                          </a:solidFill>
                          <a:effectLst/>
                          <a:latin typeface="Arial" panose="020B0604020202020204" pitchFamily="34" charset="0"/>
                          <a:ea typeface="+mn-ea"/>
                          <a:cs typeface="Arial" panose="020B0604020202020204" pitchFamily="34" charset="0"/>
                        </a:rPr>
                        <a:t>tu…………………………</a:t>
                      </a:r>
                    </a:p>
                    <a:p>
                      <a:pPr marL="0" marR="0" lvl="0" indent="0" algn="l" defTabSz="914400" rtl="0" eaLnBrk="1" fontAlgn="auto" latinLnBrk="0" hangingPunct="1">
                        <a:lnSpc>
                          <a:spcPct val="150000"/>
                        </a:lnSpc>
                        <a:spcBef>
                          <a:spcPts val="0"/>
                        </a:spcBef>
                        <a:spcAft>
                          <a:spcPts val="0"/>
                        </a:spcAft>
                        <a:buClrTx/>
                        <a:buSzTx/>
                        <a:buFontTx/>
                        <a:buNone/>
                        <a:tabLst/>
                        <a:defRPr/>
                      </a:pPr>
                      <a:r>
                        <a:rPr lang="fr-FR" sz="1800" b="0" kern="1200" dirty="0">
                          <a:solidFill>
                            <a:schemeClr val="tx1"/>
                          </a:solidFill>
                          <a:effectLst/>
                          <a:latin typeface="Arial" panose="020B0604020202020204" pitchFamily="34" charset="0"/>
                          <a:ea typeface="+mn-ea"/>
                          <a:cs typeface="Arial" panose="020B0604020202020204" pitchFamily="34" charset="0"/>
                        </a:rPr>
                        <a:t>il/elle, on …………………………</a:t>
                      </a:r>
                    </a:p>
                    <a:p>
                      <a:pPr marL="0" marR="0" lvl="0" indent="0" algn="l" defTabSz="914400" rtl="0" eaLnBrk="1" fontAlgn="auto" latinLnBrk="0" hangingPunct="1">
                        <a:lnSpc>
                          <a:spcPct val="150000"/>
                        </a:lnSpc>
                        <a:spcBef>
                          <a:spcPts val="0"/>
                        </a:spcBef>
                        <a:spcAft>
                          <a:spcPts val="0"/>
                        </a:spcAft>
                        <a:buClrTx/>
                        <a:buSzTx/>
                        <a:buFontTx/>
                        <a:buNone/>
                        <a:tabLst/>
                        <a:defRPr/>
                      </a:pPr>
                      <a:r>
                        <a:rPr lang="fr-FR" sz="1800" b="0" kern="1200" dirty="0">
                          <a:solidFill>
                            <a:schemeClr val="tx1"/>
                          </a:solidFill>
                          <a:effectLst/>
                          <a:latin typeface="Arial" panose="020B0604020202020204" pitchFamily="34" charset="0"/>
                          <a:ea typeface="+mn-ea"/>
                          <a:cs typeface="Arial" panose="020B0604020202020204" pitchFamily="34" charset="0"/>
                        </a:rPr>
                        <a:t>nous …………………………</a:t>
                      </a:r>
                    </a:p>
                    <a:p>
                      <a:pPr marL="0" marR="0" lvl="0" indent="0" algn="l" defTabSz="914400" rtl="0" eaLnBrk="1" fontAlgn="auto" latinLnBrk="0" hangingPunct="1">
                        <a:lnSpc>
                          <a:spcPct val="150000"/>
                        </a:lnSpc>
                        <a:spcBef>
                          <a:spcPts val="0"/>
                        </a:spcBef>
                        <a:spcAft>
                          <a:spcPts val="0"/>
                        </a:spcAft>
                        <a:buClrTx/>
                        <a:buSzTx/>
                        <a:buFontTx/>
                        <a:buNone/>
                        <a:tabLst/>
                        <a:defRPr/>
                      </a:pPr>
                      <a:r>
                        <a:rPr lang="fr-FR" sz="1800" b="0" kern="1200" dirty="0">
                          <a:solidFill>
                            <a:schemeClr val="tx1"/>
                          </a:solidFill>
                          <a:effectLst/>
                          <a:latin typeface="Arial" panose="020B0604020202020204" pitchFamily="34" charset="0"/>
                          <a:ea typeface="+mn-ea"/>
                          <a:cs typeface="Arial" panose="020B0604020202020204" pitchFamily="34" charset="0"/>
                        </a:rPr>
                        <a:t>vous  …………………………</a:t>
                      </a:r>
                    </a:p>
                    <a:p>
                      <a:pPr marL="0" marR="0" lvl="0" indent="0" algn="l" defTabSz="914400" rtl="0" eaLnBrk="1" fontAlgn="auto" latinLnBrk="0" hangingPunct="1">
                        <a:lnSpc>
                          <a:spcPct val="150000"/>
                        </a:lnSpc>
                        <a:spcBef>
                          <a:spcPts val="0"/>
                        </a:spcBef>
                        <a:spcAft>
                          <a:spcPts val="0"/>
                        </a:spcAft>
                        <a:buClrTx/>
                        <a:buSzTx/>
                        <a:buFontTx/>
                        <a:buNone/>
                        <a:tabLst/>
                        <a:defRPr/>
                      </a:pPr>
                      <a:r>
                        <a:rPr lang="fr-FR" sz="1800" b="0" kern="1200" dirty="0">
                          <a:solidFill>
                            <a:schemeClr val="tx1"/>
                          </a:solidFill>
                          <a:effectLst/>
                          <a:latin typeface="Arial" panose="020B0604020202020204" pitchFamily="34" charset="0"/>
                          <a:ea typeface="+mn-ea"/>
                          <a:cs typeface="Arial" panose="020B0604020202020204" pitchFamily="34" charset="0"/>
                        </a:rPr>
                        <a:t>ils/elles </a:t>
                      </a:r>
                      <a:r>
                        <a:rPr lang="fr-FR" sz="2000" b="0" kern="1200" dirty="0">
                          <a:solidFill>
                            <a:schemeClr val="tx1"/>
                          </a:solidFill>
                          <a:effectLst/>
                          <a:latin typeface="Arial" panose="020B0604020202020204" pitchFamily="34" charset="0"/>
                          <a:ea typeface="+mn-ea"/>
                          <a:cs typeface="Arial" panose="020B0604020202020204" pitchFamily="34" charset="0"/>
                        </a:rPr>
                        <a:t>…………………………</a:t>
                      </a:r>
                    </a:p>
                  </a:txBody>
                  <a:tcPr>
                    <a:lnL w="19050" cap="flat" cmpd="sng" algn="ctr">
                      <a:solidFill>
                        <a:schemeClr val="accent5"/>
                      </a:solidFill>
                      <a:prstDash val="dash"/>
                      <a:round/>
                      <a:headEnd type="none" w="med" len="med"/>
                      <a:tailEnd type="none" w="med" len="med"/>
                    </a:lnL>
                    <a:lnR w="19050" cap="flat" cmpd="sng" algn="ctr">
                      <a:solidFill>
                        <a:schemeClr val="accent5"/>
                      </a:solidFill>
                      <a:prstDash val="dash"/>
                      <a:round/>
                      <a:headEnd type="none" w="med" len="med"/>
                      <a:tailEnd type="none" w="med" len="med"/>
                    </a:lnR>
                    <a:lnT w="19050" cap="flat" cmpd="sng" algn="ctr">
                      <a:solidFill>
                        <a:schemeClr val="accent5"/>
                      </a:solidFill>
                      <a:prstDash val="dash"/>
                      <a:round/>
                      <a:headEnd type="none" w="med" len="med"/>
                      <a:tailEnd type="none" w="med" len="med"/>
                    </a:lnT>
                    <a:lnB w="19050" cap="flat" cmpd="sng" algn="ctr">
                      <a:solidFill>
                        <a:schemeClr val="accent5"/>
                      </a:solidFill>
                      <a:prstDash val="dash"/>
                      <a:round/>
                      <a:headEnd type="none" w="med" len="med"/>
                      <a:tailEnd type="none" w="med" len="med"/>
                    </a:lnB>
                    <a:lnTlToBr w="12700" cmpd="sng">
                      <a:noFill/>
                      <a:prstDash val="solid"/>
                    </a:lnTlToBr>
                    <a:lnBlToTr w="12700" cmpd="sng">
                      <a:noFill/>
                      <a:prstDash val="solid"/>
                    </a:lnBlToTr>
                    <a:noFill/>
                  </a:tcPr>
                </a:tc>
                <a:tc>
                  <a:txBody>
                    <a:bodyPr/>
                    <a:lstStyle/>
                    <a:p>
                      <a:pPr algn="ctr"/>
                      <a:r>
                        <a:rPr lang="fr-FR" sz="2000" b="0" i="0" kern="1200" dirty="0">
                          <a:ln>
                            <a:noFill/>
                          </a:ln>
                          <a:solidFill>
                            <a:srgbClr val="FF0000"/>
                          </a:solidFill>
                          <a:effectLst/>
                          <a:latin typeface="Arial" panose="020B0604020202020204" pitchFamily="34" charset="0"/>
                          <a:ea typeface="+mn-ea"/>
                          <a:cs typeface="Arial" panose="020B0604020202020204" pitchFamily="34" charset="0"/>
                        </a:rPr>
                        <a:t>Verbe</a:t>
                      </a:r>
                      <a:r>
                        <a:rPr lang="fr-FR" sz="2000" b="1" i="0" kern="1200" baseline="0" dirty="0">
                          <a:ln>
                            <a:noFill/>
                          </a:ln>
                          <a:solidFill>
                            <a:srgbClr val="FF0000"/>
                          </a:solidFill>
                          <a:effectLst/>
                          <a:latin typeface="Arial" panose="020B0604020202020204" pitchFamily="34" charset="0"/>
                          <a:ea typeface="+mn-ea"/>
                          <a:cs typeface="Arial" panose="020B0604020202020204" pitchFamily="34" charset="0"/>
                        </a:rPr>
                        <a:t> employer ***</a:t>
                      </a:r>
                    </a:p>
                    <a:p>
                      <a:pPr>
                        <a:lnSpc>
                          <a:spcPct val="150000"/>
                        </a:lnSpc>
                      </a:pPr>
                      <a:r>
                        <a:rPr lang="fr-FR" sz="1800" b="0" kern="1200" dirty="0">
                          <a:solidFill>
                            <a:schemeClr val="tx1"/>
                          </a:solidFill>
                          <a:effectLst/>
                          <a:latin typeface="Arial" panose="020B0604020202020204" pitchFamily="34" charset="0"/>
                          <a:ea typeface="+mn-ea"/>
                          <a:cs typeface="Arial" panose="020B0604020202020204" pitchFamily="34" charset="0"/>
                        </a:rPr>
                        <a:t>je …………………………</a:t>
                      </a:r>
                    </a:p>
                    <a:p>
                      <a:pPr marL="0" marR="0" lvl="0" indent="0" algn="l" defTabSz="914400" rtl="0" eaLnBrk="1" fontAlgn="auto" latinLnBrk="0" hangingPunct="1">
                        <a:lnSpc>
                          <a:spcPct val="150000"/>
                        </a:lnSpc>
                        <a:spcBef>
                          <a:spcPts val="0"/>
                        </a:spcBef>
                        <a:spcAft>
                          <a:spcPts val="0"/>
                        </a:spcAft>
                        <a:buClrTx/>
                        <a:buSzTx/>
                        <a:buFontTx/>
                        <a:buNone/>
                        <a:tabLst/>
                        <a:defRPr/>
                      </a:pPr>
                      <a:r>
                        <a:rPr lang="fr-FR" sz="1800" b="0" kern="1200" dirty="0">
                          <a:solidFill>
                            <a:schemeClr val="tx1"/>
                          </a:solidFill>
                          <a:effectLst/>
                          <a:latin typeface="Arial" panose="020B0604020202020204" pitchFamily="34" charset="0"/>
                          <a:ea typeface="+mn-ea"/>
                          <a:cs typeface="Arial" panose="020B0604020202020204" pitchFamily="34" charset="0"/>
                        </a:rPr>
                        <a:t>tu…………………………</a:t>
                      </a:r>
                    </a:p>
                    <a:p>
                      <a:pPr marL="0" marR="0" lvl="0" indent="0" algn="l" defTabSz="914400" rtl="0" eaLnBrk="1" fontAlgn="auto" latinLnBrk="0" hangingPunct="1">
                        <a:lnSpc>
                          <a:spcPct val="150000"/>
                        </a:lnSpc>
                        <a:spcBef>
                          <a:spcPts val="0"/>
                        </a:spcBef>
                        <a:spcAft>
                          <a:spcPts val="0"/>
                        </a:spcAft>
                        <a:buClrTx/>
                        <a:buSzTx/>
                        <a:buFontTx/>
                        <a:buNone/>
                        <a:tabLst/>
                        <a:defRPr/>
                      </a:pPr>
                      <a:r>
                        <a:rPr lang="fr-FR" sz="1800" b="0" kern="1200" dirty="0">
                          <a:solidFill>
                            <a:schemeClr val="tx1"/>
                          </a:solidFill>
                          <a:effectLst/>
                          <a:latin typeface="Arial" panose="020B0604020202020204" pitchFamily="34" charset="0"/>
                          <a:ea typeface="+mn-ea"/>
                          <a:cs typeface="Arial" panose="020B0604020202020204" pitchFamily="34" charset="0"/>
                        </a:rPr>
                        <a:t>il/elle, on …………………………</a:t>
                      </a:r>
                    </a:p>
                    <a:p>
                      <a:pPr marL="0" marR="0" lvl="0" indent="0" algn="l" defTabSz="914400" rtl="0" eaLnBrk="1" fontAlgn="auto" latinLnBrk="0" hangingPunct="1">
                        <a:lnSpc>
                          <a:spcPct val="150000"/>
                        </a:lnSpc>
                        <a:spcBef>
                          <a:spcPts val="0"/>
                        </a:spcBef>
                        <a:spcAft>
                          <a:spcPts val="0"/>
                        </a:spcAft>
                        <a:buClrTx/>
                        <a:buSzTx/>
                        <a:buFontTx/>
                        <a:buNone/>
                        <a:tabLst/>
                        <a:defRPr/>
                      </a:pPr>
                      <a:r>
                        <a:rPr lang="fr-FR" sz="1800" b="0" kern="1200" dirty="0">
                          <a:solidFill>
                            <a:schemeClr val="tx1"/>
                          </a:solidFill>
                          <a:effectLst/>
                          <a:latin typeface="Arial" panose="020B0604020202020204" pitchFamily="34" charset="0"/>
                          <a:ea typeface="+mn-ea"/>
                          <a:cs typeface="Arial" panose="020B0604020202020204" pitchFamily="34" charset="0"/>
                        </a:rPr>
                        <a:t>nous …………………………</a:t>
                      </a:r>
                    </a:p>
                    <a:p>
                      <a:pPr marL="0" marR="0" lvl="0" indent="0" algn="l" defTabSz="914400" rtl="0" eaLnBrk="1" fontAlgn="auto" latinLnBrk="0" hangingPunct="1">
                        <a:lnSpc>
                          <a:spcPct val="150000"/>
                        </a:lnSpc>
                        <a:spcBef>
                          <a:spcPts val="0"/>
                        </a:spcBef>
                        <a:spcAft>
                          <a:spcPts val="0"/>
                        </a:spcAft>
                        <a:buClrTx/>
                        <a:buSzTx/>
                        <a:buFontTx/>
                        <a:buNone/>
                        <a:tabLst/>
                        <a:defRPr/>
                      </a:pPr>
                      <a:r>
                        <a:rPr lang="fr-FR" sz="1800" b="0" kern="1200" dirty="0">
                          <a:solidFill>
                            <a:schemeClr val="tx1"/>
                          </a:solidFill>
                          <a:effectLst/>
                          <a:latin typeface="Arial" panose="020B0604020202020204" pitchFamily="34" charset="0"/>
                          <a:ea typeface="+mn-ea"/>
                          <a:cs typeface="Arial" panose="020B0604020202020204" pitchFamily="34" charset="0"/>
                        </a:rPr>
                        <a:t>vous  …………………………</a:t>
                      </a:r>
                    </a:p>
                    <a:p>
                      <a:pPr marL="0" marR="0" lvl="0" indent="0" algn="l" defTabSz="914400" rtl="0" eaLnBrk="1" fontAlgn="auto" latinLnBrk="0" hangingPunct="1">
                        <a:lnSpc>
                          <a:spcPct val="150000"/>
                        </a:lnSpc>
                        <a:spcBef>
                          <a:spcPts val="0"/>
                        </a:spcBef>
                        <a:spcAft>
                          <a:spcPts val="0"/>
                        </a:spcAft>
                        <a:buClrTx/>
                        <a:buSzTx/>
                        <a:buFontTx/>
                        <a:buNone/>
                        <a:tabLst/>
                        <a:defRPr/>
                      </a:pPr>
                      <a:r>
                        <a:rPr lang="fr-FR" sz="1800" b="0" kern="1200" dirty="0">
                          <a:solidFill>
                            <a:schemeClr val="tx1"/>
                          </a:solidFill>
                          <a:effectLst/>
                          <a:latin typeface="Arial" panose="020B0604020202020204" pitchFamily="34" charset="0"/>
                          <a:ea typeface="+mn-ea"/>
                          <a:cs typeface="Arial" panose="020B0604020202020204" pitchFamily="34" charset="0"/>
                        </a:rPr>
                        <a:t>ils/elles </a:t>
                      </a:r>
                      <a:r>
                        <a:rPr lang="fr-FR" sz="2000" b="0" kern="1200" dirty="0">
                          <a:solidFill>
                            <a:schemeClr val="tx1"/>
                          </a:solidFill>
                          <a:effectLst/>
                          <a:latin typeface="Arial" panose="020B0604020202020204" pitchFamily="34" charset="0"/>
                          <a:ea typeface="+mn-ea"/>
                          <a:cs typeface="Arial" panose="020B0604020202020204" pitchFamily="34" charset="0"/>
                        </a:rPr>
                        <a:t>…………………………</a:t>
                      </a:r>
                    </a:p>
                  </a:txBody>
                  <a:tcPr>
                    <a:lnL w="19050" cap="flat" cmpd="sng" algn="ctr">
                      <a:solidFill>
                        <a:schemeClr val="accent5"/>
                      </a:solidFill>
                      <a:prstDash val="dash"/>
                      <a:round/>
                      <a:headEnd type="none" w="med" len="med"/>
                      <a:tailEnd type="none" w="med" len="med"/>
                    </a:lnL>
                    <a:lnR w="19050" cap="flat" cmpd="sng" algn="ctr">
                      <a:solidFill>
                        <a:schemeClr val="accent5"/>
                      </a:solidFill>
                      <a:prstDash val="dash"/>
                      <a:round/>
                      <a:headEnd type="none" w="med" len="med"/>
                      <a:tailEnd type="none" w="med" len="med"/>
                    </a:lnR>
                    <a:lnT w="19050" cap="flat" cmpd="sng" algn="ctr">
                      <a:solidFill>
                        <a:schemeClr val="accent5"/>
                      </a:solidFill>
                      <a:prstDash val="dash"/>
                      <a:round/>
                      <a:headEnd type="none" w="med" len="med"/>
                      <a:tailEnd type="none" w="med" len="med"/>
                    </a:lnT>
                    <a:lnB w="19050" cap="flat" cmpd="sng" algn="ctr">
                      <a:solidFill>
                        <a:schemeClr val="accent5"/>
                      </a:solidFill>
                      <a:prstDash val="dash"/>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r h="2953251">
                <a:tc>
                  <a:txBody>
                    <a:bodyPr/>
                    <a:lstStyle/>
                    <a:p>
                      <a:pPr algn="ctr"/>
                      <a:r>
                        <a:rPr lang="fr-FR" sz="2000" b="0" dirty="0">
                          <a:ln>
                            <a:noFill/>
                          </a:ln>
                          <a:solidFill>
                            <a:srgbClr val="FF0000"/>
                          </a:solidFill>
                          <a:latin typeface="Arial" panose="020B0604020202020204" pitchFamily="34" charset="0"/>
                          <a:cs typeface="Arial" panose="020B0604020202020204" pitchFamily="34" charset="0"/>
                        </a:rPr>
                        <a:t>Verbe </a:t>
                      </a:r>
                      <a:r>
                        <a:rPr lang="fr-FR" sz="2000" b="1" dirty="0">
                          <a:ln>
                            <a:noFill/>
                          </a:ln>
                          <a:solidFill>
                            <a:srgbClr val="FF0000"/>
                          </a:solidFill>
                          <a:latin typeface="Arial" panose="020B0604020202020204" pitchFamily="34" charset="0"/>
                          <a:cs typeface="Arial" panose="020B0604020202020204" pitchFamily="34" charset="0"/>
                        </a:rPr>
                        <a:t>appeler ***</a:t>
                      </a:r>
                    </a:p>
                    <a:p>
                      <a:pPr>
                        <a:lnSpc>
                          <a:spcPct val="150000"/>
                        </a:lnSpc>
                      </a:pPr>
                      <a:r>
                        <a:rPr lang="fr-FR" sz="1800" b="0" kern="1200" dirty="0">
                          <a:solidFill>
                            <a:schemeClr val="tx1"/>
                          </a:solidFill>
                          <a:effectLst/>
                          <a:latin typeface="Arial" panose="020B0604020202020204" pitchFamily="34" charset="0"/>
                          <a:ea typeface="+mn-ea"/>
                          <a:cs typeface="Arial" panose="020B0604020202020204" pitchFamily="34" charset="0"/>
                        </a:rPr>
                        <a:t>je …………………………</a:t>
                      </a:r>
                    </a:p>
                    <a:p>
                      <a:pPr marL="0" marR="0" lvl="0" indent="0" algn="l" defTabSz="914400" rtl="0" eaLnBrk="1" fontAlgn="auto" latinLnBrk="0" hangingPunct="1">
                        <a:lnSpc>
                          <a:spcPct val="150000"/>
                        </a:lnSpc>
                        <a:spcBef>
                          <a:spcPts val="0"/>
                        </a:spcBef>
                        <a:spcAft>
                          <a:spcPts val="0"/>
                        </a:spcAft>
                        <a:buClrTx/>
                        <a:buSzTx/>
                        <a:buFontTx/>
                        <a:buNone/>
                        <a:tabLst/>
                        <a:defRPr/>
                      </a:pPr>
                      <a:r>
                        <a:rPr lang="fr-FR" sz="1800" b="0" kern="1200" dirty="0">
                          <a:solidFill>
                            <a:schemeClr val="tx1"/>
                          </a:solidFill>
                          <a:effectLst/>
                          <a:latin typeface="Arial" panose="020B0604020202020204" pitchFamily="34" charset="0"/>
                          <a:ea typeface="+mn-ea"/>
                          <a:cs typeface="Arial" panose="020B0604020202020204" pitchFamily="34" charset="0"/>
                        </a:rPr>
                        <a:t>tu…………………………</a:t>
                      </a:r>
                    </a:p>
                    <a:p>
                      <a:pPr marL="0" marR="0" lvl="0" indent="0" algn="l" defTabSz="914400" rtl="0" eaLnBrk="1" fontAlgn="auto" latinLnBrk="0" hangingPunct="1">
                        <a:lnSpc>
                          <a:spcPct val="150000"/>
                        </a:lnSpc>
                        <a:spcBef>
                          <a:spcPts val="0"/>
                        </a:spcBef>
                        <a:spcAft>
                          <a:spcPts val="0"/>
                        </a:spcAft>
                        <a:buClrTx/>
                        <a:buSzTx/>
                        <a:buFontTx/>
                        <a:buNone/>
                        <a:tabLst/>
                        <a:defRPr/>
                      </a:pPr>
                      <a:r>
                        <a:rPr lang="fr-FR" sz="1800" b="0" kern="1200" dirty="0">
                          <a:solidFill>
                            <a:schemeClr val="tx1"/>
                          </a:solidFill>
                          <a:effectLst/>
                          <a:latin typeface="Arial" panose="020B0604020202020204" pitchFamily="34" charset="0"/>
                          <a:ea typeface="+mn-ea"/>
                          <a:cs typeface="Arial" panose="020B0604020202020204" pitchFamily="34" charset="0"/>
                        </a:rPr>
                        <a:t>il/elle, on …………………………</a:t>
                      </a:r>
                    </a:p>
                    <a:p>
                      <a:pPr marL="0" marR="0" lvl="0" indent="0" algn="l" defTabSz="914400" rtl="0" eaLnBrk="1" fontAlgn="auto" latinLnBrk="0" hangingPunct="1">
                        <a:lnSpc>
                          <a:spcPct val="150000"/>
                        </a:lnSpc>
                        <a:spcBef>
                          <a:spcPts val="0"/>
                        </a:spcBef>
                        <a:spcAft>
                          <a:spcPts val="0"/>
                        </a:spcAft>
                        <a:buClrTx/>
                        <a:buSzTx/>
                        <a:buFontTx/>
                        <a:buNone/>
                        <a:tabLst/>
                        <a:defRPr/>
                      </a:pPr>
                      <a:r>
                        <a:rPr lang="fr-FR" sz="1800" b="0" kern="1200" dirty="0">
                          <a:solidFill>
                            <a:schemeClr val="tx1"/>
                          </a:solidFill>
                          <a:effectLst/>
                          <a:latin typeface="Arial" panose="020B0604020202020204" pitchFamily="34" charset="0"/>
                          <a:ea typeface="+mn-ea"/>
                          <a:cs typeface="Arial" panose="020B0604020202020204" pitchFamily="34" charset="0"/>
                        </a:rPr>
                        <a:t>nous …………………………</a:t>
                      </a:r>
                    </a:p>
                    <a:p>
                      <a:pPr marL="0" marR="0" lvl="0" indent="0" algn="l" defTabSz="914400" rtl="0" eaLnBrk="1" fontAlgn="auto" latinLnBrk="0" hangingPunct="1">
                        <a:lnSpc>
                          <a:spcPct val="150000"/>
                        </a:lnSpc>
                        <a:spcBef>
                          <a:spcPts val="0"/>
                        </a:spcBef>
                        <a:spcAft>
                          <a:spcPts val="0"/>
                        </a:spcAft>
                        <a:buClrTx/>
                        <a:buSzTx/>
                        <a:buFontTx/>
                        <a:buNone/>
                        <a:tabLst/>
                        <a:defRPr/>
                      </a:pPr>
                      <a:r>
                        <a:rPr lang="fr-FR" sz="1800" b="0" kern="1200" dirty="0">
                          <a:solidFill>
                            <a:schemeClr val="tx1"/>
                          </a:solidFill>
                          <a:effectLst/>
                          <a:latin typeface="Arial" panose="020B0604020202020204" pitchFamily="34" charset="0"/>
                          <a:ea typeface="+mn-ea"/>
                          <a:cs typeface="Arial" panose="020B0604020202020204" pitchFamily="34" charset="0"/>
                        </a:rPr>
                        <a:t>vous  …………………………</a:t>
                      </a:r>
                    </a:p>
                    <a:p>
                      <a:pPr marL="0" marR="0" lvl="0" indent="0" algn="l" defTabSz="914400" rtl="0" eaLnBrk="1" fontAlgn="auto" latinLnBrk="0" hangingPunct="1">
                        <a:lnSpc>
                          <a:spcPct val="150000"/>
                        </a:lnSpc>
                        <a:spcBef>
                          <a:spcPts val="0"/>
                        </a:spcBef>
                        <a:spcAft>
                          <a:spcPts val="0"/>
                        </a:spcAft>
                        <a:buClrTx/>
                        <a:buSzTx/>
                        <a:buFontTx/>
                        <a:buNone/>
                        <a:tabLst/>
                        <a:defRPr/>
                      </a:pPr>
                      <a:r>
                        <a:rPr lang="fr-FR" sz="1800" b="0" kern="1200" dirty="0">
                          <a:solidFill>
                            <a:schemeClr val="tx1"/>
                          </a:solidFill>
                          <a:effectLst/>
                          <a:latin typeface="Arial" panose="020B0604020202020204" pitchFamily="34" charset="0"/>
                          <a:ea typeface="+mn-ea"/>
                          <a:cs typeface="Arial" panose="020B0604020202020204" pitchFamily="34" charset="0"/>
                        </a:rPr>
                        <a:t>ils/elles </a:t>
                      </a:r>
                      <a:r>
                        <a:rPr lang="fr-FR" sz="2000" b="0" kern="1200" dirty="0">
                          <a:solidFill>
                            <a:schemeClr val="tx1"/>
                          </a:solidFill>
                          <a:effectLst/>
                          <a:latin typeface="Arial" panose="020B0604020202020204" pitchFamily="34" charset="0"/>
                          <a:ea typeface="+mn-ea"/>
                          <a:cs typeface="Arial" panose="020B0604020202020204" pitchFamily="34" charset="0"/>
                        </a:rPr>
                        <a:t>…………………………</a:t>
                      </a:r>
                    </a:p>
                  </a:txBody>
                  <a:tcPr>
                    <a:lnL w="19050" cap="flat" cmpd="sng" algn="ctr">
                      <a:solidFill>
                        <a:schemeClr val="accent5"/>
                      </a:solidFill>
                      <a:prstDash val="dash"/>
                      <a:round/>
                      <a:headEnd type="none" w="med" len="med"/>
                      <a:tailEnd type="none" w="med" len="med"/>
                    </a:lnL>
                    <a:lnR w="19050" cap="flat" cmpd="sng" algn="ctr">
                      <a:solidFill>
                        <a:schemeClr val="accent5"/>
                      </a:solidFill>
                      <a:prstDash val="dash"/>
                      <a:round/>
                      <a:headEnd type="none" w="med" len="med"/>
                      <a:tailEnd type="none" w="med" len="med"/>
                    </a:lnR>
                    <a:lnT w="19050" cap="flat" cmpd="sng" algn="ctr">
                      <a:solidFill>
                        <a:schemeClr val="accent5"/>
                      </a:solidFill>
                      <a:prstDash val="dash"/>
                      <a:round/>
                      <a:headEnd type="none" w="med" len="med"/>
                      <a:tailEnd type="none" w="med" len="med"/>
                    </a:lnT>
                    <a:lnB w="19050" cap="flat" cmpd="sng" algn="ctr">
                      <a:solidFill>
                        <a:schemeClr val="accent5"/>
                      </a:solidFill>
                      <a:prstDash val="dash"/>
                      <a:round/>
                      <a:headEnd type="none" w="med" len="med"/>
                      <a:tailEnd type="none" w="med" len="med"/>
                    </a:lnB>
                    <a:lnTlToBr w="12700" cmpd="sng">
                      <a:noFill/>
                      <a:prstDash val="solid"/>
                    </a:lnTlToBr>
                    <a:lnBlToTr w="12700" cmpd="sng">
                      <a:noFill/>
                      <a:prstDash val="solid"/>
                    </a:lnBlToTr>
                    <a:noFill/>
                  </a:tcPr>
                </a:tc>
                <a:tc>
                  <a:txBody>
                    <a:bodyPr/>
                    <a:lstStyle/>
                    <a:p>
                      <a:pPr algn="ctr"/>
                      <a:r>
                        <a:rPr lang="fr-FR" sz="2000" b="0" dirty="0">
                          <a:ln>
                            <a:noFill/>
                          </a:ln>
                          <a:solidFill>
                            <a:srgbClr val="FF0000"/>
                          </a:solidFill>
                          <a:latin typeface="Arial" panose="020B0604020202020204" pitchFamily="34" charset="0"/>
                          <a:cs typeface="Arial" panose="020B0604020202020204" pitchFamily="34" charset="0"/>
                        </a:rPr>
                        <a:t>Verbe </a:t>
                      </a:r>
                      <a:r>
                        <a:rPr lang="fr-FR" sz="2000" b="1" dirty="0">
                          <a:ln>
                            <a:noFill/>
                          </a:ln>
                          <a:solidFill>
                            <a:srgbClr val="FF0000"/>
                          </a:solidFill>
                          <a:latin typeface="Arial" panose="020B0604020202020204" pitchFamily="34" charset="0"/>
                          <a:cs typeface="Arial" panose="020B0604020202020204" pitchFamily="34" charset="0"/>
                        </a:rPr>
                        <a:t>jeter ***</a:t>
                      </a:r>
                    </a:p>
                    <a:p>
                      <a:pPr>
                        <a:lnSpc>
                          <a:spcPct val="150000"/>
                        </a:lnSpc>
                      </a:pPr>
                      <a:r>
                        <a:rPr lang="fr-FR" sz="1800" b="0" kern="1200" dirty="0">
                          <a:solidFill>
                            <a:schemeClr val="tx1"/>
                          </a:solidFill>
                          <a:effectLst/>
                          <a:latin typeface="Arial" panose="020B0604020202020204" pitchFamily="34" charset="0"/>
                          <a:ea typeface="+mn-ea"/>
                          <a:cs typeface="Arial" panose="020B0604020202020204" pitchFamily="34" charset="0"/>
                        </a:rPr>
                        <a:t>je …………………………</a:t>
                      </a:r>
                    </a:p>
                    <a:p>
                      <a:pPr marL="0" marR="0" lvl="0" indent="0" algn="l" defTabSz="914400" rtl="0" eaLnBrk="1" fontAlgn="auto" latinLnBrk="0" hangingPunct="1">
                        <a:lnSpc>
                          <a:spcPct val="150000"/>
                        </a:lnSpc>
                        <a:spcBef>
                          <a:spcPts val="0"/>
                        </a:spcBef>
                        <a:spcAft>
                          <a:spcPts val="0"/>
                        </a:spcAft>
                        <a:buClrTx/>
                        <a:buSzTx/>
                        <a:buFontTx/>
                        <a:buNone/>
                        <a:tabLst/>
                        <a:defRPr/>
                      </a:pPr>
                      <a:r>
                        <a:rPr lang="fr-FR" sz="1800" b="0" kern="1200" dirty="0">
                          <a:solidFill>
                            <a:schemeClr val="tx1"/>
                          </a:solidFill>
                          <a:effectLst/>
                          <a:latin typeface="Arial" panose="020B0604020202020204" pitchFamily="34" charset="0"/>
                          <a:ea typeface="+mn-ea"/>
                          <a:cs typeface="Arial" panose="020B0604020202020204" pitchFamily="34" charset="0"/>
                        </a:rPr>
                        <a:t>tu…………………………</a:t>
                      </a:r>
                    </a:p>
                    <a:p>
                      <a:pPr marL="0" marR="0" lvl="0" indent="0" algn="l" defTabSz="914400" rtl="0" eaLnBrk="1" fontAlgn="auto" latinLnBrk="0" hangingPunct="1">
                        <a:lnSpc>
                          <a:spcPct val="150000"/>
                        </a:lnSpc>
                        <a:spcBef>
                          <a:spcPts val="0"/>
                        </a:spcBef>
                        <a:spcAft>
                          <a:spcPts val="0"/>
                        </a:spcAft>
                        <a:buClrTx/>
                        <a:buSzTx/>
                        <a:buFontTx/>
                        <a:buNone/>
                        <a:tabLst/>
                        <a:defRPr/>
                      </a:pPr>
                      <a:r>
                        <a:rPr lang="fr-FR" sz="1800" b="0" kern="1200" dirty="0">
                          <a:solidFill>
                            <a:schemeClr val="tx1"/>
                          </a:solidFill>
                          <a:effectLst/>
                          <a:latin typeface="Arial" panose="020B0604020202020204" pitchFamily="34" charset="0"/>
                          <a:ea typeface="+mn-ea"/>
                          <a:cs typeface="Arial" panose="020B0604020202020204" pitchFamily="34" charset="0"/>
                        </a:rPr>
                        <a:t>il/elle, on …………………………</a:t>
                      </a:r>
                    </a:p>
                    <a:p>
                      <a:pPr marL="0" marR="0" lvl="0" indent="0" algn="l" defTabSz="914400" rtl="0" eaLnBrk="1" fontAlgn="auto" latinLnBrk="0" hangingPunct="1">
                        <a:lnSpc>
                          <a:spcPct val="150000"/>
                        </a:lnSpc>
                        <a:spcBef>
                          <a:spcPts val="0"/>
                        </a:spcBef>
                        <a:spcAft>
                          <a:spcPts val="0"/>
                        </a:spcAft>
                        <a:buClrTx/>
                        <a:buSzTx/>
                        <a:buFontTx/>
                        <a:buNone/>
                        <a:tabLst/>
                        <a:defRPr/>
                      </a:pPr>
                      <a:r>
                        <a:rPr lang="fr-FR" sz="1800" b="0" kern="1200" dirty="0">
                          <a:solidFill>
                            <a:schemeClr val="tx1"/>
                          </a:solidFill>
                          <a:effectLst/>
                          <a:latin typeface="Arial" panose="020B0604020202020204" pitchFamily="34" charset="0"/>
                          <a:ea typeface="+mn-ea"/>
                          <a:cs typeface="Arial" panose="020B0604020202020204" pitchFamily="34" charset="0"/>
                        </a:rPr>
                        <a:t>nous …………………………</a:t>
                      </a:r>
                    </a:p>
                    <a:p>
                      <a:pPr marL="0" marR="0" lvl="0" indent="0" algn="l" defTabSz="914400" rtl="0" eaLnBrk="1" fontAlgn="auto" latinLnBrk="0" hangingPunct="1">
                        <a:lnSpc>
                          <a:spcPct val="150000"/>
                        </a:lnSpc>
                        <a:spcBef>
                          <a:spcPts val="0"/>
                        </a:spcBef>
                        <a:spcAft>
                          <a:spcPts val="0"/>
                        </a:spcAft>
                        <a:buClrTx/>
                        <a:buSzTx/>
                        <a:buFontTx/>
                        <a:buNone/>
                        <a:tabLst/>
                        <a:defRPr/>
                      </a:pPr>
                      <a:r>
                        <a:rPr lang="fr-FR" sz="1800" b="0" kern="1200" dirty="0">
                          <a:solidFill>
                            <a:schemeClr val="tx1"/>
                          </a:solidFill>
                          <a:effectLst/>
                          <a:latin typeface="Arial" panose="020B0604020202020204" pitchFamily="34" charset="0"/>
                          <a:ea typeface="+mn-ea"/>
                          <a:cs typeface="Arial" panose="020B0604020202020204" pitchFamily="34" charset="0"/>
                        </a:rPr>
                        <a:t>vous  …………………………</a:t>
                      </a:r>
                    </a:p>
                    <a:p>
                      <a:pPr marL="0" marR="0" lvl="0" indent="0" algn="l" defTabSz="914400" rtl="0" eaLnBrk="1" fontAlgn="auto" latinLnBrk="0" hangingPunct="1">
                        <a:lnSpc>
                          <a:spcPct val="150000"/>
                        </a:lnSpc>
                        <a:spcBef>
                          <a:spcPts val="0"/>
                        </a:spcBef>
                        <a:spcAft>
                          <a:spcPts val="0"/>
                        </a:spcAft>
                        <a:buClrTx/>
                        <a:buSzTx/>
                        <a:buFontTx/>
                        <a:buNone/>
                        <a:tabLst/>
                        <a:defRPr/>
                      </a:pPr>
                      <a:r>
                        <a:rPr lang="fr-FR" sz="1800" b="0" kern="1200" dirty="0">
                          <a:solidFill>
                            <a:schemeClr val="tx1"/>
                          </a:solidFill>
                          <a:effectLst/>
                          <a:latin typeface="Arial" panose="020B0604020202020204" pitchFamily="34" charset="0"/>
                          <a:ea typeface="+mn-ea"/>
                          <a:cs typeface="Arial" panose="020B0604020202020204" pitchFamily="34" charset="0"/>
                        </a:rPr>
                        <a:t>ils/elles </a:t>
                      </a:r>
                      <a:r>
                        <a:rPr lang="fr-FR" sz="2000" b="0" kern="1200" dirty="0">
                          <a:solidFill>
                            <a:schemeClr val="tx1"/>
                          </a:solidFill>
                          <a:effectLst/>
                          <a:latin typeface="Arial" panose="020B0604020202020204" pitchFamily="34" charset="0"/>
                          <a:ea typeface="+mn-ea"/>
                          <a:cs typeface="Arial" panose="020B0604020202020204" pitchFamily="34" charset="0"/>
                        </a:rPr>
                        <a:t>…………………………</a:t>
                      </a:r>
                    </a:p>
                  </a:txBody>
                  <a:tcPr>
                    <a:lnL w="19050" cap="flat" cmpd="sng" algn="ctr">
                      <a:solidFill>
                        <a:schemeClr val="accent5"/>
                      </a:solidFill>
                      <a:prstDash val="dash"/>
                      <a:round/>
                      <a:headEnd type="none" w="med" len="med"/>
                      <a:tailEnd type="none" w="med" len="med"/>
                    </a:lnL>
                    <a:lnR w="19050" cap="flat" cmpd="sng" algn="ctr">
                      <a:solidFill>
                        <a:schemeClr val="accent5"/>
                      </a:solidFill>
                      <a:prstDash val="dash"/>
                      <a:round/>
                      <a:headEnd type="none" w="med" len="med"/>
                      <a:tailEnd type="none" w="med" len="med"/>
                    </a:lnR>
                    <a:lnT w="19050" cap="flat" cmpd="sng" algn="ctr">
                      <a:solidFill>
                        <a:schemeClr val="accent5"/>
                      </a:solidFill>
                      <a:prstDash val="dash"/>
                      <a:round/>
                      <a:headEnd type="none" w="med" len="med"/>
                      <a:tailEnd type="none" w="med" len="med"/>
                    </a:lnT>
                    <a:lnB w="19050" cap="flat" cmpd="sng" algn="ctr">
                      <a:solidFill>
                        <a:schemeClr val="accent5"/>
                      </a:solidFill>
                      <a:prstDash val="dash"/>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bl>
          </a:graphicData>
        </a:graphic>
      </p:graphicFrame>
      <p:sp>
        <p:nvSpPr>
          <p:cNvPr id="8" name="Text Box 3">
            <a:extLst>
              <a:ext uri="{FF2B5EF4-FFF2-40B4-BE49-F238E27FC236}">
                <a16:creationId xmlns:a16="http://schemas.microsoft.com/office/drawing/2014/main" id="{2E6B67A6-15A1-B44D-B661-D2849F36F4A3}"/>
              </a:ext>
            </a:extLst>
          </p:cNvPr>
          <p:cNvSpPr txBox="1">
            <a:spLocks noChangeArrowheads="1"/>
          </p:cNvSpPr>
          <p:nvPr/>
        </p:nvSpPr>
        <p:spPr bwMode="auto">
          <a:xfrm>
            <a:off x="808038" y="403225"/>
            <a:ext cx="7519098" cy="334963"/>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fr-FR" altLang="fr-FR" sz="1400" b="1" i="0" u="none" strike="noStrike" cap="none" normalizeH="0" baseline="0" dirty="0">
                <a:ln>
                  <a:noFill/>
                </a:ln>
                <a:solidFill>
                  <a:srgbClr val="000000"/>
                </a:solidFill>
                <a:effectLst/>
                <a:latin typeface="Arial" panose="020B0604020202020204" pitchFamily="34" charset="0"/>
              </a:rPr>
              <a:t>Jours 2,3, 4 </a:t>
            </a:r>
            <a:r>
              <a:rPr kumimoji="0" lang="fr-FR" altLang="fr-FR" sz="1400" b="0" i="1" u="none" strike="noStrike" cap="none" normalizeH="0" baseline="0" dirty="0">
                <a:ln>
                  <a:noFill/>
                </a:ln>
                <a:solidFill>
                  <a:srgbClr val="000000"/>
                </a:solidFill>
                <a:effectLst/>
                <a:latin typeface="Arial" panose="020B0604020202020204" pitchFamily="34" charset="0"/>
              </a:rPr>
              <a:t>Structuration : le passé composé des verbes du 1</a:t>
            </a:r>
            <a:r>
              <a:rPr kumimoji="0" lang="fr-FR" altLang="fr-FR" sz="1400" b="0" i="1" u="none" strike="noStrike" cap="none" normalizeH="0" baseline="30000" dirty="0">
                <a:ln>
                  <a:noFill/>
                </a:ln>
                <a:solidFill>
                  <a:srgbClr val="000000"/>
                </a:solidFill>
                <a:effectLst/>
                <a:latin typeface="Arial" panose="020B0604020202020204" pitchFamily="34" charset="0"/>
              </a:rPr>
              <a:t>er</a:t>
            </a:r>
            <a:r>
              <a:rPr kumimoji="0" lang="fr-FR" altLang="fr-FR" sz="1400" b="0" i="1" u="none" strike="noStrike" cap="none" normalizeH="0" baseline="0" dirty="0">
                <a:ln>
                  <a:noFill/>
                </a:ln>
                <a:solidFill>
                  <a:srgbClr val="000000"/>
                </a:solidFill>
                <a:effectLst/>
                <a:latin typeface="Arial" panose="020B0604020202020204" pitchFamily="34" charset="0"/>
              </a:rPr>
              <a:t> groupe avec l’auxiliaire avoir</a:t>
            </a:r>
            <a:endParaRPr kumimoji="0" lang="fr-FR" altLang="fr-FR"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423261195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2"/>
          <p:cNvSpPr>
            <a:spLocks noChangeArrowheads="1"/>
          </p:cNvSpPr>
          <p:nvPr/>
        </p:nvSpPr>
        <p:spPr bwMode="auto">
          <a:xfrm>
            <a:off x="30163" y="90488"/>
            <a:ext cx="777875" cy="533400"/>
          </a:xfrm>
          <a:prstGeom prst="ellipse">
            <a:avLst/>
          </a:prstGeom>
          <a:solidFill>
            <a:srgbClr val="7030A0"/>
          </a:solidFill>
          <a:ln w="25400" algn="ctr">
            <a:solidFill>
              <a:srgbClr val="000000"/>
            </a:solidFill>
            <a:round/>
            <a:headEnd/>
            <a:tailEnd/>
          </a:ln>
          <a:effectLst/>
          <a:extLst/>
        </p:spPr>
        <p:txBody>
          <a:bodyPr vert="horz" wrap="square" lIns="36576" tIns="36576" rIns="36576" bIns="36576" numCol="1" anchor="t" anchorCtr="0" compatLnSpc="1">
            <a:prstTxWarp prst="textNoShape">
              <a:avLst/>
            </a:prstTxWarp>
          </a:bodyPr>
          <a:lstStyle/>
          <a:p>
            <a:pPr lvl="0" algn="ctr" eaLnBrk="0" fontAlgn="base" hangingPunct="0">
              <a:spcBef>
                <a:spcPct val="0"/>
              </a:spcBef>
              <a:spcAft>
                <a:spcPct val="0"/>
              </a:spcAft>
            </a:pPr>
            <a:r>
              <a:rPr lang="fr-FR" altLang="fr-FR" sz="2000" dirty="0">
                <a:solidFill>
                  <a:srgbClr val="000000"/>
                </a:solidFill>
                <a:latin typeface="Arial" panose="020B0604020202020204" pitchFamily="34" charset="0"/>
              </a:rPr>
              <a:t>S6</a:t>
            </a:r>
            <a:endParaRPr kumimoji="0" lang="fr-FR" altLang="fr-FR" sz="1800" b="0" i="0" u="none" strike="noStrike" cap="none" normalizeH="0" baseline="0" dirty="0">
              <a:ln>
                <a:noFill/>
              </a:ln>
              <a:solidFill>
                <a:schemeClr val="tx1"/>
              </a:solidFill>
              <a:effectLst/>
              <a:latin typeface="Arial" panose="020B0604020202020204" pitchFamily="34" charset="0"/>
            </a:endParaRPr>
          </a:p>
        </p:txBody>
      </p:sp>
      <p:sp>
        <p:nvSpPr>
          <p:cNvPr id="5" name="Text Box 3"/>
          <p:cNvSpPr txBox="1">
            <a:spLocks noChangeArrowheads="1"/>
          </p:cNvSpPr>
          <p:nvPr/>
        </p:nvSpPr>
        <p:spPr bwMode="auto">
          <a:xfrm>
            <a:off x="808038" y="403225"/>
            <a:ext cx="3549650" cy="334963"/>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fr-FR" altLang="fr-FR" sz="1400" b="1" i="0" u="none" strike="noStrike" cap="none" normalizeH="0" baseline="0" dirty="0">
                <a:ln>
                  <a:noFill/>
                </a:ln>
                <a:solidFill>
                  <a:srgbClr val="000000"/>
                </a:solidFill>
                <a:effectLst/>
                <a:latin typeface="Arial" panose="020B0604020202020204" pitchFamily="34" charset="0"/>
              </a:rPr>
              <a:t>Jours 2,3, 4 </a:t>
            </a:r>
            <a:r>
              <a:rPr kumimoji="0" lang="fr-FR" altLang="fr-FR" sz="1400" b="0" i="1" u="none" strike="noStrike" cap="none" normalizeH="0" baseline="0" dirty="0">
                <a:ln>
                  <a:noFill/>
                </a:ln>
                <a:solidFill>
                  <a:srgbClr val="000000"/>
                </a:solidFill>
                <a:effectLst/>
                <a:latin typeface="Arial" panose="020B0604020202020204" pitchFamily="34" charset="0"/>
              </a:rPr>
              <a:t>Structuration</a:t>
            </a:r>
            <a:endParaRPr kumimoji="0" lang="fr-FR" altLang="fr-FR" sz="1800" b="0" i="0" u="none" strike="noStrike" cap="none" normalizeH="0" baseline="0" dirty="0">
              <a:ln>
                <a:noFill/>
              </a:ln>
              <a:solidFill>
                <a:schemeClr val="tx1"/>
              </a:solidFill>
              <a:effectLst/>
              <a:latin typeface="Arial" panose="020B0604020202020204" pitchFamily="34" charset="0"/>
            </a:endParaRPr>
          </a:p>
        </p:txBody>
      </p:sp>
      <p:cxnSp>
        <p:nvCxnSpPr>
          <p:cNvPr id="1030" name="AutoShape 6"/>
          <p:cNvCxnSpPr>
            <a:cxnSpLocks noChangeShapeType="1"/>
          </p:cNvCxnSpPr>
          <p:nvPr/>
        </p:nvCxnSpPr>
        <p:spPr bwMode="auto">
          <a:xfrm>
            <a:off x="808038" y="341313"/>
            <a:ext cx="4343400" cy="15875"/>
          </a:xfrm>
          <a:prstGeom prst="straightConnector1">
            <a:avLst/>
          </a:prstGeom>
          <a:noFill/>
          <a:ln w="25400">
            <a:solidFill>
              <a:srgbClr val="7030A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000000"/>
                  </a:outerShdw>
                </a:effectLst>
              </a14:hiddenEffects>
            </a:ext>
          </a:extLst>
        </p:spPr>
      </p:cxnSp>
      <p:sp>
        <p:nvSpPr>
          <p:cNvPr id="2" name="ZoneTexte 1">
            <a:extLst>
              <a:ext uri="{FF2B5EF4-FFF2-40B4-BE49-F238E27FC236}">
                <a16:creationId xmlns:a16="http://schemas.microsoft.com/office/drawing/2014/main" id="{B655D0A4-2C95-B741-BD27-0192CC7516BB}"/>
              </a:ext>
            </a:extLst>
          </p:cNvPr>
          <p:cNvSpPr txBox="1"/>
          <p:nvPr/>
        </p:nvSpPr>
        <p:spPr>
          <a:xfrm>
            <a:off x="419100" y="623888"/>
            <a:ext cx="11399520" cy="6601807"/>
          </a:xfrm>
          <a:prstGeom prst="rect">
            <a:avLst/>
          </a:prstGeom>
          <a:noFill/>
        </p:spPr>
        <p:txBody>
          <a:bodyPr wrap="square" rtlCol="0">
            <a:spAutoFit/>
          </a:bodyPr>
          <a:lstStyle/>
          <a:p>
            <a:pPr>
              <a:lnSpc>
                <a:spcPct val="150000"/>
              </a:lnSpc>
            </a:pPr>
            <a:r>
              <a:rPr lang="fr-FR" b="1" u="sng" dirty="0">
                <a:latin typeface="Arial" panose="020B0604020202020204" pitchFamily="34" charset="0"/>
                <a:cs typeface="Arial" panose="020B0604020202020204" pitchFamily="34" charset="0"/>
              </a:rPr>
              <a:t>Mettons ces phrases à la forme négative.</a:t>
            </a:r>
            <a:endParaRPr lang="fr-FR" b="1" i="1" dirty="0">
              <a:latin typeface="Arial" panose="020B0604020202020204" pitchFamily="34" charset="0"/>
              <a:cs typeface="Arial" panose="020B0604020202020204" pitchFamily="34" charset="0"/>
            </a:endParaRPr>
          </a:p>
          <a:p>
            <a:pPr>
              <a:lnSpc>
                <a:spcPct val="150000"/>
              </a:lnSpc>
            </a:pPr>
            <a:r>
              <a:rPr lang="fr-FR" i="1" dirty="0">
                <a:latin typeface="Arial" panose="020B0604020202020204" pitchFamily="34" charset="0"/>
                <a:cs typeface="Arial" panose="020B0604020202020204" pitchFamily="34" charset="0"/>
              </a:rPr>
              <a:t>Vous avez aimé cette expérience.</a:t>
            </a:r>
          </a:p>
          <a:p>
            <a:pPr>
              <a:lnSpc>
                <a:spcPct val="150000"/>
              </a:lnSpc>
            </a:pPr>
            <a:r>
              <a:rPr lang="fr-FR" i="1" dirty="0">
                <a:latin typeface="Arial" panose="020B0604020202020204" pitchFamily="34" charset="0"/>
                <a:cs typeface="Arial" panose="020B0604020202020204" pitchFamily="34" charset="0"/>
              </a:rPr>
              <a:t>________________________________________________________________________________________</a:t>
            </a:r>
            <a:endParaRPr lang="fr-FR" dirty="0">
              <a:latin typeface="Arial" panose="020B0604020202020204" pitchFamily="34" charset="0"/>
              <a:cs typeface="Arial" panose="020B0604020202020204" pitchFamily="34" charset="0"/>
            </a:endParaRPr>
          </a:p>
          <a:p>
            <a:pPr>
              <a:lnSpc>
                <a:spcPct val="150000"/>
              </a:lnSpc>
            </a:pPr>
            <a:endParaRPr lang="fr-FR" i="1" dirty="0">
              <a:latin typeface="Arial" panose="020B0604020202020204" pitchFamily="34" charset="0"/>
              <a:cs typeface="Arial" panose="020B0604020202020204" pitchFamily="34" charset="0"/>
            </a:endParaRPr>
          </a:p>
          <a:p>
            <a:pPr>
              <a:lnSpc>
                <a:spcPct val="150000"/>
              </a:lnSpc>
            </a:pPr>
            <a:r>
              <a:rPr lang="fr-FR" i="1" dirty="0">
                <a:latin typeface="Arial" panose="020B0604020202020204" pitchFamily="34" charset="0"/>
                <a:cs typeface="Arial" panose="020B0604020202020204" pitchFamily="34" charset="0"/>
              </a:rPr>
              <a:t>Vous avez regardé sans les aider.</a:t>
            </a:r>
          </a:p>
          <a:p>
            <a:pPr>
              <a:lnSpc>
                <a:spcPct val="150000"/>
              </a:lnSpc>
            </a:pPr>
            <a:r>
              <a:rPr lang="fr-FR" i="1" dirty="0">
                <a:latin typeface="Arial" panose="020B0604020202020204" pitchFamily="34" charset="0"/>
                <a:cs typeface="Arial" panose="020B0604020202020204" pitchFamily="34" charset="0"/>
              </a:rPr>
              <a:t>________________________________________________________________________________________</a:t>
            </a:r>
            <a:endParaRPr lang="fr-FR" dirty="0">
              <a:latin typeface="Arial" panose="020B0604020202020204" pitchFamily="34" charset="0"/>
              <a:cs typeface="Arial" panose="020B0604020202020204" pitchFamily="34" charset="0"/>
            </a:endParaRPr>
          </a:p>
          <a:p>
            <a:pPr>
              <a:lnSpc>
                <a:spcPct val="150000"/>
              </a:lnSpc>
            </a:pPr>
            <a:endParaRPr lang="fr-FR" dirty="0">
              <a:latin typeface="Arial" panose="020B0604020202020204" pitchFamily="34" charset="0"/>
              <a:cs typeface="Arial" panose="020B0604020202020204" pitchFamily="34" charset="0"/>
            </a:endParaRPr>
          </a:p>
          <a:p>
            <a:pPr>
              <a:lnSpc>
                <a:spcPct val="150000"/>
              </a:lnSpc>
            </a:pPr>
            <a:r>
              <a:rPr lang="fr-FR" i="1" dirty="0">
                <a:latin typeface="Arial" panose="020B0604020202020204" pitchFamily="34" charset="0"/>
                <a:cs typeface="Arial" panose="020B0604020202020204" pitchFamily="34" charset="0"/>
              </a:rPr>
              <a:t>L’Etna a craché de la fumée. </a:t>
            </a:r>
          </a:p>
          <a:p>
            <a:pPr>
              <a:lnSpc>
                <a:spcPct val="150000"/>
              </a:lnSpc>
            </a:pPr>
            <a:r>
              <a:rPr lang="fr-FR" i="1" dirty="0">
                <a:latin typeface="Arial" panose="020B0604020202020204" pitchFamily="34" charset="0"/>
                <a:cs typeface="Arial" panose="020B0604020202020204" pitchFamily="34" charset="0"/>
              </a:rPr>
              <a:t>________________________________________________________________________________________</a:t>
            </a:r>
            <a:endParaRPr lang="fr-FR" dirty="0">
              <a:latin typeface="Arial" panose="020B0604020202020204" pitchFamily="34" charset="0"/>
              <a:cs typeface="Arial" panose="020B0604020202020204" pitchFamily="34" charset="0"/>
            </a:endParaRPr>
          </a:p>
          <a:p>
            <a:pPr>
              <a:lnSpc>
                <a:spcPct val="150000"/>
              </a:lnSpc>
            </a:pPr>
            <a:endParaRPr lang="fr-FR" dirty="0">
              <a:latin typeface="Arial" panose="020B0604020202020204" pitchFamily="34" charset="0"/>
              <a:cs typeface="Arial" panose="020B0604020202020204" pitchFamily="34" charset="0"/>
            </a:endParaRPr>
          </a:p>
          <a:p>
            <a:pPr>
              <a:lnSpc>
                <a:spcPct val="150000"/>
              </a:lnSpc>
            </a:pPr>
            <a:r>
              <a:rPr lang="fr-FR" i="1" dirty="0">
                <a:latin typeface="Arial" panose="020B0604020202020204" pitchFamily="34" charset="0"/>
                <a:cs typeface="Arial" panose="020B0604020202020204" pitchFamily="34" charset="0"/>
              </a:rPr>
              <a:t>On a fermé les aéroports. </a:t>
            </a:r>
          </a:p>
          <a:p>
            <a:pPr>
              <a:lnSpc>
                <a:spcPct val="150000"/>
              </a:lnSpc>
            </a:pPr>
            <a:r>
              <a:rPr lang="fr-FR" i="1" dirty="0">
                <a:latin typeface="Arial" panose="020B0604020202020204" pitchFamily="34" charset="0"/>
                <a:cs typeface="Arial" panose="020B0604020202020204" pitchFamily="34" charset="0"/>
              </a:rPr>
              <a:t>________________________________________________________________________________________</a:t>
            </a:r>
            <a:endParaRPr lang="fr-FR" dirty="0">
              <a:latin typeface="Arial" panose="020B0604020202020204" pitchFamily="34" charset="0"/>
              <a:cs typeface="Arial" panose="020B0604020202020204" pitchFamily="34" charset="0"/>
            </a:endParaRPr>
          </a:p>
          <a:p>
            <a:pPr>
              <a:lnSpc>
                <a:spcPct val="150000"/>
              </a:lnSpc>
            </a:pPr>
            <a:endParaRPr lang="fr-FR" dirty="0">
              <a:latin typeface="Arial" panose="020B0604020202020204" pitchFamily="34" charset="0"/>
              <a:cs typeface="Arial" panose="020B0604020202020204" pitchFamily="34" charset="0"/>
            </a:endParaRPr>
          </a:p>
          <a:p>
            <a:pPr>
              <a:lnSpc>
                <a:spcPct val="150000"/>
              </a:lnSpc>
            </a:pPr>
            <a:r>
              <a:rPr lang="fr-FR" i="1" dirty="0">
                <a:latin typeface="Arial" panose="020B0604020202020204" pitchFamily="34" charset="0"/>
                <a:cs typeface="Arial" panose="020B0604020202020204" pitchFamily="34" charset="0"/>
              </a:rPr>
              <a:t>Une météorite a foncé sur la Lune. </a:t>
            </a:r>
          </a:p>
          <a:p>
            <a:pPr>
              <a:lnSpc>
                <a:spcPct val="150000"/>
              </a:lnSpc>
            </a:pPr>
            <a:r>
              <a:rPr lang="fr-FR" i="1" dirty="0">
                <a:latin typeface="Arial" panose="020B0604020202020204" pitchFamily="34" charset="0"/>
                <a:cs typeface="Arial" panose="020B0604020202020204" pitchFamily="34" charset="0"/>
              </a:rPr>
              <a:t>________________________________________________________________________________________</a:t>
            </a:r>
            <a:endParaRPr lang="fr-FR" dirty="0">
              <a:latin typeface="Arial" panose="020B0604020202020204" pitchFamily="34" charset="0"/>
              <a:cs typeface="Arial" panose="020B0604020202020204" pitchFamily="34" charset="0"/>
            </a:endParaRPr>
          </a:p>
          <a:p>
            <a:endParaRPr lang="fr-FR" dirty="0"/>
          </a:p>
        </p:txBody>
      </p:sp>
    </p:spTree>
    <p:extLst>
      <p:ext uri="{BB962C8B-B14F-4D97-AF65-F5344CB8AC3E}">
        <p14:creationId xmlns:p14="http://schemas.microsoft.com/office/powerpoint/2010/main" val="314323475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2"/>
          <p:cNvSpPr>
            <a:spLocks noChangeArrowheads="1"/>
          </p:cNvSpPr>
          <p:nvPr/>
        </p:nvSpPr>
        <p:spPr bwMode="auto">
          <a:xfrm>
            <a:off x="30163" y="90488"/>
            <a:ext cx="777875" cy="533400"/>
          </a:xfrm>
          <a:prstGeom prst="ellipse">
            <a:avLst/>
          </a:prstGeom>
          <a:solidFill>
            <a:srgbClr val="7030A0"/>
          </a:solidFill>
          <a:ln w="25400" algn="ctr">
            <a:solidFill>
              <a:srgbClr val="000000"/>
            </a:solidFill>
            <a:round/>
            <a:headEnd/>
            <a:tailEnd/>
          </a:ln>
          <a:effectLst/>
          <a:extLst/>
        </p:spPr>
        <p:txBody>
          <a:bodyPr vert="horz" wrap="square" lIns="36576" tIns="36576" rIns="36576" bIns="36576" numCol="1" anchor="t" anchorCtr="0" compatLnSpc="1">
            <a:prstTxWarp prst="textNoShape">
              <a:avLst/>
            </a:prstTxWarp>
          </a:bodyPr>
          <a:lstStyle/>
          <a:p>
            <a:pPr lvl="0" algn="ctr" eaLnBrk="0" fontAlgn="base" hangingPunct="0">
              <a:spcBef>
                <a:spcPct val="0"/>
              </a:spcBef>
              <a:spcAft>
                <a:spcPct val="0"/>
              </a:spcAft>
            </a:pPr>
            <a:r>
              <a:rPr lang="fr-FR" altLang="fr-FR" sz="2000" dirty="0">
                <a:solidFill>
                  <a:srgbClr val="000000"/>
                </a:solidFill>
                <a:latin typeface="Arial" panose="020B0604020202020204" pitchFamily="34" charset="0"/>
              </a:rPr>
              <a:t>S6</a:t>
            </a:r>
            <a:endParaRPr kumimoji="0" lang="fr-FR" altLang="fr-FR" sz="1800" b="0" i="0" u="none" strike="noStrike" cap="none" normalizeH="0" baseline="0" dirty="0">
              <a:ln>
                <a:noFill/>
              </a:ln>
              <a:solidFill>
                <a:schemeClr val="tx1"/>
              </a:solidFill>
              <a:effectLst/>
              <a:latin typeface="Arial" panose="020B0604020202020204" pitchFamily="34" charset="0"/>
            </a:endParaRPr>
          </a:p>
        </p:txBody>
      </p:sp>
      <p:sp>
        <p:nvSpPr>
          <p:cNvPr id="6" name="Text Box 4"/>
          <p:cNvSpPr txBox="1">
            <a:spLocks noChangeArrowheads="1"/>
          </p:cNvSpPr>
          <p:nvPr/>
        </p:nvSpPr>
        <p:spPr bwMode="auto">
          <a:xfrm>
            <a:off x="242933" y="669925"/>
            <a:ext cx="11541236" cy="5936937"/>
          </a:xfrm>
          <a:prstGeom prst="rect">
            <a:avLst/>
          </a:prstGeom>
          <a:noFill/>
          <a:ln w="25400" algn="ctr">
            <a:solidFill>
              <a:schemeClr val="bg1"/>
            </a:solidFill>
            <a:prstDash val="dash"/>
            <a:miter lim="800000"/>
            <a:headEnd/>
            <a:tailEnd/>
          </a:ln>
          <a:effectLst/>
          <a:extLst>
            <a:ext uri="{909E8E84-426E-40DD-AFC4-6F175D3DCCD1}">
              <a14:hiddenFill xmlns:a14="http://schemas.microsoft.com/office/drawing/2010/main">
                <a:solidFill>
                  <a:srgbClr val="5B9BD5"/>
                </a:solidFill>
              </a14:hiddenFill>
            </a:ex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pPr>
              <a:lnSpc>
                <a:spcPct val="150000"/>
              </a:lnSpc>
            </a:pPr>
            <a:r>
              <a:rPr lang="fr-FR" sz="2000" b="1" dirty="0">
                <a:latin typeface="Arial" panose="020B0604020202020204" pitchFamily="34" charset="0"/>
                <a:cs typeface="Arial" panose="020B0604020202020204" pitchFamily="34" charset="0"/>
              </a:rPr>
              <a:t>1) </a:t>
            </a:r>
            <a:r>
              <a:rPr lang="fr-FR" sz="2000" b="1" u="sng" dirty="0">
                <a:latin typeface="Arial" panose="020B0604020202020204" pitchFamily="34" charset="0"/>
                <a:cs typeface="Arial" panose="020B0604020202020204" pitchFamily="34" charset="0"/>
              </a:rPr>
              <a:t>Associe </a:t>
            </a:r>
            <a:r>
              <a:rPr lang="fr-FR" sz="2000" b="1" dirty="0">
                <a:latin typeface="Arial" panose="020B0604020202020204" pitchFamily="34" charset="0"/>
                <a:cs typeface="Arial" panose="020B0604020202020204" pitchFamily="34" charset="0"/>
              </a:rPr>
              <a:t>les pronoms sujets aux verbes du 1</a:t>
            </a:r>
            <a:r>
              <a:rPr lang="fr-FR" sz="2000" b="1" baseline="30000" dirty="0">
                <a:latin typeface="Arial" panose="020B0604020202020204" pitchFamily="34" charset="0"/>
                <a:cs typeface="Arial" panose="020B0604020202020204" pitchFamily="34" charset="0"/>
              </a:rPr>
              <a:t>er</a:t>
            </a:r>
            <a:r>
              <a:rPr lang="fr-FR" sz="2000" b="1" dirty="0">
                <a:latin typeface="Arial" panose="020B0604020202020204" pitchFamily="34" charset="0"/>
                <a:cs typeface="Arial" panose="020B0604020202020204" pitchFamily="34" charset="0"/>
              </a:rPr>
              <a:t> groupe (en </a:t>
            </a:r>
            <a:r>
              <a:rPr lang="fr-FR" sz="2000" b="1" i="1" dirty="0">
                <a:latin typeface="Arial" panose="020B0604020202020204" pitchFamily="34" charset="0"/>
                <a:cs typeface="Arial" panose="020B0604020202020204" pitchFamily="34" charset="0"/>
              </a:rPr>
              <a:t>–</a:t>
            </a:r>
            <a:r>
              <a:rPr lang="fr-FR" sz="2000" b="1" dirty="0">
                <a:latin typeface="Arial" panose="020B0604020202020204" pitchFamily="34" charset="0"/>
                <a:cs typeface="Arial" panose="020B0604020202020204" pitchFamily="34" charset="0"/>
              </a:rPr>
              <a:t>er) et </a:t>
            </a:r>
            <a:r>
              <a:rPr lang="fr-FR" sz="2000" b="1" u="sng" dirty="0">
                <a:latin typeface="Arial" panose="020B0604020202020204" pitchFamily="34" charset="0"/>
                <a:cs typeface="Arial" panose="020B0604020202020204" pitchFamily="34" charset="0"/>
              </a:rPr>
              <a:t>recopie </a:t>
            </a:r>
            <a:r>
              <a:rPr lang="fr-FR" sz="2000" b="1" dirty="0">
                <a:latin typeface="Arial" panose="020B0604020202020204" pitchFamily="34" charset="0"/>
                <a:cs typeface="Arial" panose="020B0604020202020204" pitchFamily="34" charset="0"/>
              </a:rPr>
              <a:t>les groupes ainsi formés :</a:t>
            </a:r>
            <a:endParaRPr lang="fr-FR" sz="2000" dirty="0">
              <a:latin typeface="Arial" panose="020B0604020202020204" pitchFamily="34" charset="0"/>
              <a:cs typeface="Arial" panose="020B0604020202020204" pitchFamily="34" charset="0"/>
            </a:endParaRPr>
          </a:p>
          <a:p>
            <a:pPr>
              <a:lnSpc>
                <a:spcPct val="150000"/>
              </a:lnSpc>
            </a:pPr>
            <a:r>
              <a:rPr lang="fr-FR" sz="2000" u="sng" dirty="0">
                <a:latin typeface="Arial" panose="020B0604020202020204" pitchFamily="34" charset="0"/>
                <a:cs typeface="Arial" panose="020B0604020202020204" pitchFamily="34" charset="0"/>
              </a:rPr>
              <a:t>verbes</a:t>
            </a:r>
            <a:r>
              <a:rPr lang="fr-FR" sz="2000" dirty="0">
                <a:latin typeface="Arial" panose="020B0604020202020204" pitchFamily="34" charset="0"/>
                <a:cs typeface="Arial" panose="020B0604020202020204" pitchFamily="34" charset="0"/>
              </a:rPr>
              <a:t> → </a:t>
            </a:r>
            <a:r>
              <a:rPr lang="fr-FR" sz="2000" i="1" dirty="0">
                <a:latin typeface="Arial" panose="020B0604020202020204" pitchFamily="34" charset="0"/>
                <a:cs typeface="Arial" panose="020B0604020202020204" pitchFamily="34" charset="0"/>
              </a:rPr>
              <a:t>a marché - avons bavardé - ont découpé - as discuté - ai grimpé - avez murmuré – </a:t>
            </a:r>
          </a:p>
          <a:p>
            <a:pPr>
              <a:lnSpc>
                <a:spcPct val="150000"/>
              </a:lnSpc>
            </a:pPr>
            <a:r>
              <a:rPr lang="fr-FR" sz="2000" i="1" dirty="0">
                <a:latin typeface="Arial" panose="020B0604020202020204" pitchFamily="34" charset="0"/>
                <a:cs typeface="Arial" panose="020B0604020202020204" pitchFamily="34" charset="0"/>
              </a:rPr>
              <a:t>*** a essuyé – ont jeté</a:t>
            </a:r>
            <a:r>
              <a:rPr lang="fr-FR" sz="2000" dirty="0">
                <a:latin typeface="Arial" panose="020B0604020202020204" pitchFamily="34" charset="0"/>
                <a:cs typeface="Arial" panose="020B0604020202020204" pitchFamily="34" charset="0"/>
              </a:rPr>
              <a:t> </a:t>
            </a:r>
          </a:p>
          <a:p>
            <a:pPr>
              <a:lnSpc>
                <a:spcPct val="150000"/>
              </a:lnSpc>
            </a:pPr>
            <a:r>
              <a:rPr lang="fr-FR" sz="2000" u="sng" dirty="0">
                <a:latin typeface="Arial" panose="020B0604020202020204" pitchFamily="34" charset="0"/>
                <a:cs typeface="Arial" panose="020B0604020202020204" pitchFamily="34" charset="0"/>
              </a:rPr>
              <a:t>sujets</a:t>
            </a:r>
            <a:r>
              <a:rPr lang="fr-FR" sz="2000" dirty="0">
                <a:latin typeface="Arial" panose="020B0604020202020204" pitchFamily="34" charset="0"/>
                <a:cs typeface="Arial" panose="020B0604020202020204" pitchFamily="34" charset="0"/>
              </a:rPr>
              <a:t> → </a:t>
            </a:r>
            <a:r>
              <a:rPr lang="fr-FR" sz="2000" i="1" dirty="0">
                <a:latin typeface="Arial" panose="020B0604020202020204" pitchFamily="34" charset="0"/>
                <a:cs typeface="Arial" panose="020B0604020202020204" pitchFamily="34" charset="0"/>
              </a:rPr>
              <a:t>tu, ils, j’, vous, elle, nous</a:t>
            </a:r>
            <a:endParaRPr lang="fr-FR" sz="2000" dirty="0">
              <a:latin typeface="Arial" panose="020B0604020202020204" pitchFamily="34" charset="0"/>
              <a:cs typeface="Arial" panose="020B0604020202020204" pitchFamily="34" charset="0"/>
            </a:endParaRPr>
          </a:p>
          <a:p>
            <a:pPr>
              <a:lnSpc>
                <a:spcPct val="150000"/>
              </a:lnSpc>
            </a:pPr>
            <a:r>
              <a:rPr lang="fr-FR" sz="2000" dirty="0">
                <a:latin typeface="Arial" panose="020B0604020202020204" pitchFamily="34" charset="0"/>
                <a:cs typeface="Arial" panose="020B0604020202020204" pitchFamily="34" charset="0"/>
              </a:rPr>
              <a:t> </a:t>
            </a:r>
          </a:p>
          <a:p>
            <a:pPr>
              <a:lnSpc>
                <a:spcPct val="150000"/>
              </a:lnSpc>
            </a:pPr>
            <a:r>
              <a:rPr lang="fr-FR" sz="2000" b="1" dirty="0">
                <a:latin typeface="Arial" panose="020B0604020202020204" pitchFamily="34" charset="0"/>
                <a:cs typeface="Arial" panose="020B0604020202020204" pitchFamily="34" charset="0"/>
              </a:rPr>
              <a:t>2) </a:t>
            </a:r>
            <a:r>
              <a:rPr lang="fr-FR" sz="2000" b="1" u="sng" dirty="0">
                <a:latin typeface="Arial" panose="020B0604020202020204" pitchFamily="34" charset="0"/>
                <a:cs typeface="Arial" panose="020B0604020202020204" pitchFamily="34" charset="0"/>
              </a:rPr>
              <a:t>Recopie</a:t>
            </a:r>
            <a:r>
              <a:rPr lang="fr-FR" sz="2000" b="1" dirty="0">
                <a:latin typeface="Arial" panose="020B0604020202020204" pitchFamily="34" charset="0"/>
                <a:cs typeface="Arial" panose="020B0604020202020204" pitchFamily="34" charset="0"/>
              </a:rPr>
              <a:t> les phrases en les mettant à la forme négative, puis </a:t>
            </a:r>
            <a:r>
              <a:rPr lang="fr-FR" sz="2000" b="1" u="sng" dirty="0">
                <a:latin typeface="Arial" panose="020B0604020202020204" pitchFamily="34" charset="0"/>
                <a:cs typeface="Arial" panose="020B0604020202020204" pitchFamily="34" charset="0"/>
              </a:rPr>
              <a:t>souligne</a:t>
            </a:r>
            <a:r>
              <a:rPr lang="fr-FR" sz="2000" b="1" dirty="0">
                <a:latin typeface="Arial" panose="020B0604020202020204" pitchFamily="34" charset="0"/>
                <a:cs typeface="Arial" panose="020B0604020202020204" pitchFamily="34" charset="0"/>
              </a:rPr>
              <a:t> les verbes conjugués au passé composé et </a:t>
            </a:r>
            <a:r>
              <a:rPr lang="fr-FR" sz="2000" b="1" u="sng" dirty="0">
                <a:latin typeface="Arial" panose="020B0604020202020204" pitchFamily="34" charset="0"/>
                <a:cs typeface="Arial" panose="020B0604020202020204" pitchFamily="34" charset="0"/>
              </a:rPr>
              <a:t>écris</a:t>
            </a:r>
            <a:r>
              <a:rPr lang="fr-FR" sz="2000" b="1" dirty="0">
                <a:latin typeface="Arial" panose="020B0604020202020204" pitchFamily="34" charset="0"/>
                <a:cs typeface="Arial" panose="020B0604020202020204" pitchFamily="34" charset="0"/>
              </a:rPr>
              <a:t> leur infinitif : </a:t>
            </a:r>
            <a:endParaRPr lang="fr-FR" sz="2000" dirty="0">
              <a:latin typeface="Arial" panose="020B0604020202020204" pitchFamily="34" charset="0"/>
              <a:cs typeface="Arial" panose="020B0604020202020204" pitchFamily="34" charset="0"/>
            </a:endParaRPr>
          </a:p>
          <a:p>
            <a:pPr>
              <a:lnSpc>
                <a:spcPct val="150000"/>
              </a:lnSpc>
            </a:pPr>
            <a:r>
              <a:rPr lang="fr-FR" sz="2000" i="1" dirty="0">
                <a:latin typeface="Arial" panose="020B0604020202020204" pitchFamily="34" charset="0"/>
                <a:cs typeface="Arial" panose="020B0604020202020204" pitchFamily="34" charset="0"/>
              </a:rPr>
              <a:t>Elle a mangé son dessert. Tu as poussé un cri. Vous avez préparé votre sac. Elle a regardé la télévision. Nous avons lancé la balle. J’ai récité la poésie. ***Ils ont payé. Tu as appelé ton frère.</a:t>
            </a:r>
            <a:endParaRPr lang="fr-FR" sz="2000" dirty="0">
              <a:latin typeface="Arial" panose="020B0604020202020204" pitchFamily="34" charset="0"/>
              <a:cs typeface="Arial" panose="020B0604020202020204" pitchFamily="34" charset="0"/>
            </a:endParaRPr>
          </a:p>
          <a:p>
            <a:pPr>
              <a:lnSpc>
                <a:spcPct val="150000"/>
              </a:lnSpc>
            </a:pPr>
            <a:r>
              <a:rPr lang="fr-FR" sz="2000" dirty="0">
                <a:latin typeface="Arial" panose="020B0604020202020204" pitchFamily="34" charset="0"/>
                <a:cs typeface="Arial" panose="020B0604020202020204" pitchFamily="34" charset="0"/>
              </a:rPr>
              <a:t> </a:t>
            </a:r>
          </a:p>
          <a:p>
            <a:pPr>
              <a:lnSpc>
                <a:spcPct val="150000"/>
              </a:lnSpc>
            </a:pPr>
            <a:r>
              <a:rPr lang="fr-FR" sz="2000" b="1" dirty="0">
                <a:latin typeface="Arial" panose="020B0604020202020204" pitchFamily="34" charset="0"/>
                <a:cs typeface="Arial" panose="020B0604020202020204" pitchFamily="34" charset="0"/>
              </a:rPr>
              <a:t>3) </a:t>
            </a:r>
            <a:r>
              <a:rPr lang="fr-FR" sz="2000" b="1" u="sng" dirty="0">
                <a:latin typeface="Arial" panose="020B0604020202020204" pitchFamily="34" charset="0"/>
                <a:cs typeface="Arial" panose="020B0604020202020204" pitchFamily="34" charset="0"/>
              </a:rPr>
              <a:t>Conjugue</a:t>
            </a:r>
            <a:r>
              <a:rPr lang="fr-FR" sz="2000" b="1" dirty="0">
                <a:latin typeface="Arial" panose="020B0604020202020204" pitchFamily="34" charset="0"/>
                <a:cs typeface="Arial" panose="020B0604020202020204" pitchFamily="34" charset="0"/>
              </a:rPr>
              <a:t> au passé composé à toutes les personnes :</a:t>
            </a:r>
            <a:endParaRPr lang="fr-FR" sz="2000" dirty="0">
              <a:latin typeface="Arial" panose="020B0604020202020204" pitchFamily="34" charset="0"/>
              <a:cs typeface="Arial" panose="020B0604020202020204" pitchFamily="34" charset="0"/>
            </a:endParaRPr>
          </a:p>
          <a:p>
            <a:pPr>
              <a:lnSpc>
                <a:spcPct val="150000"/>
              </a:lnSpc>
            </a:pPr>
            <a:r>
              <a:rPr lang="fr-FR" sz="2000" i="1" dirty="0">
                <a:latin typeface="Arial" panose="020B0604020202020204" pitchFamily="34" charset="0"/>
                <a:cs typeface="Arial" panose="020B0604020202020204" pitchFamily="34" charset="0"/>
              </a:rPr>
              <a:t>Je découpe le gâteau, je donne une part à chacun puis je mange.  </a:t>
            </a:r>
            <a:endParaRPr lang="fr-FR" sz="2000" dirty="0">
              <a:latin typeface="Arial" panose="020B0604020202020204" pitchFamily="34" charset="0"/>
              <a:cs typeface="Arial" panose="020B0604020202020204" pitchFamily="34" charset="0"/>
            </a:endParaRPr>
          </a:p>
        </p:txBody>
      </p:sp>
      <p:cxnSp>
        <p:nvCxnSpPr>
          <p:cNvPr id="1030" name="AutoShape 6"/>
          <p:cNvCxnSpPr>
            <a:cxnSpLocks noChangeShapeType="1"/>
          </p:cNvCxnSpPr>
          <p:nvPr/>
        </p:nvCxnSpPr>
        <p:spPr bwMode="auto">
          <a:xfrm>
            <a:off x="808038" y="341313"/>
            <a:ext cx="4343400" cy="15875"/>
          </a:xfrm>
          <a:prstGeom prst="straightConnector1">
            <a:avLst/>
          </a:prstGeom>
          <a:noFill/>
          <a:ln w="25400">
            <a:solidFill>
              <a:srgbClr val="7030A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000000"/>
                  </a:outerShdw>
                </a:effectLst>
              </a14:hiddenEffects>
            </a:ext>
          </a:extLst>
        </p:spPr>
      </p:cxnSp>
      <p:sp>
        <p:nvSpPr>
          <p:cNvPr id="7" name="Text Box 3">
            <a:extLst>
              <a:ext uri="{FF2B5EF4-FFF2-40B4-BE49-F238E27FC236}">
                <a16:creationId xmlns:a16="http://schemas.microsoft.com/office/drawing/2014/main" id="{C3EDD2CE-7140-ED46-B8C7-4D19FA2D44AE}"/>
              </a:ext>
            </a:extLst>
          </p:cNvPr>
          <p:cNvSpPr txBox="1">
            <a:spLocks noChangeArrowheads="1"/>
          </p:cNvSpPr>
          <p:nvPr/>
        </p:nvSpPr>
        <p:spPr bwMode="auto">
          <a:xfrm>
            <a:off x="808038" y="403225"/>
            <a:ext cx="7519098" cy="334963"/>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fr-FR" altLang="fr-FR" sz="1400" b="1" i="0" u="none" strike="noStrike" cap="none" normalizeH="0" baseline="0" dirty="0">
                <a:ln>
                  <a:noFill/>
                </a:ln>
                <a:solidFill>
                  <a:srgbClr val="000000"/>
                </a:solidFill>
                <a:effectLst/>
                <a:latin typeface="Arial" panose="020B0604020202020204" pitchFamily="34" charset="0"/>
              </a:rPr>
              <a:t>Jours 2,3, 4 </a:t>
            </a:r>
            <a:r>
              <a:rPr kumimoji="0" lang="fr-FR" altLang="fr-FR" sz="1400" b="0" i="1" u="none" strike="noStrike" cap="none" normalizeH="0" baseline="0" dirty="0">
                <a:ln>
                  <a:noFill/>
                </a:ln>
                <a:solidFill>
                  <a:srgbClr val="000000"/>
                </a:solidFill>
                <a:effectLst/>
                <a:latin typeface="Arial" panose="020B0604020202020204" pitchFamily="34" charset="0"/>
              </a:rPr>
              <a:t>Structuration : le passé composé des verbes du 1</a:t>
            </a:r>
            <a:r>
              <a:rPr kumimoji="0" lang="fr-FR" altLang="fr-FR" sz="1400" b="0" i="1" u="none" strike="noStrike" cap="none" normalizeH="0" baseline="30000" dirty="0">
                <a:ln>
                  <a:noFill/>
                </a:ln>
                <a:solidFill>
                  <a:srgbClr val="000000"/>
                </a:solidFill>
                <a:effectLst/>
                <a:latin typeface="Arial" panose="020B0604020202020204" pitchFamily="34" charset="0"/>
              </a:rPr>
              <a:t>er</a:t>
            </a:r>
            <a:r>
              <a:rPr kumimoji="0" lang="fr-FR" altLang="fr-FR" sz="1400" b="0" i="1" u="none" strike="noStrike" cap="none" normalizeH="0" baseline="0" dirty="0">
                <a:ln>
                  <a:noFill/>
                </a:ln>
                <a:solidFill>
                  <a:srgbClr val="000000"/>
                </a:solidFill>
                <a:effectLst/>
                <a:latin typeface="Arial" panose="020B0604020202020204" pitchFamily="34" charset="0"/>
              </a:rPr>
              <a:t> groupe avec l’auxiliaire avoir</a:t>
            </a:r>
            <a:endParaRPr kumimoji="0" lang="fr-FR" altLang="fr-FR"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190671560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2"/>
          <p:cNvSpPr>
            <a:spLocks noChangeArrowheads="1"/>
          </p:cNvSpPr>
          <p:nvPr/>
        </p:nvSpPr>
        <p:spPr bwMode="auto">
          <a:xfrm>
            <a:off x="30163" y="90488"/>
            <a:ext cx="777875" cy="533400"/>
          </a:xfrm>
          <a:prstGeom prst="ellipse">
            <a:avLst/>
          </a:prstGeom>
          <a:solidFill>
            <a:srgbClr val="7030A0"/>
          </a:solidFill>
          <a:ln w="25400" algn="ctr">
            <a:solidFill>
              <a:srgbClr val="000000"/>
            </a:solidFill>
            <a:round/>
            <a:headEnd/>
            <a:tailEnd/>
          </a:ln>
          <a:effectLst/>
          <a:extLst/>
        </p:spPr>
        <p:txBody>
          <a:bodyPr vert="horz" wrap="square" lIns="36576" tIns="36576" rIns="36576" bIns="36576" numCol="1" anchor="t" anchorCtr="0" compatLnSpc="1">
            <a:prstTxWarp prst="textNoShape">
              <a:avLst/>
            </a:prstTxWarp>
          </a:bodyPr>
          <a:lstStyle/>
          <a:p>
            <a:pPr lvl="0" algn="ctr" eaLnBrk="0" fontAlgn="base" hangingPunct="0">
              <a:spcBef>
                <a:spcPct val="0"/>
              </a:spcBef>
              <a:spcAft>
                <a:spcPct val="0"/>
              </a:spcAft>
            </a:pPr>
            <a:r>
              <a:rPr lang="fr-FR" altLang="fr-FR" sz="2000" dirty="0">
                <a:solidFill>
                  <a:srgbClr val="000000"/>
                </a:solidFill>
                <a:latin typeface="Arial" panose="020B0604020202020204" pitchFamily="34" charset="0"/>
              </a:rPr>
              <a:t>S6</a:t>
            </a:r>
            <a:endParaRPr kumimoji="0" lang="fr-FR" altLang="fr-FR" sz="1800" b="0" i="0" u="none" strike="noStrike" cap="none" normalizeH="0" baseline="0" dirty="0">
              <a:ln>
                <a:noFill/>
              </a:ln>
              <a:solidFill>
                <a:schemeClr val="tx1"/>
              </a:solidFill>
              <a:effectLst/>
              <a:latin typeface="Arial" panose="020B0604020202020204" pitchFamily="34" charset="0"/>
            </a:endParaRPr>
          </a:p>
        </p:txBody>
      </p:sp>
      <p:sp>
        <p:nvSpPr>
          <p:cNvPr id="6" name="Text Box 4"/>
          <p:cNvSpPr txBox="1">
            <a:spLocks noChangeArrowheads="1"/>
          </p:cNvSpPr>
          <p:nvPr/>
        </p:nvSpPr>
        <p:spPr bwMode="auto">
          <a:xfrm>
            <a:off x="242933" y="669925"/>
            <a:ext cx="11541236" cy="5936937"/>
          </a:xfrm>
          <a:prstGeom prst="rect">
            <a:avLst/>
          </a:prstGeom>
          <a:noFill/>
          <a:ln w="25400" algn="ctr">
            <a:solidFill>
              <a:schemeClr val="bg1"/>
            </a:solidFill>
            <a:prstDash val="dash"/>
            <a:miter lim="800000"/>
            <a:headEnd/>
            <a:tailEnd/>
          </a:ln>
          <a:effectLst/>
          <a:extLst>
            <a:ext uri="{909E8E84-426E-40DD-AFC4-6F175D3DCCD1}">
              <a14:hiddenFill xmlns:a14="http://schemas.microsoft.com/office/drawing/2010/main">
                <a:solidFill>
                  <a:srgbClr val="5B9BD5"/>
                </a:solidFill>
              </a14:hiddenFill>
            </a:ex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pPr>
              <a:lnSpc>
                <a:spcPct val="150000"/>
              </a:lnSpc>
            </a:pPr>
            <a:r>
              <a:rPr lang="fr-FR" sz="2200" b="1" dirty="0">
                <a:latin typeface="Arial" panose="020B0604020202020204" pitchFamily="34" charset="0"/>
                <a:cs typeface="Arial" panose="020B0604020202020204" pitchFamily="34" charset="0"/>
              </a:rPr>
              <a:t>4) </a:t>
            </a:r>
            <a:r>
              <a:rPr lang="fr-FR" sz="2200" b="1" u="sng" dirty="0">
                <a:latin typeface="Arial" panose="020B0604020202020204" pitchFamily="34" charset="0"/>
                <a:cs typeface="Arial" panose="020B0604020202020204" pitchFamily="34" charset="0"/>
              </a:rPr>
              <a:t>Recopie </a:t>
            </a:r>
            <a:r>
              <a:rPr lang="fr-FR" sz="2200" b="1" dirty="0">
                <a:latin typeface="Arial" panose="020B0604020202020204" pitchFamily="34" charset="0"/>
                <a:cs typeface="Arial" panose="020B0604020202020204" pitchFamily="34" charset="0"/>
              </a:rPr>
              <a:t>chaque phrase en mettant un pronom sujet qui convienne:</a:t>
            </a:r>
            <a:endParaRPr lang="fr-FR" sz="2200" dirty="0">
              <a:latin typeface="Arial" panose="020B0604020202020204" pitchFamily="34" charset="0"/>
              <a:cs typeface="Arial" panose="020B0604020202020204" pitchFamily="34" charset="0"/>
            </a:endParaRPr>
          </a:p>
          <a:p>
            <a:pPr>
              <a:lnSpc>
                <a:spcPct val="150000"/>
              </a:lnSpc>
            </a:pPr>
            <a:r>
              <a:rPr lang="fr-FR" sz="2200" i="1" dirty="0">
                <a:latin typeface="Arial" panose="020B0604020202020204" pitchFamily="34" charset="0"/>
                <a:cs typeface="Arial" panose="020B0604020202020204" pitchFamily="34" charset="0"/>
              </a:rPr>
              <a:t>..........ont grignoté toute la salade. - Cette nuit, .......... as rêvé. -...........a dérobé une tranche de jambon . - Hier, ...........ai terminé mon travail. - ................. avez ajouté de la farine. – ……..a accepté de venir avec nous- </a:t>
            </a:r>
          </a:p>
          <a:p>
            <a:pPr>
              <a:lnSpc>
                <a:spcPct val="150000"/>
              </a:lnSpc>
            </a:pPr>
            <a:r>
              <a:rPr lang="fr-FR" sz="2200" i="1" cap="all" dirty="0">
                <a:latin typeface="Arial" panose="020B0604020202020204" pitchFamily="34" charset="0"/>
                <a:cs typeface="Arial" panose="020B0604020202020204" pitchFamily="34" charset="0"/>
              </a:rPr>
              <a:t>**à</a:t>
            </a:r>
            <a:r>
              <a:rPr lang="fr-FR" sz="2200" i="1" dirty="0">
                <a:latin typeface="Arial" panose="020B0604020202020204" pitchFamily="34" charset="0"/>
                <a:cs typeface="Arial" panose="020B0604020202020204" pitchFamily="34" charset="0"/>
              </a:rPr>
              <a:t> l’annonce de cette nouvelle, ............... avons sangloté.</a:t>
            </a:r>
            <a:endParaRPr lang="fr-FR" sz="2200" dirty="0">
              <a:latin typeface="Arial" panose="020B0604020202020204" pitchFamily="34" charset="0"/>
              <a:cs typeface="Arial" panose="020B0604020202020204" pitchFamily="34" charset="0"/>
            </a:endParaRPr>
          </a:p>
          <a:p>
            <a:pPr>
              <a:lnSpc>
                <a:spcPct val="150000"/>
              </a:lnSpc>
            </a:pPr>
            <a:r>
              <a:rPr lang="fr-FR" sz="2200" dirty="0">
                <a:latin typeface="Arial" panose="020B0604020202020204" pitchFamily="34" charset="0"/>
                <a:cs typeface="Arial" panose="020B0604020202020204" pitchFamily="34" charset="0"/>
              </a:rPr>
              <a:t> </a:t>
            </a:r>
          </a:p>
          <a:p>
            <a:pPr>
              <a:lnSpc>
                <a:spcPct val="150000"/>
              </a:lnSpc>
            </a:pPr>
            <a:r>
              <a:rPr lang="fr-FR" sz="2200" b="1" dirty="0">
                <a:latin typeface="Arial" panose="020B0604020202020204" pitchFamily="34" charset="0"/>
                <a:cs typeface="Arial" panose="020B0604020202020204" pitchFamily="34" charset="0"/>
              </a:rPr>
              <a:t>** 5) </a:t>
            </a:r>
            <a:r>
              <a:rPr lang="fr-FR" sz="2200" b="1" u="sng" dirty="0">
                <a:latin typeface="Arial" panose="020B0604020202020204" pitchFamily="34" charset="0"/>
                <a:cs typeface="Arial" panose="020B0604020202020204" pitchFamily="34" charset="0"/>
              </a:rPr>
              <a:t>Transpose </a:t>
            </a:r>
            <a:r>
              <a:rPr lang="fr-FR" sz="2200" b="1" dirty="0">
                <a:latin typeface="Arial" panose="020B0604020202020204" pitchFamily="34" charset="0"/>
                <a:cs typeface="Arial" panose="020B0604020202020204" pitchFamily="34" charset="0"/>
              </a:rPr>
              <a:t>au passé composé en commençant par </a:t>
            </a:r>
            <a:r>
              <a:rPr lang="fr-FR" sz="2200" b="1" i="1" dirty="0">
                <a:latin typeface="Arial" panose="020B0604020202020204" pitchFamily="34" charset="0"/>
                <a:cs typeface="Arial" panose="020B0604020202020204" pitchFamily="34" charset="0"/>
              </a:rPr>
              <a:t>hier</a:t>
            </a:r>
            <a:r>
              <a:rPr lang="fr-FR" sz="2200" b="1" dirty="0">
                <a:latin typeface="Arial" panose="020B0604020202020204" pitchFamily="34" charset="0"/>
                <a:cs typeface="Arial" panose="020B0604020202020204" pitchFamily="34" charset="0"/>
              </a:rPr>
              <a:t> :</a:t>
            </a:r>
            <a:endParaRPr lang="fr-FR" sz="2200" dirty="0">
              <a:latin typeface="Arial" panose="020B0604020202020204" pitchFamily="34" charset="0"/>
              <a:cs typeface="Arial" panose="020B0604020202020204" pitchFamily="34" charset="0"/>
            </a:endParaRPr>
          </a:p>
          <a:p>
            <a:pPr>
              <a:lnSpc>
                <a:spcPct val="150000"/>
              </a:lnSpc>
            </a:pPr>
            <a:r>
              <a:rPr lang="fr-FR" sz="2200" i="1" dirty="0">
                <a:latin typeface="Arial" panose="020B0604020202020204" pitchFamily="34" charset="0"/>
                <a:cs typeface="Arial" panose="020B0604020202020204" pitchFamily="34" charset="0"/>
              </a:rPr>
              <a:t>Aujourd’hui, Jules et Nathan passent leur journée au bord de l’étang. Le matin, ils lancent leur ligne plusieurs fois. Ils n’attrapent aucun poisson. Dans l’après-midi, le flotteur de Jules plonge dans l’eau ; le garçon tire un coup sec sur sa ligne et remonte une belle truite. Il décroche l’animal mais la truite glisse de ses mains; elle file à toute vitesse entre les pierres. </a:t>
            </a:r>
            <a:endParaRPr lang="fr-FR" sz="2200" dirty="0">
              <a:latin typeface="Arial" panose="020B0604020202020204" pitchFamily="34" charset="0"/>
              <a:cs typeface="Arial" panose="020B0604020202020204" pitchFamily="34" charset="0"/>
            </a:endParaRPr>
          </a:p>
          <a:p>
            <a:pPr>
              <a:lnSpc>
                <a:spcPct val="150000"/>
              </a:lnSpc>
            </a:pPr>
            <a:endParaRPr lang="fr-FR" sz="2000" dirty="0">
              <a:latin typeface="Arial" panose="020B0604020202020204" pitchFamily="34" charset="0"/>
              <a:cs typeface="Arial" panose="020B0604020202020204" pitchFamily="34" charset="0"/>
            </a:endParaRPr>
          </a:p>
        </p:txBody>
      </p:sp>
      <p:cxnSp>
        <p:nvCxnSpPr>
          <p:cNvPr id="1030" name="AutoShape 6"/>
          <p:cNvCxnSpPr>
            <a:cxnSpLocks noChangeShapeType="1"/>
          </p:cNvCxnSpPr>
          <p:nvPr/>
        </p:nvCxnSpPr>
        <p:spPr bwMode="auto">
          <a:xfrm>
            <a:off x="808038" y="341313"/>
            <a:ext cx="4343400" cy="15875"/>
          </a:xfrm>
          <a:prstGeom prst="straightConnector1">
            <a:avLst/>
          </a:prstGeom>
          <a:noFill/>
          <a:ln w="25400">
            <a:solidFill>
              <a:srgbClr val="7030A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000000"/>
                  </a:outerShdw>
                </a:effectLst>
              </a14:hiddenEffects>
            </a:ext>
          </a:extLst>
        </p:spPr>
      </p:cxnSp>
      <p:sp>
        <p:nvSpPr>
          <p:cNvPr id="7" name="Text Box 3">
            <a:extLst>
              <a:ext uri="{FF2B5EF4-FFF2-40B4-BE49-F238E27FC236}">
                <a16:creationId xmlns:a16="http://schemas.microsoft.com/office/drawing/2014/main" id="{C3EDD2CE-7140-ED46-B8C7-4D19FA2D44AE}"/>
              </a:ext>
            </a:extLst>
          </p:cNvPr>
          <p:cNvSpPr txBox="1">
            <a:spLocks noChangeArrowheads="1"/>
          </p:cNvSpPr>
          <p:nvPr/>
        </p:nvSpPr>
        <p:spPr bwMode="auto">
          <a:xfrm>
            <a:off x="808038" y="403225"/>
            <a:ext cx="7519098" cy="334963"/>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fr-FR" altLang="fr-FR" sz="1400" b="1" i="0" u="none" strike="noStrike" cap="none" normalizeH="0" baseline="0" dirty="0">
                <a:ln>
                  <a:noFill/>
                </a:ln>
                <a:solidFill>
                  <a:srgbClr val="000000"/>
                </a:solidFill>
                <a:effectLst/>
                <a:latin typeface="Arial" panose="020B0604020202020204" pitchFamily="34" charset="0"/>
              </a:rPr>
              <a:t>Jours 2,3, 4 </a:t>
            </a:r>
            <a:r>
              <a:rPr kumimoji="0" lang="fr-FR" altLang="fr-FR" sz="1400" b="0" i="1" u="none" strike="noStrike" cap="none" normalizeH="0" baseline="0" dirty="0">
                <a:ln>
                  <a:noFill/>
                </a:ln>
                <a:solidFill>
                  <a:srgbClr val="000000"/>
                </a:solidFill>
                <a:effectLst/>
                <a:latin typeface="Arial" panose="020B0604020202020204" pitchFamily="34" charset="0"/>
              </a:rPr>
              <a:t>Structuration : le passé composé des verbes du 1</a:t>
            </a:r>
            <a:r>
              <a:rPr kumimoji="0" lang="fr-FR" altLang="fr-FR" sz="1400" b="0" i="1" u="none" strike="noStrike" cap="none" normalizeH="0" baseline="30000" dirty="0">
                <a:ln>
                  <a:noFill/>
                </a:ln>
                <a:solidFill>
                  <a:srgbClr val="000000"/>
                </a:solidFill>
                <a:effectLst/>
                <a:latin typeface="Arial" panose="020B0604020202020204" pitchFamily="34" charset="0"/>
              </a:rPr>
              <a:t>er</a:t>
            </a:r>
            <a:r>
              <a:rPr kumimoji="0" lang="fr-FR" altLang="fr-FR" sz="1400" b="0" i="1" u="none" strike="noStrike" cap="none" normalizeH="0" baseline="0" dirty="0">
                <a:ln>
                  <a:noFill/>
                </a:ln>
                <a:solidFill>
                  <a:srgbClr val="000000"/>
                </a:solidFill>
                <a:effectLst/>
                <a:latin typeface="Arial" panose="020B0604020202020204" pitchFamily="34" charset="0"/>
              </a:rPr>
              <a:t> groupe avec l’auxiliaire avoir</a:t>
            </a:r>
            <a:endParaRPr kumimoji="0" lang="fr-FR" altLang="fr-FR"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151515057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2"/>
          <p:cNvSpPr>
            <a:spLocks noChangeArrowheads="1"/>
          </p:cNvSpPr>
          <p:nvPr/>
        </p:nvSpPr>
        <p:spPr bwMode="auto">
          <a:xfrm>
            <a:off x="30163" y="90488"/>
            <a:ext cx="777875" cy="533400"/>
          </a:xfrm>
          <a:prstGeom prst="ellipse">
            <a:avLst/>
          </a:prstGeom>
          <a:solidFill>
            <a:srgbClr val="7030A0"/>
          </a:solidFill>
          <a:ln w="25400" algn="ctr">
            <a:solidFill>
              <a:srgbClr val="000000"/>
            </a:solidFill>
            <a:round/>
            <a:headEnd/>
            <a:tailEnd/>
          </a:ln>
          <a:effectLst/>
          <a:extLst/>
        </p:spPr>
        <p:txBody>
          <a:bodyPr vert="horz" wrap="square" lIns="36576" tIns="36576" rIns="36576" bIns="36576" numCol="1" anchor="t" anchorCtr="0" compatLnSpc="1">
            <a:prstTxWarp prst="textNoShape">
              <a:avLst/>
            </a:prstTxWarp>
          </a:bodyPr>
          <a:lstStyle/>
          <a:p>
            <a:pPr lvl="0" algn="ctr" eaLnBrk="0" fontAlgn="base" hangingPunct="0">
              <a:spcBef>
                <a:spcPct val="0"/>
              </a:spcBef>
              <a:spcAft>
                <a:spcPct val="0"/>
              </a:spcAft>
            </a:pPr>
            <a:r>
              <a:rPr lang="fr-FR" altLang="fr-FR" sz="2000" dirty="0">
                <a:solidFill>
                  <a:srgbClr val="000000"/>
                </a:solidFill>
                <a:latin typeface="Arial" panose="020B0604020202020204" pitchFamily="34" charset="0"/>
              </a:rPr>
              <a:t>S6</a:t>
            </a:r>
            <a:endParaRPr kumimoji="0" lang="fr-FR" altLang="fr-FR" sz="1800" b="0" i="0" u="none" strike="noStrike" cap="none" normalizeH="0" baseline="0" dirty="0">
              <a:ln>
                <a:noFill/>
              </a:ln>
              <a:solidFill>
                <a:schemeClr val="tx1"/>
              </a:solidFill>
              <a:effectLst/>
              <a:latin typeface="Arial" panose="020B0604020202020204" pitchFamily="34" charset="0"/>
            </a:endParaRPr>
          </a:p>
        </p:txBody>
      </p:sp>
      <p:sp>
        <p:nvSpPr>
          <p:cNvPr id="6" name="Text Box 4"/>
          <p:cNvSpPr txBox="1">
            <a:spLocks noChangeArrowheads="1"/>
          </p:cNvSpPr>
          <p:nvPr/>
        </p:nvSpPr>
        <p:spPr bwMode="auto">
          <a:xfrm>
            <a:off x="242933" y="669925"/>
            <a:ext cx="11541236" cy="5936937"/>
          </a:xfrm>
          <a:prstGeom prst="rect">
            <a:avLst/>
          </a:prstGeom>
          <a:noFill/>
          <a:ln w="25400" algn="ctr">
            <a:solidFill>
              <a:schemeClr val="bg1"/>
            </a:solidFill>
            <a:prstDash val="dash"/>
            <a:miter lim="800000"/>
            <a:headEnd/>
            <a:tailEnd/>
          </a:ln>
          <a:effectLst/>
          <a:extLst>
            <a:ext uri="{909E8E84-426E-40DD-AFC4-6F175D3DCCD1}">
              <a14:hiddenFill xmlns:a14="http://schemas.microsoft.com/office/drawing/2010/main">
                <a:solidFill>
                  <a:srgbClr val="5B9BD5"/>
                </a:solidFill>
              </a14:hiddenFill>
            </a:ex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pPr>
              <a:lnSpc>
                <a:spcPct val="150000"/>
              </a:lnSpc>
            </a:pPr>
            <a:r>
              <a:rPr lang="fr-FR" sz="2200" b="1" cap="all" dirty="0">
                <a:latin typeface="Arial" panose="020B0604020202020204" pitchFamily="34" charset="0"/>
                <a:cs typeface="Arial" panose="020B0604020202020204" pitchFamily="34" charset="0"/>
              </a:rPr>
              <a:t>6) </a:t>
            </a:r>
            <a:r>
              <a:rPr lang="fr-FR" sz="2200" b="1" u="sng" cap="all" dirty="0">
                <a:latin typeface="Arial" panose="020B0604020202020204" pitchFamily="34" charset="0"/>
                <a:cs typeface="Arial" panose="020B0604020202020204" pitchFamily="34" charset="0"/>
              </a:rPr>
              <a:t>é</a:t>
            </a:r>
            <a:r>
              <a:rPr lang="fr-FR" sz="2200" b="1" u="sng" dirty="0">
                <a:latin typeface="Arial" panose="020B0604020202020204" pitchFamily="34" charset="0"/>
                <a:cs typeface="Arial" panose="020B0604020202020204" pitchFamily="34" charset="0"/>
              </a:rPr>
              <a:t>cris</a:t>
            </a:r>
            <a:r>
              <a:rPr lang="fr-FR" sz="2200" b="1" dirty="0">
                <a:latin typeface="Arial" panose="020B0604020202020204" pitchFamily="34" charset="0"/>
                <a:cs typeface="Arial" panose="020B0604020202020204" pitchFamily="34" charset="0"/>
              </a:rPr>
              <a:t> les phrases en mettant les groupes sujets donnés à la bonne place :</a:t>
            </a:r>
            <a:endParaRPr lang="fr-FR" sz="2200" dirty="0">
              <a:latin typeface="Arial" panose="020B0604020202020204" pitchFamily="34" charset="0"/>
              <a:cs typeface="Arial" panose="020B0604020202020204" pitchFamily="34" charset="0"/>
            </a:endParaRPr>
          </a:p>
          <a:p>
            <a:pPr>
              <a:lnSpc>
                <a:spcPct val="150000"/>
              </a:lnSpc>
            </a:pPr>
            <a:r>
              <a:rPr lang="fr-FR" sz="2200" i="1" dirty="0">
                <a:latin typeface="Arial" panose="020B0604020202020204" pitchFamily="34" charset="0"/>
                <a:cs typeface="Arial" panose="020B0604020202020204" pitchFamily="34" charset="0"/>
              </a:rPr>
              <a:t>	</a:t>
            </a:r>
            <a:r>
              <a:rPr lang="fr-FR" sz="2200" i="1" dirty="0">
                <a:solidFill>
                  <a:srgbClr val="7030A0"/>
                </a:solidFill>
                <a:latin typeface="Arial" panose="020B0604020202020204" pitchFamily="34" charset="0"/>
                <a:cs typeface="Arial" panose="020B0604020202020204" pitchFamily="34" charset="0"/>
              </a:rPr>
              <a:t>la fillette - le garagiste – les lionnes – mes cousins </a:t>
            </a:r>
            <a:endParaRPr lang="fr-FR" sz="2200" dirty="0">
              <a:solidFill>
                <a:srgbClr val="7030A0"/>
              </a:solidFill>
              <a:latin typeface="Arial" panose="020B0604020202020204" pitchFamily="34" charset="0"/>
              <a:cs typeface="Arial" panose="020B0604020202020204" pitchFamily="34" charset="0"/>
            </a:endParaRPr>
          </a:p>
          <a:p>
            <a:pPr>
              <a:lnSpc>
                <a:spcPct val="150000"/>
              </a:lnSpc>
            </a:pPr>
            <a:r>
              <a:rPr lang="fr-FR" sz="2200" i="1" dirty="0">
                <a:latin typeface="Arial" panose="020B0604020202020204" pitchFamily="34" charset="0"/>
                <a:cs typeface="Arial" panose="020B0604020202020204" pitchFamily="34" charset="0"/>
              </a:rPr>
              <a:t>............. ont joué au football. –................... a réparé  la voiture. - Pour Mardi Gras, ............... a fabriqué un masque de dragon. - ................ ont chassé et ont attrapé des gazelles.</a:t>
            </a:r>
            <a:endParaRPr lang="fr-FR" sz="2200" dirty="0">
              <a:latin typeface="Arial" panose="020B0604020202020204" pitchFamily="34" charset="0"/>
              <a:cs typeface="Arial" panose="020B0604020202020204" pitchFamily="34" charset="0"/>
            </a:endParaRPr>
          </a:p>
          <a:p>
            <a:pPr>
              <a:lnSpc>
                <a:spcPct val="150000"/>
              </a:lnSpc>
            </a:pPr>
            <a:r>
              <a:rPr lang="fr-FR" sz="2200" dirty="0">
                <a:latin typeface="Arial" panose="020B0604020202020204" pitchFamily="34" charset="0"/>
                <a:cs typeface="Arial" panose="020B0604020202020204" pitchFamily="34" charset="0"/>
              </a:rPr>
              <a:t> </a:t>
            </a:r>
          </a:p>
          <a:p>
            <a:pPr>
              <a:lnSpc>
                <a:spcPct val="150000"/>
              </a:lnSpc>
            </a:pPr>
            <a:r>
              <a:rPr lang="fr-FR" sz="2200" b="1" dirty="0">
                <a:latin typeface="Arial" panose="020B0604020202020204" pitchFamily="34" charset="0"/>
                <a:cs typeface="Arial" panose="020B0604020202020204" pitchFamily="34" charset="0"/>
              </a:rPr>
              <a:t>7) </a:t>
            </a:r>
            <a:r>
              <a:rPr lang="fr-FR" sz="2200" b="1" u="sng" dirty="0">
                <a:latin typeface="Arial" panose="020B0604020202020204" pitchFamily="34" charset="0"/>
                <a:cs typeface="Arial" panose="020B0604020202020204" pitchFamily="34" charset="0"/>
              </a:rPr>
              <a:t>Recopie </a:t>
            </a:r>
            <a:r>
              <a:rPr lang="fr-FR" sz="2200" b="1" dirty="0">
                <a:latin typeface="Arial" panose="020B0604020202020204" pitchFamily="34" charset="0"/>
                <a:cs typeface="Arial" panose="020B0604020202020204" pitchFamily="34" charset="0"/>
              </a:rPr>
              <a:t>les phrases en écrivant le verbe au passé composé :</a:t>
            </a:r>
            <a:endParaRPr lang="fr-FR" sz="2200" dirty="0">
              <a:latin typeface="Arial" panose="020B0604020202020204" pitchFamily="34" charset="0"/>
              <a:cs typeface="Arial" panose="020B0604020202020204" pitchFamily="34" charset="0"/>
            </a:endParaRPr>
          </a:p>
          <a:p>
            <a:pPr>
              <a:lnSpc>
                <a:spcPct val="150000"/>
              </a:lnSpc>
            </a:pPr>
            <a:r>
              <a:rPr lang="fr-FR" sz="2200" i="1" dirty="0">
                <a:latin typeface="Arial" panose="020B0604020202020204" pitchFamily="34" charset="0"/>
                <a:cs typeface="Arial" panose="020B0604020202020204" pitchFamily="34" charset="0"/>
              </a:rPr>
              <a:t>La semaine dernière, les élèves (gagner) des livres. - Les maçons (poser) des briques. - Les enfants (laver) leurs mains. - La coiffeuse (couper) les cheveux de mon frère. - Vous (trouver) des champignons.</a:t>
            </a:r>
            <a:endParaRPr lang="fr-FR" sz="2200" dirty="0">
              <a:latin typeface="Arial" panose="020B0604020202020204" pitchFamily="34" charset="0"/>
              <a:cs typeface="Arial" panose="020B0604020202020204" pitchFamily="34" charset="0"/>
            </a:endParaRPr>
          </a:p>
          <a:p>
            <a:pPr>
              <a:lnSpc>
                <a:spcPct val="150000"/>
              </a:lnSpc>
            </a:pPr>
            <a:endParaRPr lang="fr-FR" sz="2000" dirty="0">
              <a:latin typeface="Arial" panose="020B0604020202020204" pitchFamily="34" charset="0"/>
              <a:cs typeface="Arial" panose="020B0604020202020204" pitchFamily="34" charset="0"/>
            </a:endParaRPr>
          </a:p>
        </p:txBody>
      </p:sp>
      <p:cxnSp>
        <p:nvCxnSpPr>
          <p:cNvPr id="1030" name="AutoShape 6"/>
          <p:cNvCxnSpPr>
            <a:cxnSpLocks noChangeShapeType="1"/>
          </p:cNvCxnSpPr>
          <p:nvPr/>
        </p:nvCxnSpPr>
        <p:spPr bwMode="auto">
          <a:xfrm>
            <a:off x="808038" y="341313"/>
            <a:ext cx="4343400" cy="15875"/>
          </a:xfrm>
          <a:prstGeom prst="straightConnector1">
            <a:avLst/>
          </a:prstGeom>
          <a:noFill/>
          <a:ln w="25400">
            <a:solidFill>
              <a:srgbClr val="7030A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000000"/>
                  </a:outerShdw>
                </a:effectLst>
              </a14:hiddenEffects>
            </a:ext>
          </a:extLst>
        </p:spPr>
      </p:cxnSp>
      <p:sp>
        <p:nvSpPr>
          <p:cNvPr id="7" name="Text Box 3">
            <a:extLst>
              <a:ext uri="{FF2B5EF4-FFF2-40B4-BE49-F238E27FC236}">
                <a16:creationId xmlns:a16="http://schemas.microsoft.com/office/drawing/2014/main" id="{C3EDD2CE-7140-ED46-B8C7-4D19FA2D44AE}"/>
              </a:ext>
            </a:extLst>
          </p:cNvPr>
          <p:cNvSpPr txBox="1">
            <a:spLocks noChangeArrowheads="1"/>
          </p:cNvSpPr>
          <p:nvPr/>
        </p:nvSpPr>
        <p:spPr bwMode="auto">
          <a:xfrm>
            <a:off x="808038" y="403225"/>
            <a:ext cx="7519098" cy="334963"/>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fr-FR" altLang="fr-FR" sz="1400" b="1" i="0" u="none" strike="noStrike" cap="none" normalizeH="0" baseline="0" dirty="0">
                <a:ln>
                  <a:noFill/>
                </a:ln>
                <a:solidFill>
                  <a:srgbClr val="000000"/>
                </a:solidFill>
                <a:effectLst/>
                <a:latin typeface="Arial" panose="020B0604020202020204" pitchFamily="34" charset="0"/>
              </a:rPr>
              <a:t>Jours 2,3, 4 </a:t>
            </a:r>
            <a:r>
              <a:rPr kumimoji="0" lang="fr-FR" altLang="fr-FR" sz="1400" b="0" i="1" u="none" strike="noStrike" cap="none" normalizeH="0" baseline="0" dirty="0">
                <a:ln>
                  <a:noFill/>
                </a:ln>
                <a:solidFill>
                  <a:srgbClr val="000000"/>
                </a:solidFill>
                <a:effectLst/>
                <a:latin typeface="Arial" panose="020B0604020202020204" pitchFamily="34" charset="0"/>
              </a:rPr>
              <a:t>Structuration : le passé composé des verbes du 1</a:t>
            </a:r>
            <a:r>
              <a:rPr kumimoji="0" lang="fr-FR" altLang="fr-FR" sz="1400" b="0" i="1" u="none" strike="noStrike" cap="none" normalizeH="0" baseline="30000" dirty="0">
                <a:ln>
                  <a:noFill/>
                </a:ln>
                <a:solidFill>
                  <a:srgbClr val="000000"/>
                </a:solidFill>
                <a:effectLst/>
                <a:latin typeface="Arial" panose="020B0604020202020204" pitchFamily="34" charset="0"/>
              </a:rPr>
              <a:t>er</a:t>
            </a:r>
            <a:r>
              <a:rPr kumimoji="0" lang="fr-FR" altLang="fr-FR" sz="1400" b="0" i="1" u="none" strike="noStrike" cap="none" normalizeH="0" baseline="0" dirty="0">
                <a:ln>
                  <a:noFill/>
                </a:ln>
                <a:solidFill>
                  <a:srgbClr val="000000"/>
                </a:solidFill>
                <a:effectLst/>
                <a:latin typeface="Arial" panose="020B0604020202020204" pitchFamily="34" charset="0"/>
              </a:rPr>
              <a:t> groupe avec l’auxiliaire avoir</a:t>
            </a:r>
            <a:endParaRPr kumimoji="0" lang="fr-FR" altLang="fr-FR"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311796202"/>
      </p:ext>
    </p:extLst>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584</TotalTime>
  <Words>801</Words>
  <Application>Microsoft Macintosh PowerPoint</Application>
  <PresentationFormat>Grand écran</PresentationFormat>
  <Paragraphs>116</Paragraphs>
  <Slides>9</Slides>
  <Notes>0</Notes>
  <HiddenSlides>0</HiddenSlides>
  <MMClips>0</MMClips>
  <ScaleCrop>false</ScaleCrop>
  <HeadingPairs>
    <vt:vector size="6" baseType="variant">
      <vt:variant>
        <vt:lpstr>Polices utilisées</vt:lpstr>
      </vt:variant>
      <vt:variant>
        <vt:i4>4</vt:i4>
      </vt:variant>
      <vt:variant>
        <vt:lpstr>Thème</vt:lpstr>
      </vt:variant>
      <vt:variant>
        <vt:i4>1</vt:i4>
      </vt:variant>
      <vt:variant>
        <vt:lpstr>Titres des diapositives</vt:lpstr>
      </vt:variant>
      <vt:variant>
        <vt:i4>9</vt:i4>
      </vt:variant>
    </vt:vector>
  </HeadingPairs>
  <TitlesOfParts>
    <vt:vector size="14" baseType="lpstr">
      <vt:lpstr>Arial </vt:lpstr>
      <vt:lpstr>Arial</vt:lpstr>
      <vt:lpstr>Calibri</vt:lpstr>
      <vt:lpstr>Calibri Light</vt:lpstr>
      <vt:lpstr>Thème Office</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Company>Hewlett-Packard</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Christelle</dc:creator>
  <cp:lastModifiedBy>stephanie supervie</cp:lastModifiedBy>
  <cp:revision>56</cp:revision>
  <dcterms:created xsi:type="dcterms:W3CDTF">2017-07-06T09:04:06Z</dcterms:created>
  <dcterms:modified xsi:type="dcterms:W3CDTF">2018-08-27T13:53:59Z</dcterms:modified>
</cp:coreProperties>
</file>