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300" r:id="rId4"/>
    <p:sldId id="295" r:id="rId5"/>
    <p:sldId id="299" r:id="rId6"/>
    <p:sldId id="296" r:id="rId7"/>
    <p:sldId id="267" r:id="rId8"/>
    <p:sldId id="302" r:id="rId9"/>
    <p:sldId id="301" r:id="rId10"/>
    <p:sldId id="297" r:id="rId11"/>
    <p:sldId id="303" r:id="rId12"/>
    <p:sldId id="304" r:id="rId13"/>
    <p:sldId id="305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28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424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44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58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67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02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98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04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32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65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55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17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55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E3CC4-CBCB-49D5-9F95-4E4CBBFDB124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39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.jp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jpeg"/><Relationship Id="rId7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.jp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age 3"/>
          <p:cNvSpPr/>
          <p:nvPr/>
        </p:nvSpPr>
        <p:spPr>
          <a:xfrm>
            <a:off x="4228027" y="2373926"/>
            <a:ext cx="1877138" cy="995627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Jokerman" panose="04090605060D06020702" pitchFamily="82" charset="0"/>
              </a:rPr>
              <a:t>Le visiteur</a:t>
            </a:r>
          </a:p>
        </p:txBody>
      </p:sp>
      <p:cxnSp>
        <p:nvCxnSpPr>
          <p:cNvPr id="7" name="Connecteur en arc 6"/>
          <p:cNvCxnSpPr>
            <a:stCxn id="4" idx="3"/>
          </p:cNvCxnSpPr>
          <p:nvPr/>
        </p:nvCxnSpPr>
        <p:spPr>
          <a:xfrm rot="16200000" flipV="1">
            <a:off x="3278673" y="542928"/>
            <a:ext cx="1492675" cy="228317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 rot="1041502">
            <a:off x="3052903" y="98526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C00000"/>
                </a:solidFill>
                <a:latin typeface="28 Days Later" pitchFamily="34" charset="0"/>
              </a:rPr>
              <a:t>Une histoire</a:t>
            </a:r>
          </a:p>
        </p:txBody>
      </p:sp>
      <p:cxnSp>
        <p:nvCxnSpPr>
          <p:cNvPr id="28" name="Connecteur en arc 27"/>
          <p:cNvCxnSpPr/>
          <p:nvPr/>
        </p:nvCxnSpPr>
        <p:spPr>
          <a:xfrm rot="10800000" flipV="1">
            <a:off x="2055577" y="3140968"/>
            <a:ext cx="2172453" cy="35985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>
            <a:hlinkClick r:id="rId2" action="ppaction://hlinksldjump"/>
          </p:cNvPr>
          <p:cNvSpPr txBox="1"/>
          <p:nvPr/>
        </p:nvSpPr>
        <p:spPr>
          <a:xfrm rot="20146796">
            <a:off x="2946515" y="3154821"/>
            <a:ext cx="1125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C00000"/>
                </a:solidFill>
                <a:latin typeface="28 Days Later" pitchFamily="34" charset="0"/>
              </a:rPr>
              <a:t>Mots de reprise</a:t>
            </a:r>
          </a:p>
        </p:txBody>
      </p:sp>
      <p:cxnSp>
        <p:nvCxnSpPr>
          <p:cNvPr id="74" name="Connecteur en arc 73"/>
          <p:cNvCxnSpPr/>
          <p:nvPr/>
        </p:nvCxnSpPr>
        <p:spPr>
          <a:xfrm rot="5400000" flipH="1" flipV="1">
            <a:off x="5244221" y="735770"/>
            <a:ext cx="1715483" cy="136672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 rot="18119660">
            <a:off x="5576486" y="1146313"/>
            <a:ext cx="807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28 Days Later" pitchFamily="34" charset="0"/>
              </a:rPr>
              <a:t>QUI</a:t>
            </a:r>
            <a:r>
              <a:rPr lang="fr-FR" dirty="0">
                <a:latin typeface="+mj-lt"/>
              </a:rPr>
              <a:t>?</a:t>
            </a:r>
          </a:p>
        </p:txBody>
      </p:sp>
      <p:sp>
        <p:nvSpPr>
          <p:cNvPr id="82" name="ZoneTexte 81"/>
          <p:cNvSpPr txBox="1"/>
          <p:nvPr/>
        </p:nvSpPr>
        <p:spPr>
          <a:xfrm>
            <a:off x="5453376" y="257568"/>
            <a:ext cx="2201423" cy="314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>
                <a:latin typeface="Alamain" pitchFamily="34" charset="0"/>
              </a:rPr>
              <a:t>Un narrateur extérieur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260557" y="73397"/>
            <a:ext cx="1026617" cy="387386"/>
          </a:xfrm>
          <a:prstGeom prst="rect">
            <a:avLst/>
          </a:prstGeom>
          <a:noFill/>
        </p:spPr>
        <p:txBody>
          <a:bodyPr wrap="square" lIns="0" tIns="216000" rIns="0" bIns="0" rtlCol="0" anchor="b" anchorCtr="0">
            <a:noAutofit/>
          </a:bodyPr>
          <a:lstStyle/>
          <a:p>
            <a:r>
              <a:rPr lang="fr-FR" sz="1100" b="1" dirty="0">
                <a:solidFill>
                  <a:srgbClr val="00B050"/>
                </a:solidFill>
                <a:latin typeface="Alamain" pitchFamily="34" charset="0"/>
              </a:rPr>
              <a:t>HARP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1392156" y="100121"/>
            <a:ext cx="3305808" cy="314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b="1" dirty="0">
                <a:solidFill>
                  <a:srgbClr val="00B050"/>
                </a:solidFill>
                <a:latin typeface="Alamain" pitchFamily="34" charset="0"/>
              </a:rPr>
              <a:t>Chez lui, seul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151915" y="560030"/>
            <a:ext cx="2510520" cy="314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b="1" dirty="0">
                <a:solidFill>
                  <a:srgbClr val="00B050"/>
                </a:solidFill>
                <a:latin typeface="Alamain" pitchFamily="34" charset="0"/>
              </a:rPr>
              <a:t>Le soir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-322247" y="3322662"/>
            <a:ext cx="2841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On : l’homme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1534008" y="3589334"/>
            <a:ext cx="168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Il: l’homme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-128985" y="3866595"/>
            <a:ext cx="4456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Cela : le fait de voir l’homme gigantesque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109175" y="4293658"/>
            <a:ext cx="16324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Le : l’homme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1798172" y="4319517"/>
            <a:ext cx="1485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Il : l’homme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59244" y="4656301"/>
            <a:ext cx="14629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Il: l’homme</a:t>
            </a:r>
          </a:p>
        </p:txBody>
      </p:sp>
      <p:sp>
        <p:nvSpPr>
          <p:cNvPr id="12" name="Ellipse 11"/>
          <p:cNvSpPr/>
          <p:nvPr/>
        </p:nvSpPr>
        <p:spPr>
          <a:xfrm>
            <a:off x="7256333" y="161535"/>
            <a:ext cx="1438030" cy="59849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  <a:r>
              <a:rPr lang="fr-FR" baseline="30000" dirty="0"/>
              <a:t>ème</a:t>
            </a:r>
            <a:r>
              <a:rPr lang="fr-FR" dirty="0"/>
              <a:t>   PS</a:t>
            </a:r>
          </a:p>
        </p:txBody>
      </p:sp>
      <p:sp>
        <p:nvSpPr>
          <p:cNvPr id="16" name="AutoShape 2" descr="Résultat de recherche d'images pour &quot;mon ami frédéric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63" name="Connecteur en arc 73"/>
          <p:cNvCxnSpPr/>
          <p:nvPr/>
        </p:nvCxnSpPr>
        <p:spPr>
          <a:xfrm flipV="1">
            <a:off x="5571001" y="1310174"/>
            <a:ext cx="1404436" cy="111910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ZoneTexte 69"/>
          <p:cNvSpPr txBox="1"/>
          <p:nvPr/>
        </p:nvSpPr>
        <p:spPr>
          <a:xfrm rot="18119660">
            <a:off x="5801161" y="1544372"/>
            <a:ext cx="116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28 Days Later" pitchFamily="34" charset="0"/>
              </a:rPr>
              <a:t>QUAND</a:t>
            </a:r>
            <a:r>
              <a:rPr lang="fr-FR" dirty="0">
                <a:latin typeface="+mj-lt"/>
              </a:rPr>
              <a:t>?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7071889" y="947980"/>
            <a:ext cx="1285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dirty="0">
                <a:solidFill>
                  <a:srgbClr val="FF0000"/>
                </a:solidFill>
                <a:latin typeface="Alamain" pitchFamily="34" charset="0"/>
              </a:rPr>
              <a:t>Au présent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1434129" y="4719184"/>
            <a:ext cx="1408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Tu: </a:t>
            </a:r>
            <a:r>
              <a:rPr lang="fr-FR" sz="16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Harp</a:t>
            </a:r>
            <a:endParaRPr lang="fr-FR" sz="1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280321" y="522334"/>
            <a:ext cx="1582904" cy="314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b="1" dirty="0">
                <a:solidFill>
                  <a:srgbClr val="00B050"/>
                </a:solidFill>
                <a:latin typeface="Alamain" pitchFamily="34" charset="0"/>
              </a:rPr>
              <a:t>Un inconnu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135412" y="922984"/>
            <a:ext cx="265941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b="1" dirty="0">
                <a:solidFill>
                  <a:srgbClr val="00B050"/>
                </a:solidFill>
                <a:latin typeface="Alamain" pitchFamily="34" charset="0"/>
              </a:rPr>
              <a:t>De taille moyenne, dans les 40 ans, avec des biceps, il porte un pull-over, une casquette à visière, des baskets démodés et un jean large, il a une musette sur le côté dont la bandoulière de toile est nouée comme une ficelle, il a une barbe d’au moins 3 jours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2842294" y="204237"/>
            <a:ext cx="15829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b="1" dirty="0">
                <a:solidFill>
                  <a:srgbClr val="00B050"/>
                </a:solidFill>
                <a:latin typeface="Alamain" pitchFamily="34" charset="0"/>
              </a:rPr>
              <a:t>Non, </a:t>
            </a:r>
            <a:r>
              <a:rPr lang="fr-FR" sz="1100" b="1" dirty="0" err="1">
                <a:solidFill>
                  <a:srgbClr val="00B050"/>
                </a:solidFill>
                <a:latin typeface="Alamain" pitchFamily="34" charset="0"/>
              </a:rPr>
              <a:t>Harp</a:t>
            </a:r>
            <a:r>
              <a:rPr lang="fr-FR" sz="1100" b="1" dirty="0">
                <a:solidFill>
                  <a:srgbClr val="00B050"/>
                </a:solidFill>
                <a:latin typeface="Alamain" pitchFamily="34" charset="0"/>
              </a:rPr>
              <a:t> ne le connaît pas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2891793" y="1327475"/>
            <a:ext cx="1582904" cy="568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b="1" dirty="0">
                <a:solidFill>
                  <a:srgbClr val="00B050"/>
                </a:solidFill>
                <a:latin typeface="Alamain" pitchFamily="34" charset="0"/>
              </a:rPr>
              <a:t>Pour ne pas dire qu’il est seul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2735436" y="2006121"/>
            <a:ext cx="1582904" cy="314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b="1" dirty="0">
                <a:solidFill>
                  <a:srgbClr val="00B050"/>
                </a:solidFill>
                <a:latin typeface="Alamain" pitchFamily="34" charset="0"/>
              </a:rPr>
              <a:t>Il note = il remarque</a:t>
            </a:r>
          </a:p>
        </p:txBody>
      </p:sp>
      <p:cxnSp>
        <p:nvCxnSpPr>
          <p:cNvPr id="39" name="Connecteur en arc 73"/>
          <p:cNvCxnSpPr/>
          <p:nvPr/>
        </p:nvCxnSpPr>
        <p:spPr>
          <a:xfrm flipV="1">
            <a:off x="6053073" y="1825457"/>
            <a:ext cx="1396695" cy="112064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 rot="18119660">
            <a:off x="5990687" y="1938548"/>
            <a:ext cx="1544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28 Days Later" pitchFamily="34" charset="0"/>
              </a:rPr>
              <a:t>Des indicateurs</a:t>
            </a:r>
            <a:endParaRPr lang="fr-FR" dirty="0">
              <a:latin typeface="+mj-lt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469400" y="1523148"/>
            <a:ext cx="1285984" cy="416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dirty="0">
                <a:solidFill>
                  <a:srgbClr val="FF0000"/>
                </a:solidFill>
                <a:latin typeface="Alamain" pitchFamily="34" charset="0"/>
              </a:rPr>
              <a:t>De temps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6554087" y="2071597"/>
            <a:ext cx="2841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C’est alors que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6433455" y="2494016"/>
            <a:ext cx="2841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À ce moment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6995628" y="2780026"/>
            <a:ext cx="1285984" cy="416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dirty="0">
                <a:solidFill>
                  <a:srgbClr val="FF0000"/>
                </a:solidFill>
                <a:latin typeface="Alamain" pitchFamily="34" charset="0"/>
              </a:rPr>
              <a:t>De logique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5588659" y="3162270"/>
            <a:ext cx="2841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Mais, c’était en fait, en plus</a:t>
            </a:r>
          </a:p>
        </p:txBody>
      </p:sp>
      <p:cxnSp>
        <p:nvCxnSpPr>
          <p:cNvPr id="49" name="Connecteur en arc 27"/>
          <p:cNvCxnSpPr>
            <a:endCxn id="52" idx="1"/>
          </p:cNvCxnSpPr>
          <p:nvPr/>
        </p:nvCxnSpPr>
        <p:spPr>
          <a:xfrm>
            <a:off x="5135050" y="3308986"/>
            <a:ext cx="1192762" cy="85085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>
            <a:hlinkClick r:id="rId2" action="ppaction://hlinksldjump"/>
          </p:cNvPr>
          <p:cNvSpPr txBox="1"/>
          <p:nvPr/>
        </p:nvSpPr>
        <p:spPr>
          <a:xfrm rot="2838324">
            <a:off x="4930997" y="3446170"/>
            <a:ext cx="1357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C00000"/>
                </a:solidFill>
                <a:latin typeface="28 Days Later" pitchFamily="34" charset="0"/>
              </a:rPr>
              <a:t>Mots de reprise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6327812" y="3951831"/>
            <a:ext cx="2488510" cy="416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dirty="0">
                <a:solidFill>
                  <a:srgbClr val="FF0000"/>
                </a:solidFill>
                <a:latin typeface="Alamain" pitchFamily="34" charset="0"/>
              </a:rPr>
              <a:t>Pour désigner l’homme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5892323" y="4380630"/>
            <a:ext cx="1197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on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7151331" y="4880798"/>
            <a:ext cx="636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qui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7052133" y="4517976"/>
            <a:ext cx="636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il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7690097" y="4517331"/>
            <a:ext cx="1284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L’étranger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8198762" y="4965062"/>
            <a:ext cx="636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le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8070469" y="5377341"/>
            <a:ext cx="969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Ce type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7688270" y="5751348"/>
            <a:ext cx="15763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Un homme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8430018" y="6202092"/>
            <a:ext cx="636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on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3098641" y="4348054"/>
            <a:ext cx="1485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L’ : l’homme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2540964" y="4720954"/>
            <a:ext cx="1408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Il : </a:t>
            </a:r>
            <a:r>
              <a:rPr lang="fr-FR" sz="16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Harp</a:t>
            </a:r>
            <a:endParaRPr lang="fr-FR" sz="1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59244" y="5118851"/>
            <a:ext cx="1485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je: l’homme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9" r="14533"/>
          <a:stretch/>
        </p:blipFill>
        <p:spPr>
          <a:xfrm>
            <a:off x="1446531" y="5045969"/>
            <a:ext cx="1215904" cy="1749313"/>
          </a:xfrm>
          <a:prstGeom prst="rect">
            <a:avLst/>
          </a:prstGeom>
        </p:spPr>
      </p:pic>
      <p:cxnSp>
        <p:nvCxnSpPr>
          <p:cNvPr id="73" name="Connecteur en arc 27"/>
          <p:cNvCxnSpPr/>
          <p:nvPr/>
        </p:nvCxnSpPr>
        <p:spPr>
          <a:xfrm rot="16200000" flipH="1">
            <a:off x="4112062" y="3763398"/>
            <a:ext cx="1656077" cy="74724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ZoneTexte 77">
            <a:hlinkClick r:id="rId2" action="ppaction://hlinksldjump"/>
          </p:cNvPr>
          <p:cNvSpPr txBox="1"/>
          <p:nvPr/>
        </p:nvSpPr>
        <p:spPr>
          <a:xfrm rot="2838324">
            <a:off x="4184275" y="3619004"/>
            <a:ext cx="1525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C00000"/>
                </a:solidFill>
                <a:latin typeface="28 Days Later" pitchFamily="34" charset="0"/>
              </a:rPr>
              <a:t>Des paragraphes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3705324" y="5675303"/>
            <a:ext cx="3290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C828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Problème Un inconnu sonne à la porte du héros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3509477" y="6132062"/>
            <a:ext cx="3290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C828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Description de l’homme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3583154" y="6483448"/>
            <a:ext cx="3290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C828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La rencontre entre l’homme et </a:t>
            </a:r>
            <a:r>
              <a:rPr lang="fr-FR" sz="1400" dirty="0" err="1">
                <a:solidFill>
                  <a:srgbClr val="C828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Harp</a:t>
            </a:r>
            <a:endParaRPr lang="fr-FR" sz="1400" dirty="0">
              <a:solidFill>
                <a:srgbClr val="C828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3567801" y="5238841"/>
            <a:ext cx="35835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C828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Présentation de l’histoire : qui, où, quand</a:t>
            </a:r>
          </a:p>
        </p:txBody>
      </p:sp>
    </p:spTree>
    <p:extLst>
      <p:ext uri="{BB962C8B-B14F-4D97-AF65-F5344CB8AC3E}">
        <p14:creationId xmlns:p14="http://schemas.microsoft.com/office/powerpoint/2010/main" val="422300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71" grpId="0"/>
      <p:bldP spid="82" grpId="0"/>
      <p:bldP spid="40" grpId="0"/>
      <p:bldP spid="47" grpId="0"/>
      <p:bldP spid="50" grpId="0"/>
      <p:bldP spid="60" grpId="0"/>
      <p:bldP spid="61" grpId="0"/>
      <p:bldP spid="64" grpId="0"/>
      <p:bldP spid="67" grpId="0"/>
      <p:bldP spid="65" grpId="0"/>
      <p:bldP spid="77" grpId="0"/>
      <p:bldP spid="12" grpId="0" animBg="1"/>
      <p:bldP spid="70" grpId="0"/>
      <p:bldP spid="75" grpId="0"/>
      <p:bldP spid="76" grpId="0"/>
      <p:bldP spid="34" grpId="0"/>
      <p:bldP spid="35" grpId="0"/>
      <p:bldP spid="36" grpId="0"/>
      <p:bldP spid="37" grpId="0"/>
      <p:bldP spid="38" grpId="0"/>
      <p:bldP spid="41" grpId="0"/>
      <p:bldP spid="42" grpId="0"/>
      <p:bldP spid="44" grpId="0"/>
      <p:bldP spid="45" grpId="0"/>
      <p:bldP spid="46" grpId="0"/>
      <p:bldP spid="48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2" grpId="0"/>
      <p:bldP spid="66" grpId="0"/>
      <p:bldP spid="68" grpId="0"/>
      <p:bldP spid="69" grpId="0"/>
      <p:bldP spid="78" grpId="0"/>
      <p:bldP spid="79" grpId="0"/>
      <p:bldP spid="80" grpId="0"/>
      <p:bldP spid="81" grpId="0"/>
      <p:bldP spid="8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692696"/>
            <a:ext cx="79928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COLLECTES</a:t>
            </a:r>
          </a:p>
          <a:p>
            <a:endParaRPr lang="fr-FR" dirty="0"/>
          </a:p>
          <a:p>
            <a:r>
              <a:rPr lang="fr-FR" b="1" dirty="0">
                <a:sym typeface="Wingdings" panose="05000000000000000000" pitchFamily="2" charset="2"/>
              </a:rPr>
              <a:t></a:t>
            </a:r>
            <a:r>
              <a:rPr lang="fr-FR" b="1" dirty="0"/>
              <a:t>-----------------------------------------------------------------------------------</a:t>
            </a:r>
            <a:endParaRPr lang="fr-FR" dirty="0"/>
          </a:p>
          <a:p>
            <a:r>
              <a:rPr lang="fr-FR" b="1" dirty="0"/>
              <a:t>COMPLEMENTS:</a:t>
            </a:r>
          </a:p>
          <a:p>
            <a:r>
              <a:rPr lang="fr-FR" b="1" dirty="0"/>
              <a:t>Il avait une musette sur le côté.</a:t>
            </a:r>
          </a:p>
          <a:p>
            <a:r>
              <a:rPr lang="fr-FR" b="1" dirty="0"/>
              <a:t>Aussitôt, l’homme est venu dans l’entrée.</a:t>
            </a:r>
            <a:endParaRPr lang="fr-FR" dirty="0"/>
          </a:p>
          <a:p>
            <a:r>
              <a:rPr lang="fr-FR" b="1" dirty="0">
                <a:sym typeface="Wingdings" panose="05000000000000000000" pitchFamily="2" charset="2"/>
              </a:rPr>
              <a:t></a:t>
            </a:r>
            <a:r>
              <a:rPr lang="fr-FR" b="1" dirty="0"/>
              <a:t>-----------------------------------------------------------------------------------</a:t>
            </a:r>
            <a:endParaRPr lang="fr-FR" dirty="0"/>
          </a:p>
          <a:p>
            <a:r>
              <a:rPr lang="fr-FR" b="1" dirty="0"/>
              <a:t>GROUPES VERBAUX 1:</a:t>
            </a:r>
          </a:p>
          <a:p>
            <a:r>
              <a:rPr lang="fr-FR" b="1" dirty="0"/>
              <a:t>Il avait une musette sur le côté.</a:t>
            </a:r>
          </a:p>
          <a:p>
            <a:r>
              <a:rPr lang="fr-FR" b="1" dirty="0"/>
              <a:t> </a:t>
            </a:r>
            <a:r>
              <a:rPr lang="fr-FR" b="1" dirty="0" err="1"/>
              <a:t>Harp</a:t>
            </a:r>
            <a:r>
              <a:rPr lang="fr-FR" b="1" dirty="0"/>
              <a:t> ouvre la porte.</a:t>
            </a:r>
          </a:p>
          <a:p>
            <a:r>
              <a:rPr lang="fr-FR" b="1" dirty="0"/>
              <a:t>Mes parents sont en haut.</a:t>
            </a:r>
            <a:endParaRPr lang="fr-FR" dirty="0"/>
          </a:p>
          <a:p>
            <a:r>
              <a:rPr lang="fr-FR" b="1" dirty="0">
                <a:sym typeface="Wingdings" panose="05000000000000000000" pitchFamily="2" charset="2"/>
              </a:rPr>
              <a:t></a:t>
            </a:r>
            <a:r>
              <a:rPr lang="fr-FR" b="1" dirty="0"/>
              <a:t>-----------------------------------------------------------------------------------</a:t>
            </a:r>
            <a:endParaRPr lang="fr-FR" dirty="0"/>
          </a:p>
          <a:p>
            <a:r>
              <a:rPr lang="fr-FR" b="1" dirty="0"/>
              <a:t>GROUPES VERBAUX 2:</a:t>
            </a:r>
          </a:p>
          <a:p>
            <a:r>
              <a:rPr lang="fr-FR" b="1" dirty="0"/>
              <a:t>L’homme parait gigantesque à </a:t>
            </a:r>
            <a:r>
              <a:rPr lang="fr-FR" b="1" dirty="0" err="1"/>
              <a:t>Harp</a:t>
            </a:r>
            <a:r>
              <a:rPr lang="fr-FR" b="1" dirty="0"/>
              <a:t>. La femme parait gigantesque à </a:t>
            </a:r>
            <a:r>
              <a:rPr lang="fr-FR" b="1" dirty="0" err="1"/>
              <a:t>Harp</a:t>
            </a:r>
            <a:r>
              <a:rPr lang="fr-FR" b="1" dirty="0"/>
              <a:t>.</a:t>
            </a:r>
            <a:endParaRPr lang="fr-FR" dirty="0"/>
          </a:p>
          <a:p>
            <a:r>
              <a:rPr lang="fr-FR" b="1" dirty="0"/>
              <a:t>Les hommes paraissent gigantesques à </a:t>
            </a:r>
            <a:r>
              <a:rPr lang="fr-FR" b="1" dirty="0" err="1"/>
              <a:t>Harp</a:t>
            </a:r>
            <a:r>
              <a:rPr lang="fr-FR" b="1" dirty="0"/>
              <a:t>. Les femmes paraissent gigantesques à </a:t>
            </a:r>
            <a:r>
              <a:rPr lang="fr-FR" b="1" dirty="0" err="1"/>
              <a:t>Harp</a:t>
            </a:r>
            <a:r>
              <a:rPr lang="fr-FR" b="1" dirty="0"/>
              <a:t>.</a:t>
            </a:r>
            <a:endParaRPr lang="fr-FR" dirty="0"/>
          </a:p>
          <a:p>
            <a:r>
              <a:rPr lang="fr-FR" b="1" dirty="0"/>
              <a:t>Il était certain. Ils sont certains. Elle est certaine. Elles sont certaines. 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9" r="14533"/>
          <a:stretch/>
        </p:blipFill>
        <p:spPr>
          <a:xfrm>
            <a:off x="7801104" y="5033923"/>
            <a:ext cx="1243775" cy="178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85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en arc 6"/>
          <p:cNvCxnSpPr/>
          <p:nvPr/>
        </p:nvCxnSpPr>
        <p:spPr>
          <a:xfrm rot="10800000">
            <a:off x="3000876" y="605086"/>
            <a:ext cx="1505172" cy="74452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à coins arrondis 2"/>
          <p:cNvSpPr/>
          <p:nvPr/>
        </p:nvSpPr>
        <p:spPr>
          <a:xfrm>
            <a:off x="3763075" y="1549667"/>
            <a:ext cx="2376264" cy="9028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LES GROUPES NOMINAUX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803283" y="118963"/>
            <a:ext cx="3162831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DES PRONOMS</a:t>
            </a:r>
          </a:p>
        </p:txBody>
      </p:sp>
      <p:sp>
        <p:nvSpPr>
          <p:cNvPr id="42" name="Nuage 41"/>
          <p:cNvSpPr/>
          <p:nvPr/>
        </p:nvSpPr>
        <p:spPr>
          <a:xfrm>
            <a:off x="3885940" y="2217562"/>
            <a:ext cx="2016224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Le visiteur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148562" y="1429478"/>
            <a:ext cx="2551229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NOMS PROPRES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117306" y="632172"/>
            <a:ext cx="1364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dirty="0">
                <a:latin typeface="Chinacat" panose="00000400000000000000" pitchFamily="2" charset="0"/>
              </a:rPr>
              <a:t>On, il, tu, je 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6750388" y="932147"/>
            <a:ext cx="2182279" cy="7150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Des verbes à l’infinitif</a:t>
            </a:r>
          </a:p>
        </p:txBody>
      </p:sp>
      <p:cxnSp>
        <p:nvCxnSpPr>
          <p:cNvPr id="40" name="Connecteur en arc 39"/>
          <p:cNvCxnSpPr/>
          <p:nvPr/>
        </p:nvCxnSpPr>
        <p:spPr>
          <a:xfrm rot="10800000">
            <a:off x="2409120" y="1884643"/>
            <a:ext cx="1275548" cy="50773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en arc 40"/>
          <p:cNvCxnSpPr/>
          <p:nvPr/>
        </p:nvCxnSpPr>
        <p:spPr>
          <a:xfrm rot="5400000" flipH="1" flipV="1">
            <a:off x="5853499" y="1470141"/>
            <a:ext cx="1008111" cy="74936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75334" y="1854738"/>
            <a:ext cx="2333784" cy="46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HARP</a:t>
            </a:r>
            <a:endParaRPr lang="fr-FR" dirty="0">
              <a:latin typeface="Alamain" pitchFamily="34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208099" y="6312982"/>
            <a:ext cx="13199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Alamain" pitchFamily="34" charset="0"/>
              </a:rPr>
              <a:t>Des arbres</a:t>
            </a:r>
          </a:p>
        </p:txBody>
      </p:sp>
      <p:pic>
        <p:nvPicPr>
          <p:cNvPr id="26" name="Image 25" descr="Private Investigator Smiley by mondspeer on DeviantAr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228" y="-5278"/>
            <a:ext cx="971550" cy="971550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9" r="14533"/>
          <a:stretch/>
        </p:blipFill>
        <p:spPr>
          <a:xfrm>
            <a:off x="7801104" y="5033923"/>
            <a:ext cx="1243775" cy="1789412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1490031" y="5920041"/>
            <a:ext cx="2029609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Alamain" pitchFamily="34" charset="0"/>
              </a:rPr>
              <a:t>L’étranger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75334" y="3420243"/>
            <a:ext cx="4313264" cy="7150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Des GN avec des déterminants différents</a:t>
            </a:r>
          </a:p>
        </p:txBody>
      </p:sp>
      <p:cxnSp>
        <p:nvCxnSpPr>
          <p:cNvPr id="30" name="Connecteur en arc 40"/>
          <p:cNvCxnSpPr/>
          <p:nvPr/>
        </p:nvCxnSpPr>
        <p:spPr>
          <a:xfrm rot="10800000" flipV="1">
            <a:off x="4355978" y="2933272"/>
            <a:ext cx="1156858" cy="42372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3656763" y="4074369"/>
            <a:ext cx="3254953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Un jeune garçon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390302" y="4459358"/>
            <a:ext cx="3254953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Ses parents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2182167" y="4789458"/>
            <a:ext cx="3800702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La maison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48563" y="5356234"/>
            <a:ext cx="13604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Les doigts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1840655" y="5301179"/>
            <a:ext cx="13416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Le bouton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181450" y="5928629"/>
            <a:ext cx="130050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Sa tête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6507666" y="1598334"/>
            <a:ext cx="22169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rgbClr val="C828C0"/>
                </a:solidFill>
                <a:latin typeface="Comic Sans MS" panose="030F0702030302020204" pitchFamily="66" charset="0"/>
              </a:rPr>
              <a:t>Être, voir, avoir, répondre, s’entendre, dire, monter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1496658" y="668351"/>
            <a:ext cx="1364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dirty="0">
                <a:latin typeface="Chinacat" panose="00000400000000000000" pitchFamily="2" charset="0"/>
              </a:rPr>
              <a:t>Le, l’</a:t>
            </a: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311" y="1474401"/>
            <a:ext cx="736165" cy="74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034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49" grpId="0" animBg="1"/>
      <p:bldP spid="52" grpId="0"/>
      <p:bldP spid="53" grpId="0" animBg="1"/>
      <p:bldP spid="44" grpId="0"/>
      <p:bldP spid="56" grpId="0"/>
      <p:bldP spid="23" grpId="0"/>
      <p:bldP spid="29" grpId="0" animBg="1"/>
      <p:bldP spid="33" grpId="0"/>
      <p:bldP spid="34" grpId="0"/>
      <p:bldP spid="35" grpId="0"/>
      <p:bldP spid="36" grpId="0"/>
      <p:bldP spid="37" grpId="0"/>
      <p:bldP spid="38" grpId="0"/>
      <p:bldP spid="54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122853"/>
            <a:ext cx="8496944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Des GN : retrouve le NC, son déterminant, et l’adjectif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473543" y="893115"/>
            <a:ext cx="1367163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err="1">
                <a:latin typeface="Andika" pitchFamily="2" charset="0"/>
                <a:ea typeface="Andika" pitchFamily="2" charset="0"/>
                <a:cs typeface="Andika" pitchFamily="2" charset="0"/>
              </a:rPr>
              <a:t>Harp</a:t>
            </a:r>
            <a:endParaRPr lang="fr-FR" sz="2400" dirty="0">
              <a:latin typeface="Andika" pitchFamily="2" charset="0"/>
              <a:ea typeface="Andika" pitchFamily="2" charset="0"/>
              <a:cs typeface="Andika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683138" y="1506086"/>
            <a:ext cx="2232248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Des arbres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15783" y="682953"/>
            <a:ext cx="3024336" cy="4890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Un jeune garçon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15783" y="2393670"/>
            <a:ext cx="3972335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tx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Des baskets démodées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027060" y="882256"/>
            <a:ext cx="1277032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Sa tête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9" r="14533"/>
          <a:stretch/>
        </p:blipFill>
        <p:spPr>
          <a:xfrm>
            <a:off x="7801104" y="5033923"/>
            <a:ext cx="1243775" cy="1789412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720817" y="4990095"/>
            <a:ext cx="4392488" cy="4890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Un jean </a:t>
            </a:r>
            <a:r>
              <a:rPr lang="fr-FR" sz="2400" dirty="0">
                <a:highlight>
                  <a:srgbClr val="C828C0"/>
                </a:highlight>
                <a:latin typeface="Andika" pitchFamily="2" charset="0"/>
                <a:ea typeface="Andika" pitchFamily="2" charset="0"/>
                <a:cs typeface="Andika" pitchFamily="2" charset="0"/>
              </a:rPr>
              <a:t>trop</a:t>
            </a:r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 large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134433" y="4269155"/>
            <a:ext cx="4068960" cy="4890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Un jean </a:t>
            </a:r>
            <a:r>
              <a:rPr lang="fr-FR" sz="2400" dirty="0">
                <a:highlight>
                  <a:srgbClr val="C828C0"/>
                </a:highlight>
                <a:latin typeface="Andika" pitchFamily="2" charset="0"/>
                <a:ea typeface="Andika" pitchFamily="2" charset="0"/>
                <a:cs typeface="Andika" pitchFamily="2" charset="0"/>
              </a:rPr>
              <a:t>exagérément</a:t>
            </a:r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 large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134433" y="6212254"/>
            <a:ext cx="4392488" cy="4890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Un jean </a:t>
            </a:r>
            <a:r>
              <a:rPr lang="fr-FR" sz="2400" dirty="0">
                <a:highlight>
                  <a:srgbClr val="C828C0"/>
                </a:highlight>
                <a:latin typeface="Andika" pitchFamily="2" charset="0"/>
                <a:ea typeface="Andika" pitchFamily="2" charset="0"/>
                <a:cs typeface="Andika" pitchFamily="2" charset="0"/>
              </a:rPr>
              <a:t>vraiment</a:t>
            </a:r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 large</a:t>
            </a:r>
          </a:p>
        </p:txBody>
      </p:sp>
      <p:pic>
        <p:nvPicPr>
          <p:cNvPr id="14" name="Image 69" descr="déterminant_coule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7088"/>
            <a:ext cx="650563" cy="757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 69" descr="déterminant_coule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396" y="1352671"/>
            <a:ext cx="650563" cy="757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 69" descr="déterminant_coule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01709"/>
            <a:ext cx="650563" cy="757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 69" descr="déterminant_coule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874702"/>
            <a:ext cx="650563" cy="757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654" y="1449753"/>
            <a:ext cx="756021" cy="76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 76" descr="nom_couleu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558" y="1056371"/>
            <a:ext cx="937266" cy="982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 76" descr="nom_couleu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877" y="1326915"/>
            <a:ext cx="937266" cy="982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Image 76" descr="nom_couleu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712" y="2768364"/>
            <a:ext cx="937266" cy="982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Image 76" descr="nom_couleu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437" y="1902542"/>
            <a:ext cx="937266" cy="982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 77" descr="adjectif_couleu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43" y="1072044"/>
            <a:ext cx="733425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Image 77" descr="adjectif_couleu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062" y="2784828"/>
            <a:ext cx="733425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Image 29" descr="Private Investigator Smiley by mondspeer on DeviantArt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914" y="232506"/>
            <a:ext cx="971550" cy="971550"/>
          </a:xfrm>
          <a:prstGeom prst="rect">
            <a:avLst/>
          </a:prstGeom>
        </p:spPr>
      </p:pic>
      <p:sp>
        <p:nvSpPr>
          <p:cNvPr id="10" name="Flèche : courbe vers le haut 9"/>
          <p:cNvSpPr/>
          <p:nvPr/>
        </p:nvSpPr>
        <p:spPr>
          <a:xfrm>
            <a:off x="2447551" y="5552665"/>
            <a:ext cx="1108987" cy="54469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41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0" animBg="1"/>
      <p:bldP spid="12" grpId="0" animBg="1"/>
      <p:bldP spid="15" grpId="0" animBg="1"/>
      <p:bldP spid="17" grpId="0" animBg="1"/>
      <p:bldP spid="20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692696"/>
            <a:ext cx="79928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COLLECTES</a:t>
            </a:r>
          </a:p>
          <a:p>
            <a:r>
              <a:rPr lang="fr-FR" b="1" dirty="0">
                <a:sym typeface="Wingdings" panose="05000000000000000000" pitchFamily="2" charset="2"/>
              </a:rPr>
              <a:t></a:t>
            </a:r>
            <a:r>
              <a:rPr lang="fr-FR" b="1" dirty="0"/>
              <a:t>-----------------------------------------------------------------------------------</a:t>
            </a:r>
            <a:endParaRPr lang="fr-FR" dirty="0"/>
          </a:p>
          <a:p>
            <a:r>
              <a:rPr lang="fr-FR" b="1" dirty="0"/>
              <a:t>GROUPES NOMINAUX 1</a:t>
            </a:r>
          </a:p>
          <a:p>
            <a:r>
              <a:rPr lang="fr-FR" b="1" dirty="0"/>
              <a:t>sa tête		/ ses biceps		/ l’étranger	/mes parents </a:t>
            </a:r>
            <a:r>
              <a:rPr lang="fr-FR" b="1" dirty="0" err="1"/>
              <a:t>Harp</a:t>
            </a:r>
            <a:endParaRPr lang="fr-FR" dirty="0"/>
          </a:p>
          <a:p>
            <a:r>
              <a:rPr lang="fr-FR" b="1" dirty="0"/>
              <a:t>ce type		/ un jean trop large		/des baskets démodées</a:t>
            </a:r>
            <a:endParaRPr lang="fr-FR" dirty="0"/>
          </a:p>
          <a:p>
            <a:r>
              <a:rPr lang="fr-FR" b="1" dirty="0">
                <a:sym typeface="Wingdings" panose="05000000000000000000" pitchFamily="2" charset="2"/>
              </a:rPr>
              <a:t></a:t>
            </a:r>
            <a:r>
              <a:rPr lang="fr-FR" b="1" dirty="0"/>
              <a:t>-----------------------------------------------------------------------------------</a:t>
            </a:r>
            <a:endParaRPr lang="fr-FR" dirty="0"/>
          </a:p>
          <a:p>
            <a:r>
              <a:rPr lang="fr-FR" b="1" dirty="0"/>
              <a:t>GROUPES NOMINAUX 2</a:t>
            </a:r>
          </a:p>
          <a:p>
            <a:r>
              <a:rPr lang="fr-FR" b="1" dirty="0"/>
              <a:t>le bouton de la porte	/le sommet de sa tête	/ la bandoulière </a:t>
            </a:r>
            <a:r>
              <a:rPr lang="fr-FR" b="1"/>
              <a:t>de toile une </a:t>
            </a:r>
            <a:r>
              <a:rPr lang="fr-FR" b="1" dirty="0"/>
              <a:t>casquette à visière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9" r="14533"/>
          <a:stretch/>
        </p:blipFill>
        <p:spPr>
          <a:xfrm>
            <a:off x="7801104" y="5033923"/>
            <a:ext cx="1243775" cy="178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088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 : coins arrondis 16"/>
          <p:cNvSpPr/>
          <p:nvPr/>
        </p:nvSpPr>
        <p:spPr>
          <a:xfrm>
            <a:off x="2123728" y="4437112"/>
            <a:ext cx="648072" cy="29287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/>
          <p:cNvSpPr/>
          <p:nvPr/>
        </p:nvSpPr>
        <p:spPr>
          <a:xfrm>
            <a:off x="971600" y="5730052"/>
            <a:ext cx="936104" cy="2912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/>
          <p:cNvSpPr/>
          <p:nvPr/>
        </p:nvSpPr>
        <p:spPr>
          <a:xfrm>
            <a:off x="0" y="4729985"/>
            <a:ext cx="6444208" cy="30333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 : coins arrondis 1"/>
          <p:cNvSpPr/>
          <p:nvPr/>
        </p:nvSpPr>
        <p:spPr>
          <a:xfrm>
            <a:off x="179512" y="764704"/>
            <a:ext cx="8712968" cy="35283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265988" y="188640"/>
            <a:ext cx="8778891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b="1" dirty="0">
                <a:latin typeface="Comic Sans MS" panose="030F0702030302020204" pitchFamily="66" charset="0"/>
              </a:rPr>
              <a:t>Le visiteur</a:t>
            </a:r>
            <a:endParaRPr lang="fr-FR" sz="1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400" dirty="0">
                <a:latin typeface="Comic Sans MS" panose="030F0702030302020204" pitchFamily="66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fr-FR" sz="1400" i="1" dirty="0" err="1">
                <a:latin typeface="Comic Sans MS" panose="030F0702030302020204" pitchFamily="66" charset="0"/>
              </a:rPr>
              <a:t>Harp</a:t>
            </a:r>
            <a:r>
              <a:rPr lang="fr-FR" sz="1400" i="1" dirty="0">
                <a:latin typeface="Comic Sans MS" panose="030F0702030302020204" pitchFamily="66" charset="0"/>
              </a:rPr>
              <a:t> est un jeune garçon que ses parents ont laissé seul à la maison pour la soirée.</a:t>
            </a:r>
            <a:endParaRPr lang="fr-FR" sz="1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400" dirty="0">
                <a:latin typeface="Comic Sans MS" panose="030F0702030302020204" pitchFamily="66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omic Sans MS" panose="030F0702030302020204" pitchFamily="66" charset="0"/>
              </a:rPr>
              <a:t>C’est alors que l’</a:t>
            </a:r>
            <a:r>
              <a:rPr lang="fr-FR" sz="1400" b="1" dirty="0">
                <a:latin typeface="Comic Sans MS" panose="030F0702030302020204" pitchFamily="66" charset="0"/>
              </a:rPr>
              <a:t>on</a:t>
            </a:r>
            <a:r>
              <a:rPr lang="fr-FR" sz="1400" dirty="0">
                <a:latin typeface="Comic Sans MS" panose="030F0702030302020204" pitchFamily="66" charset="0"/>
              </a:rPr>
              <a:t> sonne à la porte. </a:t>
            </a:r>
            <a:r>
              <a:rPr lang="fr-FR" sz="1400" dirty="0" err="1">
                <a:latin typeface="Comic Sans MS" panose="030F0702030302020204" pitchFamily="66" charset="0"/>
              </a:rPr>
              <a:t>Harp</a:t>
            </a:r>
            <a:r>
              <a:rPr lang="fr-FR" sz="1400" dirty="0">
                <a:latin typeface="Comic Sans MS" panose="030F0702030302020204" pitchFamily="66" charset="0"/>
              </a:rPr>
              <a:t> met les doigts sur le bouton de la porte, le tourne et ouvre. Un homme attend et ne part pas. Qui est-ce ?</a:t>
            </a:r>
          </a:p>
          <a:p>
            <a:pPr>
              <a:lnSpc>
                <a:spcPct val="150000"/>
              </a:lnSpc>
            </a:pPr>
            <a:r>
              <a:rPr lang="fr-FR" sz="1400" b="1" dirty="0">
                <a:latin typeface="Comic Sans MS" panose="030F0702030302020204" pitchFamily="66" charset="0"/>
              </a:rPr>
              <a:t>Il</a:t>
            </a:r>
            <a:r>
              <a:rPr lang="fr-FR" sz="1400" dirty="0">
                <a:latin typeface="Comic Sans MS" panose="030F0702030302020204" pitchFamily="66" charset="0"/>
              </a:rPr>
              <a:t> parait gigantesque à </a:t>
            </a:r>
            <a:r>
              <a:rPr lang="fr-FR" sz="1400" dirty="0" err="1">
                <a:latin typeface="Comic Sans MS" panose="030F0702030302020204" pitchFamily="66" charset="0"/>
              </a:rPr>
              <a:t>Harp</a:t>
            </a:r>
            <a:r>
              <a:rPr lang="fr-FR" sz="1400" dirty="0">
                <a:latin typeface="Comic Sans MS" panose="030F0702030302020204" pitchFamily="66" charset="0"/>
              </a:rPr>
              <a:t>, mais </a:t>
            </a:r>
            <a:r>
              <a:rPr lang="fr-FR" sz="1400" b="1" dirty="0">
                <a:latin typeface="Comic Sans MS" panose="030F0702030302020204" pitchFamily="66" charset="0"/>
              </a:rPr>
              <a:t>cela</a:t>
            </a:r>
            <a:r>
              <a:rPr lang="fr-FR" sz="1400" dirty="0">
                <a:latin typeface="Comic Sans MS" panose="030F0702030302020204" pitchFamily="66" charset="0"/>
              </a:rPr>
              <a:t> doit être un effet de la lune ; on voit mal où s’arrête le sommet de sa tête sur le fond sombre des arbres.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omic Sans MS" panose="030F0702030302020204" pitchFamily="66" charset="0"/>
              </a:rPr>
              <a:t>L’étranger avance d’un pas et vient aussitôt dans l’entrée. </a:t>
            </a:r>
            <a:r>
              <a:rPr lang="fr-FR" sz="1400" dirty="0" err="1">
                <a:latin typeface="Comic Sans MS" panose="030F0702030302020204" pitchFamily="66" charset="0"/>
              </a:rPr>
              <a:t>Harp</a:t>
            </a:r>
            <a:r>
              <a:rPr lang="fr-FR" sz="1400" dirty="0">
                <a:latin typeface="Comic Sans MS" panose="030F0702030302020204" pitchFamily="66" charset="0"/>
              </a:rPr>
              <a:t> peut mieux </a:t>
            </a:r>
            <a:r>
              <a:rPr lang="fr-FR" sz="1400" b="1" dirty="0">
                <a:latin typeface="Comic Sans MS" panose="030F0702030302020204" pitchFamily="66" charset="0"/>
              </a:rPr>
              <a:t>le</a:t>
            </a:r>
            <a:r>
              <a:rPr lang="fr-FR" sz="1400" dirty="0">
                <a:latin typeface="Comic Sans MS" panose="030F0702030302020204" pitchFamily="66" charset="0"/>
              </a:rPr>
              <a:t> voir ; </a:t>
            </a:r>
            <a:r>
              <a:rPr lang="fr-FR" sz="1400" b="1" dirty="0">
                <a:latin typeface="Comic Sans MS" panose="030F0702030302020204" pitchFamily="66" charset="0"/>
              </a:rPr>
              <a:t>il</a:t>
            </a:r>
            <a:r>
              <a:rPr lang="fr-FR" sz="1400" dirty="0">
                <a:latin typeface="Comic Sans MS" panose="030F0702030302020204" pitchFamily="66" charset="0"/>
              </a:rPr>
              <a:t> est certain de ne </a:t>
            </a:r>
            <a:r>
              <a:rPr lang="fr-FR" sz="1400" b="1" dirty="0">
                <a:latin typeface="Comic Sans MS" panose="030F0702030302020204" pitchFamily="66" charset="0"/>
              </a:rPr>
              <a:t>l’</a:t>
            </a:r>
            <a:r>
              <a:rPr lang="fr-FR" sz="1400" dirty="0">
                <a:latin typeface="Comic Sans MS" panose="030F0702030302020204" pitchFamily="66" charset="0"/>
              </a:rPr>
              <a:t>avoir jamais rencontré. C’est en fait un homme de taille moyenne, dans les quarante ans, ses biceps roulent sous le pull-over. Il porte une casquette à visière, des baskets démodées et un jean trop large. </a:t>
            </a:r>
            <a:r>
              <a:rPr lang="fr-FR" sz="1400" b="1" dirty="0">
                <a:latin typeface="Comic Sans MS" panose="030F0702030302020204" pitchFamily="66" charset="0"/>
              </a:rPr>
              <a:t>Il</a:t>
            </a:r>
            <a:r>
              <a:rPr lang="fr-FR" sz="1400" dirty="0">
                <a:latin typeface="Comic Sans MS" panose="030F0702030302020204" pitchFamily="66" charset="0"/>
              </a:rPr>
              <a:t> a une musette sur le côté. </a:t>
            </a:r>
            <a:r>
              <a:rPr lang="fr-FR" sz="1400" dirty="0" err="1">
                <a:latin typeface="Comic Sans MS" panose="030F0702030302020204" pitchFamily="66" charset="0"/>
              </a:rPr>
              <a:t>Harp</a:t>
            </a:r>
            <a:r>
              <a:rPr lang="fr-FR" sz="1400" dirty="0">
                <a:latin typeface="Comic Sans MS" panose="030F0702030302020204" pitchFamily="66" charset="0"/>
              </a:rPr>
              <a:t> note que la bandoulière de toile est nouée comme une ficelle. En plus ce type ne doit pas s’être rasé depuis trois jours.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omic Sans MS" panose="030F0702030302020204" pitchFamily="66" charset="0"/>
              </a:rPr>
              <a:t>« </a:t>
            </a:r>
            <a:r>
              <a:rPr lang="fr-FR" sz="1400" b="1" dirty="0">
                <a:latin typeface="Comic Sans MS" panose="030F0702030302020204" pitchFamily="66" charset="0"/>
              </a:rPr>
              <a:t>Tu</a:t>
            </a:r>
            <a:r>
              <a:rPr lang="fr-FR" sz="1400" dirty="0">
                <a:latin typeface="Comic Sans MS" panose="030F0702030302020204" pitchFamily="66" charset="0"/>
              </a:rPr>
              <a:t> es seul, petit ? » dit-il.</a:t>
            </a:r>
          </a:p>
          <a:p>
            <a:pPr>
              <a:lnSpc>
                <a:spcPct val="150000"/>
              </a:lnSpc>
            </a:pPr>
            <a:r>
              <a:rPr lang="fr-FR" sz="1400" dirty="0" err="1">
                <a:latin typeface="Comic Sans MS" panose="030F0702030302020204" pitchFamily="66" charset="0"/>
              </a:rPr>
              <a:t>Harp</a:t>
            </a:r>
            <a:r>
              <a:rPr lang="fr-FR" sz="1400" dirty="0">
                <a:latin typeface="Comic Sans MS" panose="030F0702030302020204" pitchFamily="66" charset="0"/>
              </a:rPr>
              <a:t> veut répondre : « Oui » et </a:t>
            </a:r>
            <a:r>
              <a:rPr lang="fr-FR" sz="1400" b="1" dirty="0">
                <a:latin typeface="Comic Sans MS" panose="030F0702030302020204" pitchFamily="66" charset="0"/>
              </a:rPr>
              <a:t>il</a:t>
            </a:r>
            <a:r>
              <a:rPr lang="fr-FR" sz="1400" dirty="0">
                <a:latin typeface="Comic Sans MS" panose="030F0702030302020204" pitchFamily="66" charset="0"/>
              </a:rPr>
              <a:t> est presque étonné de s’entendre dire : « Non, mes parents sont en haut.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omic Sans MS" panose="030F0702030302020204" pitchFamily="66" charset="0"/>
              </a:rPr>
              <a:t>– </a:t>
            </a:r>
            <a:r>
              <a:rPr lang="fr-FR" sz="1400" b="1" dirty="0">
                <a:latin typeface="Comic Sans MS" panose="030F0702030302020204" pitchFamily="66" charset="0"/>
              </a:rPr>
              <a:t>Je</a:t>
            </a:r>
            <a:r>
              <a:rPr lang="fr-FR" sz="1400" dirty="0">
                <a:latin typeface="Comic Sans MS" panose="030F0702030302020204" pitchFamily="66" charset="0"/>
              </a:rPr>
              <a:t> peux monter ?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omic Sans MS" panose="030F0702030302020204" pitchFamily="66" charset="0"/>
              </a:rPr>
              <a:t>– Sûr », fait </a:t>
            </a:r>
            <a:r>
              <a:rPr lang="fr-FR" sz="1400" dirty="0" err="1">
                <a:latin typeface="Comic Sans MS" panose="030F0702030302020204" pitchFamily="66" charset="0"/>
              </a:rPr>
              <a:t>Harp</a:t>
            </a:r>
            <a:r>
              <a:rPr lang="fr-FR" sz="1400" dirty="0">
                <a:latin typeface="Comic Sans MS" panose="030F0702030302020204" pitchFamily="66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omic Sans MS" panose="030F0702030302020204" pitchFamily="66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omic Sans MS" panose="030F0702030302020204" pitchFamily="66" charset="0"/>
              </a:rPr>
              <a:t>Claude </a:t>
            </a:r>
            <a:r>
              <a:rPr lang="fr-FR" sz="1400" dirty="0" err="1">
                <a:latin typeface="Comic Sans MS" panose="030F0702030302020204" pitchFamily="66" charset="0"/>
              </a:rPr>
              <a:t>Klotz</a:t>
            </a:r>
            <a:r>
              <a:rPr lang="fr-FR" sz="1400" dirty="0">
                <a:latin typeface="Comic Sans MS" panose="030F0702030302020204" pitchFamily="66" charset="0"/>
              </a:rPr>
              <a:t>, </a:t>
            </a:r>
            <a:r>
              <a:rPr lang="fr-FR" sz="1400" i="1" dirty="0">
                <a:latin typeface="Comic Sans MS" panose="030F0702030302020204" pitchFamily="66" charset="0"/>
              </a:rPr>
              <a:t>Drôle de samedi soir</a:t>
            </a:r>
            <a:r>
              <a:rPr lang="fr-FR" sz="1400" dirty="0">
                <a:latin typeface="Comic Sans MS" panose="030F0702030302020204" pitchFamily="66" charset="0"/>
              </a:rPr>
              <a:t> © Le Livre de Poche Jeunesse, 1979.</a:t>
            </a:r>
          </a:p>
          <a:p>
            <a:pPr algn="r"/>
            <a:r>
              <a:rPr lang="fr-FR" sz="1600" dirty="0">
                <a:latin typeface="Andika" pitchFamily="2" charset="0"/>
                <a:ea typeface="Andika" pitchFamily="2" charset="0"/>
                <a:cs typeface="Andika" pitchFamily="2" charset="0"/>
              </a:rPr>
              <a:t>	</a:t>
            </a:r>
            <a:endParaRPr lang="fr-FR" sz="1100" i="1" dirty="0">
              <a:latin typeface="Andika" pitchFamily="2" charset="0"/>
              <a:ea typeface="Andika" pitchFamily="2" charset="0"/>
              <a:cs typeface="Andika" pitchFamily="2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9" r="14533"/>
          <a:stretch/>
        </p:blipFill>
        <p:spPr>
          <a:xfrm>
            <a:off x="7801104" y="5033923"/>
            <a:ext cx="1243775" cy="1789412"/>
          </a:xfrm>
          <a:prstGeom prst="rect">
            <a:avLst/>
          </a:prstGeom>
        </p:spPr>
      </p:pic>
      <p:sp>
        <p:nvSpPr>
          <p:cNvPr id="18" name="Rectangle : coins arrondis 17"/>
          <p:cNvSpPr/>
          <p:nvPr/>
        </p:nvSpPr>
        <p:spPr>
          <a:xfrm>
            <a:off x="5292080" y="4122710"/>
            <a:ext cx="1152128" cy="60787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Comic Sans MS" panose="030F0702030302020204" pitchFamily="66" charset="0"/>
              </a:rPr>
              <a:t>L’homme</a:t>
            </a:r>
          </a:p>
        </p:txBody>
      </p:sp>
      <p:sp>
        <p:nvSpPr>
          <p:cNvPr id="19" name="Rectangle : coins arrondis 18"/>
          <p:cNvSpPr/>
          <p:nvPr/>
        </p:nvSpPr>
        <p:spPr>
          <a:xfrm>
            <a:off x="6470884" y="5083486"/>
            <a:ext cx="1152128" cy="60787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>
                <a:latin typeface="Comic Sans MS" panose="030F0702030302020204" pitchFamily="66" charset="0"/>
              </a:rPr>
              <a:t>Harp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20" name="Rectangle : coins arrondis 19"/>
          <p:cNvSpPr/>
          <p:nvPr/>
        </p:nvSpPr>
        <p:spPr>
          <a:xfrm>
            <a:off x="2037252" y="5122176"/>
            <a:ext cx="1152128" cy="60787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Comic Sans MS" panose="030F0702030302020204" pitchFamily="66" charset="0"/>
              </a:rPr>
              <a:t>L’homme</a:t>
            </a:r>
          </a:p>
        </p:txBody>
      </p:sp>
      <p:sp>
        <p:nvSpPr>
          <p:cNvPr id="21" name="Rectangle : coins arrondis 20"/>
          <p:cNvSpPr/>
          <p:nvPr/>
        </p:nvSpPr>
        <p:spPr>
          <a:xfrm>
            <a:off x="3340525" y="5624691"/>
            <a:ext cx="1152128" cy="60787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>
                <a:latin typeface="Comic Sans MS" panose="030F0702030302020204" pitchFamily="66" charset="0"/>
              </a:rPr>
              <a:t>Harp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72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5" grpId="0" animBg="1"/>
      <p:bldP spid="2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oneTexte 31"/>
          <p:cNvSpPr txBox="1"/>
          <p:nvPr/>
        </p:nvSpPr>
        <p:spPr>
          <a:xfrm>
            <a:off x="56049" y="0"/>
            <a:ext cx="8778891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400" b="1" dirty="0">
                <a:latin typeface="Comic Sans MS" panose="030F0702030302020204" pitchFamily="66" charset="0"/>
              </a:rPr>
              <a:t>Le visiteur</a:t>
            </a:r>
            <a:endParaRPr lang="fr-FR" sz="1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400" dirty="0">
                <a:latin typeface="Comic Sans MS" panose="030F0702030302020204" pitchFamily="66" charset="0"/>
              </a:rPr>
              <a:t> </a:t>
            </a:r>
            <a:r>
              <a:rPr lang="fr-FR" sz="1600" i="1" dirty="0" err="1">
                <a:latin typeface="Comic Sans MS" panose="030F0702030302020204" pitchFamily="66" charset="0"/>
              </a:rPr>
              <a:t>Harp</a:t>
            </a:r>
            <a:r>
              <a:rPr lang="fr-FR" sz="1600" i="1" dirty="0">
                <a:latin typeface="Comic Sans MS" panose="030F0702030302020204" pitchFamily="66" charset="0"/>
              </a:rPr>
              <a:t> est un jeune garçon que ses parents ont laissé seul à la maison pour la soirée.</a:t>
            </a:r>
            <a:endParaRPr lang="fr-FR" sz="16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600" dirty="0">
                <a:latin typeface="Comic Sans MS" panose="030F0702030302020204" pitchFamily="66" charset="0"/>
              </a:rPr>
              <a:t> C’est alors que l’</a:t>
            </a:r>
            <a:r>
              <a:rPr lang="fr-FR" sz="1600" b="1" dirty="0">
                <a:latin typeface="Comic Sans MS" panose="030F0702030302020204" pitchFamily="66" charset="0"/>
              </a:rPr>
              <a:t>on</a:t>
            </a:r>
            <a:r>
              <a:rPr lang="fr-FR" sz="1600" dirty="0">
                <a:latin typeface="Comic Sans MS" panose="030F0702030302020204" pitchFamily="66" charset="0"/>
              </a:rPr>
              <a:t> sonne à la porte. </a:t>
            </a:r>
            <a:r>
              <a:rPr lang="fr-FR" sz="1600" dirty="0" err="1">
                <a:latin typeface="Comic Sans MS" panose="030F0702030302020204" pitchFamily="66" charset="0"/>
              </a:rPr>
              <a:t>Harp</a:t>
            </a:r>
            <a:r>
              <a:rPr lang="fr-FR" sz="1600" dirty="0">
                <a:latin typeface="Comic Sans MS" panose="030F0702030302020204" pitchFamily="66" charset="0"/>
              </a:rPr>
              <a:t> met les doigts sur le bouton de la porte, le tourne et ouvre. Un homme attend et ne part pas. Qui est-ce ?</a:t>
            </a:r>
          </a:p>
          <a:p>
            <a:pPr>
              <a:lnSpc>
                <a:spcPct val="150000"/>
              </a:lnSpc>
            </a:pPr>
            <a:r>
              <a:rPr lang="fr-FR" sz="1600" b="1" dirty="0">
                <a:latin typeface="Comic Sans MS" panose="030F0702030302020204" pitchFamily="66" charset="0"/>
              </a:rPr>
              <a:t>Il</a:t>
            </a:r>
            <a:r>
              <a:rPr lang="fr-FR" sz="1600" dirty="0">
                <a:latin typeface="Comic Sans MS" panose="030F0702030302020204" pitchFamily="66" charset="0"/>
              </a:rPr>
              <a:t> parait gigantesque à </a:t>
            </a:r>
            <a:r>
              <a:rPr lang="fr-FR" sz="1600" dirty="0" err="1">
                <a:latin typeface="Comic Sans MS" panose="030F0702030302020204" pitchFamily="66" charset="0"/>
              </a:rPr>
              <a:t>Harp</a:t>
            </a:r>
            <a:r>
              <a:rPr lang="fr-FR" sz="1600" dirty="0">
                <a:latin typeface="Comic Sans MS" panose="030F0702030302020204" pitchFamily="66" charset="0"/>
              </a:rPr>
              <a:t>, mais </a:t>
            </a:r>
            <a:r>
              <a:rPr lang="fr-FR" sz="1600" b="1" dirty="0">
                <a:latin typeface="Comic Sans MS" panose="030F0702030302020204" pitchFamily="66" charset="0"/>
              </a:rPr>
              <a:t>cela</a:t>
            </a:r>
            <a:r>
              <a:rPr lang="fr-FR" sz="1600" dirty="0">
                <a:latin typeface="Comic Sans MS" panose="030F0702030302020204" pitchFamily="66" charset="0"/>
              </a:rPr>
              <a:t> doit être un effet de la lune ; on voit mal où s’arrête le sommet de sa tête sur le fond sombre des arbres.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latin typeface="Comic Sans MS" panose="030F0702030302020204" pitchFamily="66" charset="0"/>
              </a:rPr>
              <a:t>L’étranger avance d’un pas et vient aussitôt dans l’entrée. </a:t>
            </a:r>
            <a:r>
              <a:rPr lang="fr-FR" sz="1600" dirty="0" err="1">
                <a:latin typeface="Comic Sans MS" panose="030F0702030302020204" pitchFamily="66" charset="0"/>
              </a:rPr>
              <a:t>Harp</a:t>
            </a:r>
            <a:r>
              <a:rPr lang="fr-FR" sz="1600" dirty="0">
                <a:latin typeface="Comic Sans MS" panose="030F0702030302020204" pitchFamily="66" charset="0"/>
              </a:rPr>
              <a:t> peut mieux </a:t>
            </a:r>
            <a:r>
              <a:rPr lang="fr-FR" sz="1600" b="1" dirty="0">
                <a:latin typeface="Comic Sans MS" panose="030F0702030302020204" pitchFamily="66" charset="0"/>
              </a:rPr>
              <a:t>le</a:t>
            </a:r>
            <a:r>
              <a:rPr lang="fr-FR" sz="1600" dirty="0">
                <a:latin typeface="Comic Sans MS" panose="030F0702030302020204" pitchFamily="66" charset="0"/>
              </a:rPr>
              <a:t> voir ; </a:t>
            </a:r>
            <a:r>
              <a:rPr lang="fr-FR" sz="1600" b="1" dirty="0">
                <a:latin typeface="Comic Sans MS" panose="030F0702030302020204" pitchFamily="66" charset="0"/>
              </a:rPr>
              <a:t>il</a:t>
            </a:r>
            <a:r>
              <a:rPr lang="fr-FR" sz="1600" dirty="0">
                <a:latin typeface="Comic Sans MS" panose="030F0702030302020204" pitchFamily="66" charset="0"/>
              </a:rPr>
              <a:t> est certain de ne </a:t>
            </a:r>
            <a:r>
              <a:rPr lang="fr-FR" sz="1600" b="1" dirty="0">
                <a:latin typeface="Comic Sans MS" panose="030F0702030302020204" pitchFamily="66" charset="0"/>
              </a:rPr>
              <a:t>l’</a:t>
            </a:r>
            <a:r>
              <a:rPr lang="fr-FR" sz="1600" dirty="0">
                <a:latin typeface="Comic Sans MS" panose="030F0702030302020204" pitchFamily="66" charset="0"/>
              </a:rPr>
              <a:t>avoir jamais rencontré. C’est en fait un homme de taille moyenne, dans les quarante ans, ses biceps roulent sous le pull-over. Il porte une casquette à visière, des baskets démodées et un jean trop large. </a:t>
            </a:r>
            <a:r>
              <a:rPr lang="fr-FR" sz="1600" b="1" dirty="0">
                <a:latin typeface="Comic Sans MS" panose="030F0702030302020204" pitchFamily="66" charset="0"/>
              </a:rPr>
              <a:t>Il</a:t>
            </a:r>
            <a:r>
              <a:rPr lang="fr-FR" sz="1600" dirty="0">
                <a:latin typeface="Comic Sans MS" panose="030F0702030302020204" pitchFamily="66" charset="0"/>
              </a:rPr>
              <a:t> a une musette sur le côté. </a:t>
            </a:r>
            <a:r>
              <a:rPr lang="fr-FR" sz="1600" dirty="0" err="1">
                <a:latin typeface="Comic Sans MS" panose="030F0702030302020204" pitchFamily="66" charset="0"/>
              </a:rPr>
              <a:t>Harp</a:t>
            </a:r>
            <a:r>
              <a:rPr lang="fr-FR" sz="1600" dirty="0">
                <a:latin typeface="Comic Sans MS" panose="030F0702030302020204" pitchFamily="66" charset="0"/>
              </a:rPr>
              <a:t> note que la bandoulière de toile est nouée comme une ficelle. En plus ce type ne doit pas s’être rasé depuis trois jours.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latin typeface="Comic Sans MS" panose="030F0702030302020204" pitchFamily="66" charset="0"/>
              </a:rPr>
              <a:t>« </a:t>
            </a:r>
            <a:r>
              <a:rPr lang="fr-FR" sz="1600" b="1" dirty="0">
                <a:latin typeface="Comic Sans MS" panose="030F0702030302020204" pitchFamily="66" charset="0"/>
              </a:rPr>
              <a:t>Tu</a:t>
            </a:r>
            <a:r>
              <a:rPr lang="fr-FR" sz="1600" dirty="0">
                <a:latin typeface="Comic Sans MS" panose="030F0702030302020204" pitchFamily="66" charset="0"/>
              </a:rPr>
              <a:t> es seul, petit ? » dit-il.</a:t>
            </a:r>
          </a:p>
          <a:p>
            <a:pPr>
              <a:lnSpc>
                <a:spcPct val="150000"/>
              </a:lnSpc>
            </a:pPr>
            <a:r>
              <a:rPr lang="fr-FR" sz="1600" dirty="0" err="1">
                <a:latin typeface="Comic Sans MS" panose="030F0702030302020204" pitchFamily="66" charset="0"/>
              </a:rPr>
              <a:t>Harp</a:t>
            </a:r>
            <a:r>
              <a:rPr lang="fr-FR" sz="1600" dirty="0">
                <a:latin typeface="Comic Sans MS" panose="030F0702030302020204" pitchFamily="66" charset="0"/>
              </a:rPr>
              <a:t> veut répondre : « Oui » et </a:t>
            </a:r>
            <a:r>
              <a:rPr lang="fr-FR" sz="1600" b="1" dirty="0">
                <a:latin typeface="Comic Sans MS" panose="030F0702030302020204" pitchFamily="66" charset="0"/>
              </a:rPr>
              <a:t>il</a:t>
            </a:r>
            <a:r>
              <a:rPr lang="fr-FR" sz="1600" dirty="0">
                <a:latin typeface="Comic Sans MS" panose="030F0702030302020204" pitchFamily="66" charset="0"/>
              </a:rPr>
              <a:t> est presque étonné de s’entendre dire : « Non, mes parents sont en haut.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latin typeface="Comic Sans MS" panose="030F0702030302020204" pitchFamily="66" charset="0"/>
              </a:rPr>
              <a:t>– </a:t>
            </a:r>
            <a:r>
              <a:rPr lang="fr-FR" sz="1600" b="1" dirty="0">
                <a:latin typeface="Comic Sans MS" panose="030F0702030302020204" pitchFamily="66" charset="0"/>
              </a:rPr>
              <a:t>Je</a:t>
            </a:r>
            <a:r>
              <a:rPr lang="fr-FR" sz="1600" dirty="0">
                <a:latin typeface="Comic Sans MS" panose="030F0702030302020204" pitchFamily="66" charset="0"/>
              </a:rPr>
              <a:t> peux monter ?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latin typeface="Comic Sans MS" panose="030F0702030302020204" pitchFamily="66" charset="0"/>
              </a:rPr>
              <a:t>– Sûr », fait </a:t>
            </a:r>
            <a:r>
              <a:rPr lang="fr-FR" sz="1600" dirty="0" err="1">
                <a:latin typeface="Comic Sans MS" panose="030F0702030302020204" pitchFamily="66" charset="0"/>
              </a:rPr>
              <a:t>Harp</a:t>
            </a:r>
            <a:r>
              <a:rPr lang="fr-FR" sz="1600" dirty="0">
                <a:latin typeface="Comic Sans MS" panose="030F0702030302020204" pitchFamily="66" charset="0"/>
              </a:rPr>
              <a:t>. </a:t>
            </a:r>
            <a:r>
              <a:rPr lang="fr-FR" sz="1600" dirty="0">
                <a:latin typeface="Andika" pitchFamily="2" charset="0"/>
                <a:ea typeface="Andika" pitchFamily="2" charset="0"/>
                <a:cs typeface="Andika" pitchFamily="2" charset="0"/>
              </a:rPr>
              <a:t>	</a:t>
            </a:r>
            <a:endParaRPr lang="fr-FR" sz="1600" i="1" dirty="0">
              <a:latin typeface="Andika" pitchFamily="2" charset="0"/>
              <a:ea typeface="Andika" pitchFamily="2" charset="0"/>
              <a:cs typeface="Andika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331640" y="286405"/>
            <a:ext cx="439223" cy="338554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était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593089" y="286405"/>
            <a:ext cx="1890879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Avaient laissé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123728" y="919786"/>
            <a:ext cx="878275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sonna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286500" y="902848"/>
            <a:ext cx="50405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mit</a:t>
            </a:r>
            <a:endParaRPr lang="fr-FR" sz="1600" b="1" dirty="0">
              <a:solidFill>
                <a:srgbClr val="C00000"/>
              </a:solidFill>
              <a:latin typeface="Comic Sans MS" panose="030F0702030302020204" pitchFamily="66" charset="0"/>
              <a:ea typeface="Andika" pitchFamily="2" charset="0"/>
              <a:cs typeface="Andika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22547" y="1391942"/>
            <a:ext cx="648383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tourna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392657" y="1268831"/>
            <a:ext cx="1105984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attendait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194799" y="1508481"/>
            <a:ext cx="1152128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ouvrit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67544" y="1765193"/>
            <a:ext cx="100092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paraissait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831386" y="1788568"/>
            <a:ext cx="68554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devait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181555" y="1921982"/>
            <a:ext cx="68554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voyait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6049" y="2021905"/>
            <a:ext cx="981377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S’arrêtait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194799" y="2515113"/>
            <a:ext cx="68554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avança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002003" y="2426761"/>
            <a:ext cx="417869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vint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176633" y="2392002"/>
            <a:ext cx="432048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put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217507" y="2365645"/>
            <a:ext cx="68554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était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852983" y="2897358"/>
            <a:ext cx="68554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était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2361494" y="3284984"/>
            <a:ext cx="86409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roulaient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5020304" y="3161873"/>
            <a:ext cx="68554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portait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943727" y="3667689"/>
            <a:ext cx="68554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avait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7214927" y="3652572"/>
            <a:ext cx="68554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nota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107997" y="4111465"/>
            <a:ext cx="68554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était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6479506" y="4111464"/>
            <a:ext cx="68554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devait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3104643" y="4559976"/>
            <a:ext cx="68554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dit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528157" y="5085184"/>
            <a:ext cx="68554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voulait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3258182" y="5169818"/>
            <a:ext cx="68554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fut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2220092" y="6068444"/>
            <a:ext cx="68554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fit</a:t>
            </a: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9" r="14533"/>
          <a:stretch/>
        </p:blipFill>
        <p:spPr>
          <a:xfrm>
            <a:off x="7900472" y="5176883"/>
            <a:ext cx="1144407" cy="16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31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188640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COLLECTES</a:t>
            </a:r>
          </a:p>
          <a:p>
            <a:endParaRPr lang="fr-FR" dirty="0"/>
          </a:p>
          <a:p>
            <a:r>
              <a:rPr lang="fr-FR" b="1" dirty="0"/>
              <a:t>IMPARFAIT</a:t>
            </a:r>
          </a:p>
          <a:p>
            <a:r>
              <a:rPr lang="fr-FR" b="1" dirty="0"/>
              <a:t>Un homme attend</a:t>
            </a:r>
            <a:r>
              <a:rPr lang="fr-FR" b="1" dirty="0">
                <a:solidFill>
                  <a:srgbClr val="FF0000"/>
                </a:solidFill>
              </a:rPr>
              <a:t>ait </a:t>
            </a:r>
            <a:r>
              <a:rPr lang="fr-FR" b="1" dirty="0"/>
              <a:t>et ne part</a:t>
            </a:r>
            <a:r>
              <a:rPr lang="fr-FR" b="1" dirty="0">
                <a:solidFill>
                  <a:srgbClr val="FF0000"/>
                </a:solidFill>
              </a:rPr>
              <a:t>ait</a:t>
            </a:r>
            <a:r>
              <a:rPr lang="fr-FR" b="1" dirty="0"/>
              <a:t> pas. 	</a:t>
            </a:r>
          </a:p>
          <a:p>
            <a:r>
              <a:rPr lang="fr-FR" b="1" dirty="0"/>
              <a:t>Cela dev</a:t>
            </a:r>
            <a:r>
              <a:rPr lang="fr-FR" b="1" dirty="0">
                <a:solidFill>
                  <a:srgbClr val="FF0000"/>
                </a:solidFill>
              </a:rPr>
              <a:t>ait</a:t>
            </a:r>
            <a:r>
              <a:rPr lang="fr-FR" b="1" dirty="0"/>
              <a:t> être un effet de la lune.</a:t>
            </a:r>
            <a:endParaRPr lang="fr-FR" dirty="0"/>
          </a:p>
          <a:p>
            <a:r>
              <a:rPr lang="fr-FR" b="1" dirty="0"/>
              <a:t>On voy</a:t>
            </a:r>
            <a:r>
              <a:rPr lang="fr-FR" b="1" dirty="0">
                <a:solidFill>
                  <a:srgbClr val="FF0000"/>
                </a:solidFill>
              </a:rPr>
              <a:t>ait</a:t>
            </a:r>
            <a:r>
              <a:rPr lang="fr-FR" b="1" dirty="0"/>
              <a:t> mal.		</a:t>
            </a:r>
          </a:p>
          <a:p>
            <a:r>
              <a:rPr lang="fr-FR" b="1" dirty="0"/>
              <a:t>Ses biceps roul</a:t>
            </a:r>
            <a:r>
              <a:rPr lang="fr-FR" b="1" dirty="0">
                <a:solidFill>
                  <a:srgbClr val="FF0000"/>
                </a:solidFill>
              </a:rPr>
              <a:t>aient </a:t>
            </a:r>
            <a:r>
              <a:rPr lang="fr-FR" b="1" dirty="0"/>
              <a:t>sous le pull-over.		</a:t>
            </a:r>
          </a:p>
          <a:p>
            <a:r>
              <a:rPr lang="fr-FR" b="1" dirty="0"/>
              <a:t>Il ét</a:t>
            </a:r>
            <a:r>
              <a:rPr lang="fr-FR" b="1" dirty="0">
                <a:solidFill>
                  <a:srgbClr val="FF0000"/>
                </a:solidFill>
              </a:rPr>
              <a:t>ait</a:t>
            </a:r>
            <a:r>
              <a:rPr lang="fr-FR" b="1" dirty="0"/>
              <a:t> certain.</a:t>
            </a:r>
            <a:endParaRPr lang="fr-FR" dirty="0"/>
          </a:p>
          <a:p>
            <a:r>
              <a:rPr lang="fr-FR" b="1" dirty="0"/>
              <a:t>Il port</a:t>
            </a:r>
            <a:r>
              <a:rPr lang="fr-FR" b="1" dirty="0">
                <a:solidFill>
                  <a:srgbClr val="FF0000"/>
                </a:solidFill>
              </a:rPr>
              <a:t>ait </a:t>
            </a:r>
            <a:r>
              <a:rPr lang="fr-FR" b="1" dirty="0"/>
              <a:t>une casquette à visière. 		</a:t>
            </a:r>
          </a:p>
          <a:p>
            <a:r>
              <a:rPr lang="fr-FR" b="1" dirty="0"/>
              <a:t>Il av</a:t>
            </a:r>
            <a:r>
              <a:rPr lang="fr-FR" b="1" dirty="0">
                <a:solidFill>
                  <a:srgbClr val="FF0000"/>
                </a:solidFill>
              </a:rPr>
              <a:t>ait</a:t>
            </a:r>
            <a:r>
              <a:rPr lang="fr-FR" b="1" dirty="0"/>
              <a:t> une musette sur le côté.</a:t>
            </a:r>
            <a:endParaRPr lang="fr-FR" dirty="0"/>
          </a:p>
          <a:p>
            <a:r>
              <a:rPr lang="fr-FR" b="1" dirty="0">
                <a:sym typeface="Wingdings" panose="05000000000000000000" pitchFamily="2" charset="2"/>
              </a:rPr>
              <a:t></a:t>
            </a:r>
            <a:r>
              <a:rPr lang="fr-FR" b="1" dirty="0"/>
              <a:t>-----------------------------------------------------------------------------------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9" r="14533"/>
          <a:stretch/>
        </p:blipFill>
        <p:spPr>
          <a:xfrm>
            <a:off x="6876256" y="3703349"/>
            <a:ext cx="2168623" cy="311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382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Ellipse 50"/>
          <p:cNvSpPr/>
          <p:nvPr/>
        </p:nvSpPr>
        <p:spPr>
          <a:xfrm>
            <a:off x="5297860" y="5392392"/>
            <a:ext cx="403651" cy="4714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4506048" y="5481876"/>
            <a:ext cx="297975" cy="38359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4099641" y="5048138"/>
            <a:ext cx="760391" cy="38359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097418" y="5020815"/>
            <a:ext cx="297975" cy="38359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064947" y="3893245"/>
            <a:ext cx="498403" cy="46651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5214861" y="4034285"/>
            <a:ext cx="297975" cy="38359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en arc 6"/>
          <p:cNvCxnSpPr/>
          <p:nvPr/>
        </p:nvCxnSpPr>
        <p:spPr>
          <a:xfrm rot="10800000">
            <a:off x="2750102" y="822956"/>
            <a:ext cx="1755946" cy="52665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à coins arrondis 2"/>
          <p:cNvSpPr/>
          <p:nvPr/>
        </p:nvSpPr>
        <p:spPr>
          <a:xfrm>
            <a:off x="3763075" y="1549667"/>
            <a:ext cx="2376264" cy="9028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LES PHRASES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803283" y="118963"/>
            <a:ext cx="3162831" cy="7150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Compte les phrases (2</a:t>
            </a:r>
            <a:r>
              <a:rPr lang="fr-FR" baseline="30000" dirty="0">
                <a:latin typeface="Kristen ITC" pitchFamily="66" charset="0"/>
              </a:rPr>
              <a:t>ème</a:t>
            </a:r>
            <a:r>
              <a:rPr lang="fr-FR" dirty="0">
                <a:latin typeface="Kristen ITC" pitchFamily="66" charset="0"/>
              </a:rPr>
              <a:t> paragraphe)!</a:t>
            </a:r>
          </a:p>
        </p:txBody>
      </p:sp>
      <p:sp>
        <p:nvSpPr>
          <p:cNvPr id="42" name="Nuage 41"/>
          <p:cNvSpPr/>
          <p:nvPr/>
        </p:nvSpPr>
        <p:spPr>
          <a:xfrm>
            <a:off x="3885940" y="2217562"/>
            <a:ext cx="2016224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Le visiteur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148563" y="1429478"/>
            <a:ext cx="2219182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Interrogatives !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687066" y="849121"/>
            <a:ext cx="4527795" cy="410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dirty="0">
                <a:latin typeface="Chinacat" panose="00000400000000000000" pitchFamily="2" charset="0"/>
              </a:rPr>
              <a:t> 4 phrases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6804248" y="984621"/>
            <a:ext cx="2182279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Des points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079" y="151067"/>
            <a:ext cx="943523" cy="664353"/>
          </a:xfrm>
          <a:prstGeom prst="rect">
            <a:avLst/>
          </a:prstGeom>
        </p:spPr>
      </p:pic>
      <p:cxnSp>
        <p:nvCxnSpPr>
          <p:cNvPr id="40" name="Connecteur en arc 39"/>
          <p:cNvCxnSpPr/>
          <p:nvPr/>
        </p:nvCxnSpPr>
        <p:spPr>
          <a:xfrm rot="10800000">
            <a:off x="2409120" y="1884643"/>
            <a:ext cx="1275548" cy="50773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en arc 40"/>
          <p:cNvCxnSpPr/>
          <p:nvPr/>
        </p:nvCxnSpPr>
        <p:spPr>
          <a:xfrm rot="5400000" flipH="1" flipV="1">
            <a:off x="5853499" y="1470141"/>
            <a:ext cx="1008111" cy="74936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75334" y="1854738"/>
            <a:ext cx="233378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Qui est-ce ?</a:t>
            </a:r>
            <a:endParaRPr lang="fr-FR" dirty="0">
              <a:latin typeface="Alamain" pitchFamily="34" charset="0"/>
            </a:endParaRPr>
          </a:p>
          <a:p>
            <a:pPr>
              <a:lnSpc>
                <a:spcPct val="150000"/>
              </a:lnSpc>
            </a:pPr>
            <a:r>
              <a:rPr lang="fr-FR" b="1" dirty="0">
                <a:latin typeface="Comic Sans MS" panose="030F0702030302020204" pitchFamily="66" charset="0"/>
              </a:rPr>
              <a:t>Tu</a:t>
            </a:r>
            <a:r>
              <a:rPr lang="fr-FR" dirty="0">
                <a:latin typeface="Comic Sans MS" panose="030F0702030302020204" pitchFamily="66" charset="0"/>
              </a:rPr>
              <a:t> es seul, petit ?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Je peux monter?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75334" y="3621310"/>
            <a:ext cx="19763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Puis-je monter?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148563" y="3185169"/>
            <a:ext cx="334331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Est-ce que je peux monter?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83746" y="4034285"/>
            <a:ext cx="4080601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Alamain" pitchFamily="34" charset="0"/>
              </a:rPr>
              <a:t>Est-ce que tu es seul, petit?</a:t>
            </a:r>
          </a:p>
        </p:txBody>
      </p:sp>
      <p:pic>
        <p:nvPicPr>
          <p:cNvPr id="26" name="Image 25" descr="Private Investigator Smiley by mondspeer on DeviantAr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092" y="526916"/>
            <a:ext cx="971550" cy="971550"/>
          </a:xfrm>
          <a:prstGeom prst="rect">
            <a:avLst/>
          </a:prstGeom>
        </p:spPr>
      </p:pic>
      <p:pic>
        <p:nvPicPr>
          <p:cNvPr id="12" name="Image 11" descr="Submitted by Dorrie Scott on Fri, 01/22/2010 - 1:08pm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698" y="915267"/>
            <a:ext cx="792087" cy="903229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9" r="14533"/>
          <a:stretch/>
        </p:blipFill>
        <p:spPr>
          <a:xfrm>
            <a:off x="7801104" y="5033923"/>
            <a:ext cx="1243775" cy="1789412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166127" y="4469303"/>
            <a:ext cx="202960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Alamain" pitchFamily="34" charset="0"/>
              </a:rPr>
              <a:t>Es-tu seul, petit?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3877748" y="3414052"/>
            <a:ext cx="2182279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Négatives!</a:t>
            </a:r>
          </a:p>
        </p:txBody>
      </p:sp>
      <p:cxnSp>
        <p:nvCxnSpPr>
          <p:cNvPr id="30" name="Connecteur en arc 40"/>
          <p:cNvCxnSpPr/>
          <p:nvPr/>
        </p:nvCxnSpPr>
        <p:spPr>
          <a:xfrm rot="10800000" flipV="1">
            <a:off x="4355978" y="2933272"/>
            <a:ext cx="1156858" cy="42372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3597477" y="3954242"/>
            <a:ext cx="32549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Un homme (…) ne part pas.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390302" y="4459358"/>
            <a:ext cx="3254953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Un homme part.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2338637" y="4913519"/>
            <a:ext cx="38007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(…) de ne l’avoir jamais rencontré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48563" y="5356234"/>
            <a:ext cx="38007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(…) de l’avoir déjà rencontré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3585211" y="5340342"/>
            <a:ext cx="3800702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Ce type ne doit pas s’être rasé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3117427" y="5901799"/>
            <a:ext cx="286544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Ce type doit s’être rasé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219560" y="1465287"/>
            <a:ext cx="1351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 ? :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438562" y="2202136"/>
            <a:ext cx="2355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«  » et -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6827890" y="2977606"/>
            <a:ext cx="22169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rgbClr val="C828C0"/>
                </a:solidFill>
                <a:latin typeface="Comic Sans MS" panose="030F0702030302020204" pitchFamily="66" charset="0"/>
              </a:rPr>
              <a:t>«  » quand la 1</a:t>
            </a:r>
            <a:r>
              <a:rPr lang="fr-FR" baseline="30000" dirty="0">
                <a:solidFill>
                  <a:srgbClr val="C828C0"/>
                </a:solidFill>
                <a:latin typeface="Comic Sans MS" panose="030F0702030302020204" pitchFamily="66" charset="0"/>
              </a:rPr>
              <a:t>ère</a:t>
            </a:r>
            <a:r>
              <a:rPr lang="fr-FR" dirty="0">
                <a:solidFill>
                  <a:srgbClr val="C828C0"/>
                </a:solidFill>
                <a:latin typeface="Comic Sans MS" panose="030F0702030302020204" pitchFamily="66" charset="0"/>
              </a:rPr>
              <a:t> personne parle</a:t>
            </a:r>
          </a:p>
          <a:p>
            <a:pPr>
              <a:lnSpc>
                <a:spcPct val="150000"/>
              </a:lnSpc>
            </a:pPr>
            <a:r>
              <a:rPr lang="fr-FR" dirty="0">
                <a:solidFill>
                  <a:srgbClr val="C828C0"/>
                </a:solidFill>
                <a:latin typeface="Comic Sans MS" panose="030F0702030302020204" pitchFamily="66" charset="0"/>
              </a:rPr>
              <a:t>- Quand on change de personne</a:t>
            </a:r>
          </a:p>
        </p:txBody>
      </p:sp>
      <p:pic>
        <p:nvPicPr>
          <p:cNvPr id="19" name="Image 18" descr="Smiley Clem Magicien by Justin Ternet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985" y="2472420"/>
            <a:ext cx="821891" cy="822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37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0" grpId="0" animBg="1"/>
      <p:bldP spid="48" grpId="0" animBg="1"/>
      <p:bldP spid="47" grpId="0" animBg="1"/>
      <p:bldP spid="43" grpId="0" animBg="1"/>
      <p:bldP spid="16" grpId="0" animBg="1"/>
      <p:bldP spid="58" grpId="0" animBg="1"/>
      <p:bldP spid="49" grpId="0" animBg="1"/>
      <p:bldP spid="52" grpId="0"/>
      <p:bldP spid="53" grpId="0" animBg="1"/>
      <p:bldP spid="44" grpId="0"/>
      <p:bldP spid="45" grpId="0"/>
      <p:bldP spid="55" grpId="0"/>
      <p:bldP spid="56" grpId="0"/>
      <p:bldP spid="23" grpId="0"/>
      <p:bldP spid="29" grpId="0" animBg="1"/>
      <p:bldP spid="33" grpId="0"/>
      <p:bldP spid="34" grpId="0"/>
      <p:bldP spid="35" grpId="0"/>
      <p:bldP spid="36" grpId="0"/>
      <p:bldP spid="37" grpId="0"/>
      <p:bldP spid="38" grpId="0"/>
      <p:bldP spid="17" grpId="0"/>
      <p:bldP spid="18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75856" y="122853"/>
            <a:ext cx="1944215" cy="7150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Composer une phrase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716016" y="1114141"/>
            <a:ext cx="1892068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à la porte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621796" y="1810084"/>
            <a:ext cx="3612375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chez </a:t>
            </a:r>
            <a:r>
              <a:rPr lang="fr-FR" sz="2400" dirty="0" err="1">
                <a:latin typeface="Andika" pitchFamily="2" charset="0"/>
                <a:ea typeface="Andika" pitchFamily="2" charset="0"/>
                <a:cs typeface="Andika" pitchFamily="2" charset="0"/>
              </a:rPr>
              <a:t>Harp</a:t>
            </a:r>
            <a:endParaRPr lang="fr-FR" sz="2400" dirty="0">
              <a:latin typeface="Andika" pitchFamily="2" charset="0"/>
              <a:ea typeface="Andika" pitchFamily="2" charset="0"/>
              <a:cs typeface="Andika" pitchFamily="2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08252" y="2704194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Un étranger de taille moyenne sonne un soir, chez </a:t>
            </a:r>
            <a:r>
              <a:rPr lang="fr-FR" sz="2400" dirty="0" err="1">
                <a:latin typeface="Andika" pitchFamily="2" charset="0"/>
                <a:ea typeface="Andika" pitchFamily="2" charset="0"/>
                <a:cs typeface="Andika" pitchFamily="2" charset="0"/>
              </a:rPr>
              <a:t>Harp</a:t>
            </a:r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.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07504" y="1183804"/>
            <a:ext cx="4392488" cy="4890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un étranger de taille moyenne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07504" y="3552212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Un soir, chez </a:t>
            </a:r>
            <a:r>
              <a:rPr lang="fr-FR" sz="2400" dirty="0" err="1">
                <a:latin typeface="Andika" pitchFamily="2" charset="0"/>
                <a:ea typeface="Andika" pitchFamily="2" charset="0"/>
                <a:cs typeface="Andika" pitchFamily="2" charset="0"/>
              </a:rPr>
              <a:t>Harp</a:t>
            </a:r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, un étranger de taille moyenne sonne à la porte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876256" y="1095899"/>
            <a:ext cx="1488648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sonne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11560" y="1825345"/>
            <a:ext cx="1368152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un soir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43508" y="4398888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Chez </a:t>
            </a:r>
            <a:r>
              <a:rPr lang="fr-FR" sz="2400" dirty="0" err="1">
                <a:latin typeface="Andika" pitchFamily="2" charset="0"/>
                <a:ea typeface="Andika" pitchFamily="2" charset="0"/>
                <a:cs typeface="Andika" pitchFamily="2" charset="0"/>
              </a:rPr>
              <a:t>Harp</a:t>
            </a:r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, un étranger de taille moyenne sonne à la porte, un soir.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9" r="14533"/>
          <a:stretch/>
        </p:blipFill>
        <p:spPr>
          <a:xfrm>
            <a:off x="7801104" y="5033923"/>
            <a:ext cx="1243775" cy="178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14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4962" y="1776987"/>
            <a:ext cx="8991802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Devant la porte, un homme regarde </a:t>
            </a:r>
            <a:r>
              <a:rPr lang="fr-FR" sz="2400" spc="130" dirty="0" err="1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Harp</a:t>
            </a:r>
            <a:r>
              <a:rPr lang="fr-FR" sz="24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.</a:t>
            </a:r>
            <a:endParaRPr lang="fr-FR" sz="3200" spc="130" dirty="0">
              <a:latin typeface="Arial" panose="020B0604020202020204" pitchFamily="34" charset="0"/>
              <a:ea typeface="Andika" pitchFamily="2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93216" y="908"/>
            <a:ext cx="8030762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Sujet (de qui on parle) – Prédicat (ce qu’on dit du sujet) + verbe – CP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-3555" y="717273"/>
            <a:ext cx="8820472" cy="739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Mes parents sont en haut</a:t>
            </a:r>
            <a:r>
              <a:rPr lang="fr-FR" sz="3200" spc="130" dirty="0">
                <a:latin typeface="Andika" pitchFamily="2" charset="0"/>
                <a:ea typeface="Andika" pitchFamily="2" charset="0"/>
                <a:cs typeface="Andika" pitchFamily="2" charset="0"/>
              </a:rPr>
              <a:t>.</a:t>
            </a:r>
          </a:p>
        </p:txBody>
      </p:sp>
      <p:cxnSp>
        <p:nvCxnSpPr>
          <p:cNvPr id="15" name="Connecteur droit avec flèche 14"/>
          <p:cNvCxnSpPr/>
          <p:nvPr/>
        </p:nvCxnSpPr>
        <p:spPr>
          <a:xfrm flipV="1">
            <a:off x="148481" y="1388236"/>
            <a:ext cx="1844266" cy="22616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025745" y="926104"/>
            <a:ext cx="674048" cy="5165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4347683" y="1930990"/>
            <a:ext cx="1160421" cy="4586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7" name="Groupe 56"/>
          <p:cNvGrpSpPr/>
          <p:nvPr/>
        </p:nvGrpSpPr>
        <p:grpSpPr>
          <a:xfrm>
            <a:off x="3050941" y="5502781"/>
            <a:ext cx="3367667" cy="244401"/>
            <a:chOff x="10297478" y="1030156"/>
            <a:chExt cx="2350450" cy="189626"/>
          </a:xfrm>
        </p:grpSpPr>
        <p:pic>
          <p:nvPicPr>
            <p:cNvPr id="58" name="Image 5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59" name="Connecteur droit 58"/>
            <p:cNvCxnSpPr/>
            <p:nvPr/>
          </p:nvCxnSpPr>
          <p:spPr>
            <a:xfrm>
              <a:off x="10297478" y="1030156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41" name="Connecteur droit avec flèche 40"/>
          <p:cNvCxnSpPr/>
          <p:nvPr/>
        </p:nvCxnSpPr>
        <p:spPr>
          <a:xfrm>
            <a:off x="2682820" y="2303841"/>
            <a:ext cx="1529140" cy="6708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-10536" y="2617270"/>
            <a:ext cx="6325228" cy="739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spc="130" dirty="0" err="1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Harp</a:t>
            </a:r>
            <a:r>
              <a:rPr lang="fr-FR" sz="24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 ouvre la porte</a:t>
            </a:r>
            <a:r>
              <a:rPr lang="fr-FR" sz="32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888228" y="2801130"/>
            <a:ext cx="875460" cy="6727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2" name="Connecteur droit avec flèche 61"/>
          <p:cNvCxnSpPr/>
          <p:nvPr/>
        </p:nvCxnSpPr>
        <p:spPr>
          <a:xfrm>
            <a:off x="96425" y="3284793"/>
            <a:ext cx="672863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-10536" y="3508686"/>
            <a:ext cx="9064434" cy="739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L’homme avait une musette sur le côté</a:t>
            </a:r>
            <a:r>
              <a:rPr lang="fr-FR" sz="3200" spc="130" dirty="0">
                <a:latin typeface="Andika" pitchFamily="2" charset="0"/>
                <a:ea typeface="Andika" pitchFamily="2" charset="0"/>
                <a:cs typeface="Andika" pitchFamily="2" charset="0"/>
              </a:rPr>
              <a:t>.</a:t>
            </a:r>
          </a:p>
        </p:txBody>
      </p:sp>
      <p:cxnSp>
        <p:nvCxnSpPr>
          <p:cNvPr id="87" name="Connecteur droit avec flèche 86"/>
          <p:cNvCxnSpPr/>
          <p:nvPr/>
        </p:nvCxnSpPr>
        <p:spPr>
          <a:xfrm>
            <a:off x="218719" y="4162434"/>
            <a:ext cx="1184929" cy="19043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1464293" y="3796283"/>
            <a:ext cx="803451" cy="4864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6" name="Groupe 65"/>
          <p:cNvGrpSpPr/>
          <p:nvPr/>
        </p:nvGrpSpPr>
        <p:grpSpPr>
          <a:xfrm>
            <a:off x="4304385" y="2282525"/>
            <a:ext cx="2114223" cy="345793"/>
            <a:chOff x="10297478" y="1032595"/>
            <a:chExt cx="2350450" cy="187187"/>
          </a:xfrm>
        </p:grpSpPr>
        <p:pic>
          <p:nvPicPr>
            <p:cNvPr id="69" name="Image 6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70" name="Connecteur droit 69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03" name="Groupe 102"/>
          <p:cNvGrpSpPr/>
          <p:nvPr/>
        </p:nvGrpSpPr>
        <p:grpSpPr>
          <a:xfrm>
            <a:off x="987313" y="3369914"/>
            <a:ext cx="2035180" cy="351361"/>
            <a:chOff x="11124808" y="910829"/>
            <a:chExt cx="1708827" cy="186744"/>
          </a:xfrm>
        </p:grpSpPr>
        <p:pic>
          <p:nvPicPr>
            <p:cNvPr id="117" name="Image 11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927799" y="910829"/>
              <a:ext cx="177938" cy="186744"/>
            </a:xfrm>
            <a:prstGeom prst="rect">
              <a:avLst/>
            </a:prstGeom>
          </p:spPr>
        </p:pic>
        <p:cxnSp>
          <p:nvCxnSpPr>
            <p:cNvPr id="120" name="Connecteur droit 119"/>
            <p:cNvCxnSpPr/>
            <p:nvPr/>
          </p:nvCxnSpPr>
          <p:spPr>
            <a:xfrm>
              <a:off x="11124808" y="943844"/>
              <a:ext cx="1708827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21" name="Groupe 120"/>
          <p:cNvGrpSpPr/>
          <p:nvPr/>
        </p:nvGrpSpPr>
        <p:grpSpPr>
          <a:xfrm>
            <a:off x="1547665" y="4119359"/>
            <a:ext cx="2664296" cy="351361"/>
            <a:chOff x="11124808" y="910829"/>
            <a:chExt cx="1708827" cy="186744"/>
          </a:xfrm>
        </p:grpSpPr>
        <p:pic>
          <p:nvPicPr>
            <p:cNvPr id="122" name="Image 12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927799" y="910829"/>
              <a:ext cx="177938" cy="186744"/>
            </a:xfrm>
            <a:prstGeom prst="rect">
              <a:avLst/>
            </a:prstGeom>
          </p:spPr>
        </p:pic>
        <p:cxnSp>
          <p:nvCxnSpPr>
            <p:cNvPr id="129" name="Connecteur droit 128"/>
            <p:cNvCxnSpPr/>
            <p:nvPr/>
          </p:nvCxnSpPr>
          <p:spPr>
            <a:xfrm>
              <a:off x="11124808" y="943844"/>
              <a:ext cx="1708827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30" name="Groupe 129"/>
          <p:cNvGrpSpPr/>
          <p:nvPr/>
        </p:nvGrpSpPr>
        <p:grpSpPr>
          <a:xfrm>
            <a:off x="218719" y="2349038"/>
            <a:ext cx="2231675" cy="380001"/>
            <a:chOff x="4982462" y="2536877"/>
            <a:chExt cx="3732463" cy="380001"/>
          </a:xfrm>
        </p:grpSpPr>
        <p:pic>
          <p:nvPicPr>
            <p:cNvPr id="131" name="Image 13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3286" y="2588579"/>
              <a:ext cx="792087" cy="328299"/>
            </a:xfrm>
            <a:prstGeom prst="rect">
              <a:avLst/>
            </a:prstGeom>
          </p:spPr>
        </p:pic>
        <p:cxnSp>
          <p:nvCxnSpPr>
            <p:cNvPr id="132" name="Connecteur droit 131"/>
            <p:cNvCxnSpPr/>
            <p:nvPr/>
          </p:nvCxnSpPr>
          <p:spPr>
            <a:xfrm>
              <a:off x="4982462" y="2536877"/>
              <a:ext cx="3732463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35" name="ZoneTexte 134"/>
          <p:cNvSpPr txBox="1"/>
          <p:nvPr/>
        </p:nvSpPr>
        <p:spPr>
          <a:xfrm>
            <a:off x="-3555" y="5830645"/>
            <a:ext cx="5103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Un homme regarde </a:t>
            </a:r>
            <a:r>
              <a:rPr lang="fr-FR" spc="130" dirty="0" err="1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Harp</a:t>
            </a:r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 devant la porte.</a:t>
            </a:r>
            <a:endParaRPr lang="fr-FR" sz="3200" spc="130" dirty="0">
              <a:latin typeface="Arial" panose="020B0604020202020204" pitchFamily="34" charset="0"/>
              <a:ea typeface="Andika" pitchFamily="2" charset="0"/>
              <a:cs typeface="Arial" panose="020B0604020202020204" pitchFamily="34" charset="0"/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4641284" y="919275"/>
            <a:ext cx="118235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être</a:t>
            </a:r>
          </a:p>
        </p:txBody>
      </p:sp>
      <p:sp>
        <p:nvSpPr>
          <p:cNvPr id="138" name="ZoneTexte 137"/>
          <p:cNvSpPr txBox="1"/>
          <p:nvPr/>
        </p:nvSpPr>
        <p:spPr>
          <a:xfrm>
            <a:off x="6812410" y="1881764"/>
            <a:ext cx="157601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regarder</a:t>
            </a:r>
          </a:p>
        </p:txBody>
      </p:sp>
      <p:sp>
        <p:nvSpPr>
          <p:cNvPr id="139" name="ZoneTexte 138"/>
          <p:cNvSpPr txBox="1"/>
          <p:nvPr/>
        </p:nvSpPr>
        <p:spPr>
          <a:xfrm>
            <a:off x="3527926" y="2983515"/>
            <a:ext cx="1149588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ouvrir</a:t>
            </a:r>
          </a:p>
        </p:txBody>
      </p:sp>
      <p:sp>
        <p:nvSpPr>
          <p:cNvPr id="140" name="ZoneTexte 139"/>
          <p:cNvSpPr txBox="1"/>
          <p:nvPr/>
        </p:nvSpPr>
        <p:spPr>
          <a:xfrm>
            <a:off x="6314692" y="3707615"/>
            <a:ext cx="1856153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avoir</a:t>
            </a:r>
          </a:p>
        </p:txBody>
      </p:sp>
      <p:grpSp>
        <p:nvGrpSpPr>
          <p:cNvPr id="80" name="Groupe 79"/>
          <p:cNvGrpSpPr/>
          <p:nvPr/>
        </p:nvGrpSpPr>
        <p:grpSpPr>
          <a:xfrm>
            <a:off x="2025745" y="1388236"/>
            <a:ext cx="2114207" cy="306020"/>
            <a:chOff x="10297478" y="1030156"/>
            <a:chExt cx="2350450" cy="189626"/>
          </a:xfrm>
        </p:grpSpPr>
        <p:pic>
          <p:nvPicPr>
            <p:cNvPr id="81" name="Image 8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82" name="Connecteur droit 81"/>
            <p:cNvCxnSpPr/>
            <p:nvPr/>
          </p:nvCxnSpPr>
          <p:spPr>
            <a:xfrm>
              <a:off x="10297478" y="1030156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84" name="ZoneTexte 83"/>
          <p:cNvSpPr txBox="1"/>
          <p:nvPr/>
        </p:nvSpPr>
        <p:spPr>
          <a:xfrm>
            <a:off x="2155581" y="6507092"/>
            <a:ext cx="5670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L’homme est venu, aussitôt, dans l’entrée.</a:t>
            </a:r>
            <a:endParaRPr lang="fr-FR" sz="3200" spc="130" dirty="0">
              <a:latin typeface="Arial" panose="020B0604020202020204" pitchFamily="34" charset="0"/>
              <a:ea typeface="Andika" pitchFamily="2" charset="0"/>
              <a:cs typeface="Arial" panose="020B0604020202020204" pitchFamily="34" charset="0"/>
            </a:endParaRPr>
          </a:p>
        </p:txBody>
      </p:sp>
      <p:pic>
        <p:nvPicPr>
          <p:cNvPr id="40" name="Image 3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9" r="14533"/>
          <a:stretch/>
        </p:blipFill>
        <p:spPr>
          <a:xfrm>
            <a:off x="7801104" y="5033923"/>
            <a:ext cx="1243775" cy="1789412"/>
          </a:xfrm>
          <a:prstGeom prst="rect">
            <a:avLst/>
          </a:prstGeom>
        </p:spPr>
      </p:pic>
      <p:grpSp>
        <p:nvGrpSpPr>
          <p:cNvPr id="45" name="Groupe 44"/>
          <p:cNvGrpSpPr/>
          <p:nvPr/>
        </p:nvGrpSpPr>
        <p:grpSpPr>
          <a:xfrm>
            <a:off x="4326723" y="4180636"/>
            <a:ext cx="1685437" cy="380001"/>
            <a:chOff x="4982462" y="2536877"/>
            <a:chExt cx="3732463" cy="380001"/>
          </a:xfrm>
        </p:grpSpPr>
        <p:pic>
          <p:nvPicPr>
            <p:cNvPr id="46" name="Image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3286" y="2588579"/>
              <a:ext cx="792087" cy="328299"/>
            </a:xfrm>
            <a:prstGeom prst="rect">
              <a:avLst/>
            </a:prstGeom>
          </p:spPr>
        </p:pic>
        <p:cxnSp>
          <p:nvCxnSpPr>
            <p:cNvPr id="47" name="Connecteur droit 46"/>
            <p:cNvCxnSpPr/>
            <p:nvPr/>
          </p:nvCxnSpPr>
          <p:spPr>
            <a:xfrm>
              <a:off x="4982462" y="2536877"/>
              <a:ext cx="3732463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48" name="ZoneTexte 47"/>
          <p:cNvSpPr txBox="1"/>
          <p:nvPr/>
        </p:nvSpPr>
        <p:spPr>
          <a:xfrm>
            <a:off x="161712" y="4784289"/>
            <a:ext cx="9064434" cy="739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Aussitôt, l’homme est venu dans l’entrée</a:t>
            </a:r>
            <a:r>
              <a:rPr lang="fr-FR" sz="3200" spc="130" dirty="0">
                <a:latin typeface="Andika" pitchFamily="2" charset="0"/>
                <a:ea typeface="Andika" pitchFamily="2" charset="0"/>
                <a:cs typeface="Andika" pitchFamily="2" charset="0"/>
              </a:rPr>
              <a:t>.</a:t>
            </a:r>
          </a:p>
        </p:txBody>
      </p:sp>
      <p:cxnSp>
        <p:nvCxnSpPr>
          <p:cNvPr id="49" name="Connecteur droit avec flèche 48"/>
          <p:cNvCxnSpPr/>
          <p:nvPr/>
        </p:nvCxnSpPr>
        <p:spPr>
          <a:xfrm>
            <a:off x="1694884" y="5483770"/>
            <a:ext cx="1184929" cy="19043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011209" y="4970812"/>
            <a:ext cx="1336474" cy="4864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6583472" y="5036756"/>
            <a:ext cx="1856153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venir</a:t>
            </a:r>
          </a:p>
        </p:txBody>
      </p:sp>
      <p:grpSp>
        <p:nvGrpSpPr>
          <p:cNvPr id="52" name="Groupe 51"/>
          <p:cNvGrpSpPr/>
          <p:nvPr/>
        </p:nvGrpSpPr>
        <p:grpSpPr>
          <a:xfrm>
            <a:off x="163368" y="5481484"/>
            <a:ext cx="1384298" cy="380001"/>
            <a:chOff x="4982462" y="2536877"/>
            <a:chExt cx="3732463" cy="380001"/>
          </a:xfrm>
        </p:grpSpPr>
        <p:pic>
          <p:nvPicPr>
            <p:cNvPr id="53" name="Image 5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3286" y="2588579"/>
              <a:ext cx="792087" cy="328299"/>
            </a:xfrm>
            <a:prstGeom prst="rect">
              <a:avLst/>
            </a:prstGeom>
          </p:spPr>
        </p:pic>
        <p:cxnSp>
          <p:nvCxnSpPr>
            <p:cNvPr id="54" name="Connecteur droit 53"/>
            <p:cNvCxnSpPr/>
            <p:nvPr/>
          </p:nvCxnSpPr>
          <p:spPr>
            <a:xfrm>
              <a:off x="4982462" y="2536877"/>
              <a:ext cx="3732463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5" name="ZoneTexte 54"/>
          <p:cNvSpPr txBox="1"/>
          <p:nvPr/>
        </p:nvSpPr>
        <p:spPr>
          <a:xfrm>
            <a:off x="1840792" y="2356447"/>
            <a:ext cx="6017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spc="130" dirty="0">
                <a:solidFill>
                  <a:srgbClr val="92D050"/>
                </a:solidFill>
                <a:latin typeface="Comic Sans MS" panose="030F0702030302020204" pitchFamily="66" charset="0"/>
                <a:ea typeface="Andika" pitchFamily="2" charset="0"/>
                <a:cs typeface="Arial" panose="020B0604020202020204" pitchFamily="34" charset="0"/>
              </a:rPr>
              <a:t>où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5361496" y="4232338"/>
            <a:ext cx="6017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spc="130" dirty="0">
                <a:solidFill>
                  <a:srgbClr val="92D050"/>
                </a:solidFill>
                <a:latin typeface="Comic Sans MS" panose="030F0702030302020204" pitchFamily="66" charset="0"/>
                <a:ea typeface="Andika" pitchFamily="2" charset="0"/>
                <a:cs typeface="Arial" panose="020B0604020202020204" pitchFamily="34" charset="0"/>
              </a:rPr>
              <a:t>où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97245" y="4545270"/>
            <a:ext cx="96653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spc="130" dirty="0">
                <a:solidFill>
                  <a:srgbClr val="92D050"/>
                </a:solidFill>
                <a:latin typeface="Comic Sans MS" panose="030F0702030302020204" pitchFamily="66" charset="0"/>
                <a:ea typeface="Andika" pitchFamily="2" charset="0"/>
                <a:cs typeface="Arial" panose="020B0604020202020204" pitchFamily="34" charset="0"/>
              </a:rPr>
              <a:t>quand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903716" y="6175707"/>
            <a:ext cx="5143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L’homme avait, sur le côté, une musette.</a:t>
            </a:r>
            <a:endParaRPr lang="fr-FR" sz="3200" spc="130" dirty="0">
              <a:latin typeface="Arial" panose="020B0604020202020204" pitchFamily="34" charset="0"/>
              <a:ea typeface="Andika" pitchFamily="2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13" y="3353430"/>
            <a:ext cx="432768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Image 76" descr="nom_couleu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13" y="1412532"/>
            <a:ext cx="484686" cy="507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Image 69" descr="déterminant_couleur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36" y="1338216"/>
            <a:ext cx="518031" cy="603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Image 76" descr="nom_couleu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875" y="2328977"/>
            <a:ext cx="484686" cy="507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Image 69" descr="déterminant_couleur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959" y="2329743"/>
            <a:ext cx="518031" cy="603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Image 76" descr="nom_couleu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73" y="4191821"/>
            <a:ext cx="484686" cy="507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Image 69" descr="déterminant_couleur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6" y="4179006"/>
            <a:ext cx="518031" cy="603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Image 76" descr="nom_couleu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051" y="5395344"/>
            <a:ext cx="484686" cy="507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Image 69" descr="déterminant_couleur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393" y="5421556"/>
            <a:ext cx="518031" cy="603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5837367" y="799650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ils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237039" y="1640004"/>
            <a:ext cx="524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il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629126" y="2715636"/>
            <a:ext cx="524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il</a:t>
            </a:r>
          </a:p>
        </p:txBody>
      </p:sp>
      <p:sp>
        <p:nvSpPr>
          <p:cNvPr id="79" name="Rectangle 78"/>
          <p:cNvSpPr/>
          <p:nvPr/>
        </p:nvSpPr>
        <p:spPr>
          <a:xfrm>
            <a:off x="7466624" y="3610158"/>
            <a:ext cx="524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il</a:t>
            </a:r>
          </a:p>
        </p:txBody>
      </p:sp>
      <p:sp>
        <p:nvSpPr>
          <p:cNvPr id="83" name="Rectangle 82"/>
          <p:cNvSpPr/>
          <p:nvPr/>
        </p:nvSpPr>
        <p:spPr>
          <a:xfrm>
            <a:off x="6620562" y="5443801"/>
            <a:ext cx="524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il</a:t>
            </a:r>
          </a:p>
        </p:txBody>
      </p:sp>
    </p:spTree>
    <p:extLst>
      <p:ext uri="{BB962C8B-B14F-4D97-AF65-F5344CB8AC3E}">
        <p14:creationId xmlns:p14="http://schemas.microsoft.com/office/powerpoint/2010/main" val="291060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25" grpId="0" animBg="1"/>
      <p:bldP spid="26" grpId="0" animBg="1"/>
      <p:bldP spid="60" grpId="0"/>
      <p:bldP spid="61" grpId="0" animBg="1"/>
      <p:bldP spid="85" grpId="0"/>
      <p:bldP spid="105" grpId="0" animBg="1"/>
      <p:bldP spid="135" grpId="0"/>
      <p:bldP spid="137" grpId="0"/>
      <p:bldP spid="138" grpId="0"/>
      <p:bldP spid="139" grpId="0"/>
      <p:bldP spid="140" grpId="0"/>
      <p:bldP spid="84" grpId="0"/>
      <p:bldP spid="48" grpId="0"/>
      <p:bldP spid="50" grpId="0" animBg="1"/>
      <p:bldP spid="51" grpId="0"/>
      <p:bldP spid="55" grpId="0"/>
      <p:bldP spid="56" grpId="0"/>
      <p:bldP spid="63" grpId="0"/>
      <p:bldP spid="64" grpId="0"/>
      <p:bldP spid="9" grpId="0"/>
      <p:bldP spid="77" grpId="0"/>
      <p:bldP spid="78" grpId="0"/>
      <p:bldP spid="79" grpId="0"/>
      <p:bldP spid="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1187624" y="2267889"/>
            <a:ext cx="4895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Mes parents sont en haut</a:t>
            </a:r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.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2411760" y="3049337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Sont mes parents en haut</a:t>
            </a:r>
            <a:endParaRPr lang="fr-FR" sz="2400" dirty="0">
              <a:latin typeface="Andika" pitchFamily="2" charset="0"/>
              <a:ea typeface="Andika" pitchFamily="2" charset="0"/>
              <a:cs typeface="Andika" pitchFamily="2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51520" y="4202926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>
                <a:solidFill>
                  <a:srgbClr val="FF0000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On ne peut pas déplacer les mots du prédicat!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9" r="14533"/>
          <a:stretch/>
        </p:blipFill>
        <p:spPr>
          <a:xfrm>
            <a:off x="7801104" y="5033923"/>
            <a:ext cx="1243775" cy="178941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07704" y="1009500"/>
            <a:ext cx="3718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ATTENTION!</a:t>
            </a:r>
          </a:p>
        </p:txBody>
      </p:sp>
    </p:spTree>
    <p:extLst>
      <p:ext uri="{BB962C8B-B14F-4D97-AF65-F5344CB8AC3E}">
        <p14:creationId xmlns:p14="http://schemas.microsoft.com/office/powerpoint/2010/main" val="29460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75856" y="122853"/>
            <a:ext cx="3312368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Observe et transforme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572989" y="723659"/>
            <a:ext cx="4392488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La femme parait gigantesque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511419" y="2238872"/>
            <a:ext cx="5550604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Les femme</a:t>
            </a:r>
            <a:r>
              <a:rPr lang="fr-FR" sz="2400" dirty="0">
                <a:highlight>
                  <a:srgbClr val="C828C0"/>
                </a:highlight>
                <a:latin typeface="Andika" pitchFamily="2" charset="0"/>
                <a:ea typeface="Andika" pitchFamily="2" charset="0"/>
                <a:cs typeface="Andika" pitchFamily="2" charset="0"/>
              </a:rPr>
              <a:t>s</a:t>
            </a:r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 paraiss</a:t>
            </a:r>
            <a:r>
              <a:rPr lang="fr-FR" sz="2400" dirty="0">
                <a:highlight>
                  <a:srgbClr val="C828C0"/>
                </a:highlight>
                <a:latin typeface="Andika" pitchFamily="2" charset="0"/>
                <a:ea typeface="Andika" pitchFamily="2" charset="0"/>
                <a:cs typeface="Andika" pitchFamily="2" charset="0"/>
              </a:rPr>
              <a:t>ent</a:t>
            </a:r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 gigantesque</a:t>
            </a:r>
            <a:r>
              <a:rPr lang="fr-FR" sz="2400" dirty="0">
                <a:highlight>
                  <a:srgbClr val="C828C0"/>
                </a:highlight>
                <a:latin typeface="Andika" pitchFamily="2" charset="0"/>
                <a:ea typeface="Andika" pitchFamily="2" charset="0"/>
                <a:cs typeface="Andika" pitchFamily="2" charset="0"/>
              </a:rPr>
              <a:t>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07504" y="751759"/>
            <a:ext cx="4392488" cy="4890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L’homme parait gigantesque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559424" y="2238872"/>
            <a:ext cx="1488648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paraitre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67544" y="1385921"/>
            <a:ext cx="5904656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Les hommes paraiss</a:t>
            </a:r>
            <a:r>
              <a:rPr lang="fr-FR" sz="2400" dirty="0">
                <a:highlight>
                  <a:srgbClr val="C828C0"/>
                </a:highlight>
                <a:latin typeface="Andika" pitchFamily="2" charset="0"/>
                <a:ea typeface="Andika" pitchFamily="2" charset="0"/>
                <a:cs typeface="Andika" pitchFamily="2" charset="0"/>
              </a:rPr>
              <a:t>ent</a:t>
            </a:r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 gigantesque</a:t>
            </a:r>
            <a:r>
              <a:rPr lang="fr-FR" sz="2400" dirty="0">
                <a:highlight>
                  <a:srgbClr val="C828C0"/>
                </a:highlight>
                <a:latin typeface="Andika" pitchFamily="2" charset="0"/>
                <a:ea typeface="Andika" pitchFamily="2" charset="0"/>
                <a:cs typeface="Andika" pitchFamily="2" charset="0"/>
              </a:rPr>
              <a:t>s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9" r="14533"/>
          <a:stretch/>
        </p:blipFill>
        <p:spPr>
          <a:xfrm>
            <a:off x="7801104" y="5033923"/>
            <a:ext cx="1243775" cy="1789412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206188" y="3776865"/>
            <a:ext cx="4392488" cy="4890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Il était certain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862945" y="3694847"/>
            <a:ext cx="4068960" cy="4890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elle était certain</a:t>
            </a:r>
            <a:r>
              <a:rPr lang="fr-FR" sz="2400" dirty="0">
                <a:highlight>
                  <a:srgbClr val="C828C0"/>
                </a:highlight>
                <a:latin typeface="Andika" pitchFamily="2" charset="0"/>
                <a:ea typeface="Andika" pitchFamily="2" charset="0"/>
                <a:cs typeface="Andika" pitchFamily="2" charset="0"/>
              </a:rPr>
              <a:t>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30598" y="5128667"/>
            <a:ext cx="3380821" cy="4890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Ils étai</a:t>
            </a:r>
            <a:r>
              <a:rPr lang="fr-FR" sz="2400" dirty="0">
                <a:highlight>
                  <a:srgbClr val="C828C0"/>
                </a:highlight>
                <a:latin typeface="Andika" pitchFamily="2" charset="0"/>
                <a:ea typeface="Andika" pitchFamily="2" charset="0"/>
                <a:cs typeface="Andika" pitchFamily="2" charset="0"/>
              </a:rPr>
              <a:t>ent</a:t>
            </a:r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 certain</a:t>
            </a:r>
            <a:r>
              <a:rPr lang="fr-FR" sz="2400" dirty="0">
                <a:highlight>
                  <a:srgbClr val="C828C0"/>
                </a:highlight>
                <a:latin typeface="Andika" pitchFamily="2" charset="0"/>
                <a:ea typeface="Andika" pitchFamily="2" charset="0"/>
                <a:cs typeface="Andika" pitchFamily="2" charset="0"/>
              </a:rPr>
              <a:t>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175956" y="4420743"/>
            <a:ext cx="4392488" cy="4890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elles étai</a:t>
            </a:r>
            <a:r>
              <a:rPr lang="fr-FR" sz="2400" dirty="0">
                <a:highlight>
                  <a:srgbClr val="C828C0"/>
                </a:highlight>
                <a:latin typeface="Andika" pitchFamily="2" charset="0"/>
                <a:ea typeface="Andika" pitchFamily="2" charset="0"/>
                <a:cs typeface="Andika" pitchFamily="2" charset="0"/>
              </a:rPr>
              <a:t>ent</a:t>
            </a:r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 certaine</a:t>
            </a:r>
            <a:r>
              <a:rPr lang="fr-FR" sz="2400" dirty="0">
                <a:highlight>
                  <a:srgbClr val="C828C0"/>
                </a:highlight>
                <a:latin typeface="Andika" pitchFamily="2" charset="0"/>
                <a:ea typeface="Andika" pitchFamily="2" charset="0"/>
                <a:cs typeface="Andika" pitchFamily="2" charset="0"/>
              </a:rPr>
              <a:t>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283968" y="5426240"/>
            <a:ext cx="1488648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être</a:t>
            </a:r>
          </a:p>
        </p:txBody>
      </p:sp>
    </p:spTree>
    <p:extLst>
      <p:ext uri="{BB962C8B-B14F-4D97-AF65-F5344CB8AC3E}">
        <p14:creationId xmlns:p14="http://schemas.microsoft.com/office/powerpoint/2010/main" val="5757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0" animBg="1"/>
      <p:bldP spid="12" grpId="0" animBg="1"/>
      <p:bldP spid="15" grpId="0" animBg="1"/>
      <p:bldP spid="17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6302</TotalTime>
  <Words>741</Words>
  <Application>Microsoft Office PowerPoint</Application>
  <PresentationFormat>Affichage à l'écran (4:3)</PresentationFormat>
  <Paragraphs>232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4" baseType="lpstr">
      <vt:lpstr>28 Days Later</vt:lpstr>
      <vt:lpstr>Alamain</vt:lpstr>
      <vt:lpstr>Andika</vt:lpstr>
      <vt:lpstr>Arial</vt:lpstr>
      <vt:lpstr>Calibri</vt:lpstr>
      <vt:lpstr>Chinacat</vt:lpstr>
      <vt:lpstr>Comic Sans MS</vt:lpstr>
      <vt:lpstr>Jokerman</vt:lpstr>
      <vt:lpstr>Kristen ITC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Geneviève</dc:creator>
  <cp:lastModifiedBy>JULIE SAINT-LEGER</cp:lastModifiedBy>
  <cp:revision>469</cp:revision>
  <dcterms:created xsi:type="dcterms:W3CDTF">2012-11-08T07:34:57Z</dcterms:created>
  <dcterms:modified xsi:type="dcterms:W3CDTF">2016-10-20T10:07:20Z</dcterms:modified>
</cp:coreProperties>
</file>