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6858000" cy="9144000" type="screen4x3"/>
  <p:notesSz cx="6881813" cy="100155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020" y="19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C857-0E96-4DAB-A071-04FBA3AE25FC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D424-8050-4AA8-A414-97265294B9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C857-0E96-4DAB-A071-04FBA3AE25FC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D424-8050-4AA8-A414-97265294B9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C857-0E96-4DAB-A071-04FBA3AE25FC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D424-8050-4AA8-A414-97265294B9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C857-0E96-4DAB-A071-04FBA3AE25FC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D424-8050-4AA8-A414-97265294B9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C857-0E96-4DAB-A071-04FBA3AE25FC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D424-8050-4AA8-A414-97265294B9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C857-0E96-4DAB-A071-04FBA3AE25FC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D424-8050-4AA8-A414-97265294B9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C857-0E96-4DAB-A071-04FBA3AE25FC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D424-8050-4AA8-A414-97265294B9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C857-0E96-4DAB-A071-04FBA3AE25FC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D424-8050-4AA8-A414-97265294B9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C857-0E96-4DAB-A071-04FBA3AE25FC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D424-8050-4AA8-A414-97265294B9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C857-0E96-4DAB-A071-04FBA3AE25FC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D424-8050-4AA8-A414-97265294B9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C857-0E96-4DAB-A071-04FBA3AE25FC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1D424-8050-4AA8-A414-97265294B9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0C857-0E96-4DAB-A071-04FBA3AE25FC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1D424-8050-4AA8-A414-97265294B9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60649" y="251520"/>
          <a:ext cx="6336704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5400600"/>
              </a:tblGrid>
              <a:tr h="426720">
                <a:tc>
                  <a:txBody>
                    <a:bodyPr/>
                    <a:lstStyle/>
                    <a:p>
                      <a:r>
                        <a:rPr lang="fr-FR" sz="1900" b="0" dirty="0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H</a:t>
                      </a:r>
                      <a:endParaRPr lang="fr-FR" sz="1900" b="0" dirty="0">
                        <a:solidFill>
                          <a:schemeClr val="tx1"/>
                        </a:solidFill>
                        <a:latin typeface="Agent Orange" pitchFamily="2" charset="0"/>
                        <a:cs typeface="Agent Orang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sng" dirty="0" smtClean="0">
                          <a:solidFill>
                            <a:schemeClr val="tx1"/>
                          </a:solidFill>
                        </a:rPr>
                        <a:t>France dans une expansion industrielle et urbaine 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592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>
                          <a:solidFill>
                            <a:schemeClr val="tx1"/>
                          </a:solidFill>
                        </a:rPr>
                        <a:t>………………………………………………..………………………………………..</a:t>
                      </a:r>
                      <a:endParaRPr lang="fr-FR" sz="3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60649" y="2339752"/>
          <a:ext cx="6192688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5544616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r-FR" sz="1200" b="0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2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Agent Orange" pitchFamily="2" charset="0"/>
                        <a:cs typeface="Agent Orang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………………………………………………..………………………………………………..</a:t>
                      </a:r>
                      <a:endParaRPr lang="fr-FR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3501008" y="3347864"/>
            <a:ext cx="23488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 smtClean="0"/>
              <a:t>La mission Marchand en Afrique, </a:t>
            </a:r>
            <a:r>
              <a:rPr lang="fr-FR" sz="1100" i="1" dirty="0" smtClean="0"/>
              <a:t>L'Impartial de l'Est, 1889</a:t>
            </a:r>
            <a:endParaRPr lang="fr-FR" sz="1100" dirty="0"/>
          </a:p>
        </p:txBody>
      </p:sp>
      <p:grpSp>
        <p:nvGrpSpPr>
          <p:cNvPr id="2" name="Groupe 40"/>
          <p:cNvGrpSpPr/>
          <p:nvPr/>
        </p:nvGrpSpPr>
        <p:grpSpPr>
          <a:xfrm>
            <a:off x="188640" y="1187624"/>
            <a:ext cx="6480720" cy="1153726"/>
            <a:chOff x="188640" y="1115616"/>
            <a:chExt cx="6480720" cy="1153726"/>
          </a:xfrm>
        </p:grpSpPr>
        <p:grpSp>
          <p:nvGrpSpPr>
            <p:cNvPr id="3" name="Groupe 74"/>
            <p:cNvGrpSpPr/>
            <p:nvPr/>
          </p:nvGrpSpPr>
          <p:grpSpPr>
            <a:xfrm>
              <a:off x="188640" y="1115616"/>
              <a:ext cx="6480720" cy="1153726"/>
              <a:chOff x="188640" y="1115616"/>
              <a:chExt cx="6480720" cy="1153726"/>
            </a:xfrm>
          </p:grpSpPr>
          <p:grpSp>
            <p:nvGrpSpPr>
              <p:cNvPr id="5" name="Groupe 26"/>
              <p:cNvGrpSpPr/>
              <p:nvPr/>
            </p:nvGrpSpPr>
            <p:grpSpPr>
              <a:xfrm>
                <a:off x="188640" y="1115616"/>
                <a:ext cx="6480720" cy="1144434"/>
                <a:chOff x="116632" y="971600"/>
                <a:chExt cx="6480720" cy="1144434"/>
              </a:xfrm>
            </p:grpSpPr>
            <p:grpSp>
              <p:nvGrpSpPr>
                <p:cNvPr id="6" name="Groupe 49"/>
                <p:cNvGrpSpPr/>
                <p:nvPr/>
              </p:nvGrpSpPr>
              <p:grpSpPr>
                <a:xfrm>
                  <a:off x="116632" y="971600"/>
                  <a:ext cx="6480720" cy="1144434"/>
                  <a:chOff x="116632" y="1331640"/>
                  <a:chExt cx="6480720" cy="1144434"/>
                </a:xfrm>
              </p:grpSpPr>
              <p:grpSp>
                <p:nvGrpSpPr>
                  <p:cNvPr id="7" name="Groupe 7"/>
                  <p:cNvGrpSpPr/>
                  <p:nvPr/>
                </p:nvGrpSpPr>
                <p:grpSpPr>
                  <a:xfrm>
                    <a:off x="116632" y="1331640"/>
                    <a:ext cx="6480720" cy="1080120"/>
                    <a:chOff x="116632" y="1403648"/>
                    <a:chExt cx="6480720" cy="1080120"/>
                  </a:xfrm>
                </p:grpSpPr>
                <p:sp>
                  <p:nvSpPr>
                    <p:cNvPr id="59" name="Flèche droite 58"/>
                    <p:cNvSpPr/>
                    <p:nvPr/>
                  </p:nvSpPr>
                  <p:spPr>
                    <a:xfrm>
                      <a:off x="548680" y="1403648"/>
                      <a:ext cx="6048672" cy="1080120"/>
                    </a:xfrm>
                    <a:prstGeom prst="rightArrow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0" name="Rectangle 5"/>
                    <p:cNvSpPr/>
                    <p:nvPr/>
                  </p:nvSpPr>
                  <p:spPr>
                    <a:xfrm>
                      <a:off x="116632" y="1691680"/>
                      <a:ext cx="152918" cy="504056"/>
                    </a:xfrm>
                    <a:prstGeom prst="rect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95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1" name="Rectangle 6"/>
                    <p:cNvSpPr/>
                    <p:nvPr/>
                  </p:nvSpPr>
                  <p:spPr>
                    <a:xfrm>
                      <a:off x="332656" y="1691680"/>
                      <a:ext cx="144016" cy="504056"/>
                    </a:xfrm>
                    <a:prstGeom prst="rect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95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8" name="Groupe 25"/>
                  <p:cNvGrpSpPr/>
                  <p:nvPr/>
                </p:nvGrpSpPr>
                <p:grpSpPr>
                  <a:xfrm>
                    <a:off x="2492896" y="2078142"/>
                    <a:ext cx="504056" cy="397932"/>
                    <a:chOff x="1916832" y="2051720"/>
                    <a:chExt cx="504056" cy="397932"/>
                  </a:xfrm>
                </p:grpSpPr>
                <p:cxnSp>
                  <p:nvCxnSpPr>
                    <p:cNvPr id="57" name="Connecteur droit 56"/>
                    <p:cNvCxnSpPr/>
                    <p:nvPr/>
                  </p:nvCxnSpPr>
                  <p:spPr>
                    <a:xfrm>
                      <a:off x="2132856" y="205172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8" name="ZoneTexte 57"/>
                    <p:cNvSpPr txBox="1"/>
                    <p:nvPr/>
                  </p:nvSpPr>
                  <p:spPr>
                    <a:xfrm>
                      <a:off x="1916832" y="2195736"/>
                      <a:ext cx="504056" cy="25391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fr-FR" sz="1050" dirty="0" smtClean="0"/>
                        <a:t>1847</a:t>
                      </a:r>
                    </a:p>
                  </p:txBody>
                </p:sp>
              </p:grpSp>
              <p:sp>
                <p:nvSpPr>
                  <p:cNvPr id="56" name="ZoneTexte 55"/>
                  <p:cNvSpPr txBox="1"/>
                  <p:nvPr/>
                </p:nvSpPr>
                <p:spPr>
                  <a:xfrm>
                    <a:off x="2060848" y="1691680"/>
                    <a:ext cx="144016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fr-FR" sz="900" dirty="0" smtClean="0"/>
                      <a:t>Soumission d’</a:t>
                    </a:r>
                    <a:r>
                      <a:rPr lang="fr-FR" sz="900" dirty="0" err="1" smtClean="0"/>
                      <a:t>Abd</a:t>
                    </a:r>
                    <a:r>
                      <a:rPr lang="fr-FR" sz="900" dirty="0" smtClean="0"/>
                      <a:t> el-Kader</a:t>
                    </a:r>
                  </a:p>
                  <a:p>
                    <a:pPr algn="ctr"/>
                    <a:r>
                      <a:rPr lang="fr-FR" sz="900" dirty="0" smtClean="0"/>
                      <a:t>En Algérie</a:t>
                    </a:r>
                    <a:endParaRPr lang="fr-FR" sz="900" dirty="0"/>
                  </a:p>
                </p:txBody>
              </p:sp>
            </p:grpSp>
            <p:cxnSp>
              <p:nvCxnSpPr>
                <p:cNvPr id="51" name="Connecteur droit 50"/>
                <p:cNvCxnSpPr/>
                <p:nvPr/>
              </p:nvCxnSpPr>
              <p:spPr>
                <a:xfrm>
                  <a:off x="5373216" y="1718102"/>
                  <a:ext cx="0" cy="14401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ZoneTexte 51"/>
                <p:cNvSpPr txBox="1"/>
                <p:nvPr/>
              </p:nvSpPr>
              <p:spPr>
                <a:xfrm>
                  <a:off x="5013176" y="1862118"/>
                  <a:ext cx="792088" cy="2539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50" dirty="0" smtClean="0"/>
                    <a:t>1905-1911</a:t>
                  </a:r>
                  <a:endParaRPr lang="fr-FR" sz="1050" dirty="0"/>
                </a:p>
              </p:txBody>
            </p:sp>
            <p:sp>
              <p:nvSpPr>
                <p:cNvPr id="53" name="ZoneTexte 52"/>
                <p:cNvSpPr txBox="1"/>
                <p:nvPr/>
              </p:nvSpPr>
              <p:spPr>
                <a:xfrm>
                  <a:off x="4797152" y="1460848"/>
                  <a:ext cx="1296144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900" dirty="0" smtClean="0"/>
                    <a:t>Conquête du Maroc</a:t>
                  </a:r>
                  <a:endParaRPr lang="fr-FR" sz="900" dirty="0"/>
                </a:p>
              </p:txBody>
            </p:sp>
          </p:grpSp>
          <p:cxnSp>
            <p:nvCxnSpPr>
              <p:cNvPr id="47" name="Connecteur droit 46"/>
              <p:cNvCxnSpPr/>
              <p:nvPr/>
            </p:nvCxnSpPr>
            <p:spPr>
              <a:xfrm>
                <a:off x="4005064" y="1871410"/>
                <a:ext cx="0" cy="1440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ZoneTexte 47"/>
              <p:cNvSpPr txBox="1"/>
              <p:nvPr/>
            </p:nvSpPr>
            <p:spPr>
              <a:xfrm>
                <a:off x="3789040" y="2015426"/>
                <a:ext cx="504056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50" dirty="0" smtClean="0"/>
                  <a:t>1867</a:t>
                </a:r>
              </a:p>
            </p:txBody>
          </p:sp>
          <p:sp>
            <p:nvSpPr>
              <p:cNvPr id="49" name="ZoneTexte 48"/>
              <p:cNvSpPr txBox="1"/>
              <p:nvPr/>
            </p:nvSpPr>
            <p:spPr>
              <a:xfrm>
                <a:off x="3573016" y="1399873"/>
                <a:ext cx="792088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" dirty="0" smtClean="0"/>
                  <a:t>Début de la conquête d’Indochine</a:t>
                </a:r>
                <a:endParaRPr lang="fr-FR" sz="900" dirty="0"/>
              </a:p>
            </p:txBody>
          </p:sp>
        </p:grpSp>
        <p:cxnSp>
          <p:nvCxnSpPr>
            <p:cNvPr id="43" name="Connecteur droit 42"/>
            <p:cNvCxnSpPr/>
            <p:nvPr/>
          </p:nvCxnSpPr>
          <p:spPr>
            <a:xfrm>
              <a:off x="1340768" y="1862118"/>
              <a:ext cx="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ZoneTexte 43"/>
            <p:cNvSpPr txBox="1"/>
            <p:nvPr/>
          </p:nvSpPr>
          <p:spPr>
            <a:xfrm>
              <a:off x="1124744" y="2006134"/>
              <a:ext cx="50405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dirty="0" smtClean="0"/>
                <a:t>1830</a:t>
              </a: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692696" y="147565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 smtClean="0"/>
                <a:t>Début de la conquête de l’Algérie</a:t>
              </a:r>
              <a:endParaRPr lang="fr-FR" sz="900" dirty="0"/>
            </a:p>
          </p:txBody>
        </p:sp>
      </p:grpSp>
      <p:sp>
        <p:nvSpPr>
          <p:cNvPr id="39" name="Rectangle 38"/>
          <p:cNvSpPr/>
          <p:nvPr/>
        </p:nvSpPr>
        <p:spPr>
          <a:xfrm>
            <a:off x="260648" y="3203848"/>
            <a:ext cx="3024336" cy="38164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188640" y="7164288"/>
            <a:ext cx="6552728" cy="18004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sz="400" b="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1400" dirty="0" smtClean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 ………………………………………………………………………………………………………………………………………… ………………………………………………………………………………………………………………………………………… …………………………………………………………………………………………………………………………………………</a:t>
            </a:r>
            <a:endParaRPr lang="fr-FR" sz="1400" dirty="0"/>
          </a:p>
        </p:txBody>
      </p:sp>
      <p:sp>
        <p:nvSpPr>
          <p:cNvPr id="42" name="Rectangle 41"/>
          <p:cNvSpPr/>
          <p:nvPr/>
        </p:nvSpPr>
        <p:spPr>
          <a:xfrm>
            <a:off x="3717032" y="3923928"/>
            <a:ext cx="2880320" cy="25922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3789040" y="6516216"/>
            <a:ext cx="23488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 smtClean="0"/>
              <a:t>Un missionnaire catholique en Afrique noire (photographie, 1912)</a:t>
            </a:r>
            <a:endParaRPr lang="fr-FR" sz="1100" dirty="0"/>
          </a:p>
        </p:txBody>
      </p:sp>
      <p:sp>
        <p:nvSpPr>
          <p:cNvPr id="30" name="ZoneTexte 12"/>
          <p:cNvSpPr txBox="1"/>
          <p:nvPr/>
        </p:nvSpPr>
        <p:spPr>
          <a:xfrm>
            <a:off x="5345832" y="8918902"/>
            <a:ext cx="15121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/>
              <a:t>www.laclassedestef.fr</a:t>
            </a:r>
            <a:endParaRPr lang="fr-FR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6632" y="144016"/>
            <a:ext cx="2448272" cy="3059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708920" y="179512"/>
            <a:ext cx="144016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dirty="0" smtClean="0"/>
              <a:t>Départ d'émigrants italiens pour les Etats-Unis (illustration d'Achille </a:t>
            </a:r>
            <a:r>
              <a:rPr lang="fr-FR" sz="1000" b="1" dirty="0" err="1" smtClean="0"/>
              <a:t>Beltrame</a:t>
            </a:r>
            <a:r>
              <a:rPr lang="fr-FR" sz="1000" b="1" dirty="0" smtClean="0"/>
              <a:t>, décembre 1901).</a:t>
            </a:r>
            <a:br>
              <a:rPr lang="fr-FR" sz="1000" b="1" dirty="0" smtClean="0"/>
            </a:br>
            <a:endParaRPr lang="fr-FR" sz="1000" b="1" dirty="0" smtClean="0"/>
          </a:p>
          <a:p>
            <a:pPr algn="just"/>
            <a:endParaRPr lang="fr-FR" sz="1000" dirty="0" smtClean="0"/>
          </a:p>
          <a:p>
            <a:pPr algn="just"/>
            <a:r>
              <a:rPr lang="fr-FR" sz="1000" dirty="0" smtClean="0"/>
              <a:t>Au XIX</a:t>
            </a:r>
            <a:r>
              <a:rPr lang="fr-FR" sz="1000" baseline="30000" dirty="0" smtClean="0"/>
              <a:t>e </a:t>
            </a:r>
            <a:r>
              <a:rPr lang="fr-FR" sz="1000" dirty="0" smtClean="0"/>
              <a:t>siècle, des millions d'Européens quittent leur pays d'origine pour aller s'installer dans des pays nouveaux (États-Unis, Australie ... ). Ils espèrent y trouver une vie meilleure.</a:t>
            </a:r>
            <a:br>
              <a:rPr lang="fr-FR" sz="1000" dirty="0" smtClean="0"/>
            </a:br>
            <a:endParaRPr lang="fr-FR" sz="1000" dirty="0"/>
          </a:p>
        </p:txBody>
      </p:sp>
      <p:sp>
        <p:nvSpPr>
          <p:cNvPr id="9" name="Rectangle 8"/>
          <p:cNvSpPr/>
          <p:nvPr/>
        </p:nvSpPr>
        <p:spPr>
          <a:xfrm>
            <a:off x="4221088" y="107504"/>
            <a:ext cx="2520280" cy="33843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88640" y="3779912"/>
            <a:ext cx="6120680" cy="26642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60648" y="3491880"/>
            <a:ext cx="3429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200" dirty="0" smtClean="0">
                <a:sym typeface="Wingdings" pitchFamily="2" charset="2"/>
              </a:rPr>
              <a:t>Carte de l’émigration de 1850 à 1914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88640" y="7164288"/>
            <a:ext cx="6552728" cy="18004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sz="400" b="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1400" dirty="0" smtClean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 ………………………………………………………………………………………………………………………………………… ………………………………………………………………………………………………………………………………………… …………………………………………………………………………………………………………………………………………</a:t>
            </a:r>
            <a:endParaRPr lang="fr-FR" sz="1400" dirty="0"/>
          </a:p>
        </p:txBody>
      </p:sp>
      <p:sp>
        <p:nvSpPr>
          <p:cNvPr id="8" name="ZoneTexte 12"/>
          <p:cNvSpPr txBox="1"/>
          <p:nvPr/>
        </p:nvSpPr>
        <p:spPr>
          <a:xfrm>
            <a:off x="5345832" y="8918902"/>
            <a:ext cx="15121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/>
              <a:t>www.laclassedestef.fr</a:t>
            </a:r>
            <a:endParaRPr lang="fr-FR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60649" y="251520"/>
          <a:ext cx="6336704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5400600"/>
              </a:tblGrid>
              <a:tr h="426720">
                <a:tc>
                  <a:txBody>
                    <a:bodyPr/>
                    <a:lstStyle/>
                    <a:p>
                      <a:r>
                        <a:rPr lang="fr-FR" sz="1900" b="0" dirty="0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H</a:t>
                      </a:r>
                      <a:endParaRPr lang="fr-FR" sz="1900" b="0" dirty="0">
                        <a:solidFill>
                          <a:schemeClr val="tx1"/>
                        </a:solidFill>
                        <a:latin typeface="Agent Orange" pitchFamily="2" charset="0"/>
                        <a:cs typeface="Agent Orang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sng" dirty="0" smtClean="0">
                          <a:solidFill>
                            <a:schemeClr val="tx1"/>
                          </a:solidFill>
                        </a:rPr>
                        <a:t>France dans une expansion industrielle et urbaine 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5920">
                <a:tc gridSpan="2">
                  <a:txBody>
                    <a:bodyPr/>
                    <a:lstStyle/>
                    <a:p>
                      <a:pPr algn="ctr"/>
                      <a:r>
                        <a:rPr lang="fr-FR" sz="2000" b="1" u="none" dirty="0" smtClean="0">
                          <a:solidFill>
                            <a:srgbClr val="FF0000"/>
                          </a:solidFill>
                          <a:latin typeface="Cursive standard" pitchFamily="2" charset="0"/>
                        </a:rPr>
                        <a:t>Le temps des colonies et de l’émigration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60649" y="2339752"/>
          <a:ext cx="6192688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5544616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2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Agent Orange" pitchFamily="2" charset="0"/>
                        <a:cs typeface="Agent Orang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Cursive standard" pitchFamily="2" charset="0"/>
                        </a:rPr>
                        <a:t>Le temps</a:t>
                      </a:r>
                      <a:r>
                        <a:rPr lang="fr-FR" sz="1600" b="1" baseline="0" dirty="0" smtClean="0">
                          <a:solidFill>
                            <a:srgbClr val="FF0000"/>
                          </a:solidFill>
                          <a:latin typeface="Cursive standard" pitchFamily="2" charset="0"/>
                        </a:rPr>
                        <a:t> de l’émigration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Cursive standard" pitchFamily="2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" name="Groupe 40"/>
          <p:cNvGrpSpPr/>
          <p:nvPr/>
        </p:nvGrpSpPr>
        <p:grpSpPr>
          <a:xfrm>
            <a:off x="188640" y="1187624"/>
            <a:ext cx="6480720" cy="1153726"/>
            <a:chOff x="188640" y="1115616"/>
            <a:chExt cx="6480720" cy="1153726"/>
          </a:xfrm>
        </p:grpSpPr>
        <p:grpSp>
          <p:nvGrpSpPr>
            <p:cNvPr id="3" name="Groupe 74"/>
            <p:cNvGrpSpPr/>
            <p:nvPr/>
          </p:nvGrpSpPr>
          <p:grpSpPr>
            <a:xfrm>
              <a:off x="188640" y="1115616"/>
              <a:ext cx="6480720" cy="1153726"/>
              <a:chOff x="188640" y="1115616"/>
              <a:chExt cx="6480720" cy="1153726"/>
            </a:xfrm>
          </p:grpSpPr>
          <p:grpSp>
            <p:nvGrpSpPr>
              <p:cNvPr id="5" name="Groupe 26"/>
              <p:cNvGrpSpPr/>
              <p:nvPr/>
            </p:nvGrpSpPr>
            <p:grpSpPr>
              <a:xfrm>
                <a:off x="188640" y="1115616"/>
                <a:ext cx="6480720" cy="1144434"/>
                <a:chOff x="116632" y="971600"/>
                <a:chExt cx="6480720" cy="1144434"/>
              </a:xfrm>
            </p:grpSpPr>
            <p:grpSp>
              <p:nvGrpSpPr>
                <p:cNvPr id="6" name="Groupe 49"/>
                <p:cNvGrpSpPr/>
                <p:nvPr/>
              </p:nvGrpSpPr>
              <p:grpSpPr>
                <a:xfrm>
                  <a:off x="116632" y="971600"/>
                  <a:ext cx="6480720" cy="1144434"/>
                  <a:chOff x="116632" y="1331640"/>
                  <a:chExt cx="6480720" cy="1144434"/>
                </a:xfrm>
              </p:grpSpPr>
              <p:grpSp>
                <p:nvGrpSpPr>
                  <p:cNvPr id="7" name="Groupe 7"/>
                  <p:cNvGrpSpPr/>
                  <p:nvPr/>
                </p:nvGrpSpPr>
                <p:grpSpPr>
                  <a:xfrm>
                    <a:off x="116632" y="1331640"/>
                    <a:ext cx="6480720" cy="1080120"/>
                    <a:chOff x="116632" y="1403648"/>
                    <a:chExt cx="6480720" cy="1080120"/>
                  </a:xfrm>
                </p:grpSpPr>
                <p:sp>
                  <p:nvSpPr>
                    <p:cNvPr id="59" name="Flèche droite 58"/>
                    <p:cNvSpPr/>
                    <p:nvPr/>
                  </p:nvSpPr>
                  <p:spPr>
                    <a:xfrm>
                      <a:off x="548680" y="1403648"/>
                      <a:ext cx="6048672" cy="1080120"/>
                    </a:xfrm>
                    <a:prstGeom prst="rightArrow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0" name="Rectangle 5"/>
                    <p:cNvSpPr/>
                    <p:nvPr/>
                  </p:nvSpPr>
                  <p:spPr>
                    <a:xfrm>
                      <a:off x="116632" y="1691680"/>
                      <a:ext cx="152918" cy="504056"/>
                    </a:xfrm>
                    <a:prstGeom prst="rect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95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1" name="Rectangle 6"/>
                    <p:cNvSpPr/>
                    <p:nvPr/>
                  </p:nvSpPr>
                  <p:spPr>
                    <a:xfrm>
                      <a:off x="332656" y="1691680"/>
                      <a:ext cx="144016" cy="504056"/>
                    </a:xfrm>
                    <a:prstGeom prst="rect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952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8" name="Groupe 25"/>
                  <p:cNvGrpSpPr/>
                  <p:nvPr/>
                </p:nvGrpSpPr>
                <p:grpSpPr>
                  <a:xfrm>
                    <a:off x="2492896" y="2078142"/>
                    <a:ext cx="504056" cy="397932"/>
                    <a:chOff x="1916832" y="2051720"/>
                    <a:chExt cx="504056" cy="397932"/>
                  </a:xfrm>
                </p:grpSpPr>
                <p:cxnSp>
                  <p:nvCxnSpPr>
                    <p:cNvPr id="57" name="Connecteur droit 56"/>
                    <p:cNvCxnSpPr/>
                    <p:nvPr/>
                  </p:nvCxnSpPr>
                  <p:spPr>
                    <a:xfrm>
                      <a:off x="2132856" y="205172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8" name="ZoneTexte 57"/>
                    <p:cNvSpPr txBox="1"/>
                    <p:nvPr/>
                  </p:nvSpPr>
                  <p:spPr>
                    <a:xfrm>
                      <a:off x="1916832" y="2195736"/>
                      <a:ext cx="504056" cy="25391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fr-FR" sz="1050" dirty="0" smtClean="0"/>
                        <a:t>1847</a:t>
                      </a:r>
                    </a:p>
                  </p:txBody>
                </p:sp>
              </p:grpSp>
              <p:sp>
                <p:nvSpPr>
                  <p:cNvPr id="56" name="ZoneTexte 55"/>
                  <p:cNvSpPr txBox="1"/>
                  <p:nvPr/>
                </p:nvSpPr>
                <p:spPr>
                  <a:xfrm>
                    <a:off x="2060848" y="1691680"/>
                    <a:ext cx="144016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fr-FR" sz="900" dirty="0" smtClean="0"/>
                      <a:t>Soumission d’</a:t>
                    </a:r>
                    <a:r>
                      <a:rPr lang="fr-FR" sz="900" dirty="0" err="1" smtClean="0"/>
                      <a:t>Abd</a:t>
                    </a:r>
                    <a:r>
                      <a:rPr lang="fr-FR" sz="900" dirty="0" smtClean="0"/>
                      <a:t> el-Kader</a:t>
                    </a:r>
                  </a:p>
                  <a:p>
                    <a:pPr algn="ctr"/>
                    <a:r>
                      <a:rPr lang="fr-FR" sz="900" dirty="0" smtClean="0"/>
                      <a:t>En Algérie</a:t>
                    </a:r>
                    <a:endParaRPr lang="fr-FR" sz="900" dirty="0"/>
                  </a:p>
                </p:txBody>
              </p:sp>
            </p:grpSp>
            <p:cxnSp>
              <p:nvCxnSpPr>
                <p:cNvPr id="51" name="Connecteur droit 50"/>
                <p:cNvCxnSpPr/>
                <p:nvPr/>
              </p:nvCxnSpPr>
              <p:spPr>
                <a:xfrm>
                  <a:off x="5373216" y="1718102"/>
                  <a:ext cx="0" cy="14401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ZoneTexte 51"/>
                <p:cNvSpPr txBox="1"/>
                <p:nvPr/>
              </p:nvSpPr>
              <p:spPr>
                <a:xfrm>
                  <a:off x="5013176" y="1862118"/>
                  <a:ext cx="792088" cy="2539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50" dirty="0" smtClean="0"/>
                    <a:t>1905-1911</a:t>
                  </a:r>
                  <a:endParaRPr lang="fr-FR" sz="1050" dirty="0"/>
                </a:p>
              </p:txBody>
            </p:sp>
            <p:sp>
              <p:nvSpPr>
                <p:cNvPr id="53" name="ZoneTexte 52"/>
                <p:cNvSpPr txBox="1"/>
                <p:nvPr/>
              </p:nvSpPr>
              <p:spPr>
                <a:xfrm>
                  <a:off x="4797152" y="1460848"/>
                  <a:ext cx="1296144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900" dirty="0" smtClean="0"/>
                    <a:t>Conquête du Maroc</a:t>
                  </a:r>
                  <a:endParaRPr lang="fr-FR" sz="900" dirty="0"/>
                </a:p>
              </p:txBody>
            </p:sp>
          </p:grpSp>
          <p:cxnSp>
            <p:nvCxnSpPr>
              <p:cNvPr id="47" name="Connecteur droit 46"/>
              <p:cNvCxnSpPr/>
              <p:nvPr/>
            </p:nvCxnSpPr>
            <p:spPr>
              <a:xfrm>
                <a:off x="4005064" y="1871410"/>
                <a:ext cx="0" cy="1440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ZoneTexte 47"/>
              <p:cNvSpPr txBox="1"/>
              <p:nvPr/>
            </p:nvSpPr>
            <p:spPr>
              <a:xfrm>
                <a:off x="3789040" y="2015426"/>
                <a:ext cx="504056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50" dirty="0" smtClean="0"/>
                  <a:t>1867</a:t>
                </a:r>
              </a:p>
            </p:txBody>
          </p:sp>
          <p:sp>
            <p:nvSpPr>
              <p:cNvPr id="49" name="ZoneTexte 48"/>
              <p:cNvSpPr txBox="1"/>
              <p:nvPr/>
            </p:nvSpPr>
            <p:spPr>
              <a:xfrm>
                <a:off x="3573016" y="1399873"/>
                <a:ext cx="792088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" dirty="0" smtClean="0"/>
                  <a:t>Début de la conquête d’Indochine</a:t>
                </a:r>
                <a:endParaRPr lang="fr-FR" sz="900" dirty="0"/>
              </a:p>
            </p:txBody>
          </p:sp>
        </p:grpSp>
        <p:cxnSp>
          <p:nvCxnSpPr>
            <p:cNvPr id="43" name="Connecteur droit 42"/>
            <p:cNvCxnSpPr/>
            <p:nvPr/>
          </p:nvCxnSpPr>
          <p:spPr>
            <a:xfrm>
              <a:off x="1340768" y="1862118"/>
              <a:ext cx="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ZoneTexte 43"/>
            <p:cNvSpPr txBox="1"/>
            <p:nvPr/>
          </p:nvSpPr>
          <p:spPr>
            <a:xfrm>
              <a:off x="1124744" y="2006134"/>
              <a:ext cx="50405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dirty="0" smtClean="0"/>
                <a:t>1830</a:t>
              </a: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692696" y="1475656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dirty="0" smtClean="0"/>
                <a:t>Début de la conquête de l’Algérie</a:t>
              </a:r>
              <a:endParaRPr lang="fr-FR" sz="900" dirty="0"/>
            </a:p>
          </p:txBody>
        </p:sp>
      </p:grpSp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0648" y="3203848"/>
            <a:ext cx="2880320" cy="3708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ctangle 30"/>
          <p:cNvSpPr/>
          <p:nvPr/>
        </p:nvSpPr>
        <p:spPr>
          <a:xfrm>
            <a:off x="3573016" y="3275856"/>
            <a:ext cx="23488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 smtClean="0"/>
              <a:t>La mission Marchand en Afrique, </a:t>
            </a:r>
            <a:r>
              <a:rPr lang="fr-FR" sz="1100" i="1" dirty="0" smtClean="0"/>
              <a:t>L'Impartial de l'Est, 1889</a:t>
            </a:r>
            <a:endParaRPr lang="fr-FR" sz="1100" dirty="0"/>
          </a:p>
        </p:txBody>
      </p:sp>
      <p:sp>
        <p:nvSpPr>
          <p:cNvPr id="40" name="ZoneTexte 39"/>
          <p:cNvSpPr txBox="1"/>
          <p:nvPr/>
        </p:nvSpPr>
        <p:spPr>
          <a:xfrm>
            <a:off x="188640" y="7164288"/>
            <a:ext cx="6552728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b="1" dirty="0" smtClean="0">
                <a:solidFill>
                  <a:srgbClr val="0070C0"/>
                </a:solidFill>
                <a:latin typeface="Cursive standard" pitchFamily="2" charset="0"/>
              </a:rPr>
              <a:t>Au 19</a:t>
            </a:r>
            <a:r>
              <a:rPr lang="fr-FR" sz="1400" b="1" baseline="30000" dirty="0" smtClean="0">
                <a:solidFill>
                  <a:srgbClr val="0070C0"/>
                </a:solidFill>
                <a:latin typeface="Cursive standard" pitchFamily="2" charset="0"/>
              </a:rPr>
              <a:t>ème</a:t>
            </a:r>
            <a:r>
              <a:rPr lang="fr-FR" sz="1400" b="1" dirty="0" smtClean="0">
                <a:solidFill>
                  <a:srgbClr val="0070C0"/>
                </a:solidFill>
                <a:latin typeface="Cursive standard" pitchFamily="2" charset="0"/>
              </a:rPr>
              <a:t> siècle, les Européens partent à la </a:t>
            </a:r>
            <a:r>
              <a:rPr lang="fr-FR" sz="1400" b="1" dirty="0" smtClean="0">
                <a:solidFill>
                  <a:srgbClr val="FF0000"/>
                </a:solidFill>
                <a:latin typeface="Cursive standard" pitchFamily="2" charset="0"/>
              </a:rPr>
              <a:t>conquête du monde </a:t>
            </a:r>
            <a:r>
              <a:rPr lang="fr-FR" sz="1400" b="1" dirty="0" smtClean="0">
                <a:solidFill>
                  <a:srgbClr val="0070C0"/>
                </a:solidFill>
                <a:latin typeface="Cursive standard" pitchFamily="2" charset="0"/>
              </a:rPr>
              <a:t>pour différentes raisons : </a:t>
            </a:r>
          </a:p>
          <a:p>
            <a:pPr>
              <a:lnSpc>
                <a:spcPct val="150000"/>
              </a:lnSpc>
            </a:pPr>
            <a:r>
              <a:rPr lang="fr-FR" sz="1400" b="1" dirty="0" smtClean="0">
                <a:solidFill>
                  <a:srgbClr val="0070C0"/>
                </a:solidFill>
                <a:latin typeface="Cursive standard" pitchFamily="2" charset="0"/>
              </a:rPr>
              <a:t>- Des </a:t>
            </a:r>
            <a:r>
              <a:rPr lang="fr-FR" sz="1400" b="1" dirty="0" smtClean="0">
                <a:solidFill>
                  <a:srgbClr val="FF0000"/>
                </a:solidFill>
                <a:latin typeface="Cursive standard" pitchFamily="2" charset="0"/>
              </a:rPr>
              <a:t>savants</a:t>
            </a:r>
            <a:r>
              <a:rPr lang="fr-FR" sz="1400" b="1" dirty="0" smtClean="0">
                <a:solidFill>
                  <a:srgbClr val="0070C0"/>
                </a:solidFill>
                <a:latin typeface="Cursive standard" pitchFamily="2" charset="0"/>
              </a:rPr>
              <a:t> et </a:t>
            </a:r>
            <a:r>
              <a:rPr lang="fr-FR" sz="1400" b="1" dirty="0" smtClean="0">
                <a:solidFill>
                  <a:srgbClr val="FF0000"/>
                </a:solidFill>
                <a:latin typeface="Cursive standard" pitchFamily="2" charset="0"/>
              </a:rPr>
              <a:t>géographes</a:t>
            </a:r>
            <a:r>
              <a:rPr lang="fr-FR" sz="1400" b="1" dirty="0" smtClean="0">
                <a:solidFill>
                  <a:srgbClr val="0070C0"/>
                </a:solidFill>
                <a:latin typeface="Cursive standard" pitchFamily="2" charset="0"/>
              </a:rPr>
              <a:t> partent </a:t>
            </a:r>
            <a:r>
              <a:rPr lang="fr-FR" sz="1400" b="1" dirty="0" smtClean="0">
                <a:solidFill>
                  <a:srgbClr val="FF0000"/>
                </a:solidFill>
                <a:latin typeface="Cursive standard" pitchFamily="2" charset="0"/>
              </a:rPr>
              <a:t>explorer</a:t>
            </a:r>
            <a:r>
              <a:rPr lang="fr-FR" sz="1400" b="1" dirty="0" smtClean="0">
                <a:solidFill>
                  <a:srgbClr val="0070C0"/>
                </a:solidFill>
                <a:latin typeface="Cursive standard" pitchFamily="2" charset="0"/>
              </a:rPr>
              <a:t> des régions encore inconnues</a:t>
            </a:r>
          </a:p>
          <a:p>
            <a:pPr>
              <a:lnSpc>
                <a:spcPct val="150000"/>
              </a:lnSpc>
            </a:pPr>
            <a:r>
              <a:rPr lang="fr-FR" sz="1400" b="1" dirty="0" smtClean="0">
                <a:solidFill>
                  <a:srgbClr val="0070C0"/>
                </a:solidFill>
                <a:latin typeface="Cursive standard" pitchFamily="2" charset="0"/>
              </a:rPr>
              <a:t>- Des </a:t>
            </a:r>
            <a:r>
              <a:rPr lang="fr-FR" sz="1400" b="1" dirty="0" smtClean="0">
                <a:solidFill>
                  <a:srgbClr val="FF0000"/>
                </a:solidFill>
                <a:latin typeface="Cursive standard" pitchFamily="2" charset="0"/>
              </a:rPr>
              <a:t>missionnaires chrétiens </a:t>
            </a:r>
            <a:r>
              <a:rPr lang="fr-FR" sz="1400" b="1" dirty="0" smtClean="0">
                <a:solidFill>
                  <a:srgbClr val="0070C0"/>
                </a:solidFill>
                <a:latin typeface="Cursive standard" pitchFamily="2" charset="0"/>
              </a:rPr>
              <a:t>se donnent pour objectif de </a:t>
            </a:r>
            <a:r>
              <a:rPr lang="fr-FR" sz="1400" b="1" dirty="0" smtClean="0">
                <a:solidFill>
                  <a:srgbClr val="FF0000"/>
                </a:solidFill>
                <a:latin typeface="Cursive standard" pitchFamily="2" charset="0"/>
              </a:rPr>
              <a:t>diffuser leur religion </a:t>
            </a:r>
            <a:r>
              <a:rPr lang="fr-FR" sz="1400" b="1" dirty="0" smtClean="0">
                <a:solidFill>
                  <a:srgbClr val="0070C0"/>
                </a:solidFill>
                <a:latin typeface="Cursive standard" pitchFamily="2" charset="0"/>
              </a:rPr>
              <a:t>dans le monde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717032" y="3995936"/>
            <a:ext cx="2862418" cy="24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Rectangle 40"/>
          <p:cNvSpPr/>
          <p:nvPr/>
        </p:nvSpPr>
        <p:spPr>
          <a:xfrm>
            <a:off x="3789040" y="6516216"/>
            <a:ext cx="23488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 smtClean="0"/>
              <a:t>Un missionnaire catholique en Afrique noire (photographie, 1912)</a:t>
            </a:r>
            <a:endParaRPr lang="fr-FR" sz="1100" dirty="0"/>
          </a:p>
        </p:txBody>
      </p:sp>
      <p:sp>
        <p:nvSpPr>
          <p:cNvPr id="30" name="ZoneTexte 12"/>
          <p:cNvSpPr txBox="1"/>
          <p:nvPr/>
        </p:nvSpPr>
        <p:spPr>
          <a:xfrm>
            <a:off x="5345832" y="8918902"/>
            <a:ext cx="15121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/>
              <a:t>www.laclassedestef.fr</a:t>
            </a:r>
            <a:endParaRPr lang="fr-FR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0648" y="3707904"/>
            <a:ext cx="6040177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6632" y="142953"/>
            <a:ext cx="2160240" cy="2916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348880" y="251520"/>
            <a:ext cx="144016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dirty="0" smtClean="0"/>
              <a:t>Départ d'émigrants italiens pour les Etats-Unis (illustration d'Achille </a:t>
            </a:r>
            <a:r>
              <a:rPr lang="fr-FR" sz="1000" b="1" dirty="0" err="1" smtClean="0"/>
              <a:t>Beltrame</a:t>
            </a:r>
            <a:r>
              <a:rPr lang="fr-FR" sz="1000" b="1" dirty="0" smtClean="0"/>
              <a:t>, décembre 1901).</a:t>
            </a:r>
            <a:br>
              <a:rPr lang="fr-FR" sz="1000" b="1" dirty="0" smtClean="0"/>
            </a:br>
            <a:endParaRPr lang="fr-FR" sz="1000" b="1" dirty="0" smtClean="0"/>
          </a:p>
          <a:p>
            <a:pPr algn="just"/>
            <a:endParaRPr lang="fr-FR" sz="1000" dirty="0" smtClean="0"/>
          </a:p>
          <a:p>
            <a:pPr algn="just"/>
            <a:r>
              <a:rPr lang="fr-FR" sz="1000" dirty="0" smtClean="0"/>
              <a:t>Au XIX</a:t>
            </a:r>
            <a:r>
              <a:rPr lang="fr-FR" sz="1000" baseline="30000" dirty="0" smtClean="0"/>
              <a:t>e </a:t>
            </a:r>
            <a:r>
              <a:rPr lang="fr-FR" sz="1000" dirty="0" smtClean="0"/>
              <a:t>siècle, des millions d'Européens quittent leur pays d'origine pour aller s'installer dans des pays nouveaux (États-Unis, Australie ... ). Ils espèrent y trouver une vie meilleure.</a:t>
            </a:r>
            <a:br>
              <a:rPr lang="fr-FR" sz="1000" dirty="0" smtClean="0"/>
            </a:br>
            <a:endParaRPr lang="fr-FR" sz="10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47274" y="179512"/>
            <a:ext cx="242208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60648" y="3419872"/>
            <a:ext cx="3429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200" dirty="0" smtClean="0">
                <a:sym typeface="Wingdings" pitchFamily="2" charset="2"/>
              </a:rPr>
              <a:t>Carte de l’émigration de 1850 à 1914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88640" y="6948264"/>
            <a:ext cx="6552728" cy="1061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b="1" dirty="0" smtClean="0">
                <a:solidFill>
                  <a:srgbClr val="0070C0"/>
                </a:solidFill>
                <a:latin typeface="Cursive standard" pitchFamily="2" charset="0"/>
              </a:rPr>
              <a:t>Environ </a:t>
            </a:r>
            <a:r>
              <a:rPr lang="fr-FR" sz="1400" b="1" dirty="0" smtClean="0">
                <a:solidFill>
                  <a:srgbClr val="FF0000"/>
                </a:solidFill>
                <a:latin typeface="Cursive standard" pitchFamily="2" charset="0"/>
              </a:rPr>
              <a:t>50 ²millions ²d’Européen$</a:t>
            </a:r>
            <a:r>
              <a:rPr lang="fr-FR" sz="1400" b="1" dirty="0" smtClean="0">
                <a:solidFill>
                  <a:srgbClr val="0070C0"/>
                </a:solidFill>
                <a:latin typeface="Cursive standard" pitchFamily="2" charset="0"/>
              </a:rPr>
              <a:t> ²ont </a:t>
            </a:r>
            <a:r>
              <a:rPr lang="fr-FR" sz="1400" b="1" dirty="0" smtClean="0">
                <a:solidFill>
                  <a:srgbClr val="FF0000"/>
                </a:solidFill>
                <a:latin typeface="Cursive standard" pitchFamily="2" charset="0"/>
              </a:rPr>
              <a:t>²émigré</a:t>
            </a:r>
            <a:r>
              <a:rPr lang="fr-FR" sz="1400" b="1" dirty="0" smtClean="0">
                <a:solidFill>
                  <a:srgbClr val="0070C0"/>
                </a:solidFill>
                <a:latin typeface="Cursive standard" pitchFamily="2" charset="0"/>
              </a:rPr>
              <a:t> ²vers ²ces ²terres ²nouvellement ²explorées, ²essentiellement ²en Amérique. Ils ²voulaient ²fuir ²le ²chômage,  ²les persécution$ ou ²espérer ²trouver ²une ²vie ²meilleure ²et ²faire ²fortune. </a:t>
            </a:r>
            <a:endParaRPr lang="fr-FR" sz="1400" b="1" dirty="0">
              <a:solidFill>
                <a:srgbClr val="0070C0"/>
              </a:solidFill>
              <a:latin typeface="Cursive standard" pitchFamily="2" charset="0"/>
            </a:endParaRPr>
          </a:p>
        </p:txBody>
      </p:sp>
      <p:sp>
        <p:nvSpPr>
          <p:cNvPr id="8" name="ZoneTexte 12"/>
          <p:cNvSpPr txBox="1"/>
          <p:nvPr/>
        </p:nvSpPr>
        <p:spPr>
          <a:xfrm>
            <a:off x="5345832" y="8918902"/>
            <a:ext cx="15121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/>
              <a:t>www.laclassedestef.fr</a:t>
            </a:r>
            <a:endParaRPr lang="fr-FR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255</Words>
  <Application>Microsoft Office PowerPoint</Application>
  <PresentationFormat>Affichage à l'écran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Stéphanie</dc:creator>
  <cp:lastModifiedBy>Stéphanie</cp:lastModifiedBy>
  <cp:revision>94</cp:revision>
  <dcterms:created xsi:type="dcterms:W3CDTF">2016-02-11T13:08:47Z</dcterms:created>
  <dcterms:modified xsi:type="dcterms:W3CDTF">2016-03-13T21:14:57Z</dcterms:modified>
</cp:coreProperties>
</file>