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4" r:id="rId6"/>
    <p:sldId id="268" r:id="rId7"/>
    <p:sldId id="270" r:id="rId8"/>
    <p:sldId id="271" r:id="rId9"/>
    <p:sldId id="262" r:id="rId10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7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65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59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54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0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66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15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6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5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EE64-E588-4E9C-8A24-328859C8526F}" type="datetimeFigureOut">
              <a:rPr lang="fr-FR" smtClean="0"/>
              <a:t>13/12/2020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2A84-82AC-4DE0-8143-7B0D9A4963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9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327drp62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9grrez2v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xu4kced3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gicieleducatif.fr/francais/lettres_sons/apprendre-lettres-grenouilles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36" y="323088"/>
            <a:ext cx="1845844" cy="12222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8" y="524903"/>
            <a:ext cx="816216" cy="17731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81264" y="795528"/>
            <a:ext cx="5632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Rituels de </a:t>
            </a:r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langage</a:t>
            </a:r>
            <a:endParaRPr lang="fr-FR" sz="6600" dirty="0">
              <a:latin typeface="Algerian" panose="04020705040A02060702" pitchFamily="82" charset="0"/>
              <a:cs typeface="Agent Orange" panose="00000400000000000000" pitchFamily="2" charset="0"/>
            </a:endParaRPr>
          </a:p>
          <a:p>
            <a:pPr algn="ctr"/>
            <a:r>
              <a:rPr lang="fr-FR" sz="6600" dirty="0" smtClean="0">
                <a:latin typeface="Algerian" panose="04020705040A02060702" pitchFamily="82" charset="0"/>
                <a:cs typeface="Agent Orange" panose="00000400000000000000" pitchFamily="2" charset="0"/>
              </a:rPr>
              <a:t>LES LETTRES</a:t>
            </a:r>
            <a:endParaRPr lang="fr-FR" sz="6600" dirty="0" smtClean="0">
              <a:latin typeface="Algerian" panose="04020705040A02060702" pitchFamily="82" charset="0"/>
              <a:cs typeface="Agent Orang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4149765"/>
            <a:ext cx="2010410" cy="19334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1FAF5A-50DA-46C0-85D6-FD6E86D52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228" y="3934849"/>
            <a:ext cx="2174004" cy="1787624"/>
          </a:xfrm>
          <a:prstGeom prst="rect">
            <a:avLst/>
          </a:prstGeom>
        </p:spPr>
      </p:pic>
      <p:sp>
        <p:nvSpPr>
          <p:cNvPr id="2" name="Flèche vers le bas 1">
            <a:hlinkClick r:id="rId6" action="ppaction://hlinksldjump"/>
          </p:cNvPr>
          <p:cNvSpPr/>
          <p:nvPr/>
        </p:nvSpPr>
        <p:spPr>
          <a:xfrm>
            <a:off x="8915400" y="5788152"/>
            <a:ext cx="457200" cy="603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58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724081"/>
            <a:ext cx="7538275" cy="408350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24912" y="188976"/>
            <a:ext cx="553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lgerian" panose="04020705040A02060702" pitchFamily="82" charset="0"/>
              </a:rPr>
              <a:t>DISTINGUER LETTRES, CHIFFRES, DESSINS</a:t>
            </a:r>
            <a:endParaRPr lang="fr-FR" sz="3600" dirty="0">
              <a:latin typeface="Algerian" panose="04020705040A02060702" pitchFamily="82" charset="0"/>
            </a:endParaRPr>
          </a:p>
        </p:txBody>
      </p:sp>
      <p:sp>
        <p:nvSpPr>
          <p:cNvPr id="6" name="Flèche vers le bas 5">
            <a:hlinkClick r:id="rId4" action="ppaction://hlinksldjump"/>
          </p:cNvPr>
          <p:cNvSpPr/>
          <p:nvPr/>
        </p:nvSpPr>
        <p:spPr>
          <a:xfrm>
            <a:off x="8951976" y="6254496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24912" y="188976"/>
            <a:ext cx="553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lgerian" panose="04020705040A02060702" pitchFamily="82" charset="0"/>
              </a:rPr>
              <a:t>DISTINGUER LETTRES, MOTS, PHRASES</a:t>
            </a:r>
            <a:endParaRPr lang="fr-FR" sz="3600" dirty="0">
              <a:latin typeface="Algerian" panose="04020705040A02060702" pitchFamily="82" charset="0"/>
            </a:endParaRPr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5571"/>
          <a:stretch/>
        </p:blipFill>
        <p:spPr>
          <a:xfrm>
            <a:off x="689604" y="1389304"/>
            <a:ext cx="8873028" cy="4755463"/>
          </a:xfrm>
          <a:prstGeom prst="rect">
            <a:avLst/>
          </a:prstGeom>
        </p:spPr>
      </p:pic>
      <p:sp>
        <p:nvSpPr>
          <p:cNvPr id="7" name="Flèche vers le bas 6">
            <a:hlinkClick r:id="rId5" action="ppaction://hlinksldjump"/>
          </p:cNvPr>
          <p:cNvSpPr/>
          <p:nvPr/>
        </p:nvSpPr>
        <p:spPr>
          <a:xfrm>
            <a:off x="8951976" y="6254496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680" y="1118616"/>
            <a:ext cx="7827454" cy="48481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24912" y="188976"/>
            <a:ext cx="553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lgerian" panose="04020705040A02060702" pitchFamily="82" charset="0"/>
              </a:rPr>
              <a:t>Reconnaître un mot</a:t>
            </a:r>
            <a:endParaRPr lang="fr-FR" sz="3600" dirty="0">
              <a:latin typeface="Algerian" panose="04020705040A02060702" pitchFamily="82" charset="0"/>
            </a:endParaRPr>
          </a:p>
        </p:txBody>
      </p:sp>
      <p:sp>
        <p:nvSpPr>
          <p:cNvPr id="6" name="Flèche vers le bas 5">
            <a:hlinkClick r:id="rId5" action="ppaction://hlinksldjump"/>
          </p:cNvPr>
          <p:cNvSpPr/>
          <p:nvPr/>
        </p:nvSpPr>
        <p:spPr>
          <a:xfrm>
            <a:off x="8951976" y="6254496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2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75" y="1277532"/>
            <a:ext cx="8830469" cy="51141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75104" y="240792"/>
            <a:ext cx="69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Indique le nombre de mots dans la phrase: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74520" y="702457"/>
            <a:ext cx="307238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chat mange la souris.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34940" y="702457"/>
            <a:ext cx="466344" cy="429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26380" y="723686"/>
            <a:ext cx="40233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4471416" y="847764"/>
            <a:ext cx="666193" cy="6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>
            <a:hlinkClick r:id="rId5" action="ppaction://hlinksldjump"/>
          </p:cNvPr>
          <p:cNvSpPr/>
          <p:nvPr/>
        </p:nvSpPr>
        <p:spPr>
          <a:xfrm>
            <a:off x="9315808" y="427639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0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229686"/>
              </p:ext>
            </p:extLst>
          </p:nvPr>
        </p:nvGraphicFramePr>
        <p:xfrm>
          <a:off x="425704" y="1209378"/>
          <a:ext cx="9312653" cy="536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379">
                  <a:extLst>
                    <a:ext uri="{9D8B030D-6E8A-4147-A177-3AD203B41FA5}">
                      <a16:colId xmlns:a16="http://schemas.microsoft.com/office/drawing/2014/main" val="193756704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185468832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1389446651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2290450181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10605607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1575837548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658523990"/>
                    </a:ext>
                  </a:extLst>
                </a:gridCol>
              </a:tblGrid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46521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80201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55564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7939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0240" y="195503"/>
            <a:ext cx="69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lgerian" panose="04020705040A02060702" pitchFamily="82" charset="0"/>
              </a:rPr>
              <a:t>CLIQUE SUR UNE CASE ET NOMME LA LETTRE QUI APPARAIT: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704" y="1215645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74437" y="1211579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10475" y="1211579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46513" y="1207177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61219" y="1207177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00307" y="1207177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11451" y="1207177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10977" y="2559304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50065" y="2559304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86103" y="2559304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122141" y="2554902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427202" y="2552701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0233" y="2559304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79009" y="2548635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5704" y="3887892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64792" y="3887892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100830" y="3887892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36868" y="3883490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51574" y="3883490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090662" y="3883490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401806" y="3883490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101332" y="5235617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440420" y="5235617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776458" y="5235617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112496" y="5231215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769364" y="5224948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>
            <a:hlinkClick r:id="rId3" action="ppaction://hlinksldjump"/>
          </p:cNvPr>
          <p:cNvSpPr/>
          <p:nvPr/>
        </p:nvSpPr>
        <p:spPr>
          <a:xfrm>
            <a:off x="9062206" y="5714492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6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97969"/>
              </p:ext>
            </p:extLst>
          </p:nvPr>
        </p:nvGraphicFramePr>
        <p:xfrm>
          <a:off x="417061" y="1196000"/>
          <a:ext cx="9312653" cy="536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379">
                  <a:extLst>
                    <a:ext uri="{9D8B030D-6E8A-4147-A177-3AD203B41FA5}">
                      <a16:colId xmlns:a16="http://schemas.microsoft.com/office/drawing/2014/main" val="193756704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185468832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1389446651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2290450181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10605607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1575837548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658523990"/>
                    </a:ext>
                  </a:extLst>
                </a:gridCol>
              </a:tblGrid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m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p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k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i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n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h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y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46521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v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f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r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x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s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z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o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80201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l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u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t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g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b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e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55564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d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c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a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q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w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</a:t>
                      </a:r>
                      <a:endParaRPr lang="fr-FR" sz="8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7939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0240" y="195503"/>
            <a:ext cx="69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lgerian" panose="04020705040A02060702" pitchFamily="82" charset="0"/>
              </a:rPr>
              <a:t>CLIQUE SUR UNE CASE ET NOMME LA LETTRE QUI APPARAIT: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704" y="1215645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74437" y="1211579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10475" y="1211579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46513" y="1207177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61219" y="1207177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00307" y="1207177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11451" y="1207177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10977" y="2559304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50065" y="2559304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86103" y="2559304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122141" y="2554902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427202" y="2552701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25704" y="2555238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79009" y="2548635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5704" y="3887892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64792" y="3887892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100830" y="3887892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36868" y="3883490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51574" y="3883490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090662" y="3883490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401806" y="3883490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101332" y="5235617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440420" y="5235617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776458" y="5235617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112496" y="5231215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8427202" y="5231215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22657" y="5216144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769364" y="5224948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>
            <a:hlinkClick r:id="rId3" action="ppaction://hlinksldjump"/>
          </p:cNvPr>
          <p:cNvSpPr/>
          <p:nvPr/>
        </p:nvSpPr>
        <p:spPr>
          <a:xfrm>
            <a:off x="9087602" y="423549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93963"/>
              </p:ext>
            </p:extLst>
          </p:nvPr>
        </p:nvGraphicFramePr>
        <p:xfrm>
          <a:off x="425704" y="1209378"/>
          <a:ext cx="9312653" cy="536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379">
                  <a:extLst>
                    <a:ext uri="{9D8B030D-6E8A-4147-A177-3AD203B41FA5}">
                      <a16:colId xmlns:a16="http://schemas.microsoft.com/office/drawing/2014/main" val="193756704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185468832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1389446651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2290450181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10605607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1575837548"/>
                    </a:ext>
                  </a:extLst>
                </a:gridCol>
                <a:gridCol w="1330379">
                  <a:extLst>
                    <a:ext uri="{9D8B030D-6E8A-4147-A177-3AD203B41FA5}">
                      <a16:colId xmlns:a16="http://schemas.microsoft.com/office/drawing/2014/main" val="3658523990"/>
                    </a:ext>
                  </a:extLst>
                </a:gridCol>
              </a:tblGrid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w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q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a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z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s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x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c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46521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d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e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r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f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v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b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g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80201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t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y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h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n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u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j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i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55564"/>
                  </a:ext>
                </a:extLst>
              </a:tr>
              <a:tr h="1341290">
                <a:tc>
                  <a:txBody>
                    <a:bodyPr/>
                    <a:lstStyle/>
                    <a:p>
                      <a:pPr algn="ctr"/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o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l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p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m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chemeClr val="tx1"/>
                          </a:solidFill>
                          <a:latin typeface="BelleAllureGS" panose="02000803000000000000" pitchFamily="50" charset="0"/>
                        </a:rPr>
                        <a:t>k</a:t>
                      </a:r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4400" b="0" dirty="0">
                        <a:solidFill>
                          <a:schemeClr val="tx1"/>
                        </a:solidFill>
                        <a:latin typeface="BelleAllureGS" panose="02000803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7939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0240" y="195503"/>
            <a:ext cx="69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lgerian" panose="04020705040A02060702" pitchFamily="82" charset="0"/>
              </a:rPr>
              <a:t>CLIQUE SUR UNE CASE ET NOMME LA LETTRE QUI APPARAIT: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704" y="1215645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74437" y="1211579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110475" y="1211579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46513" y="1207177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61219" y="1207177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100307" y="1207177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11451" y="1207177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110977" y="2559304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50065" y="2559304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86103" y="2559304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122141" y="2554902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427202" y="2552701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0233" y="2559304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79009" y="2548635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5704" y="3887892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64792" y="3887892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100830" y="3887892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36868" y="3883490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51574" y="3883490"/>
            <a:ext cx="1320800" cy="1332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090662" y="3883490"/>
            <a:ext cx="1320800" cy="13326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401806" y="3883490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101332" y="5235617"/>
            <a:ext cx="1320800" cy="1332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440420" y="5235617"/>
            <a:ext cx="1320800" cy="13326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776458" y="5235617"/>
            <a:ext cx="1320800" cy="1332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112496" y="5231215"/>
            <a:ext cx="1320800" cy="13326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769364" y="5224948"/>
            <a:ext cx="1320800" cy="13326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>
            <a:hlinkClick r:id="rId3" action="ppaction://hlinksldjump"/>
          </p:cNvPr>
          <p:cNvSpPr/>
          <p:nvPr/>
        </p:nvSpPr>
        <p:spPr>
          <a:xfrm>
            <a:off x="8913866" y="5824728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0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" y="82296"/>
            <a:ext cx="9765792" cy="66751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" y="240792"/>
            <a:ext cx="1086332" cy="719328"/>
          </a:xfrm>
          <a:prstGeom prst="rect">
            <a:avLst/>
          </a:prstGeom>
        </p:spPr>
      </p:pic>
      <p:pic>
        <p:nvPicPr>
          <p:cNvPr id="5" name="Imag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944" y="960120"/>
            <a:ext cx="7114984" cy="5345087"/>
          </a:xfrm>
          <a:prstGeom prst="rect">
            <a:avLst/>
          </a:prstGeom>
        </p:spPr>
      </p:pic>
      <p:sp>
        <p:nvSpPr>
          <p:cNvPr id="6" name="Flèche vers le bas 5">
            <a:hlinkClick r:id="rId5" action="ppaction://hlinksldjump"/>
          </p:cNvPr>
          <p:cNvSpPr/>
          <p:nvPr/>
        </p:nvSpPr>
        <p:spPr>
          <a:xfrm rot="10800000">
            <a:off x="9235440" y="338328"/>
            <a:ext cx="347472" cy="374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1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149</Words>
  <Application>Microsoft Office PowerPoint</Application>
  <PresentationFormat>Format A4 (210 x 297 mm)</PresentationFormat>
  <Paragraphs>91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Agent Orange</vt:lpstr>
      <vt:lpstr>Algerian</vt:lpstr>
      <vt:lpstr>Arial</vt:lpstr>
      <vt:lpstr>BelleAllureGS</vt:lpstr>
      <vt:lpstr>Calibri</vt:lpstr>
      <vt:lpstr>Calibri Light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ECOLE</cp:lastModifiedBy>
  <cp:revision>30</cp:revision>
  <dcterms:created xsi:type="dcterms:W3CDTF">2020-10-10T15:42:11Z</dcterms:created>
  <dcterms:modified xsi:type="dcterms:W3CDTF">2020-12-13T07:16:35Z</dcterms:modified>
</cp:coreProperties>
</file>