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97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53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77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36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97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45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27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0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13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70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64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3537-FBBE-4DD6-92EF-C415F9C550DA}" type="datetimeFigureOut">
              <a:rPr lang="fr-FR" smtClean="0"/>
              <a:t>24/07/2017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4C15-38A5-49BD-B460-DD7E19387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41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>
            <a:extLst>
              <a:ext uri="{FF2B5EF4-FFF2-40B4-BE49-F238E27FC236}">
                <a16:creationId xmlns:a16="http://schemas.microsoft.com/office/drawing/2014/main" id="{8B8E0128-A641-4C25-8558-194F5FD0B9A3}"/>
              </a:ext>
            </a:extLst>
          </p:cNvPr>
          <p:cNvSpPr/>
          <p:nvPr/>
        </p:nvSpPr>
        <p:spPr>
          <a:xfrm>
            <a:off x="-1589" y="20638"/>
            <a:ext cx="4823691" cy="6858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ZoneTexte 6">
            <a:extLst>
              <a:ext uri="{FF2B5EF4-FFF2-40B4-BE49-F238E27FC236}">
                <a16:creationId xmlns:a16="http://schemas.microsoft.com/office/drawing/2014/main" id="{B58C16ED-3871-4016-A3D5-56AF1A9F5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0"/>
            <a:ext cx="25717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500">
                <a:latin typeface="Gabriola" panose="04040605051002020D02" pitchFamily="82" charset="0"/>
              </a:rPr>
              <a:t>EXPLORER LE MONDE</a:t>
            </a:r>
          </a:p>
        </p:txBody>
      </p:sp>
      <p:pic>
        <p:nvPicPr>
          <p:cNvPr id="6" name="Picture 6" descr="Dessin - La géographie">
            <a:extLst>
              <a:ext uri="{FF2B5EF4-FFF2-40B4-BE49-F238E27FC236}">
                <a16:creationId xmlns:a16="http://schemas.microsoft.com/office/drawing/2014/main" id="{46D5D9AF-93BF-4F6D-982B-58E6921C4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409575"/>
            <a:ext cx="64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ED48803-CBC9-4E30-9462-BE3C4653D4A6}"/>
              </a:ext>
            </a:extLst>
          </p:cNvPr>
          <p:cNvSpPr txBox="1"/>
          <p:nvPr/>
        </p:nvSpPr>
        <p:spPr>
          <a:xfrm>
            <a:off x="498475" y="427038"/>
            <a:ext cx="3857625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000" dirty="0">
                <a:latin typeface="+mn-lt"/>
                <a:cs typeface="+mn-cs"/>
              </a:rPr>
              <a:t>:  explorer le monde des objets des êtres vivants et de la matière. Découvrir ses sens et leur utilité. Découvrir des objets, leurs propriétés et leur fonction.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9719554A-F519-4870-9CF9-C289239F4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773828"/>
              </p:ext>
            </p:extLst>
          </p:nvPr>
        </p:nvGraphicFramePr>
        <p:xfrm>
          <a:off x="252880" y="1150938"/>
          <a:ext cx="4314752" cy="538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88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82140588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sacs tactiles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la carte montrant le contenu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œufs sonores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le bon ballon tactile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  <a:tr h="1402681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un jeton dans chaque alvéole et récupère le avec l’aimant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les billes de couleur grâce à l’aimant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Reproduis le modèle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les cartes selon si l’objet est attiré ou non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60340"/>
                  </a:ext>
                </a:extLst>
              </a:tr>
              <a:tr h="353293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966"/>
                  </a:ext>
                </a:extLst>
              </a:tr>
              <a:tr h="1466008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images identiques à l’aide de la loupe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images identiques à l’aide de la loupe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images identiques à l’aide de la loupe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images identiques à l’aide de la loupe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24008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83866"/>
                  </a:ext>
                </a:extLst>
              </a:tr>
            </a:tbl>
          </a:graphicData>
        </a:graphic>
      </p:graphicFrame>
      <p:pic>
        <p:nvPicPr>
          <p:cNvPr id="9" name="Image 8">
            <a:extLst>
              <a:ext uri="{FF2B5EF4-FFF2-40B4-BE49-F238E27FC236}">
                <a16:creationId xmlns:a16="http://schemas.microsoft.com/office/drawing/2014/main" id="{5F115BB0-2DC3-4698-AAE3-B5A9C9AAA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25" y="1182041"/>
            <a:ext cx="240289" cy="22942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8AA5568-FED8-4DB7-ACC9-E000257C3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1306" y="1182041"/>
            <a:ext cx="240289" cy="22942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2F2CC626-8876-4129-9513-756DDDF8F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8559" y="1182041"/>
            <a:ext cx="240289" cy="22942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9EBA9CEA-64AC-450F-9A9F-CADC5A171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061" y="1182041"/>
            <a:ext cx="240289" cy="22942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2C40CE7-B43D-4666-95E2-7E23BAA55B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9606" y="1182041"/>
            <a:ext cx="240289" cy="22942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F52275D7-E949-46B2-B15F-C31A25D28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5019" y="1182041"/>
            <a:ext cx="240289" cy="22942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33B5A8A-E3E5-483D-866C-8FD14085A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276" y="1182041"/>
            <a:ext cx="240289" cy="229428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9939B960-5EF5-4FD8-89D7-A0AAF1FA6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9547" y="1182041"/>
            <a:ext cx="240289" cy="22942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E4D266BB-4FE1-4ECD-A899-FC0796AF2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484" y="1182041"/>
            <a:ext cx="240289" cy="229428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93888FB4-42F7-4283-A049-1C64535C0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788" y="1182041"/>
            <a:ext cx="240289" cy="22942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9F331C19-F82B-457C-934D-5F143BA7A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75" y="2941577"/>
            <a:ext cx="240289" cy="229428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2D45E874-0BF1-4423-862A-C86BCECC1A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156" y="2941577"/>
            <a:ext cx="240289" cy="22942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C4EADADC-DE00-465B-BB1D-1C1D9038BC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409" y="2941577"/>
            <a:ext cx="240289" cy="229428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DFC79BFC-9A75-485D-A3A5-3E7B6C6F2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911" y="2941577"/>
            <a:ext cx="240289" cy="22942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2EBC8E19-0F97-4A93-83F0-DAD630072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456" y="2941577"/>
            <a:ext cx="240289" cy="229428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6CFF77EA-1D1B-4647-B2D8-2969685E9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869" y="2941577"/>
            <a:ext cx="240289" cy="229428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6FFEEB2-5EBD-44A2-8885-822AE93B5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126" y="2941577"/>
            <a:ext cx="240289" cy="229428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8BD5DA03-662F-40EA-A18E-4914F14CC8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397" y="2941577"/>
            <a:ext cx="240289" cy="22942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47EBDC35-B7E5-45C2-8FE4-22D5556296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334" y="2941577"/>
            <a:ext cx="240289" cy="229428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6CC1D8F8-2F91-4C50-A504-C23C7C068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1638" y="2941577"/>
            <a:ext cx="240289" cy="229428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36DD110A-E940-42E1-BFB6-503AE42C8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70" y="4701101"/>
            <a:ext cx="240289" cy="229428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6112EBCC-FC66-492E-B480-DED361762D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151" y="4701101"/>
            <a:ext cx="240289" cy="229428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E80E6C92-1E4F-42A9-8FAF-13C475524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2404" y="4701101"/>
            <a:ext cx="240289" cy="229428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231A1845-E40E-4504-832B-D4208792B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906" y="4701101"/>
            <a:ext cx="240289" cy="229428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F60AE851-DF2E-4701-B699-3030C89EA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3451" y="4701101"/>
            <a:ext cx="240289" cy="229428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CAEF6251-9C7B-4877-8083-B0346B93D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864" y="4701101"/>
            <a:ext cx="240289" cy="229428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E77E4A17-06F4-412E-BA18-EA688603F9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4121" y="4701101"/>
            <a:ext cx="240289" cy="229428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438ED729-9184-46F4-812F-F2C520263D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3392" y="4701101"/>
            <a:ext cx="240289" cy="229428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9B5FCAEC-DFAC-41B5-B8AD-1F5087DA8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3329" y="4701101"/>
            <a:ext cx="240289" cy="229428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8281DF2D-DC5C-4CD3-8270-0457520A5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1633" y="4701101"/>
            <a:ext cx="240289" cy="229428"/>
          </a:xfrm>
          <a:prstGeom prst="rect">
            <a:avLst/>
          </a:prstGeom>
        </p:spPr>
      </p:pic>
      <p:sp>
        <p:nvSpPr>
          <p:cNvPr id="62" name="Rectangle à coins arrondis 4">
            <a:extLst>
              <a:ext uri="{FF2B5EF4-FFF2-40B4-BE49-F238E27FC236}">
                <a16:creationId xmlns:a16="http://schemas.microsoft.com/office/drawing/2014/main" id="{18E50216-C9B3-4B04-A114-26BAF4781AF5}"/>
              </a:ext>
            </a:extLst>
          </p:cNvPr>
          <p:cNvSpPr/>
          <p:nvPr/>
        </p:nvSpPr>
        <p:spPr>
          <a:xfrm>
            <a:off x="5060406" y="20638"/>
            <a:ext cx="4823691" cy="6858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63" name="Tableau 62">
            <a:extLst>
              <a:ext uri="{FF2B5EF4-FFF2-40B4-BE49-F238E27FC236}">
                <a16:creationId xmlns:a16="http://schemas.microsoft.com/office/drawing/2014/main" id="{867499CE-2334-4365-B538-C537C3429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101091"/>
              </p:ext>
            </p:extLst>
          </p:nvPr>
        </p:nvGraphicFramePr>
        <p:xfrm>
          <a:off x="5314875" y="1150938"/>
          <a:ext cx="4314752" cy="538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88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82140588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Créer la tour demandée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Pince pour indiquer la quantité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Compte le nombre de gommettes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Pince pour indiquer la quantité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  <a:tr h="1402681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Complète la planche avec la PAM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le bon nombre de jetons selon le chiffre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Accroche le bon nombre de bâtonnets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le bon nombre de jetons selon le chiffre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60340"/>
                  </a:ext>
                </a:extLst>
              </a:tr>
              <a:tr h="353293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966"/>
                  </a:ext>
                </a:extLst>
              </a:tr>
              <a:tr h="1466008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les collections correspondantes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Pince pour indiquer où il y en a le plus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Pince pour indiquer là où il y en a le moins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les collections correspondantes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24008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83866"/>
                  </a:ext>
                </a:extLst>
              </a:tr>
            </a:tbl>
          </a:graphicData>
        </a:graphic>
      </p:graphicFrame>
      <p:pic>
        <p:nvPicPr>
          <p:cNvPr id="64" name="Image 63">
            <a:extLst>
              <a:ext uri="{FF2B5EF4-FFF2-40B4-BE49-F238E27FC236}">
                <a16:creationId xmlns:a16="http://schemas.microsoft.com/office/drawing/2014/main" id="{7189B568-52A9-4CFB-98B0-12D074AD8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8420" y="1182041"/>
            <a:ext cx="240289" cy="229428"/>
          </a:xfrm>
          <a:prstGeom prst="rect">
            <a:avLst/>
          </a:prstGeom>
        </p:spPr>
      </p:pic>
      <p:pic>
        <p:nvPicPr>
          <p:cNvPr id="65" name="Image 64">
            <a:extLst>
              <a:ext uri="{FF2B5EF4-FFF2-40B4-BE49-F238E27FC236}">
                <a16:creationId xmlns:a16="http://schemas.microsoft.com/office/drawing/2014/main" id="{54C7DD07-36E5-4875-8845-C6DC999AB5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301" y="1182041"/>
            <a:ext cx="240289" cy="229428"/>
          </a:xfrm>
          <a:prstGeom prst="rect">
            <a:avLst/>
          </a:prstGeom>
        </p:spPr>
      </p:pic>
      <p:pic>
        <p:nvPicPr>
          <p:cNvPr id="66" name="Image 65">
            <a:extLst>
              <a:ext uri="{FF2B5EF4-FFF2-40B4-BE49-F238E27FC236}">
                <a16:creationId xmlns:a16="http://schemas.microsoft.com/office/drawing/2014/main" id="{057E069F-238F-457F-91EF-DC0E951E89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0554" y="1182041"/>
            <a:ext cx="240289" cy="229428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94EE858F-0A08-4EE0-B429-4345E6A30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9056" y="1182041"/>
            <a:ext cx="240289" cy="229428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F0CAC9E0-5734-44FF-8E32-AE8B1DD88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1601" y="1182041"/>
            <a:ext cx="240289" cy="22942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E8FC0719-3E17-40C2-B7F2-AC0956C59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7014" y="1182041"/>
            <a:ext cx="240289" cy="22942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DDACADE0-9C8F-472B-B6EF-58E23728E0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2271" y="1182041"/>
            <a:ext cx="240289" cy="229428"/>
          </a:xfrm>
          <a:prstGeom prst="rect">
            <a:avLst/>
          </a:prstGeom>
        </p:spPr>
      </p:pic>
      <p:pic>
        <p:nvPicPr>
          <p:cNvPr id="71" name="Image 70">
            <a:extLst>
              <a:ext uri="{FF2B5EF4-FFF2-40B4-BE49-F238E27FC236}">
                <a16:creationId xmlns:a16="http://schemas.microsoft.com/office/drawing/2014/main" id="{48E204FD-2B6C-4F49-8FB3-C6DAA7F1A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542" y="1182041"/>
            <a:ext cx="240289" cy="229428"/>
          </a:xfrm>
          <a:prstGeom prst="rect">
            <a:avLst/>
          </a:prstGeom>
        </p:spPr>
      </p:pic>
      <p:pic>
        <p:nvPicPr>
          <p:cNvPr id="72" name="Image 71">
            <a:extLst>
              <a:ext uri="{FF2B5EF4-FFF2-40B4-BE49-F238E27FC236}">
                <a16:creationId xmlns:a16="http://schemas.microsoft.com/office/drawing/2014/main" id="{B6409713-279F-4ECF-A09E-9B3768939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1479" y="1182041"/>
            <a:ext cx="240289" cy="229428"/>
          </a:xfrm>
          <a:prstGeom prst="rect">
            <a:avLst/>
          </a:prstGeom>
        </p:spPr>
      </p:pic>
      <p:pic>
        <p:nvPicPr>
          <p:cNvPr id="73" name="Image 72">
            <a:extLst>
              <a:ext uri="{FF2B5EF4-FFF2-40B4-BE49-F238E27FC236}">
                <a16:creationId xmlns:a16="http://schemas.microsoft.com/office/drawing/2014/main" id="{B6DEADCE-70CD-49F2-BEDB-970697C91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9783" y="1182041"/>
            <a:ext cx="240289" cy="229428"/>
          </a:xfrm>
          <a:prstGeom prst="rect">
            <a:avLst/>
          </a:prstGeom>
        </p:spPr>
      </p:pic>
      <p:pic>
        <p:nvPicPr>
          <p:cNvPr id="74" name="Image 73">
            <a:extLst>
              <a:ext uri="{FF2B5EF4-FFF2-40B4-BE49-F238E27FC236}">
                <a16:creationId xmlns:a16="http://schemas.microsoft.com/office/drawing/2014/main" id="{7EC1ADFE-B7BD-4A7A-B8D3-B6730BDB4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270" y="2941577"/>
            <a:ext cx="240289" cy="229428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FF4F29C2-A7CD-4805-B9FE-F2B234C73E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151" y="2941577"/>
            <a:ext cx="240289" cy="229428"/>
          </a:xfrm>
          <a:prstGeom prst="rect">
            <a:avLst/>
          </a:prstGeom>
        </p:spPr>
      </p:pic>
      <p:pic>
        <p:nvPicPr>
          <p:cNvPr id="76" name="Image 75">
            <a:extLst>
              <a:ext uri="{FF2B5EF4-FFF2-40B4-BE49-F238E27FC236}">
                <a16:creationId xmlns:a16="http://schemas.microsoft.com/office/drawing/2014/main" id="{4EE079D4-6040-4700-95B7-62A9AE9E26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404" y="2941577"/>
            <a:ext cx="240289" cy="229428"/>
          </a:xfrm>
          <a:prstGeom prst="rect">
            <a:avLst/>
          </a:prstGeom>
        </p:spPr>
      </p:pic>
      <p:pic>
        <p:nvPicPr>
          <p:cNvPr id="77" name="Image 76">
            <a:extLst>
              <a:ext uri="{FF2B5EF4-FFF2-40B4-BE49-F238E27FC236}">
                <a16:creationId xmlns:a16="http://schemas.microsoft.com/office/drawing/2014/main" id="{B8B66749-4461-429D-BCBC-9BE0CBCA6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2906" y="2941577"/>
            <a:ext cx="240289" cy="229428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A4176306-9CC0-4AF7-9C89-5649C3622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5451" y="2941577"/>
            <a:ext cx="240289" cy="229428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D8E93107-D232-420E-8318-492262137D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0864" y="2941577"/>
            <a:ext cx="240289" cy="229428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F87BE281-F17D-4E9B-A940-3686C3872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6121" y="2941577"/>
            <a:ext cx="240289" cy="229428"/>
          </a:xfrm>
          <a:prstGeom prst="rect">
            <a:avLst/>
          </a:prstGeom>
        </p:spPr>
      </p:pic>
      <p:pic>
        <p:nvPicPr>
          <p:cNvPr id="81" name="Image 80">
            <a:extLst>
              <a:ext uri="{FF2B5EF4-FFF2-40B4-BE49-F238E27FC236}">
                <a16:creationId xmlns:a16="http://schemas.microsoft.com/office/drawing/2014/main" id="{A96FE8EE-9DA9-4369-83D2-2632A270E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5392" y="2941577"/>
            <a:ext cx="240289" cy="229428"/>
          </a:xfrm>
          <a:prstGeom prst="rect">
            <a:avLst/>
          </a:prstGeom>
        </p:spPr>
      </p:pic>
      <p:pic>
        <p:nvPicPr>
          <p:cNvPr id="82" name="Image 81">
            <a:extLst>
              <a:ext uri="{FF2B5EF4-FFF2-40B4-BE49-F238E27FC236}">
                <a16:creationId xmlns:a16="http://schemas.microsoft.com/office/drawing/2014/main" id="{734D6A90-CB02-4948-9835-15C7D4BAC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329" y="2941577"/>
            <a:ext cx="240289" cy="229428"/>
          </a:xfrm>
          <a:prstGeom prst="rect">
            <a:avLst/>
          </a:prstGeom>
        </p:spPr>
      </p:pic>
      <p:pic>
        <p:nvPicPr>
          <p:cNvPr id="83" name="Image 82">
            <a:extLst>
              <a:ext uri="{FF2B5EF4-FFF2-40B4-BE49-F238E27FC236}">
                <a16:creationId xmlns:a16="http://schemas.microsoft.com/office/drawing/2014/main" id="{8BFEA054-DA4E-449D-98E6-A4A74B1FF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3633" y="2941577"/>
            <a:ext cx="240289" cy="229428"/>
          </a:xfrm>
          <a:prstGeom prst="rect">
            <a:avLst/>
          </a:prstGeom>
        </p:spPr>
      </p:pic>
      <p:pic>
        <p:nvPicPr>
          <p:cNvPr id="84" name="Image 83">
            <a:extLst>
              <a:ext uri="{FF2B5EF4-FFF2-40B4-BE49-F238E27FC236}">
                <a16:creationId xmlns:a16="http://schemas.microsoft.com/office/drawing/2014/main" id="{6448DCE2-6B0C-4C01-AA74-972198A6D8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265" y="4701101"/>
            <a:ext cx="240289" cy="229428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D02BA037-5A15-4003-AE31-FA308A654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7146" y="4701101"/>
            <a:ext cx="240289" cy="229428"/>
          </a:xfrm>
          <a:prstGeom prst="rect">
            <a:avLst/>
          </a:prstGeom>
        </p:spPr>
      </p:pic>
      <p:pic>
        <p:nvPicPr>
          <p:cNvPr id="86" name="Image 85">
            <a:extLst>
              <a:ext uri="{FF2B5EF4-FFF2-40B4-BE49-F238E27FC236}">
                <a16:creationId xmlns:a16="http://schemas.microsoft.com/office/drawing/2014/main" id="{6F35E8D8-7A03-46FD-9F77-58D4E6190D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399" y="4701101"/>
            <a:ext cx="240289" cy="229428"/>
          </a:xfrm>
          <a:prstGeom prst="rect">
            <a:avLst/>
          </a:prstGeom>
        </p:spPr>
      </p:pic>
      <p:pic>
        <p:nvPicPr>
          <p:cNvPr id="87" name="Image 86">
            <a:extLst>
              <a:ext uri="{FF2B5EF4-FFF2-40B4-BE49-F238E27FC236}">
                <a16:creationId xmlns:a16="http://schemas.microsoft.com/office/drawing/2014/main" id="{31077CC5-AE5A-43F2-8776-C2927DE6D2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2901" y="4701101"/>
            <a:ext cx="240289" cy="229428"/>
          </a:xfrm>
          <a:prstGeom prst="rect">
            <a:avLst/>
          </a:prstGeom>
        </p:spPr>
      </p:pic>
      <p:pic>
        <p:nvPicPr>
          <p:cNvPr id="88" name="Image 87">
            <a:extLst>
              <a:ext uri="{FF2B5EF4-FFF2-40B4-BE49-F238E27FC236}">
                <a16:creationId xmlns:a16="http://schemas.microsoft.com/office/drawing/2014/main" id="{6B4386DB-6815-46A6-9B21-141269861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5446" y="4701101"/>
            <a:ext cx="240289" cy="229428"/>
          </a:xfrm>
          <a:prstGeom prst="rect">
            <a:avLst/>
          </a:prstGeom>
        </p:spPr>
      </p:pic>
      <p:pic>
        <p:nvPicPr>
          <p:cNvPr id="89" name="Image 88">
            <a:extLst>
              <a:ext uri="{FF2B5EF4-FFF2-40B4-BE49-F238E27FC236}">
                <a16:creationId xmlns:a16="http://schemas.microsoft.com/office/drawing/2014/main" id="{1B01D279-B7D6-4467-B357-1E3896D7DD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0859" y="4701101"/>
            <a:ext cx="240289" cy="229428"/>
          </a:xfrm>
          <a:prstGeom prst="rect">
            <a:avLst/>
          </a:prstGeom>
        </p:spPr>
      </p:pic>
      <p:pic>
        <p:nvPicPr>
          <p:cNvPr id="90" name="Image 89">
            <a:extLst>
              <a:ext uri="{FF2B5EF4-FFF2-40B4-BE49-F238E27FC236}">
                <a16:creationId xmlns:a16="http://schemas.microsoft.com/office/drawing/2014/main" id="{8EACAD61-9F42-4649-B840-1F715E36C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6116" y="4701101"/>
            <a:ext cx="240289" cy="229428"/>
          </a:xfrm>
          <a:prstGeom prst="rect">
            <a:avLst/>
          </a:prstGeom>
        </p:spPr>
      </p:pic>
      <p:pic>
        <p:nvPicPr>
          <p:cNvPr id="91" name="Image 90">
            <a:extLst>
              <a:ext uri="{FF2B5EF4-FFF2-40B4-BE49-F238E27FC236}">
                <a16:creationId xmlns:a16="http://schemas.microsoft.com/office/drawing/2014/main" id="{6BBFB46E-AD03-4220-88F4-4554EFFD0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25387" y="4701101"/>
            <a:ext cx="240289" cy="229428"/>
          </a:xfrm>
          <a:prstGeom prst="rect">
            <a:avLst/>
          </a:prstGeom>
        </p:spPr>
      </p:pic>
      <p:pic>
        <p:nvPicPr>
          <p:cNvPr id="92" name="Image 91">
            <a:extLst>
              <a:ext uri="{FF2B5EF4-FFF2-40B4-BE49-F238E27FC236}">
                <a16:creationId xmlns:a16="http://schemas.microsoft.com/office/drawing/2014/main" id="{9B8E01F6-661E-4C02-9983-235F0783A1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324" y="4701101"/>
            <a:ext cx="240289" cy="229428"/>
          </a:xfrm>
          <a:prstGeom prst="rect">
            <a:avLst/>
          </a:prstGeom>
        </p:spPr>
      </p:pic>
      <p:pic>
        <p:nvPicPr>
          <p:cNvPr id="93" name="Image 92">
            <a:extLst>
              <a:ext uri="{FF2B5EF4-FFF2-40B4-BE49-F238E27FC236}">
                <a16:creationId xmlns:a16="http://schemas.microsoft.com/office/drawing/2014/main" id="{B0A0A9DA-5F3A-4C17-997C-50F56BE2F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3628" y="4701101"/>
            <a:ext cx="240289" cy="229428"/>
          </a:xfrm>
          <a:prstGeom prst="rect">
            <a:avLst/>
          </a:prstGeom>
        </p:spPr>
      </p:pic>
      <p:grpSp>
        <p:nvGrpSpPr>
          <p:cNvPr id="94" name="Groupe 11">
            <a:extLst>
              <a:ext uri="{FF2B5EF4-FFF2-40B4-BE49-F238E27FC236}">
                <a16:creationId xmlns:a16="http://schemas.microsoft.com/office/drawing/2014/main" id="{A9CA3C60-DDC4-4FD2-AA54-72D3677E108F}"/>
              </a:ext>
            </a:extLst>
          </p:cNvPr>
          <p:cNvGrpSpPr>
            <a:grpSpLocks/>
          </p:cNvGrpSpPr>
          <p:nvPr/>
        </p:nvGrpSpPr>
        <p:grpSpPr bwMode="auto">
          <a:xfrm>
            <a:off x="5312820" y="115888"/>
            <a:ext cx="642938" cy="781050"/>
            <a:chOff x="460656" y="1728460"/>
            <a:chExt cx="1468138" cy="2333945"/>
          </a:xfrm>
        </p:grpSpPr>
        <p:pic>
          <p:nvPicPr>
            <p:cNvPr id="95" name="Picture 2">
              <a:extLst>
                <a:ext uri="{FF2B5EF4-FFF2-40B4-BE49-F238E27FC236}">
                  <a16:creationId xmlns:a16="http://schemas.microsoft.com/office/drawing/2014/main" id="{913C6D81-FFDA-464D-9BDD-C9E613D4C9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786" y="2357430"/>
              <a:ext cx="1104900" cy="170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08ACDC60-9869-4DD0-AAB2-8CBB9BB3D040}"/>
                </a:ext>
              </a:extLst>
            </p:cNvPr>
            <p:cNvSpPr/>
            <p:nvPr/>
          </p:nvSpPr>
          <p:spPr>
            <a:xfrm rot="19319521">
              <a:off x="460656" y="1728460"/>
              <a:ext cx="703201" cy="13788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800" b="1" dirty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Script cole" pitchFamily="2" charset="0"/>
                  <a:cs typeface="+mn-cs"/>
                </a:rPr>
                <a:t>1-2-3</a:t>
              </a:r>
            </a:p>
          </p:txBody>
        </p:sp>
        <p:sp>
          <p:nvSpPr>
            <p:cNvPr id="97" name="Triangle isocèle 96">
              <a:extLst>
                <a:ext uri="{FF2B5EF4-FFF2-40B4-BE49-F238E27FC236}">
                  <a16:creationId xmlns:a16="http://schemas.microsoft.com/office/drawing/2014/main" id="{E462E515-2938-46DC-847A-E7FD9F4F0B8C}"/>
                </a:ext>
              </a:extLst>
            </p:cNvPr>
            <p:cNvSpPr/>
            <p:nvPr/>
          </p:nvSpPr>
          <p:spPr>
            <a:xfrm>
              <a:off x="1214662" y="1927699"/>
              <a:ext cx="213878" cy="21346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4A2941C5-1F9A-4476-97B2-C3E9CA68C937}"/>
                </a:ext>
              </a:extLst>
            </p:cNvPr>
            <p:cNvSpPr/>
            <p:nvPr/>
          </p:nvSpPr>
          <p:spPr>
            <a:xfrm>
              <a:off x="1569915" y="2141168"/>
              <a:ext cx="145001" cy="142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39D847C3-1957-4EB5-A32D-030CC36A5D28}"/>
                </a:ext>
              </a:extLst>
            </p:cNvPr>
            <p:cNvSpPr/>
            <p:nvPr/>
          </p:nvSpPr>
          <p:spPr>
            <a:xfrm>
              <a:off x="1783793" y="2430541"/>
              <a:ext cx="145001" cy="142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00" name="ZoneTexte 99">
            <a:extLst>
              <a:ext uri="{FF2B5EF4-FFF2-40B4-BE49-F238E27FC236}">
                <a16:creationId xmlns:a16="http://schemas.microsoft.com/office/drawing/2014/main" id="{19CF511E-1CB3-4885-B46F-466B622E5E63}"/>
              </a:ext>
            </a:extLst>
          </p:cNvPr>
          <p:cNvSpPr txBox="1"/>
          <p:nvPr/>
        </p:nvSpPr>
        <p:spPr>
          <a:xfrm>
            <a:off x="5866858" y="642938"/>
            <a:ext cx="3408362" cy="554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000" dirty="0">
                <a:latin typeface="+mn-lt"/>
                <a:cs typeface="+mn-cs"/>
              </a:rPr>
              <a:t>: Stabiliser la connaissance des petits nombres., quantifier des collections jusqu’à 10 au moins. Lire les nombres écrits jusqu’à 10. Comparer des collections.</a:t>
            </a:r>
          </a:p>
        </p:txBody>
      </p:sp>
      <p:sp>
        <p:nvSpPr>
          <p:cNvPr id="101" name="ZoneTexte 6">
            <a:extLst>
              <a:ext uri="{FF2B5EF4-FFF2-40B4-BE49-F238E27FC236}">
                <a16:creationId xmlns:a16="http://schemas.microsoft.com/office/drawing/2014/main" id="{0F2579B8-EF53-448B-B76A-0D67A2DD3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2883" y="-11113"/>
            <a:ext cx="328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latin typeface="Gabriola" panose="04040605051002020D02" pitchFamily="82" charset="0"/>
              </a:rPr>
              <a:t>CONSTRUIRE LES PREMIERS OUTILS POUR STRUCTURER SA PENSEE</a:t>
            </a:r>
          </a:p>
        </p:txBody>
      </p:sp>
    </p:spTree>
    <p:extLst>
      <p:ext uri="{BB962C8B-B14F-4D97-AF65-F5344CB8AC3E}">
        <p14:creationId xmlns:p14="http://schemas.microsoft.com/office/powerpoint/2010/main" val="71813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77750AB9-73B0-45B4-92B7-BE087960ADF8}"/>
              </a:ext>
            </a:extLst>
          </p:cNvPr>
          <p:cNvSpPr/>
          <p:nvPr/>
        </p:nvSpPr>
        <p:spPr>
          <a:xfrm>
            <a:off x="4979287" y="-11113"/>
            <a:ext cx="4823691" cy="6858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8F7C43E-B537-4044-8BCF-3889E422A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946425"/>
              </p:ext>
            </p:extLst>
          </p:nvPr>
        </p:nvGraphicFramePr>
        <p:xfrm>
          <a:off x="5254102" y="1133480"/>
          <a:ext cx="4314752" cy="538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88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82140588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selon la longueur oral du mot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selon le nombre de syllabe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selon le nombre de syllabe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la pince pour indiquer l’initiale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  <a:tr h="1402681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selon le nombre de syllabe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Compte le nombre de syllabe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Indique l’initiale (désordre)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Compte le nombre de syllabes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60340"/>
                  </a:ext>
                </a:extLst>
              </a:tr>
              <a:tr h="353293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966"/>
                  </a:ext>
                </a:extLst>
              </a:tr>
              <a:tr h="1466008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Indique le nombre de syllabe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selon la syllabe d’attaque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Indique le nombre de syllabes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Trouve le mot ayant la même attaque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24008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83866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07509041-54AB-4368-ACC5-3AD5948C3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937" y="1150290"/>
            <a:ext cx="240289" cy="22942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9FFCE9F-A260-4E76-BD3A-388A80DE5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0482" y="1150290"/>
            <a:ext cx="240289" cy="22942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4340F76-7FAC-465D-B3FA-822CB85F7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895" y="1150290"/>
            <a:ext cx="240289" cy="22942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5F82D02-CE0C-43FB-A8D5-06BCFA2B1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1152" y="1150290"/>
            <a:ext cx="240289" cy="22942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42854B6-29EC-4352-8676-F94DA1A7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0423" y="1150290"/>
            <a:ext cx="240289" cy="22942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51449ED-BB1F-4B49-B7D0-70CB03941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0360" y="1150290"/>
            <a:ext cx="240289" cy="22942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5115581-DF92-4363-9381-CC93D24E6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664" y="1150290"/>
            <a:ext cx="240289" cy="22942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BD68D80-BEF7-471E-B9FF-8CDCB0971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787" y="2909826"/>
            <a:ext cx="240289" cy="22942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C165F03A-5DF2-4E67-92BB-0E65425FD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332" y="2909826"/>
            <a:ext cx="240289" cy="22942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8EA1804-907B-4FD5-8824-3CDEFAA6F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9745" y="2909826"/>
            <a:ext cx="240289" cy="22942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E6F70E52-3524-4708-B126-E8073E5AB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5002" y="2909826"/>
            <a:ext cx="240289" cy="22942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C1AA6783-B216-4815-B418-024B8697D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273" y="2909826"/>
            <a:ext cx="240289" cy="229428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3A7D6BC-31C9-47E8-ACFD-C570069B2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10" y="2909826"/>
            <a:ext cx="240289" cy="229428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A406BBB-E949-4BC5-A1A4-E479F7283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514" y="2909826"/>
            <a:ext cx="240289" cy="229428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DBCD5F6-20E7-488F-A153-2C86EF3F6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782" y="4669350"/>
            <a:ext cx="240289" cy="22942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79361BE8-21A6-454A-8025-139ECA6053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4327" y="4669350"/>
            <a:ext cx="240289" cy="229428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380AF480-B204-4925-9D9E-3CAFF6405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9740" y="4669350"/>
            <a:ext cx="240289" cy="229428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A929D94-CD07-4EF7-B2CF-6AAC3FCEC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4997" y="4669350"/>
            <a:ext cx="240289" cy="229428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E90CB7A7-D09D-45B5-B249-EB3F6796D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268" y="4669350"/>
            <a:ext cx="240289" cy="22942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0C5B8C60-24F1-4F8C-A256-09CC53DB2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4205" y="4669350"/>
            <a:ext cx="240289" cy="229428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A36997A4-ACD7-43E5-8AC1-10936286B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509" y="4669350"/>
            <a:ext cx="240289" cy="229428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D58E0AC1-C4C1-4548-A8EB-B35AE9F5A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2909826"/>
            <a:ext cx="240289" cy="229428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8B9C7021-AA3C-4FD6-BCBA-20627623A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495" y="2909826"/>
            <a:ext cx="240289" cy="229428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A0BFC1A2-A979-4F76-90AF-8AC958CD3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908" y="2909826"/>
            <a:ext cx="240289" cy="229428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A4C74BFA-F748-4F8C-87EB-819C4B7EC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165" y="2909826"/>
            <a:ext cx="240289" cy="229428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2145C0AB-6407-4006-BD57-E8625F8EA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7436" y="2909826"/>
            <a:ext cx="240289" cy="229428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81872D01-9F6C-4492-9524-3D77DE630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373" y="2909826"/>
            <a:ext cx="240289" cy="229428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0D8E38F8-C13A-45B8-AC4D-811554ADC6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677" y="2909826"/>
            <a:ext cx="240289" cy="229428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6A4C5F1A-AF45-4A79-91C9-F4BF53317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45" y="4669350"/>
            <a:ext cx="240289" cy="229428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457BF09B-C528-4C9D-8F3C-9EE0C6F394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490" y="4669350"/>
            <a:ext cx="240289" cy="229428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426A4F25-D81C-4EA2-AE37-3409E361B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903" y="4669350"/>
            <a:ext cx="240289" cy="229428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98E16A30-E9AC-4EF1-8C00-1FF53F38E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160" y="4669350"/>
            <a:ext cx="240289" cy="229428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585810C6-A559-4D8F-9C82-025A156C7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7431" y="4669350"/>
            <a:ext cx="240289" cy="229428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8524C936-D10C-4C15-8EEA-906A948A0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7368" y="4669350"/>
            <a:ext cx="240289" cy="229428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5B2E3CA0-AD59-4535-9DCC-932B214F7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672" y="4669350"/>
            <a:ext cx="240289" cy="229428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67E9DAA4-CF8C-42D2-9621-BC16F0FC0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6944" y="1163572"/>
            <a:ext cx="240289" cy="229428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7265D451-4DDE-4568-AF30-28F72619A6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9489" y="1163572"/>
            <a:ext cx="240289" cy="229428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FEC698AC-8C2B-48C7-A38D-9294C7EA7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4902" y="1163572"/>
            <a:ext cx="240289" cy="229428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B13EB4BB-9D19-4E27-B570-FA3472AAF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159" y="1163572"/>
            <a:ext cx="240289" cy="229428"/>
          </a:xfrm>
          <a:prstGeom prst="rect">
            <a:avLst/>
          </a:prstGeom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BC9D042A-9075-4501-B07D-A3EEC11C3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9430" y="1163572"/>
            <a:ext cx="240289" cy="229428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1173CA16-F4C0-4DFF-AA61-211B856AA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9367" y="1163572"/>
            <a:ext cx="240289" cy="229428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F3F591C1-3CB2-4CFC-8483-C0086009E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671" y="1163572"/>
            <a:ext cx="240289" cy="229428"/>
          </a:xfrm>
          <a:prstGeom prst="rect">
            <a:avLst/>
          </a:prstGeom>
        </p:spPr>
      </p:pic>
      <p:sp>
        <p:nvSpPr>
          <p:cNvPr id="61" name="ZoneTexte 60">
            <a:extLst>
              <a:ext uri="{FF2B5EF4-FFF2-40B4-BE49-F238E27FC236}">
                <a16:creationId xmlns:a16="http://schemas.microsoft.com/office/drawing/2014/main" id="{438BC06F-A8F0-45BD-90FB-564CD09B41FC}"/>
              </a:ext>
            </a:extLst>
          </p:cNvPr>
          <p:cNvSpPr txBox="1"/>
          <p:nvPr/>
        </p:nvSpPr>
        <p:spPr>
          <a:xfrm>
            <a:off x="6187535" y="377044"/>
            <a:ext cx="3429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200" dirty="0">
                <a:latin typeface="+mn-lt"/>
                <a:cs typeface="+mn-cs"/>
              </a:rPr>
              <a:t>: </a:t>
            </a:r>
            <a:r>
              <a:rPr lang="fr-FR" sz="1200" i="1" dirty="0">
                <a:solidFill>
                  <a:schemeClr val="dk1"/>
                </a:solidFill>
                <a:latin typeface="Arial" charset="0"/>
                <a:cs typeface="Arial" charset="0"/>
              </a:rPr>
              <a:t>R</a:t>
            </a:r>
            <a:r>
              <a:rPr lang="fr-FR" sz="1200" dirty="0">
                <a:latin typeface="Arial" charset="0"/>
                <a:cs typeface="Arial" charset="0"/>
              </a:rPr>
              <a:t>epérer des régularités dans la langue ,manipuler des syllabes, discriminer des sons</a:t>
            </a:r>
            <a:endParaRPr lang="fr-FR" sz="1200" dirty="0">
              <a:latin typeface="+mn-lt"/>
              <a:cs typeface="+mn-cs"/>
            </a:endParaRPr>
          </a:p>
        </p:txBody>
      </p:sp>
      <p:sp>
        <p:nvSpPr>
          <p:cNvPr id="62" name="ZoneTexte 6">
            <a:extLst>
              <a:ext uri="{FF2B5EF4-FFF2-40B4-BE49-F238E27FC236}">
                <a16:creationId xmlns:a16="http://schemas.microsoft.com/office/drawing/2014/main" id="{4F6C469D-3AFC-457A-982C-E401CE70D9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781" y="-30149"/>
            <a:ext cx="3071812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500">
                <a:latin typeface="Gabriola" panose="04040605051002020D02" pitchFamily="82" charset="0"/>
              </a:rPr>
              <a:t>LANGAGE ORAL</a:t>
            </a:r>
          </a:p>
        </p:txBody>
      </p:sp>
      <p:pic>
        <p:nvPicPr>
          <p:cNvPr id="63" name="Picture 3">
            <a:extLst>
              <a:ext uri="{FF2B5EF4-FFF2-40B4-BE49-F238E27FC236}">
                <a16:creationId xmlns:a16="http://schemas.microsoft.com/office/drawing/2014/main" id="{279E5178-EA06-4C16-BF0E-78D1C8A58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094" y="222769"/>
            <a:ext cx="352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ectangle à coins arrondis 4">
            <a:extLst>
              <a:ext uri="{FF2B5EF4-FFF2-40B4-BE49-F238E27FC236}">
                <a16:creationId xmlns:a16="http://schemas.microsoft.com/office/drawing/2014/main" id="{3E34E229-A65B-4266-8724-601BE4AF2CE1}"/>
              </a:ext>
            </a:extLst>
          </p:cNvPr>
          <p:cNvSpPr/>
          <p:nvPr/>
        </p:nvSpPr>
        <p:spPr>
          <a:xfrm>
            <a:off x="-1589" y="20638"/>
            <a:ext cx="4823691" cy="6858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65" name="Tableau 64">
            <a:extLst>
              <a:ext uri="{FF2B5EF4-FFF2-40B4-BE49-F238E27FC236}">
                <a16:creationId xmlns:a16="http://schemas.microsoft.com/office/drawing/2014/main" id="{0D1728B2-F542-4397-9D9E-A3D715A51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968840"/>
              </p:ext>
            </p:extLst>
          </p:nvPr>
        </p:nvGraphicFramePr>
        <p:xfrm>
          <a:off x="252880" y="1150938"/>
          <a:ext cx="4314752" cy="538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88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82140588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un jeton sur l’intrus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 détail à l’image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chaussettes 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l’image identique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  <a:tr h="1402681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la bague sur sa représentation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l’image identique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les cartes identiques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l’image identique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60340"/>
                  </a:ext>
                </a:extLst>
              </a:tr>
              <a:tr h="353293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966"/>
                  </a:ext>
                </a:extLst>
              </a:tr>
              <a:tr h="1466008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Associe les détails à la bonne image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Trouve l’image correspondante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mot/non mot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Retrouve la lettre en script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24008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83866"/>
                  </a:ext>
                </a:extLst>
              </a:tr>
            </a:tbl>
          </a:graphicData>
        </a:graphic>
      </p:graphicFrame>
      <p:pic>
        <p:nvPicPr>
          <p:cNvPr id="66" name="Image 65">
            <a:extLst>
              <a:ext uri="{FF2B5EF4-FFF2-40B4-BE49-F238E27FC236}">
                <a16:creationId xmlns:a16="http://schemas.microsoft.com/office/drawing/2014/main" id="{25020993-EE70-433C-B54D-56D3A79B2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425" y="1182041"/>
            <a:ext cx="240289" cy="229428"/>
          </a:xfrm>
          <a:prstGeom prst="rect">
            <a:avLst/>
          </a:prstGeom>
        </p:spPr>
      </p:pic>
      <p:pic>
        <p:nvPicPr>
          <p:cNvPr id="67" name="Image 66">
            <a:extLst>
              <a:ext uri="{FF2B5EF4-FFF2-40B4-BE49-F238E27FC236}">
                <a16:creationId xmlns:a16="http://schemas.microsoft.com/office/drawing/2014/main" id="{B57C10D7-3790-4808-9054-33D11B02C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306" y="1182041"/>
            <a:ext cx="240289" cy="229428"/>
          </a:xfrm>
          <a:prstGeom prst="rect">
            <a:avLst/>
          </a:prstGeom>
        </p:spPr>
      </p:pic>
      <p:pic>
        <p:nvPicPr>
          <p:cNvPr id="68" name="Image 67">
            <a:extLst>
              <a:ext uri="{FF2B5EF4-FFF2-40B4-BE49-F238E27FC236}">
                <a16:creationId xmlns:a16="http://schemas.microsoft.com/office/drawing/2014/main" id="{B5BB8908-E26B-4E32-A38C-ED902973C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559" y="1182041"/>
            <a:ext cx="240289" cy="229428"/>
          </a:xfrm>
          <a:prstGeom prst="rect">
            <a:avLst/>
          </a:prstGeom>
        </p:spPr>
      </p:pic>
      <p:pic>
        <p:nvPicPr>
          <p:cNvPr id="69" name="Image 68">
            <a:extLst>
              <a:ext uri="{FF2B5EF4-FFF2-40B4-BE49-F238E27FC236}">
                <a16:creationId xmlns:a16="http://schemas.microsoft.com/office/drawing/2014/main" id="{085E025C-0999-4051-848D-051F6AA80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061" y="1182041"/>
            <a:ext cx="240289" cy="229428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9EFBDFEB-DFC7-44A7-8ED9-0E3AB627D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606" y="1182041"/>
            <a:ext cx="240289" cy="229428"/>
          </a:xfrm>
          <a:prstGeom prst="rect">
            <a:avLst/>
          </a:prstGeom>
        </p:spPr>
      </p:pic>
      <p:pic>
        <p:nvPicPr>
          <p:cNvPr id="71" name="Image 70">
            <a:extLst>
              <a:ext uri="{FF2B5EF4-FFF2-40B4-BE49-F238E27FC236}">
                <a16:creationId xmlns:a16="http://schemas.microsoft.com/office/drawing/2014/main" id="{63280F6F-8A8B-4FF9-8949-CE7AF5856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019" y="1182041"/>
            <a:ext cx="240289" cy="229428"/>
          </a:xfrm>
          <a:prstGeom prst="rect">
            <a:avLst/>
          </a:prstGeom>
        </p:spPr>
      </p:pic>
      <p:pic>
        <p:nvPicPr>
          <p:cNvPr id="72" name="Image 71">
            <a:extLst>
              <a:ext uri="{FF2B5EF4-FFF2-40B4-BE49-F238E27FC236}">
                <a16:creationId xmlns:a16="http://schemas.microsoft.com/office/drawing/2014/main" id="{08C7562D-611A-4B02-9EC7-4897876A8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276" y="1182041"/>
            <a:ext cx="240289" cy="229428"/>
          </a:xfrm>
          <a:prstGeom prst="rect">
            <a:avLst/>
          </a:prstGeom>
        </p:spPr>
      </p:pic>
      <p:pic>
        <p:nvPicPr>
          <p:cNvPr id="73" name="Image 72">
            <a:extLst>
              <a:ext uri="{FF2B5EF4-FFF2-40B4-BE49-F238E27FC236}">
                <a16:creationId xmlns:a16="http://schemas.microsoft.com/office/drawing/2014/main" id="{0A34B870-35EC-40B2-8690-C3619ED97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547" y="1182041"/>
            <a:ext cx="240289" cy="229428"/>
          </a:xfrm>
          <a:prstGeom prst="rect">
            <a:avLst/>
          </a:prstGeom>
        </p:spPr>
      </p:pic>
      <p:pic>
        <p:nvPicPr>
          <p:cNvPr id="74" name="Image 73">
            <a:extLst>
              <a:ext uri="{FF2B5EF4-FFF2-40B4-BE49-F238E27FC236}">
                <a16:creationId xmlns:a16="http://schemas.microsoft.com/office/drawing/2014/main" id="{5B4817D8-A105-49AF-9A2E-5366FE00B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484" y="1182041"/>
            <a:ext cx="240289" cy="229428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144928A7-461C-4170-8083-260A4A9C5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788" y="1182041"/>
            <a:ext cx="240289" cy="229428"/>
          </a:xfrm>
          <a:prstGeom prst="rect">
            <a:avLst/>
          </a:prstGeom>
        </p:spPr>
      </p:pic>
      <p:pic>
        <p:nvPicPr>
          <p:cNvPr id="76" name="Image 75">
            <a:extLst>
              <a:ext uri="{FF2B5EF4-FFF2-40B4-BE49-F238E27FC236}">
                <a16:creationId xmlns:a16="http://schemas.microsoft.com/office/drawing/2014/main" id="{DD4DDBAB-0046-48CD-820D-D4DB35BEC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75" y="2941577"/>
            <a:ext cx="240289" cy="229428"/>
          </a:xfrm>
          <a:prstGeom prst="rect">
            <a:avLst/>
          </a:prstGeom>
        </p:spPr>
      </p:pic>
      <p:pic>
        <p:nvPicPr>
          <p:cNvPr id="77" name="Image 76">
            <a:extLst>
              <a:ext uri="{FF2B5EF4-FFF2-40B4-BE49-F238E27FC236}">
                <a16:creationId xmlns:a16="http://schemas.microsoft.com/office/drawing/2014/main" id="{647BB322-343B-4693-B426-8F933B57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156" y="2941577"/>
            <a:ext cx="240289" cy="229428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01ADE299-48FF-4171-8340-8DD0917CE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409" y="2941577"/>
            <a:ext cx="240289" cy="229428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83501F1A-FBBB-4BB2-AFC0-1A4E54418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911" y="2941577"/>
            <a:ext cx="240289" cy="229428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2AFC9AC2-3EAF-44AB-84A5-E069EE17F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456" y="2941577"/>
            <a:ext cx="240289" cy="229428"/>
          </a:xfrm>
          <a:prstGeom prst="rect">
            <a:avLst/>
          </a:prstGeom>
        </p:spPr>
      </p:pic>
      <p:pic>
        <p:nvPicPr>
          <p:cNvPr id="81" name="Image 80">
            <a:extLst>
              <a:ext uri="{FF2B5EF4-FFF2-40B4-BE49-F238E27FC236}">
                <a16:creationId xmlns:a16="http://schemas.microsoft.com/office/drawing/2014/main" id="{A162EB65-E49C-46F5-91B0-A4D6160202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869" y="2941577"/>
            <a:ext cx="240289" cy="229428"/>
          </a:xfrm>
          <a:prstGeom prst="rect">
            <a:avLst/>
          </a:prstGeom>
        </p:spPr>
      </p:pic>
      <p:pic>
        <p:nvPicPr>
          <p:cNvPr id="82" name="Image 81">
            <a:extLst>
              <a:ext uri="{FF2B5EF4-FFF2-40B4-BE49-F238E27FC236}">
                <a16:creationId xmlns:a16="http://schemas.microsoft.com/office/drawing/2014/main" id="{FFF85A72-F7EA-4554-9E4B-B63C6BB55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126" y="2941577"/>
            <a:ext cx="240289" cy="229428"/>
          </a:xfrm>
          <a:prstGeom prst="rect">
            <a:avLst/>
          </a:prstGeom>
        </p:spPr>
      </p:pic>
      <p:pic>
        <p:nvPicPr>
          <p:cNvPr id="83" name="Image 82">
            <a:extLst>
              <a:ext uri="{FF2B5EF4-FFF2-40B4-BE49-F238E27FC236}">
                <a16:creationId xmlns:a16="http://schemas.microsoft.com/office/drawing/2014/main" id="{709258AE-DC83-467C-8E65-3BED77543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397" y="2941577"/>
            <a:ext cx="240289" cy="229428"/>
          </a:xfrm>
          <a:prstGeom prst="rect">
            <a:avLst/>
          </a:prstGeom>
        </p:spPr>
      </p:pic>
      <p:pic>
        <p:nvPicPr>
          <p:cNvPr id="84" name="Image 83">
            <a:extLst>
              <a:ext uri="{FF2B5EF4-FFF2-40B4-BE49-F238E27FC236}">
                <a16:creationId xmlns:a16="http://schemas.microsoft.com/office/drawing/2014/main" id="{A85EF2F4-C1CE-4CF5-9FD2-F5E10E515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334" y="2941577"/>
            <a:ext cx="240289" cy="229428"/>
          </a:xfrm>
          <a:prstGeom prst="rect">
            <a:avLst/>
          </a:prstGeom>
        </p:spPr>
      </p:pic>
      <p:pic>
        <p:nvPicPr>
          <p:cNvPr id="85" name="Image 84">
            <a:extLst>
              <a:ext uri="{FF2B5EF4-FFF2-40B4-BE49-F238E27FC236}">
                <a16:creationId xmlns:a16="http://schemas.microsoft.com/office/drawing/2014/main" id="{99E0E146-D190-4D29-A4A4-D155C315EA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638" y="2941577"/>
            <a:ext cx="240289" cy="229428"/>
          </a:xfrm>
          <a:prstGeom prst="rect">
            <a:avLst/>
          </a:prstGeom>
        </p:spPr>
      </p:pic>
      <p:pic>
        <p:nvPicPr>
          <p:cNvPr id="86" name="Image 85">
            <a:extLst>
              <a:ext uri="{FF2B5EF4-FFF2-40B4-BE49-F238E27FC236}">
                <a16:creationId xmlns:a16="http://schemas.microsoft.com/office/drawing/2014/main" id="{6A87ABE9-12F8-41D4-8585-644332BFD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70" y="4701101"/>
            <a:ext cx="240289" cy="229428"/>
          </a:xfrm>
          <a:prstGeom prst="rect">
            <a:avLst/>
          </a:prstGeom>
        </p:spPr>
      </p:pic>
      <p:pic>
        <p:nvPicPr>
          <p:cNvPr id="87" name="Image 86">
            <a:extLst>
              <a:ext uri="{FF2B5EF4-FFF2-40B4-BE49-F238E27FC236}">
                <a16:creationId xmlns:a16="http://schemas.microsoft.com/office/drawing/2014/main" id="{DAB30651-54E8-4311-B161-88A7AE74C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151" y="4701101"/>
            <a:ext cx="240289" cy="229428"/>
          </a:xfrm>
          <a:prstGeom prst="rect">
            <a:avLst/>
          </a:prstGeom>
        </p:spPr>
      </p:pic>
      <p:pic>
        <p:nvPicPr>
          <p:cNvPr id="88" name="Image 87">
            <a:extLst>
              <a:ext uri="{FF2B5EF4-FFF2-40B4-BE49-F238E27FC236}">
                <a16:creationId xmlns:a16="http://schemas.microsoft.com/office/drawing/2014/main" id="{B122BB67-8974-4B4D-A38B-2CA5386C2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404" y="4701101"/>
            <a:ext cx="240289" cy="229428"/>
          </a:xfrm>
          <a:prstGeom prst="rect">
            <a:avLst/>
          </a:prstGeom>
        </p:spPr>
      </p:pic>
      <p:pic>
        <p:nvPicPr>
          <p:cNvPr id="89" name="Image 88">
            <a:extLst>
              <a:ext uri="{FF2B5EF4-FFF2-40B4-BE49-F238E27FC236}">
                <a16:creationId xmlns:a16="http://schemas.microsoft.com/office/drawing/2014/main" id="{E6E1B065-A9D0-4C3D-B358-B537F2FAF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906" y="4701101"/>
            <a:ext cx="240289" cy="229428"/>
          </a:xfrm>
          <a:prstGeom prst="rect">
            <a:avLst/>
          </a:prstGeom>
        </p:spPr>
      </p:pic>
      <p:pic>
        <p:nvPicPr>
          <p:cNvPr id="90" name="Image 89">
            <a:extLst>
              <a:ext uri="{FF2B5EF4-FFF2-40B4-BE49-F238E27FC236}">
                <a16:creationId xmlns:a16="http://schemas.microsoft.com/office/drawing/2014/main" id="{EC1C8B7C-D330-4A9B-ABD1-DB6701563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3451" y="4701101"/>
            <a:ext cx="240289" cy="229428"/>
          </a:xfrm>
          <a:prstGeom prst="rect">
            <a:avLst/>
          </a:prstGeom>
        </p:spPr>
      </p:pic>
      <p:pic>
        <p:nvPicPr>
          <p:cNvPr id="91" name="Image 90">
            <a:extLst>
              <a:ext uri="{FF2B5EF4-FFF2-40B4-BE49-F238E27FC236}">
                <a16:creationId xmlns:a16="http://schemas.microsoft.com/office/drawing/2014/main" id="{0467252A-F649-408C-9C71-A9983322D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864" y="4701101"/>
            <a:ext cx="240289" cy="229428"/>
          </a:xfrm>
          <a:prstGeom prst="rect">
            <a:avLst/>
          </a:prstGeom>
        </p:spPr>
      </p:pic>
      <p:pic>
        <p:nvPicPr>
          <p:cNvPr id="92" name="Image 91">
            <a:extLst>
              <a:ext uri="{FF2B5EF4-FFF2-40B4-BE49-F238E27FC236}">
                <a16:creationId xmlns:a16="http://schemas.microsoft.com/office/drawing/2014/main" id="{D0AB9FE6-57A8-44C3-BB17-1237C5FFC1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4121" y="4701101"/>
            <a:ext cx="240289" cy="229428"/>
          </a:xfrm>
          <a:prstGeom prst="rect">
            <a:avLst/>
          </a:prstGeom>
        </p:spPr>
      </p:pic>
      <p:pic>
        <p:nvPicPr>
          <p:cNvPr id="93" name="Image 92">
            <a:extLst>
              <a:ext uri="{FF2B5EF4-FFF2-40B4-BE49-F238E27FC236}">
                <a16:creationId xmlns:a16="http://schemas.microsoft.com/office/drawing/2014/main" id="{512CF439-79FE-43EC-9F41-5E0DA53D4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3392" y="4701101"/>
            <a:ext cx="240289" cy="229428"/>
          </a:xfrm>
          <a:prstGeom prst="rect">
            <a:avLst/>
          </a:prstGeom>
        </p:spPr>
      </p:pic>
      <p:pic>
        <p:nvPicPr>
          <p:cNvPr id="94" name="Image 93">
            <a:extLst>
              <a:ext uri="{FF2B5EF4-FFF2-40B4-BE49-F238E27FC236}">
                <a16:creationId xmlns:a16="http://schemas.microsoft.com/office/drawing/2014/main" id="{39EB1D4A-2689-4697-A78E-2FE3D0BBD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329" y="4701101"/>
            <a:ext cx="240289" cy="229428"/>
          </a:xfrm>
          <a:prstGeom prst="rect">
            <a:avLst/>
          </a:prstGeom>
        </p:spPr>
      </p:pic>
      <p:pic>
        <p:nvPicPr>
          <p:cNvPr id="95" name="Image 94">
            <a:extLst>
              <a:ext uri="{FF2B5EF4-FFF2-40B4-BE49-F238E27FC236}">
                <a16:creationId xmlns:a16="http://schemas.microsoft.com/office/drawing/2014/main" id="{710CAE10-2E6F-42D3-AC9A-9C950C4F7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633" y="4701101"/>
            <a:ext cx="240289" cy="229428"/>
          </a:xfrm>
          <a:prstGeom prst="rect">
            <a:avLst/>
          </a:prstGeom>
        </p:spPr>
      </p:pic>
      <p:sp>
        <p:nvSpPr>
          <p:cNvPr id="96" name="ZoneTexte 95">
            <a:extLst>
              <a:ext uri="{FF2B5EF4-FFF2-40B4-BE49-F238E27FC236}">
                <a16:creationId xmlns:a16="http://schemas.microsoft.com/office/drawing/2014/main" id="{9DE75A73-FF0E-43BD-943E-A0C66F108CED}"/>
              </a:ext>
            </a:extLst>
          </p:cNvPr>
          <p:cNvSpPr txBox="1"/>
          <p:nvPr/>
        </p:nvSpPr>
        <p:spPr>
          <a:xfrm>
            <a:off x="654629" y="428625"/>
            <a:ext cx="3429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000" dirty="0">
                <a:latin typeface="+mn-lt"/>
                <a:cs typeface="+mn-cs"/>
              </a:rPr>
              <a:t>: </a:t>
            </a:r>
            <a:r>
              <a:rPr lang="fr-FR" sz="1000" dirty="0">
                <a:solidFill>
                  <a:schemeClr val="dk1"/>
                </a:solidFill>
                <a:latin typeface="Arial" charset="0"/>
                <a:cs typeface="Arial" charset="0"/>
              </a:rPr>
              <a:t>Discriminer des images proches, développer sa discrimination visuelle fine et son sens de l’observation. Reconnaître les lettres dans diverses écritures</a:t>
            </a:r>
            <a:endParaRPr lang="fr-FR" sz="1000" dirty="0">
              <a:latin typeface="+mn-lt"/>
              <a:cs typeface="+mn-cs"/>
            </a:endParaRPr>
          </a:p>
        </p:txBody>
      </p:sp>
      <p:sp>
        <p:nvSpPr>
          <p:cNvPr id="97" name="ZoneTexte 6">
            <a:extLst>
              <a:ext uri="{FF2B5EF4-FFF2-40B4-BE49-F238E27FC236}">
                <a16:creationId xmlns:a16="http://schemas.microsoft.com/office/drawing/2014/main" id="{80E5750F-17AB-4F24-B749-2134A856C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379" y="0"/>
            <a:ext cx="30718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500" dirty="0">
                <a:latin typeface="Gabriola" panose="04040605051002020D02" pitchFamily="82" charset="0"/>
              </a:rPr>
              <a:t>LANGAGE ECRIT</a:t>
            </a:r>
          </a:p>
        </p:txBody>
      </p:sp>
      <p:pic>
        <p:nvPicPr>
          <p:cNvPr id="98" name="Picture 4">
            <a:extLst>
              <a:ext uri="{FF2B5EF4-FFF2-40B4-BE49-F238E27FC236}">
                <a16:creationId xmlns:a16="http://schemas.microsoft.com/office/drawing/2014/main" id="{81B5A5A4-A1ED-479D-B3CB-50F46FF63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44" y="238919"/>
            <a:ext cx="422275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872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4">
            <a:extLst>
              <a:ext uri="{FF2B5EF4-FFF2-40B4-BE49-F238E27FC236}">
                <a16:creationId xmlns:a16="http://schemas.microsoft.com/office/drawing/2014/main" id="{33C14AED-3297-47FB-8396-799B191458AE}"/>
              </a:ext>
            </a:extLst>
          </p:cNvPr>
          <p:cNvSpPr/>
          <p:nvPr/>
        </p:nvSpPr>
        <p:spPr>
          <a:xfrm>
            <a:off x="-1589" y="20638"/>
            <a:ext cx="4823691" cy="4944577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960E6036-1235-490A-971D-49E3E537C3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2880" y="1150938"/>
          <a:ext cx="4314752" cy="3499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88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82140588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Visse les bouteilles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Visse les boulons plastiques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Visse pour accrocher les planches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Visse les vrais boulons.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  <a:tr h="1402681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Déplace à l’aide de la pince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Déplace à l’aide de la pince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Déplace à l’aide de la cuillère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Tamise pour récupérer les graines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60340"/>
                  </a:ext>
                </a:extLst>
              </a:tr>
              <a:tr h="353293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966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18A91315-AA44-445C-B97B-ACB44C099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425" y="1182041"/>
            <a:ext cx="240289" cy="22942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DD73DA4-3A5F-4A67-A0BD-9498B6A77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306" y="1182041"/>
            <a:ext cx="240289" cy="22942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7B12962-C17E-4E66-A465-7A9D16AC2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8559" y="1182041"/>
            <a:ext cx="240289" cy="22942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4C5194D-2DCF-4ADA-9C15-67BBCE9B6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061" y="1182041"/>
            <a:ext cx="240289" cy="22942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554D2D2-4030-4328-8B3B-3560C8D0C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9606" y="1182041"/>
            <a:ext cx="240289" cy="22942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A741B4E-56F9-4592-8C64-CC329F17C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019" y="1182041"/>
            <a:ext cx="240289" cy="22942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67D5F31-ECF1-4C06-BD7D-A07E6FFF20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276" y="1182041"/>
            <a:ext cx="240289" cy="22942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0D22FEA-E43E-4C7E-9340-A268ED049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547" y="1182041"/>
            <a:ext cx="240289" cy="22942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9D9C0BB5-726A-4DDB-A782-E84324C17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9484" y="1182041"/>
            <a:ext cx="240289" cy="22942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90A7F7F1-E9E5-4068-86D3-93D180207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7788" y="1182041"/>
            <a:ext cx="240289" cy="229428"/>
          </a:xfrm>
          <a:prstGeom prst="rect">
            <a:avLst/>
          </a:prstGeom>
        </p:spPr>
      </p:pic>
      <p:sp>
        <p:nvSpPr>
          <p:cNvPr id="75" name="Rectangle à coins arrondis 4">
            <a:extLst>
              <a:ext uri="{FF2B5EF4-FFF2-40B4-BE49-F238E27FC236}">
                <a16:creationId xmlns:a16="http://schemas.microsoft.com/office/drawing/2014/main" id="{7C593893-23B8-4377-8737-BA73B3A007F6}"/>
              </a:ext>
            </a:extLst>
          </p:cNvPr>
          <p:cNvSpPr/>
          <p:nvPr/>
        </p:nvSpPr>
        <p:spPr>
          <a:xfrm>
            <a:off x="4979287" y="-11113"/>
            <a:ext cx="4823691" cy="6858000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aphicFrame>
        <p:nvGraphicFramePr>
          <p:cNvPr id="76" name="Tableau 75">
            <a:extLst>
              <a:ext uri="{FF2B5EF4-FFF2-40B4-BE49-F238E27FC236}">
                <a16:creationId xmlns:a16="http://schemas.microsoft.com/office/drawing/2014/main" id="{874DB74A-9FC6-424F-867F-4FB5586C190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33756" y="1119187"/>
          <a:ext cx="4409007" cy="5388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9669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469669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469669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les élastiques autour du tube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les élastiques entre les 2 lignes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les élastiques sur le tube selon la couleur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  <a:tr h="1402681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Place les pinces à linge autour du bol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Accroche les pinces au bol selon la couleur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Accroche les chaussettes par paire avec la pince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60340"/>
                  </a:ext>
                </a:extLst>
              </a:tr>
              <a:tr h="353293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966"/>
                  </a:ext>
                </a:extLst>
              </a:tr>
              <a:tr h="1466008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Déplace les marrons à l’aide de la pince spaghetti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Déplace les escargots grâce à la pince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les graines à l’aide de la pince à épiler.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24008"/>
                  </a:ext>
                </a:extLst>
              </a:tr>
              <a:tr h="422621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83866"/>
                  </a:ext>
                </a:extLst>
              </a:tr>
            </a:tbl>
          </a:graphicData>
        </a:graphic>
      </p:graphicFrame>
      <p:pic>
        <p:nvPicPr>
          <p:cNvPr id="77" name="Image 76">
            <a:extLst>
              <a:ext uri="{FF2B5EF4-FFF2-40B4-BE49-F238E27FC236}">
                <a16:creationId xmlns:a16="http://schemas.microsoft.com/office/drawing/2014/main" id="{6BB83AE4-5A55-49B2-863C-0189182C9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301" y="1150290"/>
            <a:ext cx="240289" cy="229428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920D769C-637C-4924-9F23-6C1A096FD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697" y="1150290"/>
            <a:ext cx="240289" cy="229428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85DD3F7C-CF3E-4114-8217-D530161A5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1950" y="1150290"/>
            <a:ext cx="240289" cy="229428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52693903-8ECA-44BE-8BC7-B4DBE4669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6771" y="1145760"/>
            <a:ext cx="240289" cy="229428"/>
          </a:xfrm>
          <a:prstGeom prst="rect">
            <a:avLst/>
          </a:prstGeom>
        </p:spPr>
      </p:pic>
      <p:pic>
        <p:nvPicPr>
          <p:cNvPr id="81" name="Image 80">
            <a:extLst>
              <a:ext uri="{FF2B5EF4-FFF2-40B4-BE49-F238E27FC236}">
                <a16:creationId xmlns:a16="http://schemas.microsoft.com/office/drawing/2014/main" id="{1247513B-4A26-4E7D-BAD1-A4A907889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9316" y="1145760"/>
            <a:ext cx="240289" cy="229428"/>
          </a:xfrm>
          <a:prstGeom prst="rect">
            <a:avLst/>
          </a:prstGeom>
        </p:spPr>
      </p:pic>
      <p:pic>
        <p:nvPicPr>
          <p:cNvPr id="82" name="Image 81">
            <a:extLst>
              <a:ext uri="{FF2B5EF4-FFF2-40B4-BE49-F238E27FC236}">
                <a16:creationId xmlns:a16="http://schemas.microsoft.com/office/drawing/2014/main" id="{CB22FA8E-C2AA-49CD-8D41-C6CD51B9A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729" y="1145760"/>
            <a:ext cx="240289" cy="229428"/>
          </a:xfrm>
          <a:prstGeom prst="rect">
            <a:avLst/>
          </a:prstGeom>
        </p:spPr>
      </p:pic>
      <p:pic>
        <p:nvPicPr>
          <p:cNvPr id="87" name="Image 86">
            <a:extLst>
              <a:ext uri="{FF2B5EF4-FFF2-40B4-BE49-F238E27FC236}">
                <a16:creationId xmlns:a16="http://schemas.microsoft.com/office/drawing/2014/main" id="{FEE34772-D5A2-4828-A4D5-4FB7D6100B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151" y="2909826"/>
            <a:ext cx="240289" cy="229428"/>
          </a:xfrm>
          <a:prstGeom prst="rect">
            <a:avLst/>
          </a:prstGeom>
        </p:spPr>
      </p:pic>
      <p:pic>
        <p:nvPicPr>
          <p:cNvPr id="88" name="Image 87">
            <a:extLst>
              <a:ext uri="{FF2B5EF4-FFF2-40B4-BE49-F238E27FC236}">
                <a16:creationId xmlns:a16="http://schemas.microsoft.com/office/drawing/2014/main" id="{09F94C65-A67D-4870-A7B5-7567ECD24B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547" y="2909826"/>
            <a:ext cx="240289" cy="229428"/>
          </a:xfrm>
          <a:prstGeom prst="rect">
            <a:avLst/>
          </a:prstGeom>
        </p:spPr>
      </p:pic>
      <p:pic>
        <p:nvPicPr>
          <p:cNvPr id="89" name="Image 88">
            <a:extLst>
              <a:ext uri="{FF2B5EF4-FFF2-40B4-BE49-F238E27FC236}">
                <a16:creationId xmlns:a16="http://schemas.microsoft.com/office/drawing/2014/main" id="{0AF3C601-67C4-4C20-B2BB-6F9E5A5A3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800" y="2909826"/>
            <a:ext cx="240289" cy="229428"/>
          </a:xfrm>
          <a:prstGeom prst="rect">
            <a:avLst/>
          </a:prstGeom>
        </p:spPr>
      </p:pic>
      <p:pic>
        <p:nvPicPr>
          <p:cNvPr id="90" name="Image 89">
            <a:extLst>
              <a:ext uri="{FF2B5EF4-FFF2-40B4-BE49-F238E27FC236}">
                <a16:creationId xmlns:a16="http://schemas.microsoft.com/office/drawing/2014/main" id="{C1922C86-F6BE-4462-AB65-B1E19B267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621" y="2905296"/>
            <a:ext cx="240289" cy="229428"/>
          </a:xfrm>
          <a:prstGeom prst="rect">
            <a:avLst/>
          </a:prstGeom>
        </p:spPr>
      </p:pic>
      <p:pic>
        <p:nvPicPr>
          <p:cNvPr id="91" name="Image 90">
            <a:extLst>
              <a:ext uri="{FF2B5EF4-FFF2-40B4-BE49-F238E27FC236}">
                <a16:creationId xmlns:a16="http://schemas.microsoft.com/office/drawing/2014/main" id="{A040408A-2C8D-4C81-8471-DBF7A27627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166" y="2905296"/>
            <a:ext cx="240289" cy="229428"/>
          </a:xfrm>
          <a:prstGeom prst="rect">
            <a:avLst/>
          </a:prstGeom>
        </p:spPr>
      </p:pic>
      <p:pic>
        <p:nvPicPr>
          <p:cNvPr id="92" name="Image 91">
            <a:extLst>
              <a:ext uri="{FF2B5EF4-FFF2-40B4-BE49-F238E27FC236}">
                <a16:creationId xmlns:a16="http://schemas.microsoft.com/office/drawing/2014/main" id="{96740594-19D8-4BB5-A68F-B202A7CD3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579" y="2905296"/>
            <a:ext cx="240289" cy="229428"/>
          </a:xfrm>
          <a:prstGeom prst="rect">
            <a:avLst/>
          </a:prstGeom>
        </p:spPr>
      </p:pic>
      <p:pic>
        <p:nvPicPr>
          <p:cNvPr id="97" name="Image 96">
            <a:extLst>
              <a:ext uri="{FF2B5EF4-FFF2-40B4-BE49-F238E27FC236}">
                <a16:creationId xmlns:a16="http://schemas.microsoft.com/office/drawing/2014/main" id="{5E7E3286-14A5-4D8A-B84F-1C7AC4A9C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146" y="4669350"/>
            <a:ext cx="240289" cy="229428"/>
          </a:xfrm>
          <a:prstGeom prst="rect">
            <a:avLst/>
          </a:prstGeom>
        </p:spPr>
      </p:pic>
      <p:pic>
        <p:nvPicPr>
          <p:cNvPr id="98" name="Image 97">
            <a:extLst>
              <a:ext uri="{FF2B5EF4-FFF2-40B4-BE49-F238E27FC236}">
                <a16:creationId xmlns:a16="http://schemas.microsoft.com/office/drawing/2014/main" id="{C1E4FA1F-08B5-4EF7-9140-6086969F2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542" y="4669350"/>
            <a:ext cx="240289" cy="229428"/>
          </a:xfrm>
          <a:prstGeom prst="rect">
            <a:avLst/>
          </a:prstGeom>
        </p:spPr>
      </p:pic>
      <p:pic>
        <p:nvPicPr>
          <p:cNvPr id="99" name="Image 98">
            <a:extLst>
              <a:ext uri="{FF2B5EF4-FFF2-40B4-BE49-F238E27FC236}">
                <a16:creationId xmlns:a16="http://schemas.microsoft.com/office/drawing/2014/main" id="{2A68D9A6-4E91-4E2B-80FD-5D6C8C029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5795" y="4669350"/>
            <a:ext cx="240289" cy="229428"/>
          </a:xfrm>
          <a:prstGeom prst="rect">
            <a:avLst/>
          </a:prstGeom>
        </p:spPr>
      </p:pic>
      <p:pic>
        <p:nvPicPr>
          <p:cNvPr id="100" name="Image 99">
            <a:extLst>
              <a:ext uri="{FF2B5EF4-FFF2-40B4-BE49-F238E27FC236}">
                <a16:creationId xmlns:a16="http://schemas.microsoft.com/office/drawing/2014/main" id="{ACF59CA2-7BC0-4346-8C68-214975EA9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0616" y="4664820"/>
            <a:ext cx="240289" cy="229428"/>
          </a:xfrm>
          <a:prstGeom prst="rect">
            <a:avLst/>
          </a:prstGeom>
        </p:spPr>
      </p:pic>
      <p:pic>
        <p:nvPicPr>
          <p:cNvPr id="101" name="Image 100">
            <a:extLst>
              <a:ext uri="{FF2B5EF4-FFF2-40B4-BE49-F238E27FC236}">
                <a16:creationId xmlns:a16="http://schemas.microsoft.com/office/drawing/2014/main" id="{A5B7781A-5973-486C-8264-BDCB26F4E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161" y="4664820"/>
            <a:ext cx="240289" cy="229428"/>
          </a:xfrm>
          <a:prstGeom prst="rect">
            <a:avLst/>
          </a:prstGeom>
        </p:spPr>
      </p:pic>
      <p:pic>
        <p:nvPicPr>
          <p:cNvPr id="102" name="Image 101">
            <a:extLst>
              <a:ext uri="{FF2B5EF4-FFF2-40B4-BE49-F238E27FC236}">
                <a16:creationId xmlns:a16="http://schemas.microsoft.com/office/drawing/2014/main" id="{9F15EC87-12D2-4E47-9A93-6427EC3DF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574" y="4664820"/>
            <a:ext cx="240289" cy="229428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51C77270-37B6-492D-AA6B-B109EC8DFC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3482" y="-131995"/>
            <a:ext cx="1428750" cy="1428750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A950DE45-1EF4-4759-AC50-C83BF6743D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029" y="-168276"/>
            <a:ext cx="1428750" cy="1428750"/>
          </a:xfrm>
          <a:prstGeom prst="rect">
            <a:avLst/>
          </a:prstGeom>
        </p:spPr>
      </p:pic>
      <p:sp>
        <p:nvSpPr>
          <p:cNvPr id="70" name="ZoneTexte 69">
            <a:extLst>
              <a:ext uri="{FF2B5EF4-FFF2-40B4-BE49-F238E27FC236}">
                <a16:creationId xmlns:a16="http://schemas.microsoft.com/office/drawing/2014/main" id="{BE35AB0F-D17B-442E-9194-B9ECF7453939}"/>
              </a:ext>
            </a:extLst>
          </p:cNvPr>
          <p:cNvSpPr txBox="1"/>
          <p:nvPr/>
        </p:nvSpPr>
        <p:spPr>
          <a:xfrm>
            <a:off x="1109715" y="385733"/>
            <a:ext cx="34083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000" dirty="0">
                <a:latin typeface="+mn-lt"/>
                <a:cs typeface="+mn-cs"/>
              </a:rPr>
              <a:t>: Développer sa coordination, travailler la motricité fine, travailler la pince oculomotrice. Découvrir des objets usuels et leur fonction. Découvrir la propriété de certains objets.</a:t>
            </a:r>
          </a:p>
        </p:txBody>
      </p:sp>
      <p:sp>
        <p:nvSpPr>
          <p:cNvPr id="71" name="ZoneTexte 6">
            <a:extLst>
              <a:ext uri="{FF2B5EF4-FFF2-40B4-BE49-F238E27FC236}">
                <a16:creationId xmlns:a16="http://schemas.microsoft.com/office/drawing/2014/main" id="{8533CBB1-DAFC-4670-8464-D988A6D64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888" y="-11113"/>
            <a:ext cx="32861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latin typeface="Gabriola" panose="04040605051002020D02" pitchFamily="82" charset="0"/>
              </a:rPr>
              <a:t>MOTRICITE FINE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5DC3624C-8CC0-49FB-B113-40F3E295BB28}"/>
              </a:ext>
            </a:extLst>
          </p:cNvPr>
          <p:cNvSpPr txBox="1"/>
          <p:nvPr/>
        </p:nvSpPr>
        <p:spPr>
          <a:xfrm>
            <a:off x="6316779" y="381516"/>
            <a:ext cx="34083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000" dirty="0">
                <a:latin typeface="+mn-lt"/>
                <a:cs typeface="+mn-cs"/>
              </a:rPr>
              <a:t>: Développer sa coordination, travailler la motricité fine, travailler la pince oculomotrice. Découvrir des objets usuels et leur fonction. Découvrir la propriété de certains objets.</a:t>
            </a:r>
          </a:p>
        </p:txBody>
      </p:sp>
      <p:sp>
        <p:nvSpPr>
          <p:cNvPr id="73" name="ZoneTexte 6">
            <a:extLst>
              <a:ext uri="{FF2B5EF4-FFF2-40B4-BE49-F238E27FC236}">
                <a16:creationId xmlns:a16="http://schemas.microsoft.com/office/drawing/2014/main" id="{D7C22CB1-8160-4FB6-B481-E6DD0E16F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952" y="-15330"/>
            <a:ext cx="32861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800" dirty="0">
                <a:latin typeface="Gabriola" panose="04040605051002020D02" pitchFamily="82" charset="0"/>
              </a:rPr>
              <a:t>MOTRICITE FINE</a:t>
            </a:r>
          </a:p>
        </p:txBody>
      </p:sp>
      <p:pic>
        <p:nvPicPr>
          <p:cNvPr id="146" name="Picture 2" descr="http://i2.cdscdn.com/pdt2/4/6/9/1/700x700/tru0063562438469/rw/pince-a-spaghetti-trudeau.jpg">
            <a:extLst>
              <a:ext uri="{FF2B5EF4-FFF2-40B4-BE49-F238E27FC236}">
                <a16:creationId xmlns:a16="http://schemas.microsoft.com/office/drawing/2014/main" id="{4D15F24C-F7D2-48DA-B6D9-D640DF4D1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71" b="23038"/>
          <a:stretch>
            <a:fillRect/>
          </a:stretch>
        </p:blipFill>
        <p:spPr bwMode="auto">
          <a:xfrm rot="20068542">
            <a:off x="5824083" y="4955404"/>
            <a:ext cx="7064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" name="Image 162">
            <a:extLst>
              <a:ext uri="{FF2B5EF4-FFF2-40B4-BE49-F238E27FC236}">
                <a16:creationId xmlns:a16="http://schemas.microsoft.com/office/drawing/2014/main" id="{799DDA29-B536-4A7E-9412-438975B14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37" y="2993809"/>
            <a:ext cx="240289" cy="229428"/>
          </a:xfrm>
          <a:prstGeom prst="rect">
            <a:avLst/>
          </a:prstGeom>
        </p:spPr>
      </p:pic>
      <p:pic>
        <p:nvPicPr>
          <p:cNvPr id="164" name="Image 163">
            <a:extLst>
              <a:ext uri="{FF2B5EF4-FFF2-40B4-BE49-F238E27FC236}">
                <a16:creationId xmlns:a16="http://schemas.microsoft.com/office/drawing/2014/main" id="{10A2F42D-A0B8-4205-9505-1EB971F89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718" y="2993809"/>
            <a:ext cx="240289" cy="229428"/>
          </a:xfrm>
          <a:prstGeom prst="rect">
            <a:avLst/>
          </a:prstGeom>
        </p:spPr>
      </p:pic>
      <p:pic>
        <p:nvPicPr>
          <p:cNvPr id="165" name="Image 164">
            <a:extLst>
              <a:ext uri="{FF2B5EF4-FFF2-40B4-BE49-F238E27FC236}">
                <a16:creationId xmlns:a16="http://schemas.microsoft.com/office/drawing/2014/main" id="{35CFBB12-15E7-4881-9E82-6648B9EC69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971" y="2993809"/>
            <a:ext cx="240289" cy="229428"/>
          </a:xfrm>
          <a:prstGeom prst="rect">
            <a:avLst/>
          </a:prstGeom>
        </p:spPr>
      </p:pic>
      <p:pic>
        <p:nvPicPr>
          <p:cNvPr id="166" name="Image 165">
            <a:extLst>
              <a:ext uri="{FF2B5EF4-FFF2-40B4-BE49-F238E27FC236}">
                <a16:creationId xmlns:a16="http://schemas.microsoft.com/office/drawing/2014/main" id="{F7CE4F81-44FD-4A29-9CCF-2DB0BDFD4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473" y="2993809"/>
            <a:ext cx="240289" cy="229428"/>
          </a:xfrm>
          <a:prstGeom prst="rect">
            <a:avLst/>
          </a:prstGeom>
        </p:spPr>
      </p:pic>
      <p:pic>
        <p:nvPicPr>
          <p:cNvPr id="167" name="Image 166">
            <a:extLst>
              <a:ext uri="{FF2B5EF4-FFF2-40B4-BE49-F238E27FC236}">
                <a16:creationId xmlns:a16="http://schemas.microsoft.com/office/drawing/2014/main" id="{57AA5108-748A-4543-A553-96FB56D51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018" y="2993809"/>
            <a:ext cx="240289" cy="229428"/>
          </a:xfrm>
          <a:prstGeom prst="rect">
            <a:avLst/>
          </a:prstGeom>
        </p:spPr>
      </p:pic>
      <p:pic>
        <p:nvPicPr>
          <p:cNvPr id="168" name="Image 167">
            <a:extLst>
              <a:ext uri="{FF2B5EF4-FFF2-40B4-BE49-F238E27FC236}">
                <a16:creationId xmlns:a16="http://schemas.microsoft.com/office/drawing/2014/main" id="{303E1D62-3EB6-40A8-9430-1E3C68385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9431" y="2993809"/>
            <a:ext cx="240289" cy="229428"/>
          </a:xfrm>
          <a:prstGeom prst="rect">
            <a:avLst/>
          </a:prstGeom>
        </p:spPr>
      </p:pic>
      <p:pic>
        <p:nvPicPr>
          <p:cNvPr id="169" name="Image 168">
            <a:extLst>
              <a:ext uri="{FF2B5EF4-FFF2-40B4-BE49-F238E27FC236}">
                <a16:creationId xmlns:a16="http://schemas.microsoft.com/office/drawing/2014/main" id="{F69DBBD2-29DF-4214-B207-AFF387A6B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4688" y="2993809"/>
            <a:ext cx="240289" cy="229428"/>
          </a:xfrm>
          <a:prstGeom prst="rect">
            <a:avLst/>
          </a:prstGeom>
        </p:spPr>
      </p:pic>
      <p:pic>
        <p:nvPicPr>
          <p:cNvPr id="170" name="Image 169">
            <a:extLst>
              <a:ext uri="{FF2B5EF4-FFF2-40B4-BE49-F238E27FC236}">
                <a16:creationId xmlns:a16="http://schemas.microsoft.com/office/drawing/2014/main" id="{C16BD262-5FF6-42DE-9392-7FEBE2967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959" y="2993809"/>
            <a:ext cx="240289" cy="229428"/>
          </a:xfrm>
          <a:prstGeom prst="rect">
            <a:avLst/>
          </a:prstGeom>
        </p:spPr>
      </p:pic>
      <p:pic>
        <p:nvPicPr>
          <p:cNvPr id="171" name="Image 170">
            <a:extLst>
              <a:ext uri="{FF2B5EF4-FFF2-40B4-BE49-F238E27FC236}">
                <a16:creationId xmlns:a16="http://schemas.microsoft.com/office/drawing/2014/main" id="{A40D33BD-E168-4290-9AD4-A3829A0EA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896" y="2993809"/>
            <a:ext cx="240289" cy="229428"/>
          </a:xfrm>
          <a:prstGeom prst="rect">
            <a:avLst/>
          </a:prstGeom>
        </p:spPr>
      </p:pic>
      <p:pic>
        <p:nvPicPr>
          <p:cNvPr id="172" name="Image 171">
            <a:extLst>
              <a:ext uri="{FF2B5EF4-FFF2-40B4-BE49-F238E27FC236}">
                <a16:creationId xmlns:a16="http://schemas.microsoft.com/office/drawing/2014/main" id="{1E1BFDF8-D748-4005-A517-A4E2D3596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200" y="2993809"/>
            <a:ext cx="240289" cy="2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0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89">
            <a:extLst>
              <a:ext uri="{FF2B5EF4-FFF2-40B4-BE49-F238E27FC236}">
                <a16:creationId xmlns:a16="http://schemas.microsoft.com/office/drawing/2014/main" id="{7B89B37E-DF7D-42A2-856F-8E74181A25C9}"/>
              </a:ext>
            </a:extLst>
          </p:cNvPr>
          <p:cNvSpPr/>
          <p:nvPr/>
        </p:nvSpPr>
        <p:spPr>
          <a:xfrm>
            <a:off x="5015345" y="20638"/>
            <a:ext cx="4890655" cy="292093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72324F2-C8A5-4413-9AFD-ADA751AB0CD2}"/>
              </a:ext>
            </a:extLst>
          </p:cNvPr>
          <p:cNvSpPr txBox="1"/>
          <p:nvPr/>
        </p:nvSpPr>
        <p:spPr>
          <a:xfrm>
            <a:off x="5855133" y="385763"/>
            <a:ext cx="3522662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Compétences</a:t>
            </a:r>
            <a:r>
              <a:rPr lang="fr-FR" sz="1000" dirty="0">
                <a:latin typeface="+mn-lt"/>
                <a:cs typeface="+mn-cs"/>
              </a:rPr>
              <a:t>:  : se repérer dans le temps, ordonner chronologiquement des images. Connaître les jours de la semaine et leur ordre.</a:t>
            </a:r>
          </a:p>
        </p:txBody>
      </p:sp>
      <p:sp>
        <p:nvSpPr>
          <p:cNvPr id="4" name="ZoneTexte 6">
            <a:extLst>
              <a:ext uri="{FF2B5EF4-FFF2-40B4-BE49-F238E27FC236}">
                <a16:creationId xmlns:a16="http://schemas.microsoft.com/office/drawing/2014/main" id="{3D8BF881-70FC-4103-B705-D288CC602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1220" y="20638"/>
            <a:ext cx="2571750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500" dirty="0">
                <a:latin typeface="Gabriola" panose="04040605051002020D02" pitchFamily="82" charset="0"/>
              </a:rPr>
              <a:t>EXPLORER LE MONDE</a:t>
            </a:r>
          </a:p>
        </p:txBody>
      </p:sp>
      <p:pic>
        <p:nvPicPr>
          <p:cNvPr id="5" name="Picture 6" descr="Dessin - La géographie">
            <a:extLst>
              <a:ext uri="{FF2B5EF4-FFF2-40B4-BE49-F238E27FC236}">
                <a16:creationId xmlns:a16="http://schemas.microsoft.com/office/drawing/2014/main" id="{D8D45FB5-091C-48E1-802F-E8A9C1CEE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733" y="203201"/>
            <a:ext cx="884237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207DFBC1-D654-46F7-A399-78A6A2EC21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786954"/>
              </p:ext>
            </p:extLst>
          </p:nvPr>
        </p:nvGraphicFramePr>
        <p:xfrm>
          <a:off x="5303296" y="1150938"/>
          <a:ext cx="4314752" cy="1743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88">
                  <a:extLst>
                    <a:ext uri="{9D8B030D-6E8A-4147-A177-3AD203B41FA5}">
                      <a16:colId xmlns:a16="http://schemas.microsoft.com/office/drawing/2014/main" val="215965901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3662812924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79724235"/>
                    </a:ext>
                  </a:extLst>
                </a:gridCol>
                <a:gridCol w="1078688">
                  <a:extLst>
                    <a:ext uri="{9D8B030D-6E8A-4147-A177-3AD203B41FA5}">
                      <a16:colId xmlns:a16="http://schemas.microsoft.com/office/drawing/2014/main" val="2821405885"/>
                    </a:ext>
                  </a:extLst>
                </a:gridCol>
              </a:tblGrid>
              <a:tr h="1433174"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Je réalise le puzzle chronologique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Tri les étiquettes  jours/autre mot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Remets les images dans l’ordre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0" dirty="0">
                          <a:solidFill>
                            <a:schemeClr val="tx1"/>
                          </a:solidFill>
                          <a:latin typeface="+mn-lt"/>
                        </a:rPr>
                        <a:t>Remets les jours dans l’ordre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368378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3213169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06FF16CC-BB2C-4F55-A413-F226CB7177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5938" y="1200974"/>
            <a:ext cx="240289" cy="22942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97221B1-D858-4F90-B438-E70AFCD0C7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819" y="1200974"/>
            <a:ext cx="240289" cy="22942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AF6A95BC-96DC-4BFB-A707-7E03E24E7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072" y="1200974"/>
            <a:ext cx="240289" cy="229428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13E641E-4AFC-410C-B84D-A674C4059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6574" y="1200974"/>
            <a:ext cx="240289" cy="22942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E3444B7-5928-44BF-98CB-5E0464C18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9119" y="1200974"/>
            <a:ext cx="240289" cy="22942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AD502C55-5293-4548-9C8F-3433BC985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4532" y="1200974"/>
            <a:ext cx="240289" cy="229428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3CD0806-D14F-429D-9BA6-1FC538A59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9789" y="1200974"/>
            <a:ext cx="240289" cy="22942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9FA66E-459A-403D-8273-77413BC842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060" y="1200974"/>
            <a:ext cx="240289" cy="22942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1F159E7A-7D0A-4243-94D1-B963E108A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8997" y="1200974"/>
            <a:ext cx="240289" cy="229428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194BEF02-C50B-41DB-B096-08180EBD4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7301" y="1200974"/>
            <a:ext cx="240289" cy="2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3968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629</Words>
  <Application>Microsoft Office PowerPoint</Application>
  <PresentationFormat>Format A4 (210 x 297 mm)</PresentationFormat>
  <Paragraphs>84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Gabriola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flo.mathias</cp:lastModifiedBy>
  <cp:revision>1</cp:revision>
  <dcterms:created xsi:type="dcterms:W3CDTF">2017-07-24T05:18:32Z</dcterms:created>
  <dcterms:modified xsi:type="dcterms:W3CDTF">2017-07-24T05:22:08Z</dcterms:modified>
</cp:coreProperties>
</file>