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61263" cy="10693400"/>
  <p:notesSz cx="6858000" cy="9945688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84" y="-11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580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806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407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51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923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942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409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239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763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7766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401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0757-74C8-4971-8862-33757E7B5C2A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8B13-6EE1-4898-A599-9F71F0F11B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265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1505" y="223198"/>
            <a:ext cx="2420997" cy="31683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et 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44527" y="1621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132559" y="1995217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8439" y="4024194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284" y="7218908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358838" y="9330024"/>
            <a:ext cx="5906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ursive standard" pitchFamily="2" charset="0"/>
              </a:rPr>
              <a:t>i</a:t>
            </a:r>
            <a:r>
              <a:rPr lang="fr-FR" sz="3600" dirty="0" smtClean="0">
                <a:latin typeface="Cursive standard" pitchFamily="2" charset="0"/>
              </a:rPr>
              <a:t>l est/elle est – j’ai – il y avait – du lait – mes/tes/ses</a:t>
            </a:r>
            <a:endParaRPr lang="fr-FR" sz="3600" dirty="0">
              <a:latin typeface="Cursive standard" pitchFamily="2" charset="0"/>
            </a:endParaRPr>
          </a:p>
        </p:txBody>
      </p:sp>
      <p:pic>
        <p:nvPicPr>
          <p:cNvPr id="1026" name="Picture 2" descr="carton_è_p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0342" y="115226"/>
            <a:ext cx="1342620" cy="172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844528" y="445516"/>
            <a:ext cx="30243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omic Sans MS" pitchFamily="66" charset="0"/>
              </a:rPr>
              <a:t>è  E  </a:t>
            </a:r>
            <a:r>
              <a:rPr lang="fr-FR" sz="4400" dirty="0">
                <a:latin typeface="Cursive standard" pitchFamily="2" charset="0"/>
              </a:rPr>
              <a:t>è</a:t>
            </a:r>
            <a:r>
              <a:rPr lang="fr-FR" sz="4400" dirty="0" smtClean="0">
                <a:latin typeface="Cursive standard" pitchFamily="2" charset="0"/>
              </a:rPr>
              <a:t>  </a:t>
            </a:r>
            <a:r>
              <a:rPr lang="fr-FR" sz="4400" dirty="0">
                <a:latin typeface="Cursive standard" pitchFamily="2" charset="0"/>
              </a:rPr>
              <a:t>E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763" y="245381"/>
            <a:ext cx="556524" cy="83478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9424" y="729283"/>
            <a:ext cx="2273078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1800" dirty="0">
                <a:latin typeface="Comic Sans MS" panose="030F0702030302020204" pitchFamily="66" charset="0"/>
              </a:rPr>
              <a:t>Il arrive parfois que Madame é porte son anneau à l’envers ou un chapeau pointu. Même si elle se croit belle, elle a l’air </a:t>
            </a:r>
            <a:r>
              <a:rPr lang="fr-FR" sz="1800" dirty="0" err="1">
                <a:latin typeface="Comic Sans MS" panose="030F0702030302020204" pitchFamily="66" charset="0"/>
              </a:rPr>
              <a:t>bêêêête</a:t>
            </a:r>
            <a:r>
              <a:rPr lang="fr-FR" sz="2000" dirty="0">
                <a:latin typeface="Comic Sans MS" panose="030F0702030302020204" pitchFamily="66" charset="0"/>
              </a:rPr>
              <a:t>… 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9400658"/>
              </p:ext>
            </p:extLst>
          </p:nvPr>
        </p:nvGraphicFramePr>
        <p:xfrm>
          <a:off x="1059331" y="3978548"/>
          <a:ext cx="6206003" cy="30243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8649"/>
                <a:gridCol w="838649"/>
                <a:gridCol w="887104"/>
                <a:gridCol w="790194"/>
                <a:gridCol w="838649"/>
                <a:gridCol w="1006379"/>
                <a:gridCol w="1006379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flo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fri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ful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fa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bar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be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ble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nè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né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nar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dre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de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dy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vra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vis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vou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vè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té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sè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pru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lè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tri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ré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tè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1028" name="Picture 4" descr="è_fleche_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7186" y="2169482"/>
            <a:ext cx="11049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4644727" y="2169482"/>
            <a:ext cx="2203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omic Sans MS" panose="030F0702030302020204" pitchFamily="66" charset="0"/>
              </a:rPr>
              <a:t>l</a:t>
            </a:r>
            <a:r>
              <a:rPr lang="fr-FR" sz="3200" dirty="0" smtClean="0">
                <a:latin typeface="Comic Sans MS" panose="030F0702030302020204" pitchFamily="66" charset="0"/>
              </a:rPr>
              <a:t>a flèche</a:t>
            </a:r>
          </a:p>
          <a:p>
            <a:r>
              <a:rPr lang="fr-FR" sz="4000" dirty="0">
                <a:latin typeface="Cursive standard" pitchFamily="2" charset="0"/>
              </a:rPr>
              <a:t>l</a:t>
            </a:r>
            <a:r>
              <a:rPr lang="fr-FR" sz="4000" dirty="0" smtClean="0">
                <a:latin typeface="Cursive standard" pitchFamily="2" charset="0"/>
              </a:rPr>
              <a:t>a flèche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82434" y="7232206"/>
            <a:ext cx="6358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t</a:t>
            </a:r>
            <a:r>
              <a:rPr lang="fr-FR" sz="2400" dirty="0" smtClean="0">
                <a:latin typeface="Comic Sans MS" panose="030F0702030302020204" pitchFamily="66" charset="0"/>
              </a:rPr>
              <a:t>rès – la neige – les rennes – mon père – ma mère – le sel - derrière – treize – seize </a:t>
            </a:r>
            <a:r>
              <a:rPr lang="fr-FR" sz="2400" dirty="0" smtClean="0">
                <a:latin typeface="Comic Sans MS" panose="030F0702030302020204" pitchFamily="66" charset="0"/>
              </a:rPr>
              <a:t>– vert – Elsa - </a:t>
            </a:r>
            <a:r>
              <a:rPr lang="fr-FR" sz="2400" smtClean="0">
                <a:latin typeface="Comic Sans MS" panose="030F0702030302020204" pitchFamily="66" charset="0"/>
              </a:rPr>
              <a:t>Abdelbour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7" cstate="print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9454" y="318615"/>
            <a:ext cx="605119" cy="8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499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tten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239" y="450156"/>
            <a:ext cx="1224136" cy="136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6738296"/>
              </p:ext>
            </p:extLst>
          </p:nvPr>
        </p:nvGraphicFramePr>
        <p:xfrm>
          <a:off x="1620391" y="251426"/>
          <a:ext cx="5760640" cy="1767325"/>
        </p:xfrm>
        <a:graphic>
          <a:graphicData uri="http://schemas.openxmlformats.org/drawingml/2006/table">
            <a:tbl>
              <a:tblPr/>
              <a:tblGrid>
                <a:gridCol w="1152128"/>
                <a:gridCol w="1152128"/>
                <a:gridCol w="1277157"/>
                <a:gridCol w="883083"/>
                <a:gridCol w="1296144"/>
              </a:tblGrid>
              <a:tr h="50495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« è »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49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 ê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32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 ai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 </a:t>
                      </a:r>
                      <a:r>
                        <a:rPr lang="fr-FR" sz="3200" dirty="0" err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ei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e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et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f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ê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te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l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ne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n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ge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m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r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bouqu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et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8742683"/>
              </p:ext>
            </p:extLst>
          </p:nvPr>
        </p:nvGraphicFramePr>
        <p:xfrm>
          <a:off x="1044327" y="2826420"/>
          <a:ext cx="6048672" cy="30243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7388"/>
                <a:gridCol w="817388"/>
                <a:gridCol w="864615"/>
                <a:gridCol w="770161"/>
                <a:gridCol w="817388"/>
                <a:gridCol w="980866"/>
                <a:gridCol w="980866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fa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fê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fur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fai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flo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fra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bê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bo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bri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bai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bus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bei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nai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nê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nir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ny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dê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dal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de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dei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dro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py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lé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prè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fil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to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tai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rê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ré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sê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mas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lai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rou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mai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pei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li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893" y="3474492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011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2279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268759" y="395536"/>
            <a:ext cx="481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</a:t>
            </a:r>
            <a:r>
              <a:rPr lang="fr-FR" sz="2800" dirty="0">
                <a:latin typeface="Mia's Scribblings ~" panose="02000000000000000000" pitchFamily="2" charset="0"/>
              </a:rPr>
              <a:t>è</a:t>
            </a:r>
          </a:p>
        </p:txBody>
      </p:sp>
      <p:pic>
        <p:nvPicPr>
          <p:cNvPr id="4" name="Picture 2" descr="carton_è_p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3434" y="395536"/>
            <a:ext cx="1205141" cy="15443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016" y="395536"/>
            <a:ext cx="671521" cy="1007281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7309346"/>
              </p:ext>
            </p:extLst>
          </p:nvPr>
        </p:nvGraphicFramePr>
        <p:xfrm>
          <a:off x="334016" y="2250356"/>
          <a:ext cx="6975007" cy="2987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50905"/>
                <a:gridCol w="2182313"/>
                <a:gridCol w="2341789"/>
              </a:tblGrid>
              <a:tr h="34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11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11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11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5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 mèr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mon pèr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frèr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grand-mèr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grand-pèr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se lèv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élèv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les lèvr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es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mètr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trèfl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planèt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vipèr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sirèn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fièvr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sorcièr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la rivièr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bièr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soupièr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lumièr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sévèr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993891"/>
              </p:ext>
            </p:extLst>
          </p:nvPr>
        </p:nvGraphicFramePr>
        <p:xfrm>
          <a:off x="533808" y="5562724"/>
          <a:ext cx="5336407" cy="40785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96022"/>
                <a:gridCol w="2540385"/>
              </a:tblGrid>
              <a:tr h="786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18376" marR="18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Révisions 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18376" marR="18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3110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fèv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trè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peti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prè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de la port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tanièr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ermomètr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primevèr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se promèn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18376" marR="18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plume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barbe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drap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pull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livre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tortue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 blé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retard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arbre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18376" marR="18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276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2279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016" y="395536"/>
            <a:ext cx="671521" cy="1007281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8496" y="-17198"/>
            <a:ext cx="1384300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268759" y="395536"/>
            <a:ext cx="481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</a:t>
            </a:r>
            <a:r>
              <a:rPr lang="fr-FR" sz="2800" dirty="0">
                <a:latin typeface="Mia's Scribblings ~" panose="02000000000000000000" pitchFamily="2" charset="0"/>
              </a:rPr>
              <a:t>è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7522" y="1740338"/>
            <a:ext cx="551860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  <a:sym typeface="Webdings" pitchFamily="18" charset="2"/>
              </a:rPr>
              <a:t></a:t>
            </a:r>
            <a:r>
              <a: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   </a:t>
            </a:r>
            <a:r>
              <a:rPr kumimoji="0" lang="fr-FR" alt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è    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ê   ai  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ei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  et</a:t>
            </a:r>
            <a:r>
              <a: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     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3511140"/>
              </p:ext>
            </p:extLst>
          </p:nvPr>
        </p:nvGraphicFramePr>
        <p:xfrm>
          <a:off x="180231" y="2610396"/>
          <a:ext cx="7056783" cy="3718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32499"/>
                <a:gridCol w="2098138"/>
                <a:gridCol w="2626146"/>
              </a:tblGrid>
              <a:tr h="280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</a:t>
                      </a:r>
                      <a:r>
                        <a:rPr lang="fr-FR" sz="2800" b="1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ê</a:t>
                      </a: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de fête</a:t>
                      </a:r>
                      <a:endParaRPr lang="fr-FR" sz="12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</a:t>
                      </a:r>
                      <a:r>
                        <a:rPr lang="fr-FR" sz="2800" b="1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ai</a:t>
                      </a: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de laine</a:t>
                      </a:r>
                      <a:endParaRPr lang="fr-FR" sz="12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7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têt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rêv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bêt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arêt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fenêtr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forê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Je m’arrêt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prê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Elle est prêt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fair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lai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x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ail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balai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raid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se tair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pair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semain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marrain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vrai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trai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dromadair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anniversair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C’est frai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s.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Je vai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jouer.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plain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7486478"/>
              </p:ext>
            </p:extLst>
          </p:nvPr>
        </p:nvGraphicFramePr>
        <p:xfrm>
          <a:off x="180231" y="6714852"/>
          <a:ext cx="7272809" cy="3515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2743"/>
                <a:gridCol w="2063761"/>
                <a:gridCol w="2736305"/>
              </a:tblGrid>
              <a:tr h="86409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</a:t>
                      </a:r>
                      <a:r>
                        <a:rPr lang="fr-FR" sz="2400" b="1" dirty="0" err="1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ei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de neige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</a:t>
                      </a:r>
                      <a:r>
                        <a:rPr lang="fr-FR" sz="2400" b="1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e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de mer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</a:t>
                      </a:r>
                      <a:r>
                        <a:rPr lang="fr-FR" sz="2400" b="1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et</a:t>
                      </a:r>
                      <a:r>
                        <a:rPr lang="fr-FR" sz="2400" dirty="0" smtClean="0">
                          <a:effectLst/>
                          <a:latin typeface="Mia's Scribblings ~" panose="02000000000000000000" pitchFamily="2" charset="0"/>
                          <a:ea typeface="Times New Roman"/>
                        </a:rPr>
                        <a:t> de bouquet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33686">
                <a:tc>
                  <a:txBody>
                    <a:bodyPr/>
                    <a:lstStyle/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rein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endParaRPr lang="fr-FR" sz="2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balein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pein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vein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Il frein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e.</a:t>
                      </a:r>
                      <a:endParaRPr lang="fr-FR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du sel</a:t>
                      </a:r>
                      <a:endParaRPr lang="fr-FR" sz="2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avec</a:t>
                      </a:r>
                      <a:endParaRPr lang="fr-FR" sz="24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vest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ver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terr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 pell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les lunett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es</a:t>
                      </a:r>
                      <a:endParaRPr lang="fr-FR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746693" y="7722964"/>
            <a:ext cx="21139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Comic Sans MS" panose="030F0702030302020204" pitchFamily="66" charset="0"/>
              </a:rPr>
              <a:t>le volet</a:t>
            </a:r>
            <a:endParaRPr lang="fr-FR" sz="2400" dirty="0">
              <a:latin typeface="Comic Sans MS" panose="030F0702030302020204" pitchFamily="66" charset="0"/>
            </a:endParaRPr>
          </a:p>
          <a:p>
            <a:r>
              <a:rPr lang="fr-FR" sz="2400" b="1" dirty="0">
                <a:latin typeface="Comic Sans MS" panose="030F0702030302020204" pitchFamily="66" charset="0"/>
              </a:rPr>
              <a:t>le bonnet</a:t>
            </a:r>
            <a:endParaRPr lang="fr-FR" sz="2400" dirty="0">
              <a:latin typeface="Comic Sans MS" panose="030F0702030302020204" pitchFamily="66" charset="0"/>
            </a:endParaRPr>
          </a:p>
          <a:p>
            <a:r>
              <a:rPr lang="fr-FR" sz="2400" b="1" dirty="0">
                <a:latin typeface="Comic Sans MS" panose="030F0702030302020204" pitchFamily="66" charset="0"/>
              </a:rPr>
              <a:t>le poulet</a:t>
            </a:r>
            <a:endParaRPr lang="fr-FR" sz="2400" dirty="0">
              <a:latin typeface="Comic Sans MS" panose="030F0702030302020204" pitchFamily="66" charset="0"/>
            </a:endParaRPr>
          </a:p>
          <a:p>
            <a:r>
              <a:rPr lang="fr-FR" sz="2400" b="1" dirty="0">
                <a:latin typeface="Comic Sans MS" panose="030F0702030302020204" pitchFamily="66" charset="0"/>
              </a:rPr>
              <a:t>le robinet</a:t>
            </a:r>
            <a:endParaRPr lang="fr-FR" sz="2400" dirty="0">
              <a:latin typeface="Comic Sans MS" panose="030F0702030302020204" pitchFamily="66" charset="0"/>
            </a:endParaRPr>
          </a:p>
          <a:p>
            <a:r>
              <a:rPr lang="fr-FR" sz="2400" b="1" dirty="0">
                <a:latin typeface="Comic Sans MS" panose="030F0702030302020204" pitchFamily="66" charset="0"/>
              </a:rPr>
              <a:t>le sifflet</a:t>
            </a:r>
            <a:endParaRPr lang="fr-F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886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422</Words>
  <Application>Microsoft Office PowerPoint</Application>
  <PresentationFormat>Personnalisé</PresentationFormat>
  <Paragraphs>199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6</cp:revision>
  <cp:lastPrinted>2015-01-31T09:15:47Z</cp:lastPrinted>
  <dcterms:created xsi:type="dcterms:W3CDTF">2013-12-27T07:39:50Z</dcterms:created>
  <dcterms:modified xsi:type="dcterms:W3CDTF">2015-12-30T07:40:09Z</dcterms:modified>
</cp:coreProperties>
</file>