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1800" dirty="0"/>
              <a:t>Écrire tous les nombres de 3 chiffres possible avec les chiffres  </a:t>
            </a:r>
          </a:p>
          <a:p>
            <a:pPr marL="0" indent="0">
              <a:buNone/>
            </a:pPr>
            <a:r>
              <a:rPr lang="fr-FR" sz="6500" dirty="0"/>
              <a:t>Écris les nombres de 3 chiffres possibles avec les chiffres plus petits que 450</a:t>
            </a:r>
          </a:p>
          <a:p>
            <a:pPr marL="0" indent="0" algn="ctr">
              <a:buNone/>
            </a:pPr>
            <a:r>
              <a:rPr lang="fr-FR" sz="11500" dirty="0"/>
              <a:t>4 - 2 – 5 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Écrire une multiplication sous forme d’addition réitérée </a:t>
            </a:r>
            <a:r>
              <a:rPr lang="fr-FR" sz="1800" dirty="0" err="1"/>
              <a:t>S6</a:t>
            </a:r>
            <a:r>
              <a:rPr lang="fr-FR" sz="1800" dirty="0"/>
              <a:t> et 7</a:t>
            </a:r>
          </a:p>
          <a:p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5400" dirty="0"/>
              <a:t>Écris sous forme d’une multiplication</a:t>
            </a:r>
          </a:p>
          <a:p>
            <a:pPr marL="0" indent="0" algn="ctr">
              <a:buNone/>
            </a:pPr>
            <a:r>
              <a:rPr lang="fr-FR" sz="6600" dirty="0"/>
              <a:t>    8 + 8 + 8 </a:t>
            </a:r>
          </a:p>
        </p:txBody>
      </p:sp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Dessiner une somme d’argent avec le moins de pièces et de billets possible. </a:t>
            </a:r>
          </a:p>
          <a:p>
            <a:pPr marL="0" indent="0">
              <a:buNone/>
            </a:pPr>
            <a:r>
              <a:rPr lang="fr-FR" sz="11500" dirty="0"/>
              <a:t>Dessine 221€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Décompose le nombre</a:t>
            </a:r>
          </a:p>
          <a:p>
            <a:pPr marL="0" indent="0">
              <a:buNone/>
            </a:pPr>
            <a:r>
              <a:rPr lang="fr-FR" sz="7200" dirty="0"/>
              <a:t>Décompose le nombre :</a:t>
            </a:r>
          </a:p>
          <a:p>
            <a:pPr marL="0" indent="0" algn="ctr">
              <a:buNone/>
            </a:pPr>
            <a:r>
              <a:rPr lang="fr-FR" sz="11500" dirty="0"/>
              <a:t>850</a:t>
            </a:r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 fontScale="85000" lnSpcReduction="20000"/>
          </a:bodyPr>
          <a:lstStyle/>
          <a:p>
            <a:r>
              <a:rPr lang="fr-FR" sz="1800" dirty="0"/>
              <a:t>Compare des nombres </a:t>
            </a:r>
          </a:p>
          <a:p>
            <a:pPr marL="0" indent="0">
              <a:buNone/>
            </a:pPr>
            <a:r>
              <a:rPr lang="fr-FR" sz="10300" dirty="0"/>
              <a:t>Quels nombres sont entre </a:t>
            </a:r>
            <a:r>
              <a:rPr lang="fr-FR" sz="13800" dirty="0">
                <a:solidFill>
                  <a:srgbClr val="FF0000"/>
                </a:solidFill>
              </a:rPr>
              <a:t>684</a:t>
            </a:r>
            <a:r>
              <a:rPr lang="fr-FR" sz="13800" dirty="0"/>
              <a:t> </a:t>
            </a:r>
            <a:r>
              <a:rPr lang="fr-FR" sz="10400" dirty="0"/>
              <a:t>et</a:t>
            </a:r>
            <a:r>
              <a:rPr lang="fr-FR" sz="13800" dirty="0"/>
              <a:t> </a:t>
            </a:r>
            <a:r>
              <a:rPr lang="fr-FR" sz="13800" dirty="0">
                <a:solidFill>
                  <a:srgbClr val="FF0000"/>
                </a:solidFill>
              </a:rPr>
              <a:t>702</a:t>
            </a:r>
            <a:r>
              <a:rPr lang="fr-FR" sz="13800" dirty="0"/>
              <a:t> ?</a:t>
            </a:r>
          </a:p>
          <a:p>
            <a:pPr marL="0" indent="0">
              <a:buNone/>
            </a:pPr>
            <a:r>
              <a:rPr lang="fr-FR" sz="13800" dirty="0"/>
              <a:t> </a:t>
            </a:r>
          </a:p>
          <a:p>
            <a:pPr marL="0" indent="0">
              <a:buNone/>
            </a:pPr>
            <a:r>
              <a:rPr lang="fr-FR" sz="8500" dirty="0"/>
              <a:t>698 - 772 – 593 – 618 - 697</a:t>
            </a: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Compter à rebours</a:t>
            </a:r>
          </a:p>
          <a:p>
            <a:pPr marL="0" indent="0">
              <a:buNone/>
            </a:pPr>
            <a:r>
              <a:rPr lang="fr-FR" sz="5400" dirty="0"/>
              <a:t>Compte à rebours à partir de 499</a:t>
            </a:r>
          </a:p>
          <a:p>
            <a:pPr marL="0" indent="0">
              <a:buNone/>
            </a:pPr>
            <a:endParaRPr lang="fr-FR" sz="1800" dirty="0"/>
          </a:p>
          <a:p>
            <a:pPr marL="0" indent="0" algn="ctr">
              <a:buNone/>
            </a:pPr>
            <a:r>
              <a:rPr lang="fr-FR" sz="13900" dirty="0"/>
              <a:t>… - … -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6C79A89-5A18-4888-8F9E-4E751D9BF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sz="1800" dirty="0"/>
              <a:t>Utiliser le vocabulaire géométrique</a:t>
            </a:r>
          </a:p>
          <a:p>
            <a:pPr marL="0" indent="0">
              <a:buNone/>
            </a:pPr>
            <a:r>
              <a:rPr lang="fr-FR" sz="5400" dirty="0"/>
              <a:t>Écris le nom de la partie rouge : </a:t>
            </a:r>
          </a:p>
        </p:txBody>
      </p:sp>
      <p:pic>
        <p:nvPicPr>
          <p:cNvPr id="12" name="Picture 6" descr="RÃ©sultat de recherche d'images pour &quot;segment&quot;">
            <a:extLst>
              <a:ext uri="{FF2B5EF4-FFF2-40B4-BE49-F238E27FC236}">
                <a16:creationId xmlns:a16="http://schemas.microsoft.com/office/drawing/2014/main" id="{421C40B7-D685-48F6-8E9D-8EE730226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4092">
            <a:off x="1416925" y="3707365"/>
            <a:ext cx="9771510" cy="293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E9782A3-A1E6-406F-946D-FD90ADB8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sz="1800" dirty="0"/>
              <a:t>Utiliser le vocabulaire géométrique</a:t>
            </a:r>
          </a:p>
          <a:p>
            <a:pPr marL="0" indent="0">
              <a:buNone/>
            </a:pPr>
            <a:r>
              <a:rPr lang="fr-FR" sz="5400" dirty="0"/>
              <a:t>Combien d’angles </a:t>
            </a:r>
          </a:p>
          <a:p>
            <a:pPr marL="0" indent="0">
              <a:buNone/>
            </a:pPr>
            <a:r>
              <a:rPr lang="fr-FR" sz="5400" dirty="0"/>
              <a:t>droits?  </a:t>
            </a:r>
          </a:p>
        </p:txBody>
      </p:sp>
      <p:pic>
        <p:nvPicPr>
          <p:cNvPr id="38" name="Picture 8" descr="RÃ©sultat de recherche d'images pour &quot;polygone gÃ©omÃ©trie&quot;">
            <a:extLst>
              <a:ext uri="{FF2B5EF4-FFF2-40B4-BE49-F238E27FC236}">
                <a16:creationId xmlns:a16="http://schemas.microsoft.com/office/drawing/2014/main" id="{B7F49376-EC38-45EC-8947-CAB78968E7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5" t="41867" r="26105" b="6358"/>
          <a:stretch/>
        </p:blipFill>
        <p:spPr bwMode="auto">
          <a:xfrm rot="20759104">
            <a:off x="6028951" y="972443"/>
            <a:ext cx="5205558" cy="470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116" y="199019"/>
            <a:ext cx="4727713" cy="19263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1800" dirty="0"/>
              <a:t>Compléter à un nombre</a:t>
            </a:r>
          </a:p>
          <a:p>
            <a:pPr marL="0" indent="0" algn="ctr">
              <a:buNone/>
            </a:pPr>
            <a:r>
              <a:rPr lang="fr-FR" sz="11500" dirty="0"/>
              <a:t>Complète : </a:t>
            </a:r>
          </a:p>
          <a:p>
            <a:pPr marL="0" indent="0" algn="ctr">
              <a:buNone/>
            </a:pPr>
            <a:r>
              <a:rPr lang="fr-FR" sz="11500" dirty="0"/>
              <a:t>27  + ...  = 63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6DC4801F-6378-4FAF-BEEA-83299F3877B2}"/>
              </a:ext>
            </a:extLst>
          </p:cNvPr>
          <p:cNvGrpSpPr>
            <a:grpSpLocks/>
          </p:cNvGrpSpPr>
          <p:nvPr/>
        </p:nvGrpSpPr>
        <p:grpSpPr bwMode="auto">
          <a:xfrm>
            <a:off x="424069" y="2291453"/>
            <a:ext cx="11343861" cy="4802187"/>
            <a:chOff x="109026750" y="105121140"/>
            <a:chExt cx="4525242" cy="2142442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CC039E36-7B33-455B-937A-07FDC0777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679916" y="106174286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BB87F3B-50CB-4BF5-8246-17CC96B0C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77905" y="105292714"/>
              <a:ext cx="4040348" cy="750639"/>
            </a:xfrm>
            <a:custGeom>
              <a:avLst/>
              <a:gdLst>
                <a:gd name="T0" fmla="*/ 72000 w 8712000"/>
                <a:gd name="T1" fmla="*/ 1032000 h 1176000"/>
                <a:gd name="T2" fmla="*/ 72000 w 8712000"/>
                <a:gd name="T3" fmla="*/ 456000 h 1176000"/>
                <a:gd name="T4" fmla="*/ 504000 w 8712000"/>
                <a:gd name="T5" fmla="*/ 168000 h 1176000"/>
                <a:gd name="T6" fmla="*/ 1728000 w 8712000"/>
                <a:gd name="T7" fmla="*/ 168000 h 1176000"/>
                <a:gd name="T8" fmla="*/ 6408000 w 8712000"/>
                <a:gd name="T9" fmla="*/ 168000 h 1176000"/>
                <a:gd name="T10" fmla="*/ 8280000 w 8712000"/>
                <a:gd name="T11" fmla="*/ 168000 h 1176000"/>
                <a:gd name="T12" fmla="*/ 8712000 w 8712000"/>
                <a:gd name="T13" fmla="*/ 1176000 h 11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12000" h="1176000">
                  <a:moveTo>
                    <a:pt x="72000" y="1032000"/>
                  </a:moveTo>
                  <a:cubicBezTo>
                    <a:pt x="36000" y="816000"/>
                    <a:pt x="0" y="600000"/>
                    <a:pt x="72000" y="456000"/>
                  </a:cubicBezTo>
                  <a:cubicBezTo>
                    <a:pt x="144000" y="312000"/>
                    <a:pt x="228000" y="216000"/>
                    <a:pt x="504000" y="168000"/>
                  </a:cubicBezTo>
                  <a:cubicBezTo>
                    <a:pt x="780000" y="120000"/>
                    <a:pt x="744000" y="168000"/>
                    <a:pt x="1728000" y="168000"/>
                  </a:cubicBezTo>
                  <a:cubicBezTo>
                    <a:pt x="2712000" y="168000"/>
                    <a:pt x="5316000" y="168000"/>
                    <a:pt x="6408000" y="168000"/>
                  </a:cubicBezTo>
                  <a:cubicBezTo>
                    <a:pt x="7500000" y="168000"/>
                    <a:pt x="7896000" y="0"/>
                    <a:pt x="8280000" y="168000"/>
                  </a:cubicBezTo>
                  <a:cubicBezTo>
                    <a:pt x="8664000" y="336000"/>
                    <a:pt x="8640000" y="1008000"/>
                    <a:pt x="8712000" y="1176000"/>
                  </a:cubicBezTo>
                </a:path>
              </a:pathLst>
            </a:custGeom>
            <a:noFill/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B939C636-CCFB-410A-8A9E-1F3440FBF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144340" y="106211863"/>
              <a:ext cx="4407652" cy="0"/>
            </a:xfrm>
            <a:prstGeom prst="line">
              <a:avLst/>
            </a:prstGeom>
            <a:noFill/>
            <a:ln w="38100" algn="ctr">
              <a:solidFill>
                <a:srgbClr val="99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16381E8B-07B7-4F3B-BCDE-B529689F3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144340" y="106303778"/>
              <a:ext cx="333913" cy="413617"/>
            </a:xfrm>
            <a:prstGeom prst="rect">
              <a:avLst/>
            </a:prstGeom>
            <a:solidFill>
              <a:srgbClr val="CCCCFF"/>
            </a:solidFill>
            <a:ln w="12700" algn="in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48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Comic Sans MS" panose="030F0702030302020204" pitchFamily="66" charset="0"/>
                </a:rPr>
                <a:t>27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F81280BF-BBB3-47B1-BF85-EAF9AA90D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311297" y="106073991"/>
              <a:ext cx="0" cy="275745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957C6251-CD86-4555-8B73-AF10FD7BD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823900" y="106073991"/>
              <a:ext cx="0" cy="275745"/>
            </a:xfrm>
            <a:prstGeom prst="line">
              <a:avLst/>
            </a:prstGeom>
            <a:noFill/>
            <a:ln w="57150" algn="ctr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D2EDCB01-B52A-4A43-A627-F2ED82FD7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318253" y="106073991"/>
              <a:ext cx="0" cy="275745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C38D9E6-31C8-4F76-8B36-DED5C7A08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317263" y="105822639"/>
              <a:ext cx="460962" cy="272920"/>
            </a:xfrm>
            <a:custGeom>
              <a:avLst/>
              <a:gdLst>
                <a:gd name="T0" fmla="*/ 0 w 7560000"/>
                <a:gd name="T1" fmla="*/ 504000 h 576000"/>
                <a:gd name="T2" fmla="*/ 1224000 w 7560000"/>
                <a:gd name="T3" fmla="*/ 216000 h 576000"/>
                <a:gd name="T4" fmla="*/ 3600000 w 7560000"/>
                <a:gd name="T5" fmla="*/ 0 h 576000"/>
                <a:gd name="T6" fmla="*/ 6552000 w 7560000"/>
                <a:gd name="T7" fmla="*/ 216000 h 576000"/>
                <a:gd name="T8" fmla="*/ 7560000 w 7560000"/>
                <a:gd name="T9" fmla="*/ 576000 h 5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0000" h="576000">
                  <a:moveTo>
                    <a:pt x="0" y="504000"/>
                  </a:moveTo>
                  <a:cubicBezTo>
                    <a:pt x="312000" y="402000"/>
                    <a:pt x="624000" y="300000"/>
                    <a:pt x="1224000" y="216000"/>
                  </a:cubicBezTo>
                  <a:cubicBezTo>
                    <a:pt x="1824000" y="132000"/>
                    <a:pt x="2712000" y="0"/>
                    <a:pt x="3600000" y="0"/>
                  </a:cubicBezTo>
                  <a:cubicBezTo>
                    <a:pt x="4488000" y="0"/>
                    <a:pt x="5892000" y="120000"/>
                    <a:pt x="6552000" y="216000"/>
                  </a:cubicBezTo>
                  <a:cubicBezTo>
                    <a:pt x="7212000" y="312000"/>
                    <a:pt x="7392000" y="516000"/>
                    <a:pt x="7560000" y="576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FE1964C-6A7E-442B-A984-76D6BEFB7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78775" y="105844204"/>
              <a:ext cx="3031634" cy="341931"/>
            </a:xfrm>
            <a:custGeom>
              <a:avLst/>
              <a:gdLst>
                <a:gd name="T0" fmla="*/ 0 w 7560000"/>
                <a:gd name="T1" fmla="*/ 504000 h 576000"/>
                <a:gd name="T2" fmla="*/ 1224000 w 7560000"/>
                <a:gd name="T3" fmla="*/ 216000 h 576000"/>
                <a:gd name="T4" fmla="*/ 3600000 w 7560000"/>
                <a:gd name="T5" fmla="*/ 0 h 576000"/>
                <a:gd name="T6" fmla="*/ 6552000 w 7560000"/>
                <a:gd name="T7" fmla="*/ 216000 h 576000"/>
                <a:gd name="T8" fmla="*/ 7560000 w 7560000"/>
                <a:gd name="T9" fmla="*/ 576000 h 5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0000" h="576000">
                  <a:moveTo>
                    <a:pt x="0" y="504000"/>
                  </a:moveTo>
                  <a:cubicBezTo>
                    <a:pt x="312000" y="402000"/>
                    <a:pt x="624000" y="300000"/>
                    <a:pt x="1224000" y="216000"/>
                  </a:cubicBezTo>
                  <a:cubicBezTo>
                    <a:pt x="1824000" y="132000"/>
                    <a:pt x="2712000" y="0"/>
                    <a:pt x="3600000" y="0"/>
                  </a:cubicBezTo>
                  <a:cubicBezTo>
                    <a:pt x="4488000" y="0"/>
                    <a:pt x="5892000" y="120000"/>
                    <a:pt x="6552000" y="216000"/>
                  </a:cubicBezTo>
                  <a:cubicBezTo>
                    <a:pt x="7212000" y="312000"/>
                    <a:pt x="7392000" y="516000"/>
                    <a:pt x="7560000" y="576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A6491F36-5ACC-48AB-AC7F-F425D82F2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006775" y="106345140"/>
              <a:ext cx="464348" cy="413617"/>
            </a:xfrm>
            <a:prstGeom prst="rect">
              <a:avLst/>
            </a:prstGeom>
            <a:solidFill>
              <a:srgbClr val="CCCCFF"/>
            </a:solidFill>
            <a:ln w="12700" algn="in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54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Comic Sans MS" panose="030F0702030302020204" pitchFamily="66" charset="0"/>
                </a:rPr>
                <a:t>63</a:t>
              </a:r>
              <a:r>
                <a:rPr kumimoji="0" lang="fr-FR" altLang="fr-FR" sz="14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Comic Sans MS" panose="030F0702030302020204" pitchFamily="66" charset="0"/>
                </a:rPr>
                <a:t>.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57BABCAF-3C3E-43F3-9FB3-1C0269D95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611818" y="106303778"/>
              <a:ext cx="333914" cy="413617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EA1A817F-A7E9-476F-A2C7-3F5D9BF39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78079" y="105706331"/>
              <a:ext cx="333913" cy="413618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53B70908-1121-448F-8C64-569369EC98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81673" y="105625140"/>
              <a:ext cx="473217" cy="413617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AE7164AB-8955-408F-A47D-DD4E321E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846775" y="105121140"/>
              <a:ext cx="500869" cy="413617"/>
            </a:xfrm>
            <a:prstGeom prst="rect">
              <a:avLst/>
            </a:prstGeom>
            <a:solidFill>
              <a:srgbClr val="F8CBAD"/>
            </a:solidFill>
            <a:ln w="12700" algn="in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+....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9383CFA-0823-4539-9425-467D8A0F3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51936" y="105949878"/>
              <a:ext cx="460962" cy="272920"/>
            </a:xfrm>
            <a:custGeom>
              <a:avLst/>
              <a:gdLst>
                <a:gd name="T0" fmla="*/ 0 w 7560000"/>
                <a:gd name="T1" fmla="*/ 504000 h 576000"/>
                <a:gd name="T2" fmla="*/ 1224000 w 7560000"/>
                <a:gd name="T3" fmla="*/ 216000 h 576000"/>
                <a:gd name="T4" fmla="*/ 3600000 w 7560000"/>
                <a:gd name="T5" fmla="*/ 0 h 576000"/>
                <a:gd name="T6" fmla="*/ 6552000 w 7560000"/>
                <a:gd name="T7" fmla="*/ 216000 h 576000"/>
                <a:gd name="T8" fmla="*/ 7560000 w 7560000"/>
                <a:gd name="T9" fmla="*/ 576000 h 5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0000" h="576000">
                  <a:moveTo>
                    <a:pt x="0" y="504000"/>
                  </a:moveTo>
                  <a:cubicBezTo>
                    <a:pt x="312000" y="402000"/>
                    <a:pt x="624000" y="300000"/>
                    <a:pt x="1224000" y="216000"/>
                  </a:cubicBezTo>
                  <a:cubicBezTo>
                    <a:pt x="1824000" y="132000"/>
                    <a:pt x="2712000" y="0"/>
                    <a:pt x="3600000" y="0"/>
                  </a:cubicBezTo>
                  <a:cubicBezTo>
                    <a:pt x="4488000" y="0"/>
                    <a:pt x="5892000" y="120000"/>
                    <a:pt x="6552000" y="216000"/>
                  </a:cubicBezTo>
                  <a:cubicBezTo>
                    <a:pt x="7212000" y="312000"/>
                    <a:pt x="7392000" y="516000"/>
                    <a:pt x="7560000" y="576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488F7AF3-CD1D-4D27-A3B8-35E58341E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615967" y="106297308"/>
              <a:ext cx="333914" cy="413617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AD4FF67-DFD4-468B-AF51-1BAC8CDEB9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908440" y="105717114"/>
              <a:ext cx="333913" cy="413618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3E3857A4-7C0D-4906-A0BD-38C190586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772305" y="106067521"/>
              <a:ext cx="0" cy="275745"/>
            </a:xfrm>
            <a:prstGeom prst="line">
              <a:avLst/>
            </a:prstGeom>
            <a:noFill/>
            <a:ln w="57150" algn="ctr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010814A5-9473-42FE-9DE7-F3B061B0ED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26750" y="106694850"/>
              <a:ext cx="5810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nombre de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départ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36CF9775-3401-4C2F-A0C6-B5AD8B7E7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031675" y="106758757"/>
              <a:ext cx="457200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nombre d’arrivée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1030" name="Espace réservé du contenu 1029">
            <a:extLst>
              <a:ext uri="{FF2B5EF4-FFF2-40B4-BE49-F238E27FC236}">
                <a16:creationId xmlns:a16="http://schemas.microsoft.com/office/drawing/2014/main" id="{8B3F6B23-634E-42F2-B4E2-A6F2E268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/>
              <a:t>Connaitre le vocabulaire mathématique. </a:t>
            </a:r>
          </a:p>
          <a:p>
            <a:endParaRPr lang="fr-FR" sz="1600" dirty="0"/>
          </a:p>
          <a:p>
            <a:pPr marL="0" indent="0">
              <a:buNone/>
            </a:pPr>
            <a:r>
              <a:rPr lang="fr-FR" sz="4400" dirty="0"/>
              <a:t>C’est une ... 	</a:t>
            </a:r>
          </a:p>
          <a:p>
            <a:pPr marL="0" indent="0" algn="ctr">
              <a:buNone/>
            </a:pPr>
            <a:r>
              <a:rPr lang="fr-FR" sz="4400" dirty="0"/>
              <a:t>soustraction – addition</a:t>
            </a:r>
          </a:p>
          <a:p>
            <a:pPr marL="0" indent="0">
              <a:buNone/>
            </a:pPr>
            <a:r>
              <a:rPr lang="fr-FR" sz="4400" dirty="0"/>
              <a:t>Elle permet de calculer une …</a:t>
            </a:r>
          </a:p>
          <a:p>
            <a:pPr marL="0" indent="0" algn="ctr">
              <a:buNone/>
            </a:pPr>
            <a:r>
              <a:rPr lang="fr-FR" sz="4400" dirty="0"/>
              <a:t>somme-différence</a:t>
            </a:r>
          </a:p>
        </p:txBody>
      </p:sp>
      <p:pic>
        <p:nvPicPr>
          <p:cNvPr id="1033" name="Image 1032">
            <a:extLst>
              <a:ext uri="{FF2B5EF4-FFF2-40B4-BE49-F238E27FC236}">
                <a16:creationId xmlns:a16="http://schemas.microsoft.com/office/drawing/2014/main" id="{3E4BB6C4-55BA-49B5-86FC-78B67DA7C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573" y="916694"/>
            <a:ext cx="1341646" cy="1335844"/>
          </a:xfrm>
          <a:prstGeom prst="rect">
            <a:avLst/>
          </a:prstGeom>
        </p:spPr>
      </p:pic>
      <p:pic>
        <p:nvPicPr>
          <p:cNvPr id="1034" name="Image 1033">
            <a:extLst>
              <a:ext uri="{FF2B5EF4-FFF2-40B4-BE49-F238E27FC236}">
                <a16:creationId xmlns:a16="http://schemas.microsoft.com/office/drawing/2014/main" id="{8F6971B0-5CE4-45A9-B329-6F15E72C0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178" y="939837"/>
            <a:ext cx="194622" cy="1322146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9C592372-C74A-40A1-818C-0AA31C10A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889" y="939837"/>
            <a:ext cx="194622" cy="1322146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FDD60273-FE0A-419B-A7AA-C2889B945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916694"/>
            <a:ext cx="194622" cy="1322146"/>
          </a:xfrm>
          <a:prstGeom prst="rect">
            <a:avLst/>
          </a:prstGeom>
        </p:spPr>
      </p:pic>
      <p:pic>
        <p:nvPicPr>
          <p:cNvPr id="1035" name="Image 1034">
            <a:extLst>
              <a:ext uri="{FF2B5EF4-FFF2-40B4-BE49-F238E27FC236}">
                <a16:creationId xmlns:a16="http://schemas.microsoft.com/office/drawing/2014/main" id="{C88CAB6A-21B5-4EE6-A360-94D14EA3D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6554" y="979508"/>
            <a:ext cx="235713" cy="226172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4A64CC2A-4640-44DB-AFC6-44BF1F6CA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3531" y="1223082"/>
            <a:ext cx="235713" cy="226172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FC26CE78-91CE-48D8-8FE5-EA910B776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5027" y="1472147"/>
            <a:ext cx="235713" cy="226172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DF5873A1-7C6F-4D26-82D5-F112CE218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7484" y="1481918"/>
            <a:ext cx="235713" cy="226172"/>
          </a:xfrm>
          <a:prstGeom prst="rect">
            <a:avLst/>
          </a:prstGeom>
        </p:spPr>
      </p:pic>
      <p:pic>
        <p:nvPicPr>
          <p:cNvPr id="59" name="Image 58">
            <a:extLst>
              <a:ext uri="{FF2B5EF4-FFF2-40B4-BE49-F238E27FC236}">
                <a16:creationId xmlns:a16="http://schemas.microsoft.com/office/drawing/2014/main" id="{6564CB18-286E-433E-AEE5-DE9637D45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5791" y="1064036"/>
            <a:ext cx="235713" cy="226172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535CFB30-696F-4657-967D-35EC98129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7485" y="1021324"/>
            <a:ext cx="235713" cy="226172"/>
          </a:xfrm>
          <a:prstGeom prst="rect">
            <a:avLst/>
          </a:prstGeom>
        </p:spPr>
      </p:pic>
      <p:cxnSp>
        <p:nvCxnSpPr>
          <p:cNvPr id="1037" name="Connecteur droit 1036">
            <a:extLst>
              <a:ext uri="{FF2B5EF4-FFF2-40B4-BE49-F238E27FC236}">
                <a16:creationId xmlns:a16="http://schemas.microsoft.com/office/drawing/2014/main" id="{930B383C-9CA2-438C-8146-4A6F4F8A3261}"/>
              </a:ext>
            </a:extLst>
          </p:cNvPr>
          <p:cNvCxnSpPr>
            <a:cxnSpLocks/>
          </p:cNvCxnSpPr>
          <p:nvPr/>
        </p:nvCxnSpPr>
        <p:spPr>
          <a:xfrm>
            <a:off x="6705600" y="649357"/>
            <a:ext cx="170692" cy="17482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eur droit 1038">
            <a:extLst>
              <a:ext uri="{FF2B5EF4-FFF2-40B4-BE49-F238E27FC236}">
                <a16:creationId xmlns:a16="http://schemas.microsoft.com/office/drawing/2014/main" id="{2ACB3E3C-DE9D-4042-913C-C362065356BE}"/>
              </a:ext>
            </a:extLst>
          </p:cNvPr>
          <p:cNvCxnSpPr>
            <a:cxnSpLocks/>
          </p:cNvCxnSpPr>
          <p:nvPr/>
        </p:nvCxnSpPr>
        <p:spPr>
          <a:xfrm>
            <a:off x="8155791" y="1021324"/>
            <a:ext cx="186262" cy="3148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26F1B673-F867-4135-8BA7-94FB5C68A94F}"/>
              </a:ext>
            </a:extLst>
          </p:cNvPr>
          <p:cNvCxnSpPr>
            <a:cxnSpLocks/>
          </p:cNvCxnSpPr>
          <p:nvPr/>
        </p:nvCxnSpPr>
        <p:spPr>
          <a:xfrm>
            <a:off x="7301770" y="1172177"/>
            <a:ext cx="186262" cy="3148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ED9842B4-545B-4DD1-8FFD-7B12F98B0206}"/>
              </a:ext>
            </a:extLst>
          </p:cNvPr>
          <p:cNvCxnSpPr>
            <a:cxnSpLocks/>
          </p:cNvCxnSpPr>
          <p:nvPr/>
        </p:nvCxnSpPr>
        <p:spPr>
          <a:xfrm>
            <a:off x="7537484" y="985818"/>
            <a:ext cx="186262" cy="3148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177</Words>
  <Application>Microsoft Office PowerPoint</Application>
  <PresentationFormat>Grand écran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Segoe UI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27</cp:revision>
  <dcterms:created xsi:type="dcterms:W3CDTF">2019-01-05T09:58:09Z</dcterms:created>
  <dcterms:modified xsi:type="dcterms:W3CDTF">2019-01-05T17:35:26Z</dcterms:modified>
</cp:coreProperties>
</file>