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C1F768-565E-415B-B2BB-1A6DCA166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A9B8A10-8656-4DB8-B485-2C6EB6FAFA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63C132-EA6D-4380-868F-C68507989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D00F43-1AC6-4582-9FB8-6199904F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C900F5-4119-4EA4-8600-BC3761803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207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72B833-EC85-4B1C-89D9-0DCB88F45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7D399CE-9698-45DB-BA47-B9B09EFB83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FDAA9A-704F-447B-9718-93C715195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5F28DA-02E2-4D4F-9DF6-5E9F37470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1839D9-2C55-4FB1-9A25-7B3BC34DB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629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5C30D14-F098-4742-A45F-A56F8FD722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2DDE34-EDDE-496C-AC3B-CA9FE77178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DF37F6-7B27-435D-840B-9D6FF98A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67DB76-D14D-4FD3-A46C-6F5222443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4B8F70-A933-4020-A98B-A3A0201E9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90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9E5012-FC6F-4E14-8831-2CA8B7078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D5AC60-C8AC-4FB7-B8CF-D816A5557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4BC6BB-D670-4AD0-83D6-C4D36225A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7B318A-6873-4600-911F-8E9442D2D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A60CB0-8D6B-4EF9-A91B-012E7BE3C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066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28EE68-7F95-450D-9005-62B72CD74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721BD1-59CC-40D9-B18B-7D355D3ED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019D4B-7138-46BC-86FB-637AE5005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B14D7F-3612-4C6A-9CE7-E63D2D02C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D91093-E010-48BA-8448-CDEADF568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63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7EF0A9-AA36-412A-A74A-228EE6425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EE434F-B8DF-4945-B0C9-A75C8A1FDE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A5A39D1-893A-432F-A325-EC8FD24AF7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42B198C-2E81-4D1F-8E95-14A5AA98A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F14BA0-2380-4F28-887A-8455C452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43F143-5DF1-4EC5-8EC0-7F140830F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1809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7569F4-0FEF-44B1-A029-6082430BF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2BDE01-159F-410E-9ED0-8E57FE0E9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6694246-638D-42B4-AA5B-68184F9B8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F012B88-0470-4113-8741-94BFCEF2F9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DA81C5F-4DC4-4702-AA73-B787739E8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4AE1889-EA97-4984-81C2-53BD2349F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EADB546-6B65-4FB4-BB03-993ACA731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8DD2C75-CAF6-42F1-B19D-1CF92AF4E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7776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AA8D9B-5651-4F55-B793-50859F406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420DD27-400F-4E73-885D-B1A121679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22F83E9-5E84-4B5F-B01F-C2718221C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1042928-6F82-48D7-A041-A73D4ECA4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9096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62AA2B5-6A9D-4593-BEE4-A2BEBEF1D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0A30315-116D-4C20-AA08-966D104D9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946DEB0-B26C-453D-BB9E-CB296EB84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25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552BEB-C963-4780-8085-861850602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2051E3-6A6E-4EE8-A1AF-4E6DD0D11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445908-CF99-4632-A433-2AFC76EEE0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C6F5B7F-A4ED-4C0F-90DE-F4B92FE17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85E4181-EFAD-4B6D-A689-ADB21291B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A5168E-9C22-48A5-877E-63FFBBA54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29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E2671A-E843-455E-9DF0-DD4B43343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D1E8976-AA3F-4606-AB2A-88ED854C4C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2D617A3-E158-4863-B9DA-8134FC3548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EB47684-26A5-44AB-A681-4F21860C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95DC58F-2E46-48CC-9658-FF303D7B3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2D4F014-2A42-4C62-AA6E-00974CF36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88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532A88E-3DB3-401A-AF36-F1D355A4F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6715E3-EC9F-478E-B9C9-D9A91A2EC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A22C94-92CC-444C-A0BC-4592900E6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DCD837-383E-43E9-89BB-99A44E0E6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E3CA3A-7C99-4348-A8A3-97B3164E07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5788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77CB91-291D-4B9A-8AB7-C766A9A52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C07B56-45A6-43C7-B504-7BE632FBE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1800" dirty="0"/>
              <a:t>Écrire tous les nombres de 3 chiffres possible avec les chiffres  </a:t>
            </a:r>
          </a:p>
          <a:p>
            <a:pPr marL="0" indent="0">
              <a:buNone/>
            </a:pPr>
            <a:r>
              <a:rPr lang="fr-FR" sz="6500" dirty="0"/>
              <a:t>Écris les nombres de 3 chiffres possibles avec les chiffres plus petits que 450</a:t>
            </a:r>
          </a:p>
          <a:p>
            <a:pPr marL="0" indent="0" algn="ctr">
              <a:buNone/>
            </a:pPr>
            <a:r>
              <a:rPr lang="fr-FR" sz="11500" dirty="0"/>
              <a:t>4 - 2 – 5 </a:t>
            </a:r>
          </a:p>
        </p:txBody>
      </p:sp>
    </p:spTree>
    <p:extLst>
      <p:ext uri="{BB962C8B-B14F-4D97-AF65-F5344CB8AC3E}">
        <p14:creationId xmlns:p14="http://schemas.microsoft.com/office/powerpoint/2010/main" val="3089949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F20167-A1A6-4A37-B388-EC2465A60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10-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C2D3DC-A4C2-4A4F-9B86-197459363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61798"/>
            <a:ext cx="11009243" cy="5290793"/>
          </a:xfrm>
        </p:spPr>
        <p:txBody>
          <a:bodyPr>
            <a:normAutofit/>
          </a:bodyPr>
          <a:lstStyle/>
          <a:p>
            <a:r>
              <a:rPr lang="fr-FR" sz="1800" dirty="0"/>
              <a:t>Écrire une multiplication sous forme d’addition réitérée </a:t>
            </a:r>
            <a:r>
              <a:rPr lang="fr-FR" sz="1800" dirty="0" err="1"/>
              <a:t>S6</a:t>
            </a:r>
            <a:r>
              <a:rPr lang="fr-FR" sz="1800" dirty="0"/>
              <a:t> et 7</a:t>
            </a:r>
          </a:p>
          <a:p>
            <a:endParaRPr lang="fr-FR" sz="1800" dirty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r>
              <a:rPr lang="fr-FR" sz="5400" dirty="0"/>
              <a:t>Écris sous forme d’une multiplication</a:t>
            </a:r>
          </a:p>
          <a:p>
            <a:pPr marL="0" indent="0" algn="ctr">
              <a:buNone/>
            </a:pPr>
            <a:r>
              <a:rPr lang="fr-FR" sz="6600" dirty="0"/>
              <a:t>    8 + 8 + 8 </a:t>
            </a:r>
          </a:p>
        </p:txBody>
      </p:sp>
    </p:spTree>
    <p:extLst>
      <p:ext uri="{BB962C8B-B14F-4D97-AF65-F5344CB8AC3E}">
        <p14:creationId xmlns:p14="http://schemas.microsoft.com/office/powerpoint/2010/main" val="3545485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1CDA54-B8EF-4EEF-9C9A-AF1508C03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978E2F-B1C3-4A3B-AB64-D7B8974DD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/>
              <a:t>Dessiner une somme d’argent avec le moins de pièces et de billets possible. </a:t>
            </a:r>
          </a:p>
          <a:p>
            <a:pPr marL="0" indent="0">
              <a:buNone/>
            </a:pPr>
            <a:r>
              <a:rPr lang="fr-FR" sz="11500" dirty="0"/>
              <a:t>Dessine 221€</a:t>
            </a:r>
          </a:p>
        </p:txBody>
      </p:sp>
    </p:spTree>
    <p:extLst>
      <p:ext uri="{BB962C8B-B14F-4D97-AF65-F5344CB8AC3E}">
        <p14:creationId xmlns:p14="http://schemas.microsoft.com/office/powerpoint/2010/main" val="3651213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D0BE68-84AA-4EDB-9D8C-98E74A976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11E434-B768-43A9-B39D-7FD8011F7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/>
              <a:t>Décompose le nombre</a:t>
            </a:r>
          </a:p>
          <a:p>
            <a:pPr marL="0" indent="0">
              <a:buNone/>
            </a:pPr>
            <a:r>
              <a:rPr lang="fr-FR" sz="7200" dirty="0"/>
              <a:t>Décompose le nombre :</a:t>
            </a:r>
          </a:p>
          <a:p>
            <a:pPr marL="0" indent="0" algn="ctr">
              <a:buNone/>
            </a:pPr>
            <a:r>
              <a:rPr lang="fr-FR" sz="11500" dirty="0"/>
              <a:t>850</a:t>
            </a:r>
          </a:p>
        </p:txBody>
      </p:sp>
    </p:spTree>
    <p:extLst>
      <p:ext uri="{BB962C8B-B14F-4D97-AF65-F5344CB8AC3E}">
        <p14:creationId xmlns:p14="http://schemas.microsoft.com/office/powerpoint/2010/main" val="1414017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8E27FF-9B86-43BA-9021-A97442E7F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2B8A0A-F8A8-430D-8987-CEEEE5034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5239544"/>
          </a:xfrm>
        </p:spPr>
        <p:txBody>
          <a:bodyPr>
            <a:normAutofit fontScale="85000" lnSpcReduction="20000"/>
          </a:bodyPr>
          <a:lstStyle/>
          <a:p>
            <a:r>
              <a:rPr lang="fr-FR" sz="1800" dirty="0"/>
              <a:t>Compare des nombres </a:t>
            </a:r>
          </a:p>
          <a:p>
            <a:pPr marL="0" indent="0">
              <a:buNone/>
            </a:pPr>
            <a:r>
              <a:rPr lang="fr-FR" sz="10300" dirty="0"/>
              <a:t>Quels nombres sont entre </a:t>
            </a:r>
            <a:r>
              <a:rPr lang="fr-FR" sz="13800" dirty="0">
                <a:solidFill>
                  <a:srgbClr val="FF0000"/>
                </a:solidFill>
              </a:rPr>
              <a:t>684</a:t>
            </a:r>
            <a:r>
              <a:rPr lang="fr-FR" sz="13800" dirty="0"/>
              <a:t> </a:t>
            </a:r>
            <a:r>
              <a:rPr lang="fr-FR" sz="10400" dirty="0"/>
              <a:t>et</a:t>
            </a:r>
            <a:r>
              <a:rPr lang="fr-FR" sz="13800" dirty="0"/>
              <a:t> </a:t>
            </a:r>
            <a:r>
              <a:rPr lang="fr-FR" sz="13800" dirty="0">
                <a:solidFill>
                  <a:srgbClr val="FF0000"/>
                </a:solidFill>
              </a:rPr>
              <a:t>702</a:t>
            </a:r>
            <a:r>
              <a:rPr lang="fr-FR" sz="13800" dirty="0"/>
              <a:t> ?</a:t>
            </a:r>
          </a:p>
          <a:p>
            <a:pPr marL="0" indent="0">
              <a:buNone/>
            </a:pPr>
            <a:r>
              <a:rPr lang="fr-FR" sz="13800" dirty="0"/>
              <a:t> </a:t>
            </a:r>
          </a:p>
          <a:p>
            <a:pPr marL="0" indent="0">
              <a:buNone/>
            </a:pPr>
            <a:r>
              <a:rPr lang="fr-FR" sz="8500" dirty="0"/>
              <a:t>698 - 772 – 593 – 618 - 697</a:t>
            </a:r>
            <a:endParaRPr lang="fr-FR" sz="1800" dirty="0"/>
          </a:p>
          <a:p>
            <a:pPr marL="0" indent="0">
              <a:buNone/>
            </a:pPr>
            <a:endParaRPr lang="fr-FR" sz="4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7116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C23B4E-30E6-419E-85A1-D9DF013B2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5-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95FB24-858F-43C0-938B-7CD3A4830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1965"/>
            <a:ext cx="10515600" cy="48649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/>
              <a:t> Compter à rebours</a:t>
            </a:r>
          </a:p>
          <a:p>
            <a:pPr marL="0" indent="0">
              <a:buNone/>
            </a:pPr>
            <a:r>
              <a:rPr lang="fr-FR" sz="5400" dirty="0"/>
              <a:t>Compte à rebours à partir de 499</a:t>
            </a:r>
          </a:p>
          <a:p>
            <a:pPr marL="0" indent="0">
              <a:buNone/>
            </a:pPr>
            <a:endParaRPr lang="fr-FR" sz="1800" dirty="0"/>
          </a:p>
          <a:p>
            <a:pPr marL="0" indent="0" algn="ctr">
              <a:buNone/>
            </a:pPr>
            <a:r>
              <a:rPr lang="fr-FR" sz="13900" dirty="0"/>
              <a:t>… - … - …</a:t>
            </a:r>
          </a:p>
          <a:p>
            <a:pPr marL="0" indent="0">
              <a:buNone/>
            </a:pPr>
            <a:r>
              <a:rPr lang="fr-FR" sz="1800" dirty="0"/>
              <a:t> 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6662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3D5B11-CDA0-4A2A-9536-F87BF857D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6-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B6C79A89-5A18-4888-8F9E-4E751D9BF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fr-FR" sz="1800" dirty="0"/>
              <a:t>Utiliser le vocabulaire géométrique</a:t>
            </a:r>
          </a:p>
          <a:p>
            <a:pPr marL="0" indent="0">
              <a:buNone/>
            </a:pPr>
            <a:r>
              <a:rPr lang="fr-FR" sz="5400" dirty="0"/>
              <a:t>Écris le nom de la partie rouge : </a:t>
            </a:r>
          </a:p>
        </p:txBody>
      </p:sp>
      <p:pic>
        <p:nvPicPr>
          <p:cNvPr id="12" name="Picture 6" descr="RÃ©sultat de recherche d'images pour &quot;segment&quot;">
            <a:extLst>
              <a:ext uri="{FF2B5EF4-FFF2-40B4-BE49-F238E27FC236}">
                <a16:creationId xmlns:a16="http://schemas.microsoft.com/office/drawing/2014/main" id="{421C40B7-D685-48F6-8E9D-8EE730226A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94092">
            <a:off x="1416925" y="3707365"/>
            <a:ext cx="9771510" cy="2931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5517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308787-0E59-4561-BCEB-14363E35C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7-</a:t>
            </a: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2E9782A3-A1E6-406F-946D-FD90ADB8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fr-FR" sz="1800" dirty="0"/>
              <a:t>Utiliser le vocabulaire géométrique</a:t>
            </a:r>
          </a:p>
          <a:p>
            <a:pPr marL="0" indent="0">
              <a:buNone/>
            </a:pPr>
            <a:r>
              <a:rPr lang="fr-FR" sz="5400" dirty="0"/>
              <a:t>Combien d’angles </a:t>
            </a:r>
          </a:p>
          <a:p>
            <a:pPr marL="0" indent="0">
              <a:buNone/>
            </a:pPr>
            <a:r>
              <a:rPr lang="fr-FR" sz="5400" dirty="0"/>
              <a:t>droits?  </a:t>
            </a:r>
          </a:p>
        </p:txBody>
      </p:sp>
      <p:pic>
        <p:nvPicPr>
          <p:cNvPr id="38" name="Picture 8" descr="RÃ©sultat de recherche d'images pour &quot;polygone gÃ©omÃ©trie&quot;">
            <a:extLst>
              <a:ext uri="{FF2B5EF4-FFF2-40B4-BE49-F238E27FC236}">
                <a16:creationId xmlns:a16="http://schemas.microsoft.com/office/drawing/2014/main" id="{B7F49376-EC38-45EC-8947-CAB78968E7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45" t="41867" r="26105" b="6358"/>
          <a:stretch/>
        </p:blipFill>
        <p:spPr bwMode="auto">
          <a:xfrm rot="20759104">
            <a:off x="6028951" y="972443"/>
            <a:ext cx="5205558" cy="4702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1527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2B23BF-EA81-4AC6-A06B-0F3DA26CC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8-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62F67C-A2C7-4442-A138-53002C1AA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0116" y="199019"/>
            <a:ext cx="4727713" cy="192632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FR" sz="1800" dirty="0"/>
              <a:t>Compléter à un nombre</a:t>
            </a:r>
          </a:p>
          <a:p>
            <a:pPr marL="0" indent="0" algn="ctr">
              <a:buNone/>
            </a:pPr>
            <a:r>
              <a:rPr lang="fr-FR" sz="11500" dirty="0"/>
              <a:t>Complète : </a:t>
            </a:r>
          </a:p>
          <a:p>
            <a:pPr marL="0" indent="0" algn="ctr">
              <a:buNone/>
            </a:pPr>
            <a:r>
              <a:rPr lang="fr-FR" sz="11500" dirty="0"/>
              <a:t>27  + ...  = 63</a:t>
            </a:r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id="{6DC4801F-6378-4FAF-BEEA-83299F3877B2}"/>
              </a:ext>
            </a:extLst>
          </p:cNvPr>
          <p:cNvGrpSpPr>
            <a:grpSpLocks/>
          </p:cNvGrpSpPr>
          <p:nvPr/>
        </p:nvGrpSpPr>
        <p:grpSpPr bwMode="auto">
          <a:xfrm>
            <a:off x="424069" y="2291453"/>
            <a:ext cx="11343861" cy="4802187"/>
            <a:chOff x="109026750" y="105121140"/>
            <a:chExt cx="4525242" cy="2142442"/>
          </a:xfrm>
        </p:grpSpPr>
        <p:sp>
          <p:nvSpPr>
            <p:cNvPr id="5" name="Line 3">
              <a:extLst>
                <a:ext uri="{FF2B5EF4-FFF2-40B4-BE49-F238E27FC236}">
                  <a16:creationId xmlns:a16="http://schemas.microsoft.com/office/drawing/2014/main" id="{CC039E36-7B33-455B-937A-07FDC0777F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679916" y="106174286"/>
              <a:ext cx="0" cy="432000"/>
            </a:xfrm>
            <a:prstGeom prst="line">
              <a:avLst/>
            </a:prstGeom>
            <a:noFill/>
            <a:ln w="57150" algn="ctr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9BB87F3B-50CB-4BF5-8246-17CC96B0C0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277905" y="105292714"/>
              <a:ext cx="4040348" cy="750639"/>
            </a:xfrm>
            <a:custGeom>
              <a:avLst/>
              <a:gdLst>
                <a:gd name="T0" fmla="*/ 72000 w 8712000"/>
                <a:gd name="T1" fmla="*/ 1032000 h 1176000"/>
                <a:gd name="T2" fmla="*/ 72000 w 8712000"/>
                <a:gd name="T3" fmla="*/ 456000 h 1176000"/>
                <a:gd name="T4" fmla="*/ 504000 w 8712000"/>
                <a:gd name="T5" fmla="*/ 168000 h 1176000"/>
                <a:gd name="T6" fmla="*/ 1728000 w 8712000"/>
                <a:gd name="T7" fmla="*/ 168000 h 1176000"/>
                <a:gd name="T8" fmla="*/ 6408000 w 8712000"/>
                <a:gd name="T9" fmla="*/ 168000 h 1176000"/>
                <a:gd name="T10" fmla="*/ 8280000 w 8712000"/>
                <a:gd name="T11" fmla="*/ 168000 h 1176000"/>
                <a:gd name="T12" fmla="*/ 8712000 w 8712000"/>
                <a:gd name="T13" fmla="*/ 1176000 h 1176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12000" h="1176000">
                  <a:moveTo>
                    <a:pt x="72000" y="1032000"/>
                  </a:moveTo>
                  <a:cubicBezTo>
                    <a:pt x="36000" y="816000"/>
                    <a:pt x="0" y="600000"/>
                    <a:pt x="72000" y="456000"/>
                  </a:cubicBezTo>
                  <a:cubicBezTo>
                    <a:pt x="144000" y="312000"/>
                    <a:pt x="228000" y="216000"/>
                    <a:pt x="504000" y="168000"/>
                  </a:cubicBezTo>
                  <a:cubicBezTo>
                    <a:pt x="780000" y="120000"/>
                    <a:pt x="744000" y="168000"/>
                    <a:pt x="1728000" y="168000"/>
                  </a:cubicBezTo>
                  <a:cubicBezTo>
                    <a:pt x="2712000" y="168000"/>
                    <a:pt x="5316000" y="168000"/>
                    <a:pt x="6408000" y="168000"/>
                  </a:cubicBezTo>
                  <a:cubicBezTo>
                    <a:pt x="7500000" y="168000"/>
                    <a:pt x="7896000" y="0"/>
                    <a:pt x="8280000" y="168000"/>
                  </a:cubicBezTo>
                  <a:cubicBezTo>
                    <a:pt x="8664000" y="336000"/>
                    <a:pt x="8640000" y="1008000"/>
                    <a:pt x="8712000" y="1176000"/>
                  </a:cubicBezTo>
                </a:path>
              </a:pathLst>
            </a:custGeom>
            <a:noFill/>
            <a:ln w="2857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" name="Line 5">
              <a:extLst>
                <a:ext uri="{FF2B5EF4-FFF2-40B4-BE49-F238E27FC236}">
                  <a16:creationId xmlns:a16="http://schemas.microsoft.com/office/drawing/2014/main" id="{B939C636-CCFB-410A-8A9E-1F3440FBF0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144340" y="106211863"/>
              <a:ext cx="4407652" cy="0"/>
            </a:xfrm>
            <a:prstGeom prst="line">
              <a:avLst/>
            </a:prstGeom>
            <a:noFill/>
            <a:ln w="38100" algn="ctr">
              <a:solidFill>
                <a:srgbClr val="9933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" name="Text Box 6">
              <a:extLst>
                <a:ext uri="{FF2B5EF4-FFF2-40B4-BE49-F238E27FC236}">
                  <a16:creationId xmlns:a16="http://schemas.microsoft.com/office/drawing/2014/main" id="{16381E8B-07B7-4F3B-BCDE-B529689F38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144340" y="106303778"/>
              <a:ext cx="333913" cy="413617"/>
            </a:xfrm>
            <a:prstGeom prst="rect">
              <a:avLst/>
            </a:prstGeom>
            <a:solidFill>
              <a:srgbClr val="CCCCFF"/>
            </a:solidFill>
            <a:ln w="12700" algn="in">
              <a:solidFill>
                <a:srgbClr val="9933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4800" b="0" i="0" u="none" strike="noStrike" cap="none" normalizeH="0" baseline="0" dirty="0">
                  <a:ln>
                    <a:noFill/>
                  </a:ln>
                  <a:solidFill>
                    <a:srgbClr val="008000"/>
                  </a:solidFill>
                  <a:effectLst/>
                  <a:latin typeface="Comic Sans MS" panose="030F0702030302020204" pitchFamily="66" charset="0"/>
                </a:rPr>
                <a:t>27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Line 7">
              <a:extLst>
                <a:ext uri="{FF2B5EF4-FFF2-40B4-BE49-F238E27FC236}">
                  <a16:creationId xmlns:a16="http://schemas.microsoft.com/office/drawing/2014/main" id="{F81280BF-BBB3-47B1-BF85-EAF9AA90DD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311297" y="106073991"/>
              <a:ext cx="0" cy="275745"/>
            </a:xfrm>
            <a:prstGeom prst="line">
              <a:avLst/>
            </a:prstGeom>
            <a:noFill/>
            <a:ln w="57150" algn="ctr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957C6251-CD86-4555-8B73-AF10FD7BD0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2823900" y="106073991"/>
              <a:ext cx="0" cy="275745"/>
            </a:xfrm>
            <a:prstGeom prst="line">
              <a:avLst/>
            </a:prstGeom>
            <a:noFill/>
            <a:ln w="57150" algn="ctr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Line 9">
              <a:extLst>
                <a:ext uri="{FF2B5EF4-FFF2-40B4-BE49-F238E27FC236}">
                  <a16:creationId xmlns:a16="http://schemas.microsoft.com/office/drawing/2014/main" id="{D2EDCB01-B52A-4A43-A627-F2ED82FD7E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318253" y="106073991"/>
              <a:ext cx="0" cy="275745"/>
            </a:xfrm>
            <a:prstGeom prst="line">
              <a:avLst/>
            </a:prstGeom>
            <a:noFill/>
            <a:ln w="57150" algn="ctr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8C38D9E6-31C8-4F76-8B36-DED5C7A082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317263" y="105822639"/>
              <a:ext cx="460962" cy="272920"/>
            </a:xfrm>
            <a:custGeom>
              <a:avLst/>
              <a:gdLst>
                <a:gd name="T0" fmla="*/ 0 w 7560000"/>
                <a:gd name="T1" fmla="*/ 504000 h 576000"/>
                <a:gd name="T2" fmla="*/ 1224000 w 7560000"/>
                <a:gd name="T3" fmla="*/ 216000 h 576000"/>
                <a:gd name="T4" fmla="*/ 3600000 w 7560000"/>
                <a:gd name="T5" fmla="*/ 0 h 576000"/>
                <a:gd name="T6" fmla="*/ 6552000 w 7560000"/>
                <a:gd name="T7" fmla="*/ 216000 h 576000"/>
                <a:gd name="T8" fmla="*/ 7560000 w 7560000"/>
                <a:gd name="T9" fmla="*/ 576000 h 576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60000" h="576000">
                  <a:moveTo>
                    <a:pt x="0" y="504000"/>
                  </a:moveTo>
                  <a:cubicBezTo>
                    <a:pt x="312000" y="402000"/>
                    <a:pt x="624000" y="300000"/>
                    <a:pt x="1224000" y="216000"/>
                  </a:cubicBezTo>
                  <a:cubicBezTo>
                    <a:pt x="1824000" y="132000"/>
                    <a:pt x="2712000" y="0"/>
                    <a:pt x="3600000" y="0"/>
                  </a:cubicBezTo>
                  <a:cubicBezTo>
                    <a:pt x="4488000" y="0"/>
                    <a:pt x="5892000" y="120000"/>
                    <a:pt x="6552000" y="216000"/>
                  </a:cubicBezTo>
                  <a:cubicBezTo>
                    <a:pt x="7212000" y="312000"/>
                    <a:pt x="7392000" y="516000"/>
                    <a:pt x="7560000" y="576000"/>
                  </a:cubicBezTo>
                </a:path>
              </a:pathLst>
            </a:cu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2FE1964C-6A7E-442B-A984-76D6BEFB75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778775" y="105844204"/>
              <a:ext cx="3031634" cy="341931"/>
            </a:xfrm>
            <a:custGeom>
              <a:avLst/>
              <a:gdLst>
                <a:gd name="T0" fmla="*/ 0 w 7560000"/>
                <a:gd name="T1" fmla="*/ 504000 h 576000"/>
                <a:gd name="T2" fmla="*/ 1224000 w 7560000"/>
                <a:gd name="T3" fmla="*/ 216000 h 576000"/>
                <a:gd name="T4" fmla="*/ 3600000 w 7560000"/>
                <a:gd name="T5" fmla="*/ 0 h 576000"/>
                <a:gd name="T6" fmla="*/ 6552000 w 7560000"/>
                <a:gd name="T7" fmla="*/ 216000 h 576000"/>
                <a:gd name="T8" fmla="*/ 7560000 w 7560000"/>
                <a:gd name="T9" fmla="*/ 576000 h 576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60000" h="576000">
                  <a:moveTo>
                    <a:pt x="0" y="504000"/>
                  </a:moveTo>
                  <a:cubicBezTo>
                    <a:pt x="312000" y="402000"/>
                    <a:pt x="624000" y="300000"/>
                    <a:pt x="1224000" y="216000"/>
                  </a:cubicBezTo>
                  <a:cubicBezTo>
                    <a:pt x="1824000" y="132000"/>
                    <a:pt x="2712000" y="0"/>
                    <a:pt x="3600000" y="0"/>
                  </a:cubicBezTo>
                  <a:cubicBezTo>
                    <a:pt x="4488000" y="0"/>
                    <a:pt x="5892000" y="120000"/>
                    <a:pt x="6552000" y="216000"/>
                  </a:cubicBezTo>
                  <a:cubicBezTo>
                    <a:pt x="7212000" y="312000"/>
                    <a:pt x="7392000" y="516000"/>
                    <a:pt x="7560000" y="576000"/>
                  </a:cubicBezTo>
                </a:path>
              </a:pathLst>
            </a:cu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Text Box 12">
              <a:extLst>
                <a:ext uri="{FF2B5EF4-FFF2-40B4-BE49-F238E27FC236}">
                  <a16:creationId xmlns:a16="http://schemas.microsoft.com/office/drawing/2014/main" id="{A6491F36-5ACC-48AB-AC7F-F425D82F25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006775" y="106345140"/>
              <a:ext cx="464348" cy="413617"/>
            </a:xfrm>
            <a:prstGeom prst="rect">
              <a:avLst/>
            </a:prstGeom>
            <a:solidFill>
              <a:srgbClr val="CCCCFF"/>
            </a:solidFill>
            <a:ln w="12700" algn="in">
              <a:solidFill>
                <a:srgbClr val="9933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5400" b="0" i="0" u="none" strike="noStrike" cap="none" normalizeH="0" baseline="0" dirty="0">
                  <a:ln>
                    <a:noFill/>
                  </a:ln>
                  <a:solidFill>
                    <a:srgbClr val="008000"/>
                  </a:solidFill>
                  <a:effectLst/>
                  <a:latin typeface="Comic Sans MS" panose="030F0702030302020204" pitchFamily="66" charset="0"/>
                </a:rPr>
                <a:t>63</a:t>
              </a:r>
              <a:r>
                <a:rPr kumimoji="0" lang="fr-FR" altLang="fr-FR" sz="1400" b="0" i="0" u="none" strike="noStrike" cap="none" normalizeH="0" baseline="0" dirty="0">
                  <a:ln>
                    <a:noFill/>
                  </a:ln>
                  <a:solidFill>
                    <a:srgbClr val="008000"/>
                  </a:solidFill>
                  <a:effectLst/>
                  <a:latin typeface="Comic Sans MS" panose="030F0702030302020204" pitchFamily="66" charset="0"/>
                </a:rPr>
                <a:t>.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Text Box 13">
              <a:extLst>
                <a:ext uri="{FF2B5EF4-FFF2-40B4-BE49-F238E27FC236}">
                  <a16:creationId xmlns:a16="http://schemas.microsoft.com/office/drawing/2014/main" id="{57BABCAF-3C3E-43F3-9FB3-1C0269D95B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611818" y="106303778"/>
              <a:ext cx="333914" cy="413617"/>
            </a:xfrm>
            <a:prstGeom prst="rect">
              <a:avLst/>
            </a:prstGeom>
            <a:solidFill>
              <a:srgbClr val="FFFF99"/>
            </a:solidFill>
            <a:ln w="12700" algn="in">
              <a:solidFill>
                <a:srgbClr val="ED7D3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...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Text Box 14">
              <a:extLst>
                <a:ext uri="{FF2B5EF4-FFF2-40B4-BE49-F238E27FC236}">
                  <a16:creationId xmlns:a16="http://schemas.microsoft.com/office/drawing/2014/main" id="{EA1A817F-A7E9-476F-A2C7-3F5D9BF399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378079" y="105706331"/>
              <a:ext cx="333913" cy="413618"/>
            </a:xfrm>
            <a:prstGeom prst="rect">
              <a:avLst/>
            </a:prstGeom>
            <a:solidFill>
              <a:srgbClr val="FFFF99"/>
            </a:solidFill>
            <a:ln w="12700" algn="in">
              <a:solidFill>
                <a:srgbClr val="ED7D3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+...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Text Box 15">
              <a:extLst>
                <a:ext uri="{FF2B5EF4-FFF2-40B4-BE49-F238E27FC236}">
                  <a16:creationId xmlns:a16="http://schemas.microsoft.com/office/drawing/2014/main" id="{53B70908-1121-448F-8C64-569369EC98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981673" y="105625140"/>
              <a:ext cx="473217" cy="413617"/>
            </a:xfrm>
            <a:prstGeom prst="rect">
              <a:avLst/>
            </a:prstGeom>
            <a:solidFill>
              <a:srgbClr val="FFFF99"/>
            </a:solidFill>
            <a:ln w="12700" algn="in">
              <a:solidFill>
                <a:srgbClr val="ED7D3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+...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Text Box 16">
              <a:extLst>
                <a:ext uri="{FF2B5EF4-FFF2-40B4-BE49-F238E27FC236}">
                  <a16:creationId xmlns:a16="http://schemas.microsoft.com/office/drawing/2014/main" id="{AE7164AB-8955-408F-A47D-DD4E321EC3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846775" y="105121140"/>
              <a:ext cx="500869" cy="413617"/>
            </a:xfrm>
            <a:prstGeom prst="rect">
              <a:avLst/>
            </a:prstGeom>
            <a:solidFill>
              <a:srgbClr val="F8CBAD"/>
            </a:solidFill>
            <a:ln w="12700" algn="in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+....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19383CFA-0823-4539-9425-467D8A0F3E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851936" y="105949878"/>
              <a:ext cx="460962" cy="272920"/>
            </a:xfrm>
            <a:custGeom>
              <a:avLst/>
              <a:gdLst>
                <a:gd name="T0" fmla="*/ 0 w 7560000"/>
                <a:gd name="T1" fmla="*/ 504000 h 576000"/>
                <a:gd name="T2" fmla="*/ 1224000 w 7560000"/>
                <a:gd name="T3" fmla="*/ 216000 h 576000"/>
                <a:gd name="T4" fmla="*/ 3600000 w 7560000"/>
                <a:gd name="T5" fmla="*/ 0 h 576000"/>
                <a:gd name="T6" fmla="*/ 6552000 w 7560000"/>
                <a:gd name="T7" fmla="*/ 216000 h 576000"/>
                <a:gd name="T8" fmla="*/ 7560000 w 7560000"/>
                <a:gd name="T9" fmla="*/ 576000 h 576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60000" h="576000">
                  <a:moveTo>
                    <a:pt x="0" y="504000"/>
                  </a:moveTo>
                  <a:cubicBezTo>
                    <a:pt x="312000" y="402000"/>
                    <a:pt x="624000" y="300000"/>
                    <a:pt x="1224000" y="216000"/>
                  </a:cubicBezTo>
                  <a:cubicBezTo>
                    <a:pt x="1824000" y="132000"/>
                    <a:pt x="2712000" y="0"/>
                    <a:pt x="3600000" y="0"/>
                  </a:cubicBezTo>
                  <a:cubicBezTo>
                    <a:pt x="4488000" y="0"/>
                    <a:pt x="5892000" y="120000"/>
                    <a:pt x="6552000" y="216000"/>
                  </a:cubicBezTo>
                  <a:cubicBezTo>
                    <a:pt x="7212000" y="312000"/>
                    <a:pt x="7392000" y="516000"/>
                    <a:pt x="7560000" y="576000"/>
                  </a:cubicBezTo>
                </a:path>
              </a:pathLst>
            </a:cu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Text Box 18">
              <a:extLst>
                <a:ext uri="{FF2B5EF4-FFF2-40B4-BE49-F238E27FC236}">
                  <a16:creationId xmlns:a16="http://schemas.microsoft.com/office/drawing/2014/main" id="{488F7AF3-CD1D-4D27-A3B8-35E58341E3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615967" y="106297308"/>
              <a:ext cx="333914" cy="413617"/>
            </a:xfrm>
            <a:prstGeom prst="rect">
              <a:avLst/>
            </a:prstGeom>
            <a:solidFill>
              <a:srgbClr val="FFFF99"/>
            </a:solidFill>
            <a:ln w="12700" algn="in">
              <a:solidFill>
                <a:srgbClr val="ED7D3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...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Text Box 19">
              <a:extLst>
                <a:ext uri="{FF2B5EF4-FFF2-40B4-BE49-F238E27FC236}">
                  <a16:creationId xmlns:a16="http://schemas.microsoft.com/office/drawing/2014/main" id="{7AD4FF67-DFD4-468B-AF51-1BAC8CDEB9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908440" y="105717114"/>
              <a:ext cx="333913" cy="413618"/>
            </a:xfrm>
            <a:prstGeom prst="rect">
              <a:avLst/>
            </a:prstGeom>
            <a:solidFill>
              <a:srgbClr val="FFFF99"/>
            </a:solidFill>
            <a:ln w="12700" algn="in">
              <a:solidFill>
                <a:srgbClr val="ED7D3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+...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Line 20">
              <a:extLst>
                <a:ext uri="{FF2B5EF4-FFF2-40B4-BE49-F238E27FC236}">
                  <a16:creationId xmlns:a16="http://schemas.microsoft.com/office/drawing/2014/main" id="{3E3857A4-7C0D-4906-A0BD-38C190586A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772305" y="106067521"/>
              <a:ext cx="0" cy="275745"/>
            </a:xfrm>
            <a:prstGeom prst="line">
              <a:avLst/>
            </a:prstGeom>
            <a:noFill/>
            <a:ln w="57150" algn="ctr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Text Box 21">
              <a:extLst>
                <a:ext uri="{FF2B5EF4-FFF2-40B4-BE49-F238E27FC236}">
                  <a16:creationId xmlns:a16="http://schemas.microsoft.com/office/drawing/2014/main" id="{010814A5-9473-42FE-9DE7-F3B061B0ED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026750" y="106694850"/>
              <a:ext cx="581025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egoe UI Light" panose="020B0502040204020203" pitchFamily="34" charset="0"/>
                </a:rPr>
                <a:t>nombre de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egoe UI Light" panose="020B0502040204020203" pitchFamily="34" charset="0"/>
                </a:rPr>
                <a:t>départ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Text Box 22">
              <a:extLst>
                <a:ext uri="{FF2B5EF4-FFF2-40B4-BE49-F238E27FC236}">
                  <a16:creationId xmlns:a16="http://schemas.microsoft.com/office/drawing/2014/main" id="{36CF9775-3401-4C2F-A0C6-B5AD8B7E74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031675" y="106758757"/>
              <a:ext cx="457200" cy="504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 Light" panose="020B0502040204020203" pitchFamily="34" charset="0"/>
                </a:rPr>
                <a:t>nombre d’arrivée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979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9B3A0E-BFDB-4CFD-8406-1B77617A9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9-</a:t>
            </a:r>
          </a:p>
        </p:txBody>
      </p:sp>
      <p:sp>
        <p:nvSpPr>
          <p:cNvPr id="1030" name="Espace réservé du contenu 1029">
            <a:extLst>
              <a:ext uri="{FF2B5EF4-FFF2-40B4-BE49-F238E27FC236}">
                <a16:creationId xmlns:a16="http://schemas.microsoft.com/office/drawing/2014/main" id="{8B3F6B23-634E-42F2-B4E2-A6F2E2681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1600" dirty="0"/>
              <a:t>Connaitre le vocabulaire mathématique. </a:t>
            </a:r>
          </a:p>
          <a:p>
            <a:endParaRPr lang="fr-FR" sz="1600" dirty="0"/>
          </a:p>
          <a:p>
            <a:pPr marL="0" indent="0">
              <a:buNone/>
            </a:pPr>
            <a:r>
              <a:rPr lang="fr-FR" sz="4400" dirty="0"/>
              <a:t>C’est une ... 	</a:t>
            </a:r>
          </a:p>
          <a:p>
            <a:pPr marL="0" indent="0" algn="ctr">
              <a:buNone/>
            </a:pPr>
            <a:r>
              <a:rPr lang="fr-FR" sz="4400" dirty="0"/>
              <a:t>soustraction – addition</a:t>
            </a:r>
          </a:p>
          <a:p>
            <a:pPr marL="0" indent="0">
              <a:buNone/>
            </a:pPr>
            <a:r>
              <a:rPr lang="fr-FR" sz="4400" dirty="0"/>
              <a:t>Elle permet de calculer une …</a:t>
            </a:r>
          </a:p>
          <a:p>
            <a:pPr marL="0" indent="0" algn="ctr">
              <a:buNone/>
            </a:pPr>
            <a:r>
              <a:rPr lang="fr-FR" sz="4400" dirty="0"/>
              <a:t>somme-différence</a:t>
            </a:r>
          </a:p>
        </p:txBody>
      </p:sp>
      <p:pic>
        <p:nvPicPr>
          <p:cNvPr id="1033" name="Image 1032">
            <a:extLst>
              <a:ext uri="{FF2B5EF4-FFF2-40B4-BE49-F238E27FC236}">
                <a16:creationId xmlns:a16="http://schemas.microsoft.com/office/drawing/2014/main" id="{3E4BB6C4-55BA-49B5-86FC-78B67DA7C2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5573" y="916694"/>
            <a:ext cx="1341646" cy="1335844"/>
          </a:xfrm>
          <a:prstGeom prst="rect">
            <a:avLst/>
          </a:prstGeom>
        </p:spPr>
      </p:pic>
      <p:pic>
        <p:nvPicPr>
          <p:cNvPr id="1034" name="Image 1033">
            <a:extLst>
              <a:ext uri="{FF2B5EF4-FFF2-40B4-BE49-F238E27FC236}">
                <a16:creationId xmlns:a16="http://schemas.microsoft.com/office/drawing/2014/main" id="{8F6971B0-5CE4-45A9-B329-6F15E72C08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6178" y="939837"/>
            <a:ext cx="194622" cy="1322146"/>
          </a:xfrm>
          <a:prstGeom prst="rect">
            <a:avLst/>
          </a:prstGeom>
        </p:spPr>
      </p:pic>
      <p:pic>
        <p:nvPicPr>
          <p:cNvPr id="53" name="Image 52">
            <a:extLst>
              <a:ext uri="{FF2B5EF4-FFF2-40B4-BE49-F238E27FC236}">
                <a16:creationId xmlns:a16="http://schemas.microsoft.com/office/drawing/2014/main" id="{9C592372-C74A-40A1-818C-0AA31C10A6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5889" y="939837"/>
            <a:ext cx="194622" cy="1322146"/>
          </a:xfrm>
          <a:prstGeom prst="rect">
            <a:avLst/>
          </a:prstGeom>
        </p:spPr>
      </p:pic>
      <p:pic>
        <p:nvPicPr>
          <p:cNvPr id="54" name="Image 53">
            <a:extLst>
              <a:ext uri="{FF2B5EF4-FFF2-40B4-BE49-F238E27FC236}">
                <a16:creationId xmlns:a16="http://schemas.microsoft.com/office/drawing/2014/main" id="{FDD60273-FE0A-419B-A7AA-C2889B9451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916694"/>
            <a:ext cx="194622" cy="1322146"/>
          </a:xfrm>
          <a:prstGeom prst="rect">
            <a:avLst/>
          </a:prstGeom>
        </p:spPr>
      </p:pic>
      <p:pic>
        <p:nvPicPr>
          <p:cNvPr id="1035" name="Image 1034">
            <a:extLst>
              <a:ext uri="{FF2B5EF4-FFF2-40B4-BE49-F238E27FC236}">
                <a16:creationId xmlns:a16="http://schemas.microsoft.com/office/drawing/2014/main" id="{C88CAB6A-21B5-4EE6-A360-94D14EA3D6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6554" y="979508"/>
            <a:ext cx="235713" cy="226172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4A64CC2A-4640-44DB-AFC6-44BF1F6CA6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3531" y="1223082"/>
            <a:ext cx="235713" cy="226172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FC26CE78-91CE-48D8-8FE5-EA910B7764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5027" y="1472147"/>
            <a:ext cx="235713" cy="226172"/>
          </a:xfrm>
          <a:prstGeom prst="rect">
            <a:avLst/>
          </a:prstGeom>
        </p:spPr>
      </p:pic>
      <p:pic>
        <p:nvPicPr>
          <p:cNvPr id="58" name="Image 57">
            <a:extLst>
              <a:ext uri="{FF2B5EF4-FFF2-40B4-BE49-F238E27FC236}">
                <a16:creationId xmlns:a16="http://schemas.microsoft.com/office/drawing/2014/main" id="{DF5873A1-7C6F-4D26-82D5-F112CE2187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37484" y="1481918"/>
            <a:ext cx="235713" cy="226172"/>
          </a:xfrm>
          <a:prstGeom prst="rect">
            <a:avLst/>
          </a:prstGeom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id="{6564CB18-286E-433E-AEE5-DE9637D45C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5791" y="1064036"/>
            <a:ext cx="235713" cy="226172"/>
          </a:xfrm>
          <a:prstGeom prst="rect">
            <a:avLst/>
          </a:prstGeom>
        </p:spPr>
      </p:pic>
      <p:pic>
        <p:nvPicPr>
          <p:cNvPr id="60" name="Image 59">
            <a:extLst>
              <a:ext uri="{FF2B5EF4-FFF2-40B4-BE49-F238E27FC236}">
                <a16:creationId xmlns:a16="http://schemas.microsoft.com/office/drawing/2014/main" id="{535CFB30-696F-4657-967D-35EC98129B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37485" y="1021324"/>
            <a:ext cx="235713" cy="226172"/>
          </a:xfrm>
          <a:prstGeom prst="rect">
            <a:avLst/>
          </a:prstGeom>
        </p:spPr>
      </p:pic>
      <p:cxnSp>
        <p:nvCxnSpPr>
          <p:cNvPr id="1037" name="Connecteur droit 1036">
            <a:extLst>
              <a:ext uri="{FF2B5EF4-FFF2-40B4-BE49-F238E27FC236}">
                <a16:creationId xmlns:a16="http://schemas.microsoft.com/office/drawing/2014/main" id="{930B383C-9CA2-438C-8146-4A6F4F8A3261}"/>
              </a:ext>
            </a:extLst>
          </p:cNvPr>
          <p:cNvCxnSpPr>
            <a:cxnSpLocks/>
          </p:cNvCxnSpPr>
          <p:nvPr/>
        </p:nvCxnSpPr>
        <p:spPr>
          <a:xfrm>
            <a:off x="6705600" y="649357"/>
            <a:ext cx="170692" cy="174828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Connecteur droit 1038">
            <a:extLst>
              <a:ext uri="{FF2B5EF4-FFF2-40B4-BE49-F238E27FC236}">
                <a16:creationId xmlns:a16="http://schemas.microsoft.com/office/drawing/2014/main" id="{2ACB3E3C-DE9D-4042-913C-C362065356BE}"/>
              </a:ext>
            </a:extLst>
          </p:cNvPr>
          <p:cNvCxnSpPr>
            <a:cxnSpLocks/>
          </p:cNvCxnSpPr>
          <p:nvPr/>
        </p:nvCxnSpPr>
        <p:spPr>
          <a:xfrm>
            <a:off x="8155791" y="1021324"/>
            <a:ext cx="186262" cy="3148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>
            <a:extLst>
              <a:ext uri="{FF2B5EF4-FFF2-40B4-BE49-F238E27FC236}">
                <a16:creationId xmlns:a16="http://schemas.microsoft.com/office/drawing/2014/main" id="{26F1B673-F867-4135-8BA7-94FB5C68A94F}"/>
              </a:ext>
            </a:extLst>
          </p:cNvPr>
          <p:cNvCxnSpPr>
            <a:cxnSpLocks/>
          </p:cNvCxnSpPr>
          <p:nvPr/>
        </p:nvCxnSpPr>
        <p:spPr>
          <a:xfrm>
            <a:off x="7301770" y="1172177"/>
            <a:ext cx="186262" cy="3148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>
            <a:extLst>
              <a:ext uri="{FF2B5EF4-FFF2-40B4-BE49-F238E27FC236}">
                <a16:creationId xmlns:a16="http://schemas.microsoft.com/office/drawing/2014/main" id="{ED9842B4-545B-4DD1-8FFD-7B12F98B0206}"/>
              </a:ext>
            </a:extLst>
          </p:cNvPr>
          <p:cNvCxnSpPr>
            <a:cxnSpLocks/>
          </p:cNvCxnSpPr>
          <p:nvPr/>
        </p:nvCxnSpPr>
        <p:spPr>
          <a:xfrm>
            <a:off x="7537484" y="985818"/>
            <a:ext cx="186262" cy="3148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46139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177</Words>
  <Application>Microsoft Office PowerPoint</Application>
  <PresentationFormat>Grand écran</PresentationFormat>
  <Paragraphs>57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Segoe UI Light</vt:lpstr>
      <vt:lpstr>Thème Office</vt:lpstr>
      <vt:lpstr>1-</vt:lpstr>
      <vt:lpstr>2-</vt:lpstr>
      <vt:lpstr>3-</vt:lpstr>
      <vt:lpstr>4-</vt:lpstr>
      <vt:lpstr>5-</vt:lpstr>
      <vt:lpstr>6-</vt:lpstr>
      <vt:lpstr>7-</vt:lpstr>
      <vt:lpstr>8-</vt:lpstr>
      <vt:lpstr>9-</vt:lpstr>
      <vt:lpstr>10-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</dc:title>
  <dc:creator>Celine ROQUE</dc:creator>
  <cp:lastModifiedBy>Celine ROQUE</cp:lastModifiedBy>
  <cp:revision>27</cp:revision>
  <dcterms:created xsi:type="dcterms:W3CDTF">2019-01-05T09:58:09Z</dcterms:created>
  <dcterms:modified xsi:type="dcterms:W3CDTF">2019-01-05T17:35:26Z</dcterms:modified>
</cp:coreProperties>
</file>