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320" r:id="rId2"/>
    <p:sldId id="321" r:id="rId3"/>
    <p:sldId id="322" r:id="rId4"/>
    <p:sldId id="323" r:id="rId5"/>
    <p:sldId id="324" r:id="rId6"/>
    <p:sldId id="325" r:id="rId7"/>
    <p:sldId id="326" r:id="rId8"/>
    <p:sldId id="327" r:id="rId9"/>
    <p:sldId id="328" r:id="rId10"/>
    <p:sldId id="329" r:id="rId11"/>
    <p:sldId id="330" r:id="rId12"/>
    <p:sldId id="331" r:id="rId13"/>
    <p:sldId id="332" r:id="rId14"/>
    <p:sldId id="333" r:id="rId15"/>
    <p:sldId id="334" r:id="rId16"/>
    <p:sldId id="335" r:id="rId17"/>
    <p:sldId id="336" r:id="rId18"/>
    <p:sldId id="337" r:id="rId19"/>
    <p:sldId id="338" r:id="rId20"/>
    <p:sldId id="339" r:id="rId21"/>
  </p:sldIdLst>
  <p:sldSz cx="9144000" cy="6858000" type="screen4x3"/>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aximized">
    <p:restoredLeft sz="15735" autoAdjust="0"/>
    <p:restoredTop sz="94660"/>
  </p:normalViewPr>
  <p:slideViewPr>
    <p:cSldViewPr>
      <p:cViewPr varScale="1">
        <p:scale>
          <a:sx n="73" d="100"/>
          <a:sy n="73" d="100"/>
        </p:scale>
        <p:origin x="-1062" y="-10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5"/>
            <a:ext cx="7772400" cy="1470025"/>
          </a:xfrm>
        </p:spPr>
        <p:txBody>
          <a:bodyPr/>
          <a:lstStyle/>
          <a:p>
            <a:r>
              <a:rPr lang="fr-FR" smtClean="0"/>
              <a:t>Cliquez pour modifier le style du titre</a:t>
            </a:r>
            <a:endParaRPr lang="fr-FR"/>
          </a:p>
        </p:txBody>
      </p:sp>
      <p:sp>
        <p:nvSpPr>
          <p:cNvPr id="3" name="Sous-titr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smtClean="0"/>
              <a:t>Cliquez pour modifier le style des sous-titres du masque</a:t>
            </a:r>
            <a:endParaRPr lang="fr-FR"/>
          </a:p>
        </p:txBody>
      </p:sp>
      <p:sp>
        <p:nvSpPr>
          <p:cNvPr id="4" name="Espace réservé de la date 3"/>
          <p:cNvSpPr>
            <a:spLocks noGrp="1"/>
          </p:cNvSpPr>
          <p:nvPr>
            <p:ph type="dt" sz="half" idx="10"/>
          </p:nvPr>
        </p:nvSpPr>
        <p:spPr/>
        <p:txBody>
          <a:bodyPr/>
          <a:lstStyle/>
          <a:p>
            <a:fld id="{3483543A-B875-409D-A817-2F22C009F1BC}" type="datetimeFigureOut">
              <a:rPr lang="fr-FR" smtClean="0"/>
              <a:pPr/>
              <a:t>03/03/2021</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2DDA457E-ED4E-4E72-8FD4-047F9510797C}" type="slidenum">
              <a:rPr lang="fr-FR" smtClean="0"/>
              <a:pPr/>
              <a:t>‹N°›</a:t>
            </a:fld>
            <a:endParaRPr lang="fr-F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texte vertical 2"/>
          <p:cNvSpPr>
            <a:spLocks noGrp="1"/>
          </p:cNvSpPr>
          <p:nvPr>
            <p:ph type="body" orient="vert" idx="1"/>
          </p:nvPr>
        </p:nvSpPr>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3483543A-B875-409D-A817-2F22C009F1BC}" type="datetimeFigureOut">
              <a:rPr lang="fr-FR" smtClean="0"/>
              <a:pPr/>
              <a:t>03/03/2021</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2DDA457E-ED4E-4E72-8FD4-047F9510797C}" type="slidenum">
              <a:rPr lang="fr-FR" smtClean="0"/>
              <a:pPr/>
              <a:t>‹N°›</a:t>
            </a:fld>
            <a:endParaRPr lang="fr-F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p:spPr>
        <p:txBody>
          <a:bodyPr vert="eaVert"/>
          <a:lstStyle/>
          <a:p>
            <a:r>
              <a:rPr lang="fr-FR" smtClean="0"/>
              <a:t>Cliquez pour modifier le style du titre</a:t>
            </a:r>
            <a:endParaRPr lang="fr-FR"/>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3483543A-B875-409D-A817-2F22C009F1BC}" type="datetimeFigureOut">
              <a:rPr lang="fr-FR" smtClean="0"/>
              <a:pPr/>
              <a:t>03/03/2021</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2DDA457E-ED4E-4E72-8FD4-047F9510797C}" type="slidenum">
              <a:rPr lang="fr-FR" smtClean="0"/>
              <a:pPr/>
              <a:t>‹N°›</a:t>
            </a:fld>
            <a:endParaRPr lang="fr-F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contenu 2"/>
          <p:cNvSpPr>
            <a:spLocks noGrp="1"/>
          </p:cNvSpPr>
          <p:nvPr>
            <p:ph idx="1"/>
          </p:nvPr>
        </p:nvSpPr>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3483543A-B875-409D-A817-2F22C009F1BC}" type="datetimeFigureOut">
              <a:rPr lang="fr-FR" smtClean="0"/>
              <a:pPr/>
              <a:t>03/03/2021</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2DDA457E-ED4E-4E72-8FD4-047F9510797C}" type="slidenum">
              <a:rPr lang="fr-FR" smtClean="0"/>
              <a:pPr/>
              <a:t>‹N°›</a:t>
            </a:fld>
            <a:endParaRPr lang="fr-F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FR" smtClean="0"/>
              <a:t>Cliquez pour modifier le style du titre</a:t>
            </a:r>
            <a:endParaRPr lang="fr-FR"/>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Cliquez pour modifier les styles du texte du masque</a:t>
            </a:r>
          </a:p>
        </p:txBody>
      </p:sp>
      <p:sp>
        <p:nvSpPr>
          <p:cNvPr id="4" name="Espace réservé de la date 3"/>
          <p:cNvSpPr>
            <a:spLocks noGrp="1"/>
          </p:cNvSpPr>
          <p:nvPr>
            <p:ph type="dt" sz="half" idx="10"/>
          </p:nvPr>
        </p:nvSpPr>
        <p:spPr/>
        <p:txBody>
          <a:bodyPr/>
          <a:lstStyle/>
          <a:p>
            <a:fld id="{3483543A-B875-409D-A817-2F22C009F1BC}" type="datetimeFigureOut">
              <a:rPr lang="fr-FR" smtClean="0"/>
              <a:pPr/>
              <a:t>03/03/2021</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2DDA457E-ED4E-4E72-8FD4-047F9510797C}" type="slidenum">
              <a:rPr lang="fr-FR" smtClean="0"/>
              <a:pPr/>
              <a:t>‹N°›</a:t>
            </a:fld>
            <a:endParaRPr lang="fr-F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contenu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e la date 4"/>
          <p:cNvSpPr>
            <a:spLocks noGrp="1"/>
          </p:cNvSpPr>
          <p:nvPr>
            <p:ph type="dt" sz="half" idx="10"/>
          </p:nvPr>
        </p:nvSpPr>
        <p:spPr/>
        <p:txBody>
          <a:bodyPr/>
          <a:lstStyle/>
          <a:p>
            <a:fld id="{3483543A-B875-409D-A817-2F22C009F1BC}" type="datetimeFigureOut">
              <a:rPr lang="fr-FR" smtClean="0"/>
              <a:pPr/>
              <a:t>03/03/2021</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2DDA457E-ED4E-4E72-8FD4-047F9510797C}" type="slidenum">
              <a:rPr lang="fr-FR" smtClean="0"/>
              <a:pPr/>
              <a:t>‹N°›</a:t>
            </a:fld>
            <a:endParaRPr lang="fr-F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lvl1pPr>
          </a:lstStyle>
          <a:p>
            <a:r>
              <a:rPr lang="fr-FR" smtClean="0"/>
              <a:t>Cliquez pour modifier le style du titre</a:t>
            </a:r>
            <a:endParaRPr lang="fr-FR"/>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7" name="Espace réservé de la date 6"/>
          <p:cNvSpPr>
            <a:spLocks noGrp="1"/>
          </p:cNvSpPr>
          <p:nvPr>
            <p:ph type="dt" sz="half" idx="10"/>
          </p:nvPr>
        </p:nvSpPr>
        <p:spPr/>
        <p:txBody>
          <a:bodyPr/>
          <a:lstStyle/>
          <a:p>
            <a:fld id="{3483543A-B875-409D-A817-2F22C009F1BC}" type="datetimeFigureOut">
              <a:rPr lang="fr-FR" smtClean="0"/>
              <a:pPr/>
              <a:t>03/03/2021</a:t>
            </a:fld>
            <a:endParaRPr lang="fr-FR"/>
          </a:p>
        </p:txBody>
      </p:sp>
      <p:sp>
        <p:nvSpPr>
          <p:cNvPr id="8" name="Espace réservé du pied de page 7"/>
          <p:cNvSpPr>
            <a:spLocks noGrp="1"/>
          </p:cNvSpPr>
          <p:nvPr>
            <p:ph type="ftr" sz="quarter" idx="11"/>
          </p:nvPr>
        </p:nvSpPr>
        <p:spPr/>
        <p:txBody>
          <a:bodyPr/>
          <a:lstStyle/>
          <a:p>
            <a:endParaRPr lang="fr-FR"/>
          </a:p>
        </p:txBody>
      </p:sp>
      <p:sp>
        <p:nvSpPr>
          <p:cNvPr id="9" name="Espace réservé du numéro de diapositive 8"/>
          <p:cNvSpPr>
            <a:spLocks noGrp="1"/>
          </p:cNvSpPr>
          <p:nvPr>
            <p:ph type="sldNum" sz="quarter" idx="12"/>
          </p:nvPr>
        </p:nvSpPr>
        <p:spPr/>
        <p:txBody>
          <a:bodyPr/>
          <a:lstStyle/>
          <a:p>
            <a:fld id="{2DDA457E-ED4E-4E72-8FD4-047F9510797C}" type="slidenum">
              <a:rPr lang="fr-FR" smtClean="0"/>
              <a:pPr/>
              <a:t>‹N°›</a:t>
            </a:fld>
            <a:endParaRPr lang="fr-F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e la date 2"/>
          <p:cNvSpPr>
            <a:spLocks noGrp="1"/>
          </p:cNvSpPr>
          <p:nvPr>
            <p:ph type="dt" sz="half" idx="10"/>
          </p:nvPr>
        </p:nvSpPr>
        <p:spPr/>
        <p:txBody>
          <a:bodyPr/>
          <a:lstStyle/>
          <a:p>
            <a:fld id="{3483543A-B875-409D-A817-2F22C009F1BC}" type="datetimeFigureOut">
              <a:rPr lang="fr-FR" smtClean="0"/>
              <a:pPr/>
              <a:t>03/03/2021</a:t>
            </a:fld>
            <a:endParaRPr lang="fr-FR"/>
          </a:p>
        </p:txBody>
      </p:sp>
      <p:sp>
        <p:nvSpPr>
          <p:cNvPr id="4" name="Espace réservé du pied de page 3"/>
          <p:cNvSpPr>
            <a:spLocks noGrp="1"/>
          </p:cNvSpPr>
          <p:nvPr>
            <p:ph type="ftr" sz="quarter" idx="11"/>
          </p:nvPr>
        </p:nvSpPr>
        <p:spPr/>
        <p:txBody>
          <a:bodyPr/>
          <a:lstStyle/>
          <a:p>
            <a:endParaRPr lang="fr-FR"/>
          </a:p>
        </p:txBody>
      </p:sp>
      <p:sp>
        <p:nvSpPr>
          <p:cNvPr id="5" name="Espace réservé du numéro de diapositive 4"/>
          <p:cNvSpPr>
            <a:spLocks noGrp="1"/>
          </p:cNvSpPr>
          <p:nvPr>
            <p:ph type="sldNum" sz="quarter" idx="12"/>
          </p:nvPr>
        </p:nvSpPr>
        <p:spPr/>
        <p:txBody>
          <a:bodyPr/>
          <a:lstStyle/>
          <a:p>
            <a:fld id="{2DDA457E-ED4E-4E72-8FD4-047F9510797C}" type="slidenum">
              <a:rPr lang="fr-FR" smtClean="0"/>
              <a:pPr/>
              <a:t>‹N°›</a:t>
            </a:fld>
            <a:endParaRPr lang="fr-F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3483543A-B875-409D-A817-2F22C009F1BC}" type="datetimeFigureOut">
              <a:rPr lang="fr-FR" smtClean="0"/>
              <a:pPr/>
              <a:t>03/03/2021</a:t>
            </a:fld>
            <a:endParaRPr lang="fr-FR"/>
          </a:p>
        </p:txBody>
      </p:sp>
      <p:sp>
        <p:nvSpPr>
          <p:cNvPr id="3" name="Espace réservé du pied de page 2"/>
          <p:cNvSpPr>
            <a:spLocks noGrp="1"/>
          </p:cNvSpPr>
          <p:nvPr>
            <p:ph type="ftr" sz="quarter" idx="11"/>
          </p:nvPr>
        </p:nvSpPr>
        <p:spPr/>
        <p:txBody>
          <a:bodyPr/>
          <a:lstStyle/>
          <a:p>
            <a:endParaRPr lang="fr-FR"/>
          </a:p>
        </p:txBody>
      </p:sp>
      <p:sp>
        <p:nvSpPr>
          <p:cNvPr id="4" name="Espace réservé du numéro de diapositive 3"/>
          <p:cNvSpPr>
            <a:spLocks noGrp="1"/>
          </p:cNvSpPr>
          <p:nvPr>
            <p:ph type="sldNum" sz="quarter" idx="12"/>
          </p:nvPr>
        </p:nvSpPr>
        <p:spPr/>
        <p:txBody>
          <a:bodyPr/>
          <a:lstStyle/>
          <a:p>
            <a:fld id="{2DDA457E-ED4E-4E72-8FD4-047F9510797C}" type="slidenum">
              <a:rPr lang="fr-FR" smtClean="0"/>
              <a:pPr/>
              <a:t>‹N°›</a:t>
            </a:fld>
            <a:endParaRPr lang="fr-F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fr-FR" smtClean="0"/>
              <a:t>Cliquez pour modifier le style du titre</a:t>
            </a:r>
            <a:endParaRPr lang="fr-FR"/>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Espace réservé de la date 4"/>
          <p:cNvSpPr>
            <a:spLocks noGrp="1"/>
          </p:cNvSpPr>
          <p:nvPr>
            <p:ph type="dt" sz="half" idx="10"/>
          </p:nvPr>
        </p:nvSpPr>
        <p:spPr/>
        <p:txBody>
          <a:bodyPr/>
          <a:lstStyle/>
          <a:p>
            <a:fld id="{3483543A-B875-409D-A817-2F22C009F1BC}" type="datetimeFigureOut">
              <a:rPr lang="fr-FR" smtClean="0"/>
              <a:pPr/>
              <a:t>03/03/2021</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2DDA457E-ED4E-4E72-8FD4-047F9510797C}" type="slidenum">
              <a:rPr lang="fr-FR" smtClean="0"/>
              <a:pPr/>
              <a:t>‹N°›</a:t>
            </a:fld>
            <a:endParaRPr lang="fr-F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FR" smtClean="0"/>
              <a:t>Cliquez pour modifier le style du titre</a:t>
            </a:r>
            <a:endParaRPr lang="fr-FR"/>
          </a:p>
        </p:txBody>
      </p:sp>
      <p:sp>
        <p:nvSpPr>
          <p:cNvPr id="3" name="Espace réservé pour une imag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Espace réservé de la date 4"/>
          <p:cNvSpPr>
            <a:spLocks noGrp="1"/>
          </p:cNvSpPr>
          <p:nvPr>
            <p:ph type="dt" sz="half" idx="10"/>
          </p:nvPr>
        </p:nvSpPr>
        <p:spPr/>
        <p:txBody>
          <a:bodyPr/>
          <a:lstStyle/>
          <a:p>
            <a:fld id="{3483543A-B875-409D-A817-2F22C009F1BC}" type="datetimeFigureOut">
              <a:rPr lang="fr-FR" smtClean="0"/>
              <a:pPr/>
              <a:t>03/03/2021</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2DDA457E-ED4E-4E72-8FD4-047F9510797C}" type="slidenum">
              <a:rPr lang="fr-FR" smtClean="0"/>
              <a:pPr/>
              <a:t>‹N°›</a:t>
            </a:fld>
            <a:endParaRPr lang="fr-F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fr-FR" smtClean="0"/>
              <a:t>Cliquez pour modifier le style du titre</a:t>
            </a:r>
            <a:endParaRPr lang="fr-FR"/>
          </a:p>
        </p:txBody>
      </p:sp>
      <p:sp>
        <p:nvSpPr>
          <p:cNvPr id="3" name="Espace réservé du texte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483543A-B875-409D-A817-2F22C009F1BC}" type="datetimeFigureOut">
              <a:rPr lang="fr-FR" smtClean="0"/>
              <a:pPr/>
              <a:t>03/03/2021</a:t>
            </a:fld>
            <a:endParaRPr lang="fr-FR"/>
          </a:p>
        </p:txBody>
      </p:sp>
      <p:sp>
        <p:nvSpPr>
          <p:cNvPr id="5" name="Espace réservé du pied de page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Espace réservé du numéro de diapositive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DDA457E-ED4E-4E72-8FD4-047F9510797C}" type="slidenum">
              <a:rPr lang="fr-FR" smtClean="0"/>
              <a:pPr/>
              <a:t>‹N°›</a:t>
            </a:fld>
            <a:endParaRPr lang="fr-F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51520" y="81200"/>
            <a:ext cx="8712968" cy="6232475"/>
          </a:xfrm>
          <a:prstGeom prst="rect">
            <a:avLst/>
          </a:prstGeom>
        </p:spPr>
        <p:txBody>
          <a:bodyPr wrap="square">
            <a:spAutoFit/>
          </a:bodyPr>
          <a:lstStyle/>
          <a:p>
            <a:pPr algn="just"/>
            <a:r>
              <a:rPr lang="fr-FR" sz="2100" b="1" dirty="0" smtClean="0"/>
              <a:t>Texte 23 - Enquête au château fort (2) : Un heureux dénouement</a:t>
            </a:r>
            <a:endParaRPr lang="fr-FR" sz="2100" dirty="0" smtClean="0"/>
          </a:p>
          <a:p>
            <a:pPr algn="just"/>
            <a:endParaRPr lang="fr-FR" dirty="0" smtClean="0"/>
          </a:p>
          <a:p>
            <a:pPr algn="just"/>
            <a:r>
              <a:rPr lang="fr-FR" sz="2400" dirty="0" smtClean="0"/>
              <a:t>L’animal </a:t>
            </a:r>
            <a:r>
              <a:rPr lang="fr-FR" sz="2400" dirty="0" smtClean="0"/>
              <a:t>fait son entrée. Au début, les convives bavardent et ne lui accordent guère d’attention. Puis, soudain, c’est le silence : le singe saute sur l’épaule d’Aymar. Celui-ci, furieux, veut chasser l'animal, mais le singe est vif et malin. Il enfile sa patte dans le pourpoint d'Aymar et en retire le manuscrit. Le roi l'observe avec intérêt. Puis, le plus tranquillement du monde, le singe se dirige vers le roi et pose le manuscrit devant lui. </a:t>
            </a:r>
          </a:p>
          <a:p>
            <a:pPr algn="just"/>
            <a:r>
              <a:rPr lang="fr-FR" sz="2400" dirty="0" smtClean="0"/>
              <a:t>Pierre est près du roi. Il retient son souffle. Le roi donne le manuscrit au jeune scribe. </a:t>
            </a:r>
          </a:p>
          <a:p>
            <a:pPr algn="just"/>
            <a:r>
              <a:rPr lang="fr-FR" sz="2400" i="1" dirty="0" smtClean="0"/>
              <a:t>Pour Aymar, lit Pierre, voici la formule qui lui permettra de devenir plus riche que le roi... </a:t>
            </a:r>
          </a:p>
          <a:p>
            <a:pPr algn="just"/>
            <a:r>
              <a:rPr lang="fr-FR" sz="2400" dirty="0" smtClean="0"/>
              <a:t>-Jetez Aymar dans un cachot, ordonne alors le roi, aux hommes de garde. Qu’il reste en prison pour toujours! </a:t>
            </a:r>
          </a:p>
          <a:p>
            <a:pPr algn="just"/>
            <a:r>
              <a:rPr lang="fr-FR" sz="2400" dirty="0" smtClean="0"/>
              <a:t>Le </a:t>
            </a:r>
            <a:r>
              <a:rPr lang="fr-FR" sz="2400" dirty="0" smtClean="0"/>
              <a:t>roi félicite ensuite Guillaume pour son courage et son intelligence. Puis, il décide de le prendre avec Pierre à son service.</a:t>
            </a:r>
            <a:endParaRPr lang="fr-FR" sz="2000" dirty="0" smtClean="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51520" y="81200"/>
            <a:ext cx="8712968" cy="6232475"/>
          </a:xfrm>
          <a:prstGeom prst="rect">
            <a:avLst/>
          </a:prstGeom>
        </p:spPr>
        <p:txBody>
          <a:bodyPr wrap="square">
            <a:spAutoFit/>
          </a:bodyPr>
          <a:lstStyle/>
          <a:p>
            <a:pPr algn="just"/>
            <a:r>
              <a:rPr lang="fr-FR" sz="2100" b="1" dirty="0" smtClean="0"/>
              <a:t>Texte 23 - Enquête au château fort (2) : Un heureux dénouement</a:t>
            </a:r>
            <a:endParaRPr lang="fr-FR" sz="2100" dirty="0" smtClean="0"/>
          </a:p>
          <a:p>
            <a:pPr algn="just"/>
            <a:endParaRPr lang="fr-FR" dirty="0" smtClean="0"/>
          </a:p>
          <a:p>
            <a:pPr algn="just"/>
            <a:r>
              <a:rPr lang="fr-FR" sz="2400" b="1" dirty="0" smtClean="0">
                <a:solidFill>
                  <a:srgbClr val="0070C0"/>
                </a:solidFill>
              </a:rPr>
              <a:t>L’animal</a:t>
            </a:r>
            <a:r>
              <a:rPr lang="fr-FR" sz="2400" dirty="0" smtClean="0"/>
              <a:t> </a:t>
            </a:r>
            <a:r>
              <a:rPr lang="fr-FR" sz="2400" b="1" dirty="0" smtClean="0">
                <a:solidFill>
                  <a:srgbClr val="FF0000"/>
                </a:solidFill>
              </a:rPr>
              <a:t>fit</a:t>
            </a:r>
            <a:r>
              <a:rPr lang="fr-FR" sz="2400" dirty="0" smtClean="0"/>
              <a:t> son </a:t>
            </a:r>
            <a:r>
              <a:rPr lang="fr-FR" sz="2400" dirty="0" smtClean="0"/>
              <a:t>entrée. Au début, </a:t>
            </a:r>
            <a:r>
              <a:rPr lang="fr-FR" sz="2400" b="1" dirty="0" smtClean="0">
                <a:solidFill>
                  <a:srgbClr val="0070C0"/>
                </a:solidFill>
              </a:rPr>
              <a:t>les convives </a:t>
            </a:r>
            <a:r>
              <a:rPr lang="fr-FR" sz="2400" b="1" dirty="0" smtClean="0">
                <a:solidFill>
                  <a:srgbClr val="FFC000"/>
                </a:solidFill>
              </a:rPr>
              <a:t>bavardaient</a:t>
            </a:r>
            <a:r>
              <a:rPr lang="fr-FR" sz="2400" dirty="0" smtClean="0"/>
              <a:t> </a:t>
            </a:r>
            <a:r>
              <a:rPr lang="fr-FR" sz="2400" dirty="0" smtClean="0"/>
              <a:t>et </a:t>
            </a:r>
            <a:r>
              <a:rPr lang="fr-FR" sz="2400" dirty="0" smtClean="0"/>
              <a:t>ne lui </a:t>
            </a:r>
            <a:r>
              <a:rPr lang="fr-FR" sz="2400" b="1" dirty="0" smtClean="0">
                <a:solidFill>
                  <a:srgbClr val="FF0000"/>
                </a:solidFill>
              </a:rPr>
              <a:t>accordèrent</a:t>
            </a:r>
            <a:r>
              <a:rPr lang="fr-FR" sz="2400" dirty="0" smtClean="0"/>
              <a:t> </a:t>
            </a:r>
            <a:r>
              <a:rPr lang="fr-FR" sz="2400" dirty="0" smtClean="0"/>
              <a:t>guère d’attention. Puis, soudain, </a:t>
            </a:r>
            <a:r>
              <a:rPr lang="fr-FR" sz="2400" b="1" dirty="0" smtClean="0">
                <a:solidFill>
                  <a:srgbClr val="0070C0"/>
                </a:solidFill>
              </a:rPr>
              <a:t>ce</a:t>
            </a:r>
            <a:r>
              <a:rPr lang="fr-FR" sz="2400" dirty="0" smtClean="0"/>
              <a:t> </a:t>
            </a:r>
            <a:r>
              <a:rPr lang="fr-FR" sz="2400" b="1" dirty="0" smtClean="0">
                <a:solidFill>
                  <a:srgbClr val="FF0000"/>
                </a:solidFill>
              </a:rPr>
              <a:t>fut</a:t>
            </a:r>
            <a:r>
              <a:rPr lang="fr-FR" sz="2400" dirty="0" smtClean="0"/>
              <a:t> </a:t>
            </a:r>
            <a:r>
              <a:rPr lang="fr-FR" sz="2400" dirty="0" smtClean="0"/>
              <a:t>le silence : </a:t>
            </a:r>
            <a:r>
              <a:rPr lang="fr-FR" sz="2400" b="1" dirty="0" smtClean="0">
                <a:solidFill>
                  <a:srgbClr val="0070C0"/>
                </a:solidFill>
              </a:rPr>
              <a:t>le singe </a:t>
            </a:r>
            <a:r>
              <a:rPr lang="fr-FR" sz="2400" b="1" dirty="0" smtClean="0">
                <a:solidFill>
                  <a:srgbClr val="FF0000"/>
                </a:solidFill>
              </a:rPr>
              <a:t>sauta</a:t>
            </a:r>
            <a:r>
              <a:rPr lang="fr-FR" sz="2400" dirty="0" smtClean="0"/>
              <a:t> </a:t>
            </a:r>
            <a:r>
              <a:rPr lang="fr-FR" sz="2400" dirty="0" smtClean="0"/>
              <a:t>sur l’épaule d’Aymar. </a:t>
            </a:r>
            <a:r>
              <a:rPr lang="fr-FR" sz="2400" b="1" dirty="0" smtClean="0">
                <a:solidFill>
                  <a:srgbClr val="0070C0"/>
                </a:solidFill>
              </a:rPr>
              <a:t>Celui-ci</a:t>
            </a:r>
            <a:r>
              <a:rPr lang="fr-FR" sz="2400" dirty="0" smtClean="0"/>
              <a:t>, furieux, </a:t>
            </a:r>
            <a:r>
              <a:rPr lang="fr-FR" sz="2400" b="1" dirty="0" smtClean="0">
                <a:solidFill>
                  <a:srgbClr val="FF0000"/>
                </a:solidFill>
              </a:rPr>
              <a:t>voulut</a:t>
            </a:r>
            <a:r>
              <a:rPr lang="fr-FR" sz="2400" dirty="0" smtClean="0"/>
              <a:t> chasser </a:t>
            </a:r>
            <a:r>
              <a:rPr lang="fr-FR" sz="2400" dirty="0" smtClean="0"/>
              <a:t>l'animal, mais </a:t>
            </a:r>
            <a:r>
              <a:rPr lang="fr-FR" sz="2400" b="1" dirty="0" smtClean="0">
                <a:solidFill>
                  <a:srgbClr val="0070C0"/>
                </a:solidFill>
              </a:rPr>
              <a:t>le singe </a:t>
            </a:r>
            <a:r>
              <a:rPr lang="fr-FR" sz="2400" b="1" dirty="0" smtClean="0">
                <a:solidFill>
                  <a:srgbClr val="FFC000"/>
                </a:solidFill>
              </a:rPr>
              <a:t>était</a:t>
            </a:r>
            <a:r>
              <a:rPr lang="fr-FR" sz="2400" dirty="0" smtClean="0"/>
              <a:t> vif </a:t>
            </a:r>
            <a:r>
              <a:rPr lang="fr-FR" sz="2400" dirty="0" smtClean="0"/>
              <a:t>et malin. </a:t>
            </a:r>
            <a:r>
              <a:rPr lang="fr-FR" sz="2400" b="1" dirty="0" smtClean="0">
                <a:solidFill>
                  <a:srgbClr val="0070C0"/>
                </a:solidFill>
              </a:rPr>
              <a:t>Il</a:t>
            </a:r>
            <a:r>
              <a:rPr lang="fr-FR" sz="2400" dirty="0" smtClean="0"/>
              <a:t> </a:t>
            </a:r>
            <a:r>
              <a:rPr lang="fr-FR" sz="2400" b="1" dirty="0" smtClean="0">
                <a:solidFill>
                  <a:srgbClr val="FF0000"/>
                </a:solidFill>
              </a:rPr>
              <a:t>enfila</a:t>
            </a:r>
            <a:r>
              <a:rPr lang="fr-FR" sz="2400" dirty="0" smtClean="0"/>
              <a:t> </a:t>
            </a:r>
            <a:r>
              <a:rPr lang="fr-FR" sz="2400" dirty="0" smtClean="0"/>
              <a:t>sa patte dans le pourpoint d'Aymar et en </a:t>
            </a:r>
            <a:r>
              <a:rPr lang="fr-FR" sz="2400" b="1" dirty="0" smtClean="0">
                <a:solidFill>
                  <a:srgbClr val="FF0000"/>
                </a:solidFill>
              </a:rPr>
              <a:t>retira</a:t>
            </a:r>
            <a:r>
              <a:rPr lang="fr-FR" sz="2400" dirty="0" smtClean="0"/>
              <a:t> </a:t>
            </a:r>
            <a:r>
              <a:rPr lang="fr-FR" sz="2400" dirty="0" smtClean="0"/>
              <a:t>le manuscrit. Le roi l'observe avec intérêt. Puis, le plus tranquillement du monde, le singe se dirige vers le roi et pose le manuscrit devant lui. </a:t>
            </a:r>
          </a:p>
          <a:p>
            <a:pPr algn="just"/>
            <a:r>
              <a:rPr lang="fr-FR" sz="2400" dirty="0" smtClean="0"/>
              <a:t>Pierre est près du roi. Il retient son souffle. Le roi donne le manuscrit au jeune scribe. </a:t>
            </a:r>
          </a:p>
          <a:p>
            <a:pPr algn="just"/>
            <a:r>
              <a:rPr lang="fr-FR" sz="2400" i="1" dirty="0" smtClean="0"/>
              <a:t>Pour Aymar, lit Pierre, voici la formule qui lui permettra de devenir plus riche que le roi... </a:t>
            </a:r>
          </a:p>
          <a:p>
            <a:pPr algn="just"/>
            <a:r>
              <a:rPr lang="fr-FR" sz="2400" dirty="0" smtClean="0"/>
              <a:t>-Jetez Aymar dans un cachot, ordonne alors le roi, aux hommes de garde. Qu’il reste en prison pour toujours! </a:t>
            </a:r>
          </a:p>
          <a:p>
            <a:pPr algn="just"/>
            <a:r>
              <a:rPr lang="fr-FR" sz="2400" dirty="0" smtClean="0"/>
              <a:t>Le </a:t>
            </a:r>
            <a:r>
              <a:rPr lang="fr-FR" sz="2400" dirty="0" smtClean="0"/>
              <a:t>roi félicite ensuite Guillaume pour son courage et son intelligence. Puis, il décide de le prendre avec Pierre à son service.</a:t>
            </a:r>
            <a:endParaRPr lang="fr-FR" sz="2000" dirty="0" smtClean="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51520" y="81200"/>
            <a:ext cx="8712968" cy="6232475"/>
          </a:xfrm>
          <a:prstGeom prst="rect">
            <a:avLst/>
          </a:prstGeom>
        </p:spPr>
        <p:txBody>
          <a:bodyPr wrap="square">
            <a:spAutoFit/>
          </a:bodyPr>
          <a:lstStyle/>
          <a:p>
            <a:pPr algn="just"/>
            <a:r>
              <a:rPr lang="fr-FR" sz="2100" b="1" dirty="0" smtClean="0"/>
              <a:t>Texte 23 - Enquête au château fort (2) : Un heureux dénouement</a:t>
            </a:r>
            <a:endParaRPr lang="fr-FR" sz="2100" dirty="0" smtClean="0"/>
          </a:p>
          <a:p>
            <a:pPr algn="just"/>
            <a:endParaRPr lang="fr-FR" dirty="0" smtClean="0"/>
          </a:p>
          <a:p>
            <a:pPr algn="just"/>
            <a:r>
              <a:rPr lang="fr-FR" sz="2400" b="1" dirty="0" smtClean="0">
                <a:solidFill>
                  <a:srgbClr val="0070C0"/>
                </a:solidFill>
              </a:rPr>
              <a:t>L’animal</a:t>
            </a:r>
            <a:r>
              <a:rPr lang="fr-FR" sz="2400" dirty="0" smtClean="0"/>
              <a:t> </a:t>
            </a:r>
            <a:r>
              <a:rPr lang="fr-FR" sz="2400" b="1" dirty="0" smtClean="0">
                <a:solidFill>
                  <a:srgbClr val="FF0000"/>
                </a:solidFill>
              </a:rPr>
              <a:t>fit</a:t>
            </a:r>
            <a:r>
              <a:rPr lang="fr-FR" sz="2400" dirty="0" smtClean="0"/>
              <a:t> son </a:t>
            </a:r>
            <a:r>
              <a:rPr lang="fr-FR" sz="2400" dirty="0" smtClean="0"/>
              <a:t>entrée. Au début, </a:t>
            </a:r>
            <a:r>
              <a:rPr lang="fr-FR" sz="2400" b="1" dirty="0" smtClean="0">
                <a:solidFill>
                  <a:srgbClr val="0070C0"/>
                </a:solidFill>
              </a:rPr>
              <a:t>les convives </a:t>
            </a:r>
            <a:r>
              <a:rPr lang="fr-FR" sz="2400" b="1" dirty="0" smtClean="0">
                <a:solidFill>
                  <a:srgbClr val="FFC000"/>
                </a:solidFill>
              </a:rPr>
              <a:t>bavardaient</a:t>
            </a:r>
            <a:r>
              <a:rPr lang="fr-FR" sz="2400" dirty="0" smtClean="0"/>
              <a:t> </a:t>
            </a:r>
            <a:r>
              <a:rPr lang="fr-FR" sz="2400" dirty="0" smtClean="0"/>
              <a:t>et </a:t>
            </a:r>
            <a:r>
              <a:rPr lang="fr-FR" sz="2400" dirty="0" smtClean="0"/>
              <a:t>ne lui </a:t>
            </a:r>
            <a:r>
              <a:rPr lang="fr-FR" sz="2400" b="1" dirty="0" smtClean="0">
                <a:solidFill>
                  <a:srgbClr val="FF0000"/>
                </a:solidFill>
              </a:rPr>
              <a:t>accordèrent</a:t>
            </a:r>
            <a:r>
              <a:rPr lang="fr-FR" sz="2400" dirty="0" smtClean="0"/>
              <a:t> </a:t>
            </a:r>
            <a:r>
              <a:rPr lang="fr-FR" sz="2400" dirty="0" smtClean="0"/>
              <a:t>guère d’attention. Puis, soudain, </a:t>
            </a:r>
            <a:r>
              <a:rPr lang="fr-FR" sz="2400" b="1" dirty="0" smtClean="0">
                <a:solidFill>
                  <a:srgbClr val="0070C0"/>
                </a:solidFill>
              </a:rPr>
              <a:t>ce</a:t>
            </a:r>
            <a:r>
              <a:rPr lang="fr-FR" sz="2400" dirty="0" smtClean="0"/>
              <a:t> </a:t>
            </a:r>
            <a:r>
              <a:rPr lang="fr-FR" sz="2400" b="1" dirty="0" smtClean="0">
                <a:solidFill>
                  <a:srgbClr val="FF0000"/>
                </a:solidFill>
              </a:rPr>
              <a:t>fut</a:t>
            </a:r>
            <a:r>
              <a:rPr lang="fr-FR" sz="2400" dirty="0" smtClean="0"/>
              <a:t> </a:t>
            </a:r>
            <a:r>
              <a:rPr lang="fr-FR" sz="2400" dirty="0" smtClean="0"/>
              <a:t>le silence : </a:t>
            </a:r>
            <a:r>
              <a:rPr lang="fr-FR" sz="2400" b="1" dirty="0" smtClean="0">
                <a:solidFill>
                  <a:srgbClr val="0070C0"/>
                </a:solidFill>
              </a:rPr>
              <a:t>le singe </a:t>
            </a:r>
            <a:r>
              <a:rPr lang="fr-FR" sz="2400" b="1" dirty="0" smtClean="0">
                <a:solidFill>
                  <a:srgbClr val="FF0000"/>
                </a:solidFill>
              </a:rPr>
              <a:t>sauta</a:t>
            </a:r>
            <a:r>
              <a:rPr lang="fr-FR" sz="2400" dirty="0" smtClean="0"/>
              <a:t> </a:t>
            </a:r>
            <a:r>
              <a:rPr lang="fr-FR" sz="2400" dirty="0" smtClean="0"/>
              <a:t>sur l’épaule d’Aymar. </a:t>
            </a:r>
            <a:r>
              <a:rPr lang="fr-FR" sz="2400" b="1" dirty="0" smtClean="0">
                <a:solidFill>
                  <a:srgbClr val="0070C0"/>
                </a:solidFill>
              </a:rPr>
              <a:t>Celui-ci</a:t>
            </a:r>
            <a:r>
              <a:rPr lang="fr-FR" sz="2400" dirty="0" smtClean="0"/>
              <a:t>, furieux, </a:t>
            </a:r>
            <a:r>
              <a:rPr lang="fr-FR" sz="2400" b="1" dirty="0" smtClean="0">
                <a:solidFill>
                  <a:srgbClr val="FF0000"/>
                </a:solidFill>
              </a:rPr>
              <a:t>voulut</a:t>
            </a:r>
            <a:r>
              <a:rPr lang="fr-FR" sz="2400" dirty="0" smtClean="0"/>
              <a:t> chasser </a:t>
            </a:r>
            <a:r>
              <a:rPr lang="fr-FR" sz="2400" dirty="0" smtClean="0"/>
              <a:t>l'animal, mais </a:t>
            </a:r>
            <a:r>
              <a:rPr lang="fr-FR" sz="2400" b="1" dirty="0" smtClean="0">
                <a:solidFill>
                  <a:srgbClr val="0070C0"/>
                </a:solidFill>
              </a:rPr>
              <a:t>le singe </a:t>
            </a:r>
            <a:r>
              <a:rPr lang="fr-FR" sz="2400" b="1" dirty="0" smtClean="0">
                <a:solidFill>
                  <a:srgbClr val="FFC000"/>
                </a:solidFill>
              </a:rPr>
              <a:t>était</a:t>
            </a:r>
            <a:r>
              <a:rPr lang="fr-FR" sz="2400" dirty="0" smtClean="0"/>
              <a:t> vif </a:t>
            </a:r>
            <a:r>
              <a:rPr lang="fr-FR" sz="2400" dirty="0" smtClean="0"/>
              <a:t>et malin. </a:t>
            </a:r>
            <a:r>
              <a:rPr lang="fr-FR" sz="2400" b="1" dirty="0" smtClean="0">
                <a:solidFill>
                  <a:srgbClr val="0070C0"/>
                </a:solidFill>
              </a:rPr>
              <a:t>Il</a:t>
            </a:r>
            <a:r>
              <a:rPr lang="fr-FR" sz="2400" dirty="0" smtClean="0"/>
              <a:t> </a:t>
            </a:r>
            <a:r>
              <a:rPr lang="fr-FR" sz="2400" b="1" dirty="0" smtClean="0">
                <a:solidFill>
                  <a:srgbClr val="FF0000"/>
                </a:solidFill>
              </a:rPr>
              <a:t>enfila</a:t>
            </a:r>
            <a:r>
              <a:rPr lang="fr-FR" sz="2400" dirty="0" smtClean="0"/>
              <a:t> </a:t>
            </a:r>
            <a:r>
              <a:rPr lang="fr-FR" sz="2400" dirty="0" smtClean="0"/>
              <a:t>sa patte dans le pourpoint d'Aymar et en </a:t>
            </a:r>
            <a:r>
              <a:rPr lang="fr-FR" sz="2400" b="1" dirty="0" smtClean="0">
                <a:solidFill>
                  <a:srgbClr val="FF0000"/>
                </a:solidFill>
              </a:rPr>
              <a:t>retira</a:t>
            </a:r>
            <a:r>
              <a:rPr lang="fr-FR" sz="2400" dirty="0" smtClean="0"/>
              <a:t> </a:t>
            </a:r>
            <a:r>
              <a:rPr lang="fr-FR" sz="2400" dirty="0" smtClean="0"/>
              <a:t>le manuscrit. </a:t>
            </a:r>
            <a:r>
              <a:rPr lang="fr-FR" sz="2400" b="1" dirty="0" smtClean="0">
                <a:solidFill>
                  <a:srgbClr val="0070C0"/>
                </a:solidFill>
              </a:rPr>
              <a:t>Le roi </a:t>
            </a:r>
            <a:r>
              <a:rPr lang="fr-FR" sz="2400" dirty="0" smtClean="0"/>
              <a:t>l'</a:t>
            </a:r>
            <a:r>
              <a:rPr lang="fr-FR" sz="2400" b="1" dirty="0" smtClean="0">
                <a:solidFill>
                  <a:srgbClr val="FF0000"/>
                </a:solidFill>
              </a:rPr>
              <a:t>observa</a:t>
            </a:r>
            <a:r>
              <a:rPr lang="fr-FR" sz="2400" dirty="0" smtClean="0"/>
              <a:t> </a:t>
            </a:r>
            <a:r>
              <a:rPr lang="fr-FR" sz="2400" dirty="0" smtClean="0"/>
              <a:t>avec intérêt. Puis, le plus tranquillement du monde, le singe se dirige vers le roi et pose le manuscrit devant lui. </a:t>
            </a:r>
          </a:p>
          <a:p>
            <a:pPr algn="just"/>
            <a:r>
              <a:rPr lang="fr-FR" sz="2400" dirty="0" smtClean="0"/>
              <a:t>Pierre est près du roi. Il retient son souffle. Le roi donne le manuscrit au jeune scribe. </a:t>
            </a:r>
          </a:p>
          <a:p>
            <a:pPr algn="just"/>
            <a:r>
              <a:rPr lang="fr-FR" sz="2400" i="1" dirty="0" smtClean="0"/>
              <a:t>Pour Aymar, lit Pierre, voici la formule qui lui permettra de devenir plus riche que le roi... </a:t>
            </a:r>
          </a:p>
          <a:p>
            <a:pPr algn="just"/>
            <a:r>
              <a:rPr lang="fr-FR" sz="2400" dirty="0" smtClean="0"/>
              <a:t>-Jetez Aymar dans un cachot, ordonne alors le roi, aux hommes de garde. Qu’il reste en prison pour toujours! </a:t>
            </a:r>
          </a:p>
          <a:p>
            <a:pPr algn="just"/>
            <a:r>
              <a:rPr lang="fr-FR" sz="2400" dirty="0" smtClean="0"/>
              <a:t>Le </a:t>
            </a:r>
            <a:r>
              <a:rPr lang="fr-FR" sz="2400" dirty="0" smtClean="0"/>
              <a:t>roi félicite ensuite Guillaume pour son courage et son intelligence. Puis, il décide de le prendre avec Pierre à son service.</a:t>
            </a:r>
            <a:endParaRPr lang="fr-FR" sz="2000" dirty="0" smtClean="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51520" y="81200"/>
            <a:ext cx="8712968" cy="6232475"/>
          </a:xfrm>
          <a:prstGeom prst="rect">
            <a:avLst/>
          </a:prstGeom>
        </p:spPr>
        <p:txBody>
          <a:bodyPr wrap="square">
            <a:spAutoFit/>
          </a:bodyPr>
          <a:lstStyle/>
          <a:p>
            <a:pPr algn="just"/>
            <a:r>
              <a:rPr lang="fr-FR" sz="2100" b="1" dirty="0" smtClean="0"/>
              <a:t>Texte 23 - Enquête au château fort (2) : Un heureux dénouement</a:t>
            </a:r>
            <a:endParaRPr lang="fr-FR" sz="2100" dirty="0" smtClean="0"/>
          </a:p>
          <a:p>
            <a:pPr algn="just"/>
            <a:endParaRPr lang="fr-FR" dirty="0" smtClean="0"/>
          </a:p>
          <a:p>
            <a:pPr algn="just"/>
            <a:r>
              <a:rPr lang="fr-FR" sz="2400" b="1" dirty="0" smtClean="0">
                <a:solidFill>
                  <a:srgbClr val="0070C0"/>
                </a:solidFill>
              </a:rPr>
              <a:t>L’animal</a:t>
            </a:r>
            <a:r>
              <a:rPr lang="fr-FR" sz="2400" dirty="0" smtClean="0"/>
              <a:t> </a:t>
            </a:r>
            <a:r>
              <a:rPr lang="fr-FR" sz="2400" b="1" dirty="0" smtClean="0">
                <a:solidFill>
                  <a:srgbClr val="FF0000"/>
                </a:solidFill>
              </a:rPr>
              <a:t>fit</a:t>
            </a:r>
            <a:r>
              <a:rPr lang="fr-FR" sz="2400" dirty="0" smtClean="0"/>
              <a:t> son </a:t>
            </a:r>
            <a:r>
              <a:rPr lang="fr-FR" sz="2400" dirty="0" smtClean="0"/>
              <a:t>entrée. Au début, </a:t>
            </a:r>
            <a:r>
              <a:rPr lang="fr-FR" sz="2400" b="1" dirty="0" smtClean="0">
                <a:solidFill>
                  <a:srgbClr val="0070C0"/>
                </a:solidFill>
              </a:rPr>
              <a:t>les convives </a:t>
            </a:r>
            <a:r>
              <a:rPr lang="fr-FR" sz="2400" b="1" dirty="0" smtClean="0">
                <a:solidFill>
                  <a:srgbClr val="FFC000"/>
                </a:solidFill>
              </a:rPr>
              <a:t>bavardaient</a:t>
            </a:r>
            <a:r>
              <a:rPr lang="fr-FR" sz="2400" dirty="0" smtClean="0"/>
              <a:t> </a:t>
            </a:r>
            <a:r>
              <a:rPr lang="fr-FR" sz="2400" dirty="0" smtClean="0"/>
              <a:t>et </a:t>
            </a:r>
            <a:r>
              <a:rPr lang="fr-FR" sz="2400" dirty="0" smtClean="0"/>
              <a:t>ne lui </a:t>
            </a:r>
            <a:r>
              <a:rPr lang="fr-FR" sz="2400" b="1" dirty="0" smtClean="0">
                <a:solidFill>
                  <a:srgbClr val="FF0000"/>
                </a:solidFill>
              </a:rPr>
              <a:t>accordèrent</a:t>
            </a:r>
            <a:r>
              <a:rPr lang="fr-FR" sz="2400" dirty="0" smtClean="0"/>
              <a:t> </a:t>
            </a:r>
            <a:r>
              <a:rPr lang="fr-FR" sz="2400" dirty="0" smtClean="0"/>
              <a:t>guère d’attention. Puis, soudain, </a:t>
            </a:r>
            <a:r>
              <a:rPr lang="fr-FR" sz="2400" b="1" dirty="0" smtClean="0">
                <a:solidFill>
                  <a:srgbClr val="0070C0"/>
                </a:solidFill>
              </a:rPr>
              <a:t>ce</a:t>
            </a:r>
            <a:r>
              <a:rPr lang="fr-FR" sz="2400" dirty="0" smtClean="0"/>
              <a:t> </a:t>
            </a:r>
            <a:r>
              <a:rPr lang="fr-FR" sz="2400" b="1" dirty="0" smtClean="0">
                <a:solidFill>
                  <a:srgbClr val="FF0000"/>
                </a:solidFill>
              </a:rPr>
              <a:t>fut</a:t>
            </a:r>
            <a:r>
              <a:rPr lang="fr-FR" sz="2400" dirty="0" smtClean="0"/>
              <a:t> </a:t>
            </a:r>
            <a:r>
              <a:rPr lang="fr-FR" sz="2400" dirty="0" smtClean="0"/>
              <a:t>le silence : </a:t>
            </a:r>
            <a:r>
              <a:rPr lang="fr-FR" sz="2400" b="1" dirty="0" smtClean="0">
                <a:solidFill>
                  <a:srgbClr val="0070C0"/>
                </a:solidFill>
              </a:rPr>
              <a:t>le singe </a:t>
            </a:r>
            <a:r>
              <a:rPr lang="fr-FR" sz="2400" b="1" dirty="0" smtClean="0">
                <a:solidFill>
                  <a:srgbClr val="FF0000"/>
                </a:solidFill>
              </a:rPr>
              <a:t>sauta</a:t>
            </a:r>
            <a:r>
              <a:rPr lang="fr-FR" sz="2400" dirty="0" smtClean="0"/>
              <a:t> </a:t>
            </a:r>
            <a:r>
              <a:rPr lang="fr-FR" sz="2400" dirty="0" smtClean="0"/>
              <a:t>sur l’épaule d’Aymar. </a:t>
            </a:r>
            <a:r>
              <a:rPr lang="fr-FR" sz="2400" b="1" dirty="0" smtClean="0">
                <a:solidFill>
                  <a:srgbClr val="0070C0"/>
                </a:solidFill>
              </a:rPr>
              <a:t>Celui-ci</a:t>
            </a:r>
            <a:r>
              <a:rPr lang="fr-FR" sz="2400" dirty="0" smtClean="0"/>
              <a:t>, furieux, </a:t>
            </a:r>
            <a:r>
              <a:rPr lang="fr-FR" sz="2400" b="1" dirty="0" smtClean="0">
                <a:solidFill>
                  <a:srgbClr val="FF0000"/>
                </a:solidFill>
              </a:rPr>
              <a:t>voulut</a:t>
            </a:r>
            <a:r>
              <a:rPr lang="fr-FR" sz="2400" dirty="0" smtClean="0"/>
              <a:t> chasser </a:t>
            </a:r>
            <a:r>
              <a:rPr lang="fr-FR" sz="2400" dirty="0" smtClean="0"/>
              <a:t>l'animal, mais </a:t>
            </a:r>
            <a:r>
              <a:rPr lang="fr-FR" sz="2400" b="1" dirty="0" smtClean="0">
                <a:solidFill>
                  <a:srgbClr val="0070C0"/>
                </a:solidFill>
              </a:rPr>
              <a:t>le singe </a:t>
            </a:r>
            <a:r>
              <a:rPr lang="fr-FR" sz="2400" b="1" dirty="0" smtClean="0">
                <a:solidFill>
                  <a:srgbClr val="FFC000"/>
                </a:solidFill>
              </a:rPr>
              <a:t>était</a:t>
            </a:r>
            <a:r>
              <a:rPr lang="fr-FR" sz="2400" dirty="0" smtClean="0"/>
              <a:t> vif </a:t>
            </a:r>
            <a:r>
              <a:rPr lang="fr-FR" sz="2400" dirty="0" smtClean="0"/>
              <a:t>et malin. </a:t>
            </a:r>
            <a:r>
              <a:rPr lang="fr-FR" sz="2400" b="1" dirty="0" smtClean="0">
                <a:solidFill>
                  <a:srgbClr val="0070C0"/>
                </a:solidFill>
              </a:rPr>
              <a:t>Il</a:t>
            </a:r>
            <a:r>
              <a:rPr lang="fr-FR" sz="2400" dirty="0" smtClean="0"/>
              <a:t> </a:t>
            </a:r>
            <a:r>
              <a:rPr lang="fr-FR" sz="2400" b="1" dirty="0" smtClean="0">
                <a:solidFill>
                  <a:srgbClr val="FF0000"/>
                </a:solidFill>
              </a:rPr>
              <a:t>enfila</a:t>
            </a:r>
            <a:r>
              <a:rPr lang="fr-FR" sz="2400" dirty="0" smtClean="0"/>
              <a:t> </a:t>
            </a:r>
            <a:r>
              <a:rPr lang="fr-FR" sz="2400" dirty="0" smtClean="0"/>
              <a:t>sa patte dans le pourpoint d'Aymar et en </a:t>
            </a:r>
            <a:r>
              <a:rPr lang="fr-FR" sz="2400" b="1" dirty="0" smtClean="0">
                <a:solidFill>
                  <a:srgbClr val="FF0000"/>
                </a:solidFill>
              </a:rPr>
              <a:t>retira</a:t>
            </a:r>
            <a:r>
              <a:rPr lang="fr-FR" sz="2400" dirty="0" smtClean="0"/>
              <a:t> </a:t>
            </a:r>
            <a:r>
              <a:rPr lang="fr-FR" sz="2400" dirty="0" smtClean="0"/>
              <a:t>le manuscrit. </a:t>
            </a:r>
            <a:r>
              <a:rPr lang="fr-FR" sz="2400" b="1" dirty="0" smtClean="0">
                <a:solidFill>
                  <a:srgbClr val="0070C0"/>
                </a:solidFill>
              </a:rPr>
              <a:t>Le roi </a:t>
            </a:r>
            <a:r>
              <a:rPr lang="fr-FR" sz="2400" dirty="0" smtClean="0"/>
              <a:t>l'</a:t>
            </a:r>
            <a:r>
              <a:rPr lang="fr-FR" sz="2400" b="1" dirty="0" smtClean="0">
                <a:solidFill>
                  <a:srgbClr val="FF0000"/>
                </a:solidFill>
              </a:rPr>
              <a:t>observa</a:t>
            </a:r>
            <a:r>
              <a:rPr lang="fr-FR" sz="2400" dirty="0" smtClean="0"/>
              <a:t> </a:t>
            </a:r>
            <a:r>
              <a:rPr lang="fr-FR" sz="2400" dirty="0" smtClean="0"/>
              <a:t>avec intérêt. Puis, le plus tranquillement du monde, </a:t>
            </a:r>
            <a:r>
              <a:rPr lang="fr-FR" sz="2400" b="1" dirty="0" smtClean="0">
                <a:solidFill>
                  <a:srgbClr val="0070C0"/>
                </a:solidFill>
              </a:rPr>
              <a:t>le singe </a:t>
            </a:r>
            <a:r>
              <a:rPr lang="fr-FR" sz="2400" b="1" dirty="0" smtClean="0">
                <a:solidFill>
                  <a:srgbClr val="FF0000"/>
                </a:solidFill>
              </a:rPr>
              <a:t>se </a:t>
            </a:r>
            <a:r>
              <a:rPr lang="fr-FR" sz="2400" b="1" dirty="0" smtClean="0">
                <a:solidFill>
                  <a:srgbClr val="FF0000"/>
                </a:solidFill>
              </a:rPr>
              <a:t>dirigea </a:t>
            </a:r>
            <a:r>
              <a:rPr lang="fr-FR" sz="2400" dirty="0" smtClean="0"/>
              <a:t>vers le roi et pose le manuscrit devant lui. </a:t>
            </a:r>
          </a:p>
          <a:p>
            <a:pPr algn="just"/>
            <a:r>
              <a:rPr lang="fr-FR" sz="2400" dirty="0" smtClean="0"/>
              <a:t>Pierre est près du roi. Il retient son souffle. Le roi donne le manuscrit au jeune scribe. </a:t>
            </a:r>
          </a:p>
          <a:p>
            <a:pPr algn="just"/>
            <a:r>
              <a:rPr lang="fr-FR" sz="2400" i="1" dirty="0" smtClean="0"/>
              <a:t>Pour Aymar, lit Pierre, voici la formule qui lui permettra de devenir plus riche que le roi... </a:t>
            </a:r>
          </a:p>
          <a:p>
            <a:pPr algn="just"/>
            <a:r>
              <a:rPr lang="fr-FR" sz="2400" dirty="0" smtClean="0"/>
              <a:t>-Jetez Aymar dans un cachot, ordonne alors le roi, aux hommes de garde. Qu’il reste en prison pour toujours! </a:t>
            </a:r>
          </a:p>
          <a:p>
            <a:pPr algn="just"/>
            <a:r>
              <a:rPr lang="fr-FR" sz="2400" dirty="0" smtClean="0"/>
              <a:t>Le </a:t>
            </a:r>
            <a:r>
              <a:rPr lang="fr-FR" sz="2400" dirty="0" smtClean="0"/>
              <a:t>roi félicite ensuite Guillaume pour son courage et son intelligence. Puis, il décide de le prendre avec Pierre à son service.</a:t>
            </a:r>
            <a:endParaRPr lang="fr-FR" sz="2000" dirty="0" smtClean="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51520" y="81200"/>
            <a:ext cx="8712968" cy="6232475"/>
          </a:xfrm>
          <a:prstGeom prst="rect">
            <a:avLst/>
          </a:prstGeom>
        </p:spPr>
        <p:txBody>
          <a:bodyPr wrap="square">
            <a:spAutoFit/>
          </a:bodyPr>
          <a:lstStyle/>
          <a:p>
            <a:pPr algn="just"/>
            <a:r>
              <a:rPr lang="fr-FR" sz="2100" b="1" dirty="0" smtClean="0"/>
              <a:t>Texte 23 - Enquête au château fort (2) : Un heureux dénouement</a:t>
            </a:r>
            <a:endParaRPr lang="fr-FR" sz="2100" dirty="0" smtClean="0"/>
          </a:p>
          <a:p>
            <a:pPr algn="just"/>
            <a:endParaRPr lang="fr-FR" dirty="0" smtClean="0"/>
          </a:p>
          <a:p>
            <a:pPr algn="just"/>
            <a:r>
              <a:rPr lang="fr-FR" sz="2400" b="1" dirty="0" smtClean="0">
                <a:solidFill>
                  <a:srgbClr val="0070C0"/>
                </a:solidFill>
              </a:rPr>
              <a:t>L’animal</a:t>
            </a:r>
            <a:r>
              <a:rPr lang="fr-FR" sz="2400" dirty="0" smtClean="0"/>
              <a:t> </a:t>
            </a:r>
            <a:r>
              <a:rPr lang="fr-FR" sz="2400" b="1" dirty="0" smtClean="0">
                <a:solidFill>
                  <a:srgbClr val="FF0000"/>
                </a:solidFill>
              </a:rPr>
              <a:t>fit</a:t>
            </a:r>
            <a:r>
              <a:rPr lang="fr-FR" sz="2400" dirty="0" smtClean="0"/>
              <a:t> son </a:t>
            </a:r>
            <a:r>
              <a:rPr lang="fr-FR" sz="2400" dirty="0" smtClean="0"/>
              <a:t>entrée. Au début, </a:t>
            </a:r>
            <a:r>
              <a:rPr lang="fr-FR" sz="2400" b="1" dirty="0" smtClean="0">
                <a:solidFill>
                  <a:srgbClr val="0070C0"/>
                </a:solidFill>
              </a:rPr>
              <a:t>les convives </a:t>
            </a:r>
            <a:r>
              <a:rPr lang="fr-FR" sz="2400" b="1" dirty="0" smtClean="0">
                <a:solidFill>
                  <a:srgbClr val="FFC000"/>
                </a:solidFill>
              </a:rPr>
              <a:t>bavardaient</a:t>
            </a:r>
            <a:r>
              <a:rPr lang="fr-FR" sz="2400" dirty="0" smtClean="0"/>
              <a:t> </a:t>
            </a:r>
            <a:r>
              <a:rPr lang="fr-FR" sz="2400" dirty="0" smtClean="0"/>
              <a:t>et </a:t>
            </a:r>
            <a:r>
              <a:rPr lang="fr-FR" sz="2400" dirty="0" smtClean="0"/>
              <a:t>ne lui </a:t>
            </a:r>
            <a:r>
              <a:rPr lang="fr-FR" sz="2400" b="1" dirty="0" smtClean="0">
                <a:solidFill>
                  <a:srgbClr val="FF0000"/>
                </a:solidFill>
              </a:rPr>
              <a:t>accordèrent</a:t>
            </a:r>
            <a:r>
              <a:rPr lang="fr-FR" sz="2400" dirty="0" smtClean="0"/>
              <a:t> </a:t>
            </a:r>
            <a:r>
              <a:rPr lang="fr-FR" sz="2400" dirty="0" smtClean="0"/>
              <a:t>guère d’attention. Puis, soudain, </a:t>
            </a:r>
            <a:r>
              <a:rPr lang="fr-FR" sz="2400" b="1" dirty="0" smtClean="0">
                <a:solidFill>
                  <a:srgbClr val="0070C0"/>
                </a:solidFill>
              </a:rPr>
              <a:t>ce</a:t>
            </a:r>
            <a:r>
              <a:rPr lang="fr-FR" sz="2400" dirty="0" smtClean="0"/>
              <a:t> </a:t>
            </a:r>
            <a:r>
              <a:rPr lang="fr-FR" sz="2400" b="1" dirty="0" smtClean="0">
                <a:solidFill>
                  <a:srgbClr val="FF0000"/>
                </a:solidFill>
              </a:rPr>
              <a:t>fut</a:t>
            </a:r>
            <a:r>
              <a:rPr lang="fr-FR" sz="2400" dirty="0" smtClean="0"/>
              <a:t> </a:t>
            </a:r>
            <a:r>
              <a:rPr lang="fr-FR" sz="2400" dirty="0" smtClean="0"/>
              <a:t>le silence : </a:t>
            </a:r>
            <a:r>
              <a:rPr lang="fr-FR" sz="2400" b="1" dirty="0" smtClean="0">
                <a:solidFill>
                  <a:srgbClr val="0070C0"/>
                </a:solidFill>
              </a:rPr>
              <a:t>le singe </a:t>
            </a:r>
            <a:r>
              <a:rPr lang="fr-FR" sz="2400" b="1" dirty="0" smtClean="0">
                <a:solidFill>
                  <a:srgbClr val="FF0000"/>
                </a:solidFill>
              </a:rPr>
              <a:t>sauta</a:t>
            </a:r>
            <a:r>
              <a:rPr lang="fr-FR" sz="2400" dirty="0" smtClean="0"/>
              <a:t> </a:t>
            </a:r>
            <a:r>
              <a:rPr lang="fr-FR" sz="2400" dirty="0" smtClean="0"/>
              <a:t>sur l’épaule d’Aymar. </a:t>
            </a:r>
            <a:r>
              <a:rPr lang="fr-FR" sz="2400" b="1" dirty="0" smtClean="0">
                <a:solidFill>
                  <a:srgbClr val="0070C0"/>
                </a:solidFill>
              </a:rPr>
              <a:t>Celui-ci</a:t>
            </a:r>
            <a:r>
              <a:rPr lang="fr-FR" sz="2400" dirty="0" smtClean="0"/>
              <a:t>, furieux, </a:t>
            </a:r>
            <a:r>
              <a:rPr lang="fr-FR" sz="2400" b="1" dirty="0" smtClean="0">
                <a:solidFill>
                  <a:srgbClr val="FF0000"/>
                </a:solidFill>
              </a:rPr>
              <a:t>voulut</a:t>
            </a:r>
            <a:r>
              <a:rPr lang="fr-FR" sz="2400" dirty="0" smtClean="0"/>
              <a:t> chasser </a:t>
            </a:r>
            <a:r>
              <a:rPr lang="fr-FR" sz="2400" dirty="0" smtClean="0"/>
              <a:t>l'animal, mais </a:t>
            </a:r>
            <a:r>
              <a:rPr lang="fr-FR" sz="2400" b="1" dirty="0" smtClean="0">
                <a:solidFill>
                  <a:srgbClr val="0070C0"/>
                </a:solidFill>
              </a:rPr>
              <a:t>le singe </a:t>
            </a:r>
            <a:r>
              <a:rPr lang="fr-FR" sz="2400" b="1" dirty="0" smtClean="0">
                <a:solidFill>
                  <a:srgbClr val="FFC000"/>
                </a:solidFill>
              </a:rPr>
              <a:t>était</a:t>
            </a:r>
            <a:r>
              <a:rPr lang="fr-FR" sz="2400" dirty="0" smtClean="0"/>
              <a:t> vif </a:t>
            </a:r>
            <a:r>
              <a:rPr lang="fr-FR" sz="2400" dirty="0" smtClean="0"/>
              <a:t>et malin. </a:t>
            </a:r>
            <a:r>
              <a:rPr lang="fr-FR" sz="2400" b="1" dirty="0" smtClean="0">
                <a:solidFill>
                  <a:srgbClr val="0070C0"/>
                </a:solidFill>
              </a:rPr>
              <a:t>Il</a:t>
            </a:r>
            <a:r>
              <a:rPr lang="fr-FR" sz="2400" dirty="0" smtClean="0"/>
              <a:t> </a:t>
            </a:r>
            <a:r>
              <a:rPr lang="fr-FR" sz="2400" b="1" dirty="0" smtClean="0">
                <a:solidFill>
                  <a:srgbClr val="FF0000"/>
                </a:solidFill>
              </a:rPr>
              <a:t>enfila</a:t>
            </a:r>
            <a:r>
              <a:rPr lang="fr-FR" sz="2400" dirty="0" smtClean="0"/>
              <a:t> </a:t>
            </a:r>
            <a:r>
              <a:rPr lang="fr-FR" sz="2400" dirty="0" smtClean="0"/>
              <a:t>sa patte dans le pourpoint d'Aymar et en </a:t>
            </a:r>
            <a:r>
              <a:rPr lang="fr-FR" sz="2400" b="1" dirty="0" smtClean="0">
                <a:solidFill>
                  <a:srgbClr val="FF0000"/>
                </a:solidFill>
              </a:rPr>
              <a:t>retira</a:t>
            </a:r>
            <a:r>
              <a:rPr lang="fr-FR" sz="2400" dirty="0" smtClean="0"/>
              <a:t> </a:t>
            </a:r>
            <a:r>
              <a:rPr lang="fr-FR" sz="2400" dirty="0" smtClean="0"/>
              <a:t>le manuscrit. </a:t>
            </a:r>
            <a:r>
              <a:rPr lang="fr-FR" sz="2400" b="1" dirty="0" smtClean="0">
                <a:solidFill>
                  <a:srgbClr val="0070C0"/>
                </a:solidFill>
              </a:rPr>
              <a:t>Le roi </a:t>
            </a:r>
            <a:r>
              <a:rPr lang="fr-FR" sz="2400" dirty="0" smtClean="0"/>
              <a:t>l'</a:t>
            </a:r>
            <a:r>
              <a:rPr lang="fr-FR" sz="2400" b="1" dirty="0" smtClean="0">
                <a:solidFill>
                  <a:srgbClr val="FF0000"/>
                </a:solidFill>
              </a:rPr>
              <a:t>observa</a:t>
            </a:r>
            <a:r>
              <a:rPr lang="fr-FR" sz="2400" dirty="0" smtClean="0"/>
              <a:t> </a:t>
            </a:r>
            <a:r>
              <a:rPr lang="fr-FR" sz="2400" dirty="0" smtClean="0"/>
              <a:t>avec intérêt. Puis, le plus tranquillement du monde, </a:t>
            </a:r>
            <a:r>
              <a:rPr lang="fr-FR" sz="2400" b="1" dirty="0" smtClean="0">
                <a:solidFill>
                  <a:srgbClr val="0070C0"/>
                </a:solidFill>
              </a:rPr>
              <a:t>le singe </a:t>
            </a:r>
            <a:r>
              <a:rPr lang="fr-FR" sz="2400" b="1" dirty="0" smtClean="0">
                <a:solidFill>
                  <a:srgbClr val="FF0000"/>
                </a:solidFill>
              </a:rPr>
              <a:t>se </a:t>
            </a:r>
            <a:r>
              <a:rPr lang="fr-FR" sz="2400" b="1" dirty="0" smtClean="0">
                <a:solidFill>
                  <a:srgbClr val="FF0000"/>
                </a:solidFill>
              </a:rPr>
              <a:t>dirigea </a:t>
            </a:r>
            <a:r>
              <a:rPr lang="fr-FR" sz="2400" dirty="0" smtClean="0"/>
              <a:t>vers le roi et </a:t>
            </a:r>
            <a:r>
              <a:rPr lang="fr-FR" sz="2400" b="1" dirty="0" smtClean="0">
                <a:solidFill>
                  <a:srgbClr val="FF0000"/>
                </a:solidFill>
              </a:rPr>
              <a:t>posa</a:t>
            </a:r>
            <a:r>
              <a:rPr lang="fr-FR" sz="2400" dirty="0" smtClean="0"/>
              <a:t> </a:t>
            </a:r>
            <a:r>
              <a:rPr lang="fr-FR" sz="2400" dirty="0" smtClean="0"/>
              <a:t>le manuscrit devant lui. </a:t>
            </a:r>
          </a:p>
          <a:p>
            <a:pPr algn="just"/>
            <a:r>
              <a:rPr lang="fr-FR" sz="2400" dirty="0" smtClean="0"/>
              <a:t>Pierre est près du roi. Il retient son souffle. Le roi donne le manuscrit au jeune scribe. </a:t>
            </a:r>
          </a:p>
          <a:p>
            <a:pPr algn="just"/>
            <a:r>
              <a:rPr lang="fr-FR" sz="2400" i="1" dirty="0" smtClean="0"/>
              <a:t>Pour Aymar, lit Pierre, voici la formule qui lui permettra de devenir plus riche que le roi... </a:t>
            </a:r>
          </a:p>
          <a:p>
            <a:pPr algn="just"/>
            <a:r>
              <a:rPr lang="fr-FR" sz="2400" dirty="0" smtClean="0"/>
              <a:t>-Jetez Aymar dans un cachot, ordonne alors le roi, aux hommes de garde. Qu’il reste en prison pour toujours! </a:t>
            </a:r>
          </a:p>
          <a:p>
            <a:pPr algn="just"/>
            <a:r>
              <a:rPr lang="fr-FR" sz="2400" dirty="0" smtClean="0"/>
              <a:t>Le </a:t>
            </a:r>
            <a:r>
              <a:rPr lang="fr-FR" sz="2400" dirty="0" smtClean="0"/>
              <a:t>roi félicite ensuite Guillaume pour son courage et son intelligence. Puis, il décide de le prendre avec Pierre à son service.</a:t>
            </a:r>
            <a:endParaRPr lang="fr-FR" sz="2000" dirty="0" smtClean="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51520" y="81200"/>
            <a:ext cx="8712968" cy="6232475"/>
          </a:xfrm>
          <a:prstGeom prst="rect">
            <a:avLst/>
          </a:prstGeom>
        </p:spPr>
        <p:txBody>
          <a:bodyPr wrap="square">
            <a:spAutoFit/>
          </a:bodyPr>
          <a:lstStyle/>
          <a:p>
            <a:pPr algn="just"/>
            <a:r>
              <a:rPr lang="fr-FR" sz="2100" b="1" dirty="0" smtClean="0"/>
              <a:t>Texte 23 - Enquête au château fort (2) : Un heureux dénouement</a:t>
            </a:r>
            <a:endParaRPr lang="fr-FR" sz="2100" dirty="0" smtClean="0"/>
          </a:p>
          <a:p>
            <a:pPr algn="just"/>
            <a:endParaRPr lang="fr-FR" dirty="0" smtClean="0"/>
          </a:p>
          <a:p>
            <a:pPr algn="just"/>
            <a:r>
              <a:rPr lang="fr-FR" sz="2400" b="1" dirty="0" smtClean="0">
                <a:solidFill>
                  <a:srgbClr val="0070C0"/>
                </a:solidFill>
              </a:rPr>
              <a:t>L’animal</a:t>
            </a:r>
            <a:r>
              <a:rPr lang="fr-FR" sz="2400" dirty="0" smtClean="0"/>
              <a:t> </a:t>
            </a:r>
            <a:r>
              <a:rPr lang="fr-FR" sz="2400" b="1" dirty="0" smtClean="0">
                <a:solidFill>
                  <a:srgbClr val="FF0000"/>
                </a:solidFill>
              </a:rPr>
              <a:t>fit</a:t>
            </a:r>
            <a:r>
              <a:rPr lang="fr-FR" sz="2400" dirty="0" smtClean="0"/>
              <a:t> son </a:t>
            </a:r>
            <a:r>
              <a:rPr lang="fr-FR" sz="2400" dirty="0" smtClean="0"/>
              <a:t>entrée. Au début, </a:t>
            </a:r>
            <a:r>
              <a:rPr lang="fr-FR" sz="2400" b="1" dirty="0" smtClean="0">
                <a:solidFill>
                  <a:srgbClr val="0070C0"/>
                </a:solidFill>
              </a:rPr>
              <a:t>les convives </a:t>
            </a:r>
            <a:r>
              <a:rPr lang="fr-FR" sz="2400" b="1" dirty="0" smtClean="0">
                <a:solidFill>
                  <a:srgbClr val="FFC000"/>
                </a:solidFill>
              </a:rPr>
              <a:t>bavardaient</a:t>
            </a:r>
            <a:r>
              <a:rPr lang="fr-FR" sz="2400" dirty="0" smtClean="0"/>
              <a:t> </a:t>
            </a:r>
            <a:r>
              <a:rPr lang="fr-FR" sz="2400" dirty="0" smtClean="0"/>
              <a:t>et </a:t>
            </a:r>
            <a:r>
              <a:rPr lang="fr-FR" sz="2400" dirty="0" smtClean="0"/>
              <a:t>ne lui </a:t>
            </a:r>
            <a:r>
              <a:rPr lang="fr-FR" sz="2400" b="1" dirty="0" smtClean="0">
                <a:solidFill>
                  <a:srgbClr val="FF0000"/>
                </a:solidFill>
              </a:rPr>
              <a:t>accordèrent</a:t>
            </a:r>
            <a:r>
              <a:rPr lang="fr-FR" sz="2400" dirty="0" smtClean="0"/>
              <a:t> </a:t>
            </a:r>
            <a:r>
              <a:rPr lang="fr-FR" sz="2400" dirty="0" smtClean="0"/>
              <a:t>guère d’attention. Puis, soudain, </a:t>
            </a:r>
            <a:r>
              <a:rPr lang="fr-FR" sz="2400" b="1" dirty="0" smtClean="0">
                <a:solidFill>
                  <a:srgbClr val="0070C0"/>
                </a:solidFill>
              </a:rPr>
              <a:t>ce</a:t>
            </a:r>
            <a:r>
              <a:rPr lang="fr-FR" sz="2400" dirty="0" smtClean="0"/>
              <a:t> </a:t>
            </a:r>
            <a:r>
              <a:rPr lang="fr-FR" sz="2400" b="1" dirty="0" smtClean="0">
                <a:solidFill>
                  <a:srgbClr val="FF0000"/>
                </a:solidFill>
              </a:rPr>
              <a:t>fut</a:t>
            </a:r>
            <a:r>
              <a:rPr lang="fr-FR" sz="2400" dirty="0" smtClean="0"/>
              <a:t> </a:t>
            </a:r>
            <a:r>
              <a:rPr lang="fr-FR" sz="2400" dirty="0" smtClean="0"/>
              <a:t>le silence : </a:t>
            </a:r>
            <a:r>
              <a:rPr lang="fr-FR" sz="2400" b="1" dirty="0" smtClean="0">
                <a:solidFill>
                  <a:srgbClr val="0070C0"/>
                </a:solidFill>
              </a:rPr>
              <a:t>le singe </a:t>
            </a:r>
            <a:r>
              <a:rPr lang="fr-FR" sz="2400" b="1" dirty="0" smtClean="0">
                <a:solidFill>
                  <a:srgbClr val="FF0000"/>
                </a:solidFill>
              </a:rPr>
              <a:t>sauta</a:t>
            </a:r>
            <a:r>
              <a:rPr lang="fr-FR" sz="2400" dirty="0" smtClean="0"/>
              <a:t> </a:t>
            </a:r>
            <a:r>
              <a:rPr lang="fr-FR" sz="2400" dirty="0" smtClean="0"/>
              <a:t>sur l’épaule d’Aymar. </a:t>
            </a:r>
            <a:r>
              <a:rPr lang="fr-FR" sz="2400" b="1" dirty="0" smtClean="0">
                <a:solidFill>
                  <a:srgbClr val="0070C0"/>
                </a:solidFill>
              </a:rPr>
              <a:t>Celui-ci</a:t>
            </a:r>
            <a:r>
              <a:rPr lang="fr-FR" sz="2400" dirty="0" smtClean="0"/>
              <a:t>, furieux, </a:t>
            </a:r>
            <a:r>
              <a:rPr lang="fr-FR" sz="2400" b="1" dirty="0" smtClean="0">
                <a:solidFill>
                  <a:srgbClr val="FF0000"/>
                </a:solidFill>
              </a:rPr>
              <a:t>voulut</a:t>
            </a:r>
            <a:r>
              <a:rPr lang="fr-FR" sz="2400" dirty="0" smtClean="0"/>
              <a:t> chasser </a:t>
            </a:r>
            <a:r>
              <a:rPr lang="fr-FR" sz="2400" dirty="0" smtClean="0"/>
              <a:t>l'animal, mais </a:t>
            </a:r>
            <a:r>
              <a:rPr lang="fr-FR" sz="2400" b="1" dirty="0" smtClean="0">
                <a:solidFill>
                  <a:srgbClr val="0070C0"/>
                </a:solidFill>
              </a:rPr>
              <a:t>le singe </a:t>
            </a:r>
            <a:r>
              <a:rPr lang="fr-FR" sz="2400" b="1" dirty="0" smtClean="0">
                <a:solidFill>
                  <a:srgbClr val="FFC000"/>
                </a:solidFill>
              </a:rPr>
              <a:t>était</a:t>
            </a:r>
            <a:r>
              <a:rPr lang="fr-FR" sz="2400" dirty="0" smtClean="0"/>
              <a:t> vif </a:t>
            </a:r>
            <a:r>
              <a:rPr lang="fr-FR" sz="2400" dirty="0" smtClean="0"/>
              <a:t>et malin. </a:t>
            </a:r>
            <a:r>
              <a:rPr lang="fr-FR" sz="2400" b="1" dirty="0" smtClean="0">
                <a:solidFill>
                  <a:srgbClr val="0070C0"/>
                </a:solidFill>
              </a:rPr>
              <a:t>Il</a:t>
            </a:r>
            <a:r>
              <a:rPr lang="fr-FR" sz="2400" dirty="0" smtClean="0"/>
              <a:t> </a:t>
            </a:r>
            <a:r>
              <a:rPr lang="fr-FR" sz="2400" b="1" dirty="0" smtClean="0">
                <a:solidFill>
                  <a:srgbClr val="FF0000"/>
                </a:solidFill>
              </a:rPr>
              <a:t>enfila</a:t>
            </a:r>
            <a:r>
              <a:rPr lang="fr-FR" sz="2400" dirty="0" smtClean="0"/>
              <a:t> </a:t>
            </a:r>
            <a:r>
              <a:rPr lang="fr-FR" sz="2400" dirty="0" smtClean="0"/>
              <a:t>sa patte dans le pourpoint d'Aymar et en </a:t>
            </a:r>
            <a:r>
              <a:rPr lang="fr-FR" sz="2400" b="1" dirty="0" smtClean="0">
                <a:solidFill>
                  <a:srgbClr val="FF0000"/>
                </a:solidFill>
              </a:rPr>
              <a:t>retira</a:t>
            </a:r>
            <a:r>
              <a:rPr lang="fr-FR" sz="2400" dirty="0" smtClean="0"/>
              <a:t> </a:t>
            </a:r>
            <a:r>
              <a:rPr lang="fr-FR" sz="2400" dirty="0" smtClean="0"/>
              <a:t>le manuscrit. </a:t>
            </a:r>
            <a:r>
              <a:rPr lang="fr-FR" sz="2400" b="1" dirty="0" smtClean="0">
                <a:solidFill>
                  <a:srgbClr val="0070C0"/>
                </a:solidFill>
              </a:rPr>
              <a:t>Le roi </a:t>
            </a:r>
            <a:r>
              <a:rPr lang="fr-FR" sz="2400" dirty="0" smtClean="0"/>
              <a:t>l'</a:t>
            </a:r>
            <a:r>
              <a:rPr lang="fr-FR" sz="2400" b="1" dirty="0" smtClean="0">
                <a:solidFill>
                  <a:srgbClr val="FF0000"/>
                </a:solidFill>
              </a:rPr>
              <a:t>observa</a:t>
            </a:r>
            <a:r>
              <a:rPr lang="fr-FR" sz="2400" dirty="0" smtClean="0"/>
              <a:t> </a:t>
            </a:r>
            <a:r>
              <a:rPr lang="fr-FR" sz="2400" dirty="0" smtClean="0"/>
              <a:t>avec intérêt. Puis, le plus tranquillement du monde, </a:t>
            </a:r>
            <a:r>
              <a:rPr lang="fr-FR" sz="2400" b="1" dirty="0" smtClean="0">
                <a:solidFill>
                  <a:srgbClr val="0070C0"/>
                </a:solidFill>
              </a:rPr>
              <a:t>le singe </a:t>
            </a:r>
            <a:r>
              <a:rPr lang="fr-FR" sz="2400" b="1" dirty="0" smtClean="0">
                <a:solidFill>
                  <a:srgbClr val="FF0000"/>
                </a:solidFill>
              </a:rPr>
              <a:t>se </a:t>
            </a:r>
            <a:r>
              <a:rPr lang="fr-FR" sz="2400" b="1" dirty="0" smtClean="0">
                <a:solidFill>
                  <a:srgbClr val="FF0000"/>
                </a:solidFill>
              </a:rPr>
              <a:t>dirigea </a:t>
            </a:r>
            <a:r>
              <a:rPr lang="fr-FR" sz="2400" dirty="0" smtClean="0"/>
              <a:t>vers le roi et </a:t>
            </a:r>
            <a:r>
              <a:rPr lang="fr-FR" sz="2400" b="1" dirty="0" smtClean="0">
                <a:solidFill>
                  <a:srgbClr val="FF0000"/>
                </a:solidFill>
              </a:rPr>
              <a:t>posa</a:t>
            </a:r>
            <a:r>
              <a:rPr lang="fr-FR" sz="2400" dirty="0" smtClean="0"/>
              <a:t> </a:t>
            </a:r>
            <a:r>
              <a:rPr lang="fr-FR" sz="2400" dirty="0" smtClean="0"/>
              <a:t>le manuscrit devant lui. </a:t>
            </a:r>
          </a:p>
          <a:p>
            <a:pPr algn="just"/>
            <a:r>
              <a:rPr lang="fr-FR" sz="2400" b="1" dirty="0" smtClean="0">
                <a:solidFill>
                  <a:srgbClr val="0070C0"/>
                </a:solidFill>
              </a:rPr>
              <a:t>Pierre</a:t>
            </a:r>
            <a:r>
              <a:rPr lang="fr-FR" sz="2400" dirty="0" smtClean="0"/>
              <a:t> </a:t>
            </a:r>
            <a:r>
              <a:rPr lang="fr-FR" sz="2400" dirty="0" smtClean="0">
                <a:solidFill>
                  <a:srgbClr val="FFC000"/>
                </a:solidFill>
              </a:rPr>
              <a:t>était</a:t>
            </a:r>
            <a:r>
              <a:rPr lang="fr-FR" sz="2400" dirty="0" smtClean="0"/>
              <a:t> près </a:t>
            </a:r>
            <a:r>
              <a:rPr lang="fr-FR" sz="2400" dirty="0" smtClean="0"/>
              <a:t>du roi. Il retient son souffle. Le roi donne le manuscrit au jeune scribe. </a:t>
            </a:r>
          </a:p>
          <a:p>
            <a:pPr algn="just"/>
            <a:r>
              <a:rPr lang="fr-FR" sz="2400" i="1" dirty="0" smtClean="0"/>
              <a:t>Pour Aymar, lit Pierre, voici la formule qui lui permettra de devenir plus riche que le roi... </a:t>
            </a:r>
          </a:p>
          <a:p>
            <a:pPr algn="just"/>
            <a:r>
              <a:rPr lang="fr-FR" sz="2400" dirty="0" smtClean="0"/>
              <a:t>-Jetez Aymar dans un cachot, ordonne alors le roi, aux hommes de garde. Qu’il reste en prison pour toujours! </a:t>
            </a:r>
          </a:p>
          <a:p>
            <a:pPr algn="just"/>
            <a:r>
              <a:rPr lang="fr-FR" sz="2400" dirty="0" smtClean="0"/>
              <a:t>Le </a:t>
            </a:r>
            <a:r>
              <a:rPr lang="fr-FR" sz="2400" dirty="0" smtClean="0"/>
              <a:t>roi félicite ensuite Guillaume pour son courage et son intelligence. Puis, il décide de le prendre avec Pierre à son service.</a:t>
            </a:r>
            <a:endParaRPr lang="fr-FR" sz="2000" dirty="0" smtClean="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51520" y="81200"/>
            <a:ext cx="8712968" cy="6232475"/>
          </a:xfrm>
          <a:prstGeom prst="rect">
            <a:avLst/>
          </a:prstGeom>
        </p:spPr>
        <p:txBody>
          <a:bodyPr wrap="square">
            <a:spAutoFit/>
          </a:bodyPr>
          <a:lstStyle/>
          <a:p>
            <a:pPr algn="just"/>
            <a:r>
              <a:rPr lang="fr-FR" sz="2100" b="1" dirty="0" smtClean="0"/>
              <a:t>Texte 23 - Enquête au château fort (2) : Un heureux dénouement</a:t>
            </a:r>
            <a:endParaRPr lang="fr-FR" sz="2100" dirty="0" smtClean="0"/>
          </a:p>
          <a:p>
            <a:pPr algn="just"/>
            <a:endParaRPr lang="fr-FR" dirty="0" smtClean="0"/>
          </a:p>
          <a:p>
            <a:pPr algn="just"/>
            <a:r>
              <a:rPr lang="fr-FR" sz="2400" b="1" dirty="0" smtClean="0">
                <a:solidFill>
                  <a:srgbClr val="0070C0"/>
                </a:solidFill>
              </a:rPr>
              <a:t>L’animal</a:t>
            </a:r>
            <a:r>
              <a:rPr lang="fr-FR" sz="2400" dirty="0" smtClean="0"/>
              <a:t> </a:t>
            </a:r>
            <a:r>
              <a:rPr lang="fr-FR" sz="2400" b="1" dirty="0" smtClean="0">
                <a:solidFill>
                  <a:srgbClr val="FF0000"/>
                </a:solidFill>
              </a:rPr>
              <a:t>fit</a:t>
            </a:r>
            <a:r>
              <a:rPr lang="fr-FR" sz="2400" dirty="0" smtClean="0"/>
              <a:t> son </a:t>
            </a:r>
            <a:r>
              <a:rPr lang="fr-FR" sz="2400" dirty="0" smtClean="0"/>
              <a:t>entrée. Au début, </a:t>
            </a:r>
            <a:r>
              <a:rPr lang="fr-FR" sz="2400" b="1" dirty="0" smtClean="0">
                <a:solidFill>
                  <a:srgbClr val="0070C0"/>
                </a:solidFill>
              </a:rPr>
              <a:t>les convives </a:t>
            </a:r>
            <a:r>
              <a:rPr lang="fr-FR" sz="2400" b="1" dirty="0" smtClean="0">
                <a:solidFill>
                  <a:srgbClr val="FFC000"/>
                </a:solidFill>
              </a:rPr>
              <a:t>bavardaient</a:t>
            </a:r>
            <a:r>
              <a:rPr lang="fr-FR" sz="2400" dirty="0" smtClean="0"/>
              <a:t> </a:t>
            </a:r>
            <a:r>
              <a:rPr lang="fr-FR" sz="2400" dirty="0" smtClean="0"/>
              <a:t>et </a:t>
            </a:r>
            <a:r>
              <a:rPr lang="fr-FR" sz="2400" dirty="0" smtClean="0"/>
              <a:t>ne lui </a:t>
            </a:r>
            <a:r>
              <a:rPr lang="fr-FR" sz="2400" b="1" dirty="0" smtClean="0">
                <a:solidFill>
                  <a:srgbClr val="FF0000"/>
                </a:solidFill>
              </a:rPr>
              <a:t>accordèrent</a:t>
            </a:r>
            <a:r>
              <a:rPr lang="fr-FR" sz="2400" dirty="0" smtClean="0"/>
              <a:t> </a:t>
            </a:r>
            <a:r>
              <a:rPr lang="fr-FR" sz="2400" dirty="0" smtClean="0"/>
              <a:t>guère d’attention. Puis, soudain, </a:t>
            </a:r>
            <a:r>
              <a:rPr lang="fr-FR" sz="2400" b="1" dirty="0" smtClean="0">
                <a:solidFill>
                  <a:srgbClr val="0070C0"/>
                </a:solidFill>
              </a:rPr>
              <a:t>ce</a:t>
            </a:r>
            <a:r>
              <a:rPr lang="fr-FR" sz="2400" dirty="0" smtClean="0"/>
              <a:t> </a:t>
            </a:r>
            <a:r>
              <a:rPr lang="fr-FR" sz="2400" b="1" dirty="0" smtClean="0">
                <a:solidFill>
                  <a:srgbClr val="FF0000"/>
                </a:solidFill>
              </a:rPr>
              <a:t>fut</a:t>
            </a:r>
            <a:r>
              <a:rPr lang="fr-FR" sz="2400" dirty="0" smtClean="0"/>
              <a:t> </a:t>
            </a:r>
            <a:r>
              <a:rPr lang="fr-FR" sz="2400" dirty="0" smtClean="0"/>
              <a:t>le silence : </a:t>
            </a:r>
            <a:r>
              <a:rPr lang="fr-FR" sz="2400" b="1" dirty="0" smtClean="0">
                <a:solidFill>
                  <a:srgbClr val="0070C0"/>
                </a:solidFill>
              </a:rPr>
              <a:t>le singe </a:t>
            </a:r>
            <a:r>
              <a:rPr lang="fr-FR" sz="2400" b="1" dirty="0" smtClean="0">
                <a:solidFill>
                  <a:srgbClr val="FF0000"/>
                </a:solidFill>
              </a:rPr>
              <a:t>sauta</a:t>
            </a:r>
            <a:r>
              <a:rPr lang="fr-FR" sz="2400" dirty="0" smtClean="0"/>
              <a:t> </a:t>
            </a:r>
            <a:r>
              <a:rPr lang="fr-FR" sz="2400" dirty="0" smtClean="0"/>
              <a:t>sur l’épaule d’Aymar. </a:t>
            </a:r>
            <a:r>
              <a:rPr lang="fr-FR" sz="2400" b="1" dirty="0" smtClean="0">
                <a:solidFill>
                  <a:srgbClr val="0070C0"/>
                </a:solidFill>
              </a:rPr>
              <a:t>Celui-ci</a:t>
            </a:r>
            <a:r>
              <a:rPr lang="fr-FR" sz="2400" dirty="0" smtClean="0"/>
              <a:t>, furieux, </a:t>
            </a:r>
            <a:r>
              <a:rPr lang="fr-FR" sz="2400" b="1" dirty="0" smtClean="0">
                <a:solidFill>
                  <a:srgbClr val="FF0000"/>
                </a:solidFill>
              </a:rPr>
              <a:t>voulut</a:t>
            </a:r>
            <a:r>
              <a:rPr lang="fr-FR" sz="2400" dirty="0" smtClean="0"/>
              <a:t> chasser </a:t>
            </a:r>
            <a:r>
              <a:rPr lang="fr-FR" sz="2400" dirty="0" smtClean="0"/>
              <a:t>l'animal, mais </a:t>
            </a:r>
            <a:r>
              <a:rPr lang="fr-FR" sz="2400" b="1" dirty="0" smtClean="0">
                <a:solidFill>
                  <a:srgbClr val="0070C0"/>
                </a:solidFill>
              </a:rPr>
              <a:t>le singe </a:t>
            </a:r>
            <a:r>
              <a:rPr lang="fr-FR" sz="2400" b="1" dirty="0" smtClean="0">
                <a:solidFill>
                  <a:srgbClr val="FFC000"/>
                </a:solidFill>
              </a:rPr>
              <a:t>était</a:t>
            </a:r>
            <a:r>
              <a:rPr lang="fr-FR" sz="2400" dirty="0" smtClean="0"/>
              <a:t> vif </a:t>
            </a:r>
            <a:r>
              <a:rPr lang="fr-FR" sz="2400" dirty="0" smtClean="0"/>
              <a:t>et malin. </a:t>
            </a:r>
            <a:r>
              <a:rPr lang="fr-FR" sz="2400" b="1" dirty="0" smtClean="0">
                <a:solidFill>
                  <a:srgbClr val="0070C0"/>
                </a:solidFill>
              </a:rPr>
              <a:t>Il</a:t>
            </a:r>
            <a:r>
              <a:rPr lang="fr-FR" sz="2400" dirty="0" smtClean="0"/>
              <a:t> </a:t>
            </a:r>
            <a:r>
              <a:rPr lang="fr-FR" sz="2400" b="1" dirty="0" smtClean="0">
                <a:solidFill>
                  <a:srgbClr val="FF0000"/>
                </a:solidFill>
              </a:rPr>
              <a:t>enfila</a:t>
            </a:r>
            <a:r>
              <a:rPr lang="fr-FR" sz="2400" dirty="0" smtClean="0"/>
              <a:t> </a:t>
            </a:r>
            <a:r>
              <a:rPr lang="fr-FR" sz="2400" dirty="0" smtClean="0"/>
              <a:t>sa patte dans le pourpoint d'Aymar et en </a:t>
            </a:r>
            <a:r>
              <a:rPr lang="fr-FR" sz="2400" b="1" dirty="0" smtClean="0">
                <a:solidFill>
                  <a:srgbClr val="FF0000"/>
                </a:solidFill>
              </a:rPr>
              <a:t>retira</a:t>
            </a:r>
            <a:r>
              <a:rPr lang="fr-FR" sz="2400" dirty="0" smtClean="0"/>
              <a:t> </a:t>
            </a:r>
            <a:r>
              <a:rPr lang="fr-FR" sz="2400" dirty="0" smtClean="0"/>
              <a:t>le manuscrit. </a:t>
            </a:r>
            <a:r>
              <a:rPr lang="fr-FR" sz="2400" b="1" dirty="0" smtClean="0">
                <a:solidFill>
                  <a:srgbClr val="0070C0"/>
                </a:solidFill>
              </a:rPr>
              <a:t>Le roi </a:t>
            </a:r>
            <a:r>
              <a:rPr lang="fr-FR" sz="2400" dirty="0" smtClean="0"/>
              <a:t>l'</a:t>
            </a:r>
            <a:r>
              <a:rPr lang="fr-FR" sz="2400" b="1" dirty="0" smtClean="0">
                <a:solidFill>
                  <a:srgbClr val="FF0000"/>
                </a:solidFill>
              </a:rPr>
              <a:t>observa</a:t>
            </a:r>
            <a:r>
              <a:rPr lang="fr-FR" sz="2400" dirty="0" smtClean="0"/>
              <a:t> </a:t>
            </a:r>
            <a:r>
              <a:rPr lang="fr-FR" sz="2400" dirty="0" smtClean="0"/>
              <a:t>avec intérêt. Puis, le plus tranquillement du monde, </a:t>
            </a:r>
            <a:r>
              <a:rPr lang="fr-FR" sz="2400" b="1" dirty="0" smtClean="0">
                <a:solidFill>
                  <a:srgbClr val="0070C0"/>
                </a:solidFill>
              </a:rPr>
              <a:t>le singe </a:t>
            </a:r>
            <a:r>
              <a:rPr lang="fr-FR" sz="2400" b="1" dirty="0" smtClean="0">
                <a:solidFill>
                  <a:srgbClr val="FF0000"/>
                </a:solidFill>
              </a:rPr>
              <a:t>se </a:t>
            </a:r>
            <a:r>
              <a:rPr lang="fr-FR" sz="2400" b="1" dirty="0" smtClean="0">
                <a:solidFill>
                  <a:srgbClr val="FF0000"/>
                </a:solidFill>
              </a:rPr>
              <a:t>dirigea </a:t>
            </a:r>
            <a:r>
              <a:rPr lang="fr-FR" sz="2400" dirty="0" smtClean="0"/>
              <a:t>vers le roi et </a:t>
            </a:r>
            <a:r>
              <a:rPr lang="fr-FR" sz="2400" b="1" dirty="0" smtClean="0">
                <a:solidFill>
                  <a:srgbClr val="FF0000"/>
                </a:solidFill>
              </a:rPr>
              <a:t>posa</a:t>
            </a:r>
            <a:r>
              <a:rPr lang="fr-FR" sz="2400" dirty="0" smtClean="0"/>
              <a:t> </a:t>
            </a:r>
            <a:r>
              <a:rPr lang="fr-FR" sz="2400" dirty="0" smtClean="0"/>
              <a:t>le manuscrit devant lui. </a:t>
            </a:r>
          </a:p>
          <a:p>
            <a:pPr algn="just"/>
            <a:r>
              <a:rPr lang="fr-FR" sz="2400" b="1" dirty="0" smtClean="0">
                <a:solidFill>
                  <a:srgbClr val="0070C0"/>
                </a:solidFill>
              </a:rPr>
              <a:t>Pierre</a:t>
            </a:r>
            <a:r>
              <a:rPr lang="fr-FR" sz="2400" dirty="0" smtClean="0"/>
              <a:t> </a:t>
            </a:r>
            <a:r>
              <a:rPr lang="fr-FR" sz="2400" dirty="0" smtClean="0">
                <a:solidFill>
                  <a:srgbClr val="FFC000"/>
                </a:solidFill>
              </a:rPr>
              <a:t>était</a:t>
            </a:r>
            <a:r>
              <a:rPr lang="fr-FR" sz="2400" dirty="0" smtClean="0"/>
              <a:t> près </a:t>
            </a:r>
            <a:r>
              <a:rPr lang="fr-FR" sz="2400" dirty="0" smtClean="0"/>
              <a:t>du roi. </a:t>
            </a:r>
            <a:r>
              <a:rPr lang="fr-FR" sz="2400" b="1" dirty="0" smtClean="0">
                <a:solidFill>
                  <a:srgbClr val="0070C0"/>
                </a:solidFill>
              </a:rPr>
              <a:t>Il</a:t>
            </a:r>
            <a:r>
              <a:rPr lang="fr-FR" sz="2400" dirty="0" smtClean="0"/>
              <a:t> </a:t>
            </a:r>
            <a:r>
              <a:rPr lang="fr-FR" sz="2400" b="1" dirty="0" smtClean="0">
                <a:solidFill>
                  <a:srgbClr val="FF0000"/>
                </a:solidFill>
              </a:rPr>
              <a:t>retint</a:t>
            </a:r>
            <a:r>
              <a:rPr lang="fr-FR" sz="2400" dirty="0" smtClean="0"/>
              <a:t> </a:t>
            </a:r>
            <a:r>
              <a:rPr lang="fr-FR" sz="2400" dirty="0" smtClean="0"/>
              <a:t>son souffle. Le roi donne le manuscrit au jeune scribe. </a:t>
            </a:r>
          </a:p>
          <a:p>
            <a:pPr algn="just"/>
            <a:r>
              <a:rPr lang="fr-FR" sz="2400" i="1" dirty="0" smtClean="0"/>
              <a:t>Pour Aymar, lit Pierre, voici la formule qui lui permettra de devenir plus riche que le roi... </a:t>
            </a:r>
          </a:p>
          <a:p>
            <a:pPr algn="just"/>
            <a:r>
              <a:rPr lang="fr-FR" sz="2400" dirty="0" smtClean="0"/>
              <a:t>-Jetez Aymar dans un cachot, ordonne alors le roi, aux hommes de garde. Qu’il reste en prison pour toujours! </a:t>
            </a:r>
          </a:p>
          <a:p>
            <a:pPr algn="just"/>
            <a:r>
              <a:rPr lang="fr-FR" sz="2400" dirty="0" smtClean="0"/>
              <a:t>Le </a:t>
            </a:r>
            <a:r>
              <a:rPr lang="fr-FR" sz="2400" dirty="0" smtClean="0"/>
              <a:t>roi félicite ensuite Guillaume pour son courage et son intelligence. Puis, il décide de le prendre avec Pierre à son service.</a:t>
            </a:r>
            <a:endParaRPr lang="fr-FR" sz="2000" dirty="0" smtClean="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51520" y="81200"/>
            <a:ext cx="8712968" cy="6232475"/>
          </a:xfrm>
          <a:prstGeom prst="rect">
            <a:avLst/>
          </a:prstGeom>
        </p:spPr>
        <p:txBody>
          <a:bodyPr wrap="square">
            <a:spAutoFit/>
          </a:bodyPr>
          <a:lstStyle/>
          <a:p>
            <a:pPr algn="just"/>
            <a:r>
              <a:rPr lang="fr-FR" sz="2100" b="1" dirty="0" smtClean="0"/>
              <a:t>Texte 23 - Enquête au château fort (2) : Un heureux dénouement</a:t>
            </a:r>
            <a:endParaRPr lang="fr-FR" sz="2100" dirty="0" smtClean="0"/>
          </a:p>
          <a:p>
            <a:pPr algn="just"/>
            <a:endParaRPr lang="fr-FR" dirty="0" smtClean="0"/>
          </a:p>
          <a:p>
            <a:pPr algn="just"/>
            <a:r>
              <a:rPr lang="fr-FR" sz="2400" b="1" dirty="0" smtClean="0">
                <a:solidFill>
                  <a:srgbClr val="0070C0"/>
                </a:solidFill>
              </a:rPr>
              <a:t>L’animal</a:t>
            </a:r>
            <a:r>
              <a:rPr lang="fr-FR" sz="2400" dirty="0" smtClean="0"/>
              <a:t> </a:t>
            </a:r>
            <a:r>
              <a:rPr lang="fr-FR" sz="2400" b="1" dirty="0" smtClean="0">
                <a:solidFill>
                  <a:srgbClr val="FF0000"/>
                </a:solidFill>
              </a:rPr>
              <a:t>fit</a:t>
            </a:r>
            <a:r>
              <a:rPr lang="fr-FR" sz="2400" dirty="0" smtClean="0"/>
              <a:t> son </a:t>
            </a:r>
            <a:r>
              <a:rPr lang="fr-FR" sz="2400" dirty="0" smtClean="0"/>
              <a:t>entrée. Au début, </a:t>
            </a:r>
            <a:r>
              <a:rPr lang="fr-FR" sz="2400" b="1" dirty="0" smtClean="0">
                <a:solidFill>
                  <a:srgbClr val="0070C0"/>
                </a:solidFill>
              </a:rPr>
              <a:t>les convives </a:t>
            </a:r>
            <a:r>
              <a:rPr lang="fr-FR" sz="2400" b="1" dirty="0" smtClean="0">
                <a:solidFill>
                  <a:srgbClr val="FFC000"/>
                </a:solidFill>
              </a:rPr>
              <a:t>bavardaient</a:t>
            </a:r>
            <a:r>
              <a:rPr lang="fr-FR" sz="2400" dirty="0" smtClean="0"/>
              <a:t> </a:t>
            </a:r>
            <a:r>
              <a:rPr lang="fr-FR" sz="2400" dirty="0" smtClean="0"/>
              <a:t>et </a:t>
            </a:r>
            <a:r>
              <a:rPr lang="fr-FR" sz="2400" dirty="0" smtClean="0"/>
              <a:t>ne lui </a:t>
            </a:r>
            <a:r>
              <a:rPr lang="fr-FR" sz="2400" b="1" dirty="0" smtClean="0">
                <a:solidFill>
                  <a:srgbClr val="FF0000"/>
                </a:solidFill>
              </a:rPr>
              <a:t>accordèrent</a:t>
            </a:r>
            <a:r>
              <a:rPr lang="fr-FR" sz="2400" dirty="0" smtClean="0"/>
              <a:t> </a:t>
            </a:r>
            <a:r>
              <a:rPr lang="fr-FR" sz="2400" dirty="0" smtClean="0"/>
              <a:t>guère d’attention. Puis, soudain, </a:t>
            </a:r>
            <a:r>
              <a:rPr lang="fr-FR" sz="2400" b="1" dirty="0" smtClean="0">
                <a:solidFill>
                  <a:srgbClr val="0070C0"/>
                </a:solidFill>
              </a:rPr>
              <a:t>ce</a:t>
            </a:r>
            <a:r>
              <a:rPr lang="fr-FR" sz="2400" dirty="0" smtClean="0"/>
              <a:t> </a:t>
            </a:r>
            <a:r>
              <a:rPr lang="fr-FR" sz="2400" b="1" dirty="0" smtClean="0">
                <a:solidFill>
                  <a:srgbClr val="FF0000"/>
                </a:solidFill>
              </a:rPr>
              <a:t>fut</a:t>
            </a:r>
            <a:r>
              <a:rPr lang="fr-FR" sz="2400" dirty="0" smtClean="0"/>
              <a:t> </a:t>
            </a:r>
            <a:r>
              <a:rPr lang="fr-FR" sz="2400" dirty="0" smtClean="0"/>
              <a:t>le silence : </a:t>
            </a:r>
            <a:r>
              <a:rPr lang="fr-FR" sz="2400" b="1" dirty="0" smtClean="0">
                <a:solidFill>
                  <a:srgbClr val="0070C0"/>
                </a:solidFill>
              </a:rPr>
              <a:t>le singe </a:t>
            </a:r>
            <a:r>
              <a:rPr lang="fr-FR" sz="2400" b="1" dirty="0" smtClean="0">
                <a:solidFill>
                  <a:srgbClr val="FF0000"/>
                </a:solidFill>
              </a:rPr>
              <a:t>sauta</a:t>
            </a:r>
            <a:r>
              <a:rPr lang="fr-FR" sz="2400" dirty="0" smtClean="0"/>
              <a:t> </a:t>
            </a:r>
            <a:r>
              <a:rPr lang="fr-FR" sz="2400" dirty="0" smtClean="0"/>
              <a:t>sur l’épaule d’Aymar. </a:t>
            </a:r>
            <a:r>
              <a:rPr lang="fr-FR" sz="2400" b="1" dirty="0" smtClean="0">
                <a:solidFill>
                  <a:srgbClr val="0070C0"/>
                </a:solidFill>
              </a:rPr>
              <a:t>Celui-ci</a:t>
            </a:r>
            <a:r>
              <a:rPr lang="fr-FR" sz="2400" dirty="0" smtClean="0"/>
              <a:t>, furieux, </a:t>
            </a:r>
            <a:r>
              <a:rPr lang="fr-FR" sz="2400" b="1" dirty="0" smtClean="0">
                <a:solidFill>
                  <a:srgbClr val="FF0000"/>
                </a:solidFill>
              </a:rPr>
              <a:t>voulut</a:t>
            </a:r>
            <a:r>
              <a:rPr lang="fr-FR" sz="2400" dirty="0" smtClean="0"/>
              <a:t> chasser </a:t>
            </a:r>
            <a:r>
              <a:rPr lang="fr-FR" sz="2400" dirty="0" smtClean="0"/>
              <a:t>l'animal, mais </a:t>
            </a:r>
            <a:r>
              <a:rPr lang="fr-FR" sz="2400" b="1" dirty="0" smtClean="0">
                <a:solidFill>
                  <a:srgbClr val="0070C0"/>
                </a:solidFill>
              </a:rPr>
              <a:t>le singe </a:t>
            </a:r>
            <a:r>
              <a:rPr lang="fr-FR" sz="2400" b="1" dirty="0" smtClean="0">
                <a:solidFill>
                  <a:srgbClr val="FFC000"/>
                </a:solidFill>
              </a:rPr>
              <a:t>était</a:t>
            </a:r>
            <a:r>
              <a:rPr lang="fr-FR" sz="2400" dirty="0" smtClean="0"/>
              <a:t> vif </a:t>
            </a:r>
            <a:r>
              <a:rPr lang="fr-FR" sz="2400" dirty="0" smtClean="0"/>
              <a:t>et malin. </a:t>
            </a:r>
            <a:r>
              <a:rPr lang="fr-FR" sz="2400" b="1" dirty="0" smtClean="0">
                <a:solidFill>
                  <a:srgbClr val="0070C0"/>
                </a:solidFill>
              </a:rPr>
              <a:t>Il</a:t>
            </a:r>
            <a:r>
              <a:rPr lang="fr-FR" sz="2400" dirty="0" smtClean="0"/>
              <a:t> </a:t>
            </a:r>
            <a:r>
              <a:rPr lang="fr-FR" sz="2400" b="1" dirty="0" smtClean="0">
                <a:solidFill>
                  <a:srgbClr val="FF0000"/>
                </a:solidFill>
              </a:rPr>
              <a:t>enfila</a:t>
            </a:r>
            <a:r>
              <a:rPr lang="fr-FR" sz="2400" dirty="0" smtClean="0"/>
              <a:t> </a:t>
            </a:r>
            <a:r>
              <a:rPr lang="fr-FR" sz="2400" dirty="0" smtClean="0"/>
              <a:t>sa patte dans le pourpoint d'Aymar et en </a:t>
            </a:r>
            <a:r>
              <a:rPr lang="fr-FR" sz="2400" b="1" dirty="0" smtClean="0">
                <a:solidFill>
                  <a:srgbClr val="FF0000"/>
                </a:solidFill>
              </a:rPr>
              <a:t>retira</a:t>
            </a:r>
            <a:r>
              <a:rPr lang="fr-FR" sz="2400" dirty="0" smtClean="0"/>
              <a:t> </a:t>
            </a:r>
            <a:r>
              <a:rPr lang="fr-FR" sz="2400" dirty="0" smtClean="0"/>
              <a:t>le manuscrit. </a:t>
            </a:r>
            <a:r>
              <a:rPr lang="fr-FR" sz="2400" b="1" dirty="0" smtClean="0">
                <a:solidFill>
                  <a:srgbClr val="0070C0"/>
                </a:solidFill>
              </a:rPr>
              <a:t>Le roi </a:t>
            </a:r>
            <a:r>
              <a:rPr lang="fr-FR" sz="2400" dirty="0" smtClean="0"/>
              <a:t>l'</a:t>
            </a:r>
            <a:r>
              <a:rPr lang="fr-FR" sz="2400" b="1" dirty="0" smtClean="0">
                <a:solidFill>
                  <a:srgbClr val="FF0000"/>
                </a:solidFill>
              </a:rPr>
              <a:t>observa</a:t>
            </a:r>
            <a:r>
              <a:rPr lang="fr-FR" sz="2400" dirty="0" smtClean="0"/>
              <a:t> </a:t>
            </a:r>
            <a:r>
              <a:rPr lang="fr-FR" sz="2400" dirty="0" smtClean="0"/>
              <a:t>avec intérêt. Puis, le plus tranquillement du monde, </a:t>
            </a:r>
            <a:r>
              <a:rPr lang="fr-FR" sz="2400" b="1" dirty="0" smtClean="0">
                <a:solidFill>
                  <a:srgbClr val="0070C0"/>
                </a:solidFill>
              </a:rPr>
              <a:t>le singe </a:t>
            </a:r>
            <a:r>
              <a:rPr lang="fr-FR" sz="2400" b="1" dirty="0" smtClean="0">
                <a:solidFill>
                  <a:srgbClr val="FF0000"/>
                </a:solidFill>
              </a:rPr>
              <a:t>se </a:t>
            </a:r>
            <a:r>
              <a:rPr lang="fr-FR" sz="2400" b="1" dirty="0" smtClean="0">
                <a:solidFill>
                  <a:srgbClr val="FF0000"/>
                </a:solidFill>
              </a:rPr>
              <a:t>dirigea </a:t>
            </a:r>
            <a:r>
              <a:rPr lang="fr-FR" sz="2400" dirty="0" smtClean="0"/>
              <a:t>vers le roi et </a:t>
            </a:r>
            <a:r>
              <a:rPr lang="fr-FR" sz="2400" b="1" dirty="0" smtClean="0">
                <a:solidFill>
                  <a:srgbClr val="FF0000"/>
                </a:solidFill>
              </a:rPr>
              <a:t>posa</a:t>
            </a:r>
            <a:r>
              <a:rPr lang="fr-FR" sz="2400" dirty="0" smtClean="0"/>
              <a:t> </a:t>
            </a:r>
            <a:r>
              <a:rPr lang="fr-FR" sz="2400" dirty="0" smtClean="0"/>
              <a:t>le manuscrit devant lui. </a:t>
            </a:r>
          </a:p>
          <a:p>
            <a:pPr algn="just"/>
            <a:r>
              <a:rPr lang="fr-FR" sz="2400" b="1" dirty="0" smtClean="0">
                <a:solidFill>
                  <a:srgbClr val="0070C0"/>
                </a:solidFill>
              </a:rPr>
              <a:t>Pierre</a:t>
            </a:r>
            <a:r>
              <a:rPr lang="fr-FR" sz="2400" dirty="0" smtClean="0"/>
              <a:t> </a:t>
            </a:r>
            <a:r>
              <a:rPr lang="fr-FR" sz="2400" dirty="0" smtClean="0">
                <a:solidFill>
                  <a:srgbClr val="FFC000"/>
                </a:solidFill>
              </a:rPr>
              <a:t>était</a:t>
            </a:r>
            <a:r>
              <a:rPr lang="fr-FR" sz="2400" dirty="0" smtClean="0"/>
              <a:t> près </a:t>
            </a:r>
            <a:r>
              <a:rPr lang="fr-FR" sz="2400" dirty="0" smtClean="0"/>
              <a:t>du roi. </a:t>
            </a:r>
            <a:r>
              <a:rPr lang="fr-FR" sz="2400" b="1" dirty="0" smtClean="0">
                <a:solidFill>
                  <a:srgbClr val="0070C0"/>
                </a:solidFill>
              </a:rPr>
              <a:t>Il</a:t>
            </a:r>
            <a:r>
              <a:rPr lang="fr-FR" sz="2400" dirty="0" smtClean="0"/>
              <a:t> </a:t>
            </a:r>
            <a:r>
              <a:rPr lang="fr-FR" sz="2400" b="1" dirty="0" smtClean="0">
                <a:solidFill>
                  <a:srgbClr val="FF0000"/>
                </a:solidFill>
              </a:rPr>
              <a:t>retint</a:t>
            </a:r>
            <a:r>
              <a:rPr lang="fr-FR" sz="2400" dirty="0" smtClean="0"/>
              <a:t> </a:t>
            </a:r>
            <a:r>
              <a:rPr lang="fr-FR" sz="2400" dirty="0" smtClean="0"/>
              <a:t>son souffle. </a:t>
            </a:r>
            <a:r>
              <a:rPr lang="fr-FR" sz="2400" b="1" dirty="0" smtClean="0">
                <a:solidFill>
                  <a:srgbClr val="0070C0"/>
                </a:solidFill>
              </a:rPr>
              <a:t>Le roi </a:t>
            </a:r>
            <a:r>
              <a:rPr lang="fr-FR" sz="2400" b="1" dirty="0" smtClean="0">
                <a:solidFill>
                  <a:srgbClr val="FF0000"/>
                </a:solidFill>
              </a:rPr>
              <a:t>donna</a:t>
            </a:r>
            <a:r>
              <a:rPr lang="fr-FR" sz="2400" dirty="0" smtClean="0"/>
              <a:t> le </a:t>
            </a:r>
            <a:r>
              <a:rPr lang="fr-FR" sz="2400" dirty="0" smtClean="0"/>
              <a:t>manuscrit au jeune scribe. </a:t>
            </a:r>
          </a:p>
          <a:p>
            <a:pPr algn="just"/>
            <a:r>
              <a:rPr lang="fr-FR" sz="2400" i="1" dirty="0" smtClean="0"/>
              <a:t>Pour Aymar, lit Pierre, voici la formule qui lui permettra de devenir plus riche que le roi... </a:t>
            </a:r>
          </a:p>
          <a:p>
            <a:pPr algn="just"/>
            <a:r>
              <a:rPr lang="fr-FR" sz="2400" dirty="0" smtClean="0"/>
              <a:t>-Jetez Aymar dans un cachot, ordonne alors le roi, aux hommes de garde. Qu’il reste en prison pour toujours! </a:t>
            </a:r>
          </a:p>
          <a:p>
            <a:pPr algn="just"/>
            <a:r>
              <a:rPr lang="fr-FR" sz="2400" dirty="0" smtClean="0"/>
              <a:t>Le </a:t>
            </a:r>
            <a:r>
              <a:rPr lang="fr-FR" sz="2400" dirty="0" smtClean="0"/>
              <a:t>roi félicite ensuite Guillaume pour son courage et son intelligence. Puis, il décide de le prendre avec Pierre à son service.</a:t>
            </a:r>
            <a:endParaRPr lang="fr-FR" sz="2000" dirty="0" smtClean="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51520" y="81200"/>
            <a:ext cx="8712968" cy="6232475"/>
          </a:xfrm>
          <a:prstGeom prst="rect">
            <a:avLst/>
          </a:prstGeom>
        </p:spPr>
        <p:txBody>
          <a:bodyPr wrap="square">
            <a:spAutoFit/>
          </a:bodyPr>
          <a:lstStyle/>
          <a:p>
            <a:pPr algn="just"/>
            <a:r>
              <a:rPr lang="fr-FR" sz="2100" b="1" dirty="0" smtClean="0"/>
              <a:t>Texte 23 - Enquête au château fort (2) : Un heureux dénouement</a:t>
            </a:r>
            <a:endParaRPr lang="fr-FR" sz="2100" dirty="0" smtClean="0"/>
          </a:p>
          <a:p>
            <a:pPr algn="just"/>
            <a:endParaRPr lang="fr-FR" dirty="0" smtClean="0"/>
          </a:p>
          <a:p>
            <a:pPr algn="just"/>
            <a:r>
              <a:rPr lang="fr-FR" sz="2400" b="1" dirty="0" smtClean="0">
                <a:solidFill>
                  <a:srgbClr val="0070C0"/>
                </a:solidFill>
              </a:rPr>
              <a:t>L’animal</a:t>
            </a:r>
            <a:r>
              <a:rPr lang="fr-FR" sz="2400" dirty="0" smtClean="0"/>
              <a:t> </a:t>
            </a:r>
            <a:r>
              <a:rPr lang="fr-FR" sz="2400" b="1" dirty="0" smtClean="0">
                <a:solidFill>
                  <a:srgbClr val="FF0000"/>
                </a:solidFill>
              </a:rPr>
              <a:t>fit</a:t>
            </a:r>
            <a:r>
              <a:rPr lang="fr-FR" sz="2400" dirty="0" smtClean="0"/>
              <a:t> son </a:t>
            </a:r>
            <a:r>
              <a:rPr lang="fr-FR" sz="2400" dirty="0" smtClean="0"/>
              <a:t>entrée. Au début, </a:t>
            </a:r>
            <a:r>
              <a:rPr lang="fr-FR" sz="2400" b="1" dirty="0" smtClean="0">
                <a:solidFill>
                  <a:srgbClr val="0070C0"/>
                </a:solidFill>
              </a:rPr>
              <a:t>les convives </a:t>
            </a:r>
            <a:r>
              <a:rPr lang="fr-FR" sz="2400" b="1" dirty="0" smtClean="0">
                <a:solidFill>
                  <a:srgbClr val="FFC000"/>
                </a:solidFill>
              </a:rPr>
              <a:t>bavardaient</a:t>
            </a:r>
            <a:r>
              <a:rPr lang="fr-FR" sz="2400" dirty="0" smtClean="0"/>
              <a:t> </a:t>
            </a:r>
            <a:r>
              <a:rPr lang="fr-FR" sz="2400" dirty="0" smtClean="0"/>
              <a:t>et </a:t>
            </a:r>
            <a:r>
              <a:rPr lang="fr-FR" sz="2400" dirty="0" smtClean="0"/>
              <a:t>ne lui </a:t>
            </a:r>
            <a:r>
              <a:rPr lang="fr-FR" sz="2400" b="1" dirty="0" smtClean="0">
                <a:solidFill>
                  <a:srgbClr val="FF0000"/>
                </a:solidFill>
              </a:rPr>
              <a:t>accordèrent</a:t>
            </a:r>
            <a:r>
              <a:rPr lang="fr-FR" sz="2400" dirty="0" smtClean="0"/>
              <a:t> </a:t>
            </a:r>
            <a:r>
              <a:rPr lang="fr-FR" sz="2400" dirty="0" smtClean="0"/>
              <a:t>guère d’attention. Puis, soudain, </a:t>
            </a:r>
            <a:r>
              <a:rPr lang="fr-FR" sz="2400" b="1" dirty="0" smtClean="0">
                <a:solidFill>
                  <a:srgbClr val="0070C0"/>
                </a:solidFill>
              </a:rPr>
              <a:t>ce</a:t>
            </a:r>
            <a:r>
              <a:rPr lang="fr-FR" sz="2400" dirty="0" smtClean="0"/>
              <a:t> </a:t>
            </a:r>
            <a:r>
              <a:rPr lang="fr-FR" sz="2400" b="1" dirty="0" smtClean="0">
                <a:solidFill>
                  <a:srgbClr val="FF0000"/>
                </a:solidFill>
              </a:rPr>
              <a:t>fut</a:t>
            </a:r>
            <a:r>
              <a:rPr lang="fr-FR" sz="2400" dirty="0" smtClean="0"/>
              <a:t> </a:t>
            </a:r>
            <a:r>
              <a:rPr lang="fr-FR" sz="2400" dirty="0" smtClean="0"/>
              <a:t>le silence : </a:t>
            </a:r>
            <a:r>
              <a:rPr lang="fr-FR" sz="2400" b="1" dirty="0" smtClean="0">
                <a:solidFill>
                  <a:srgbClr val="0070C0"/>
                </a:solidFill>
              </a:rPr>
              <a:t>le singe </a:t>
            </a:r>
            <a:r>
              <a:rPr lang="fr-FR" sz="2400" b="1" dirty="0" smtClean="0">
                <a:solidFill>
                  <a:srgbClr val="FF0000"/>
                </a:solidFill>
              </a:rPr>
              <a:t>sauta</a:t>
            </a:r>
            <a:r>
              <a:rPr lang="fr-FR" sz="2400" dirty="0" smtClean="0"/>
              <a:t> </a:t>
            </a:r>
            <a:r>
              <a:rPr lang="fr-FR" sz="2400" dirty="0" smtClean="0"/>
              <a:t>sur l’épaule d’Aymar. </a:t>
            </a:r>
            <a:r>
              <a:rPr lang="fr-FR" sz="2400" b="1" dirty="0" smtClean="0">
                <a:solidFill>
                  <a:srgbClr val="0070C0"/>
                </a:solidFill>
              </a:rPr>
              <a:t>Celui-ci</a:t>
            </a:r>
            <a:r>
              <a:rPr lang="fr-FR" sz="2400" dirty="0" smtClean="0"/>
              <a:t>, furieux, </a:t>
            </a:r>
            <a:r>
              <a:rPr lang="fr-FR" sz="2400" b="1" dirty="0" smtClean="0">
                <a:solidFill>
                  <a:srgbClr val="FF0000"/>
                </a:solidFill>
              </a:rPr>
              <a:t>voulut</a:t>
            </a:r>
            <a:r>
              <a:rPr lang="fr-FR" sz="2400" dirty="0" smtClean="0"/>
              <a:t> chasser </a:t>
            </a:r>
            <a:r>
              <a:rPr lang="fr-FR" sz="2400" dirty="0" smtClean="0"/>
              <a:t>l'animal, mais </a:t>
            </a:r>
            <a:r>
              <a:rPr lang="fr-FR" sz="2400" b="1" dirty="0" smtClean="0">
                <a:solidFill>
                  <a:srgbClr val="0070C0"/>
                </a:solidFill>
              </a:rPr>
              <a:t>le singe </a:t>
            </a:r>
            <a:r>
              <a:rPr lang="fr-FR" sz="2400" b="1" dirty="0" smtClean="0">
                <a:solidFill>
                  <a:srgbClr val="FFC000"/>
                </a:solidFill>
              </a:rPr>
              <a:t>était</a:t>
            </a:r>
            <a:r>
              <a:rPr lang="fr-FR" sz="2400" dirty="0" smtClean="0"/>
              <a:t> vif </a:t>
            </a:r>
            <a:r>
              <a:rPr lang="fr-FR" sz="2400" dirty="0" smtClean="0"/>
              <a:t>et malin. </a:t>
            </a:r>
            <a:r>
              <a:rPr lang="fr-FR" sz="2400" b="1" dirty="0" smtClean="0">
                <a:solidFill>
                  <a:srgbClr val="0070C0"/>
                </a:solidFill>
              </a:rPr>
              <a:t>Il</a:t>
            </a:r>
            <a:r>
              <a:rPr lang="fr-FR" sz="2400" dirty="0" smtClean="0"/>
              <a:t> </a:t>
            </a:r>
            <a:r>
              <a:rPr lang="fr-FR" sz="2400" b="1" dirty="0" smtClean="0">
                <a:solidFill>
                  <a:srgbClr val="FF0000"/>
                </a:solidFill>
              </a:rPr>
              <a:t>enfila</a:t>
            </a:r>
            <a:r>
              <a:rPr lang="fr-FR" sz="2400" dirty="0" smtClean="0"/>
              <a:t> </a:t>
            </a:r>
            <a:r>
              <a:rPr lang="fr-FR" sz="2400" dirty="0" smtClean="0"/>
              <a:t>sa patte dans le pourpoint d'Aymar et en </a:t>
            </a:r>
            <a:r>
              <a:rPr lang="fr-FR" sz="2400" b="1" dirty="0" smtClean="0">
                <a:solidFill>
                  <a:srgbClr val="FF0000"/>
                </a:solidFill>
              </a:rPr>
              <a:t>retira</a:t>
            </a:r>
            <a:r>
              <a:rPr lang="fr-FR" sz="2400" dirty="0" smtClean="0"/>
              <a:t> </a:t>
            </a:r>
            <a:r>
              <a:rPr lang="fr-FR" sz="2400" dirty="0" smtClean="0"/>
              <a:t>le manuscrit. </a:t>
            </a:r>
            <a:r>
              <a:rPr lang="fr-FR" sz="2400" b="1" dirty="0" smtClean="0">
                <a:solidFill>
                  <a:srgbClr val="0070C0"/>
                </a:solidFill>
              </a:rPr>
              <a:t>Le roi </a:t>
            </a:r>
            <a:r>
              <a:rPr lang="fr-FR" sz="2400" dirty="0" smtClean="0"/>
              <a:t>l'</a:t>
            </a:r>
            <a:r>
              <a:rPr lang="fr-FR" sz="2400" b="1" dirty="0" smtClean="0">
                <a:solidFill>
                  <a:srgbClr val="FF0000"/>
                </a:solidFill>
              </a:rPr>
              <a:t>observa</a:t>
            </a:r>
            <a:r>
              <a:rPr lang="fr-FR" sz="2400" dirty="0" smtClean="0"/>
              <a:t> </a:t>
            </a:r>
            <a:r>
              <a:rPr lang="fr-FR" sz="2400" dirty="0" smtClean="0"/>
              <a:t>avec intérêt. Puis, le plus tranquillement du monde, </a:t>
            </a:r>
            <a:r>
              <a:rPr lang="fr-FR" sz="2400" b="1" dirty="0" smtClean="0">
                <a:solidFill>
                  <a:srgbClr val="0070C0"/>
                </a:solidFill>
              </a:rPr>
              <a:t>le singe </a:t>
            </a:r>
            <a:r>
              <a:rPr lang="fr-FR" sz="2400" b="1" dirty="0" smtClean="0">
                <a:solidFill>
                  <a:srgbClr val="FF0000"/>
                </a:solidFill>
              </a:rPr>
              <a:t>se </a:t>
            </a:r>
            <a:r>
              <a:rPr lang="fr-FR" sz="2400" b="1" dirty="0" smtClean="0">
                <a:solidFill>
                  <a:srgbClr val="FF0000"/>
                </a:solidFill>
              </a:rPr>
              <a:t>dirigea </a:t>
            </a:r>
            <a:r>
              <a:rPr lang="fr-FR" sz="2400" dirty="0" smtClean="0"/>
              <a:t>vers le roi et </a:t>
            </a:r>
            <a:r>
              <a:rPr lang="fr-FR" sz="2400" b="1" dirty="0" smtClean="0">
                <a:solidFill>
                  <a:srgbClr val="FF0000"/>
                </a:solidFill>
              </a:rPr>
              <a:t>posa</a:t>
            </a:r>
            <a:r>
              <a:rPr lang="fr-FR" sz="2400" dirty="0" smtClean="0"/>
              <a:t> </a:t>
            </a:r>
            <a:r>
              <a:rPr lang="fr-FR" sz="2400" dirty="0" smtClean="0"/>
              <a:t>le manuscrit devant lui. </a:t>
            </a:r>
          </a:p>
          <a:p>
            <a:pPr algn="just"/>
            <a:r>
              <a:rPr lang="fr-FR" sz="2400" b="1" dirty="0" smtClean="0">
                <a:solidFill>
                  <a:srgbClr val="0070C0"/>
                </a:solidFill>
              </a:rPr>
              <a:t>Pierre</a:t>
            </a:r>
            <a:r>
              <a:rPr lang="fr-FR" sz="2400" dirty="0" smtClean="0"/>
              <a:t> </a:t>
            </a:r>
            <a:r>
              <a:rPr lang="fr-FR" sz="2400" dirty="0" smtClean="0">
                <a:solidFill>
                  <a:srgbClr val="FFC000"/>
                </a:solidFill>
              </a:rPr>
              <a:t>était</a:t>
            </a:r>
            <a:r>
              <a:rPr lang="fr-FR" sz="2400" dirty="0" smtClean="0"/>
              <a:t> près </a:t>
            </a:r>
            <a:r>
              <a:rPr lang="fr-FR" sz="2400" dirty="0" smtClean="0"/>
              <a:t>du roi. </a:t>
            </a:r>
            <a:r>
              <a:rPr lang="fr-FR" sz="2400" b="1" dirty="0" smtClean="0">
                <a:solidFill>
                  <a:srgbClr val="0070C0"/>
                </a:solidFill>
              </a:rPr>
              <a:t>Il</a:t>
            </a:r>
            <a:r>
              <a:rPr lang="fr-FR" sz="2400" dirty="0" smtClean="0"/>
              <a:t> </a:t>
            </a:r>
            <a:r>
              <a:rPr lang="fr-FR" sz="2400" b="1" dirty="0" smtClean="0">
                <a:solidFill>
                  <a:srgbClr val="FF0000"/>
                </a:solidFill>
              </a:rPr>
              <a:t>retint</a:t>
            </a:r>
            <a:r>
              <a:rPr lang="fr-FR" sz="2400" dirty="0" smtClean="0"/>
              <a:t> </a:t>
            </a:r>
            <a:r>
              <a:rPr lang="fr-FR" sz="2400" dirty="0" smtClean="0"/>
              <a:t>son souffle. </a:t>
            </a:r>
            <a:r>
              <a:rPr lang="fr-FR" sz="2400" b="1" dirty="0" smtClean="0">
                <a:solidFill>
                  <a:srgbClr val="0070C0"/>
                </a:solidFill>
              </a:rPr>
              <a:t>Le roi </a:t>
            </a:r>
            <a:r>
              <a:rPr lang="fr-FR" sz="2400" b="1" dirty="0" smtClean="0">
                <a:solidFill>
                  <a:srgbClr val="FF0000"/>
                </a:solidFill>
              </a:rPr>
              <a:t>donna</a:t>
            </a:r>
            <a:r>
              <a:rPr lang="fr-FR" sz="2400" dirty="0" smtClean="0"/>
              <a:t> le </a:t>
            </a:r>
            <a:r>
              <a:rPr lang="fr-FR" sz="2400" dirty="0" smtClean="0"/>
              <a:t>manuscrit au jeune scribe. </a:t>
            </a:r>
          </a:p>
          <a:p>
            <a:pPr algn="just"/>
            <a:r>
              <a:rPr lang="fr-FR" sz="2400" i="1" dirty="0" smtClean="0"/>
              <a:t>Pour Aymar, </a:t>
            </a:r>
            <a:r>
              <a:rPr lang="fr-FR" sz="2400" b="1" i="1" dirty="0" smtClean="0">
                <a:solidFill>
                  <a:srgbClr val="FF0000"/>
                </a:solidFill>
              </a:rPr>
              <a:t>lut</a:t>
            </a:r>
            <a:r>
              <a:rPr lang="fr-FR" sz="2400" i="1" dirty="0" smtClean="0"/>
              <a:t> </a:t>
            </a:r>
            <a:r>
              <a:rPr lang="fr-FR" sz="2400" b="1" i="1" dirty="0" smtClean="0">
                <a:solidFill>
                  <a:srgbClr val="0070C0"/>
                </a:solidFill>
              </a:rPr>
              <a:t>Pierre</a:t>
            </a:r>
            <a:r>
              <a:rPr lang="fr-FR" sz="2400" i="1" dirty="0" smtClean="0"/>
              <a:t>, voici la formule qui lui permettra de devenir plus riche que le roi... </a:t>
            </a:r>
          </a:p>
          <a:p>
            <a:pPr algn="just"/>
            <a:r>
              <a:rPr lang="fr-FR" sz="2400" dirty="0" smtClean="0"/>
              <a:t>-Jetez Aymar dans un cachot, ordonne alors le roi, aux hommes de garde. Qu’il reste en prison pour toujours! </a:t>
            </a:r>
          </a:p>
          <a:p>
            <a:pPr algn="just"/>
            <a:r>
              <a:rPr lang="fr-FR" sz="2400" dirty="0" smtClean="0"/>
              <a:t>Le </a:t>
            </a:r>
            <a:r>
              <a:rPr lang="fr-FR" sz="2400" dirty="0" smtClean="0"/>
              <a:t>roi félicite ensuite Guillaume pour son courage et son intelligence. Puis, il décide de le prendre avec Pierre à son service.</a:t>
            </a:r>
            <a:endParaRPr lang="fr-FR" sz="2000" dirty="0" smtClean="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51520" y="81200"/>
            <a:ext cx="8712968" cy="6232475"/>
          </a:xfrm>
          <a:prstGeom prst="rect">
            <a:avLst/>
          </a:prstGeom>
        </p:spPr>
        <p:txBody>
          <a:bodyPr wrap="square">
            <a:spAutoFit/>
          </a:bodyPr>
          <a:lstStyle/>
          <a:p>
            <a:pPr algn="just"/>
            <a:r>
              <a:rPr lang="fr-FR" sz="2100" b="1" dirty="0" smtClean="0"/>
              <a:t>Texte 23 - Enquête au château fort (2) : Un heureux dénouement</a:t>
            </a:r>
            <a:endParaRPr lang="fr-FR" sz="2100" dirty="0" smtClean="0"/>
          </a:p>
          <a:p>
            <a:pPr algn="just"/>
            <a:endParaRPr lang="fr-FR" dirty="0" smtClean="0"/>
          </a:p>
          <a:p>
            <a:pPr algn="just"/>
            <a:r>
              <a:rPr lang="fr-FR" sz="2400" b="1" dirty="0" smtClean="0">
                <a:solidFill>
                  <a:srgbClr val="0070C0"/>
                </a:solidFill>
              </a:rPr>
              <a:t>L’animal</a:t>
            </a:r>
            <a:r>
              <a:rPr lang="fr-FR" sz="2400" dirty="0" smtClean="0"/>
              <a:t> </a:t>
            </a:r>
            <a:r>
              <a:rPr lang="fr-FR" sz="2400" b="1" dirty="0" smtClean="0">
                <a:solidFill>
                  <a:srgbClr val="FF0000"/>
                </a:solidFill>
              </a:rPr>
              <a:t>fit</a:t>
            </a:r>
            <a:r>
              <a:rPr lang="fr-FR" sz="2400" dirty="0" smtClean="0"/>
              <a:t> son </a:t>
            </a:r>
            <a:r>
              <a:rPr lang="fr-FR" sz="2400" dirty="0" smtClean="0"/>
              <a:t>entrée. Au début, </a:t>
            </a:r>
            <a:r>
              <a:rPr lang="fr-FR" sz="2400" b="1" dirty="0" smtClean="0">
                <a:solidFill>
                  <a:srgbClr val="0070C0"/>
                </a:solidFill>
              </a:rPr>
              <a:t>les convives </a:t>
            </a:r>
            <a:r>
              <a:rPr lang="fr-FR" sz="2400" b="1" dirty="0" smtClean="0">
                <a:solidFill>
                  <a:srgbClr val="FFC000"/>
                </a:solidFill>
              </a:rPr>
              <a:t>bavardaient</a:t>
            </a:r>
            <a:r>
              <a:rPr lang="fr-FR" sz="2400" dirty="0" smtClean="0"/>
              <a:t> </a:t>
            </a:r>
            <a:r>
              <a:rPr lang="fr-FR" sz="2400" dirty="0" smtClean="0"/>
              <a:t>et </a:t>
            </a:r>
            <a:r>
              <a:rPr lang="fr-FR" sz="2400" dirty="0" smtClean="0"/>
              <a:t>ne lui </a:t>
            </a:r>
            <a:r>
              <a:rPr lang="fr-FR" sz="2400" b="1" dirty="0" smtClean="0">
                <a:solidFill>
                  <a:srgbClr val="FF0000"/>
                </a:solidFill>
              </a:rPr>
              <a:t>accordèrent</a:t>
            </a:r>
            <a:r>
              <a:rPr lang="fr-FR" sz="2400" dirty="0" smtClean="0"/>
              <a:t> </a:t>
            </a:r>
            <a:r>
              <a:rPr lang="fr-FR" sz="2400" dirty="0" smtClean="0"/>
              <a:t>guère d’attention. Puis, soudain, </a:t>
            </a:r>
            <a:r>
              <a:rPr lang="fr-FR" sz="2400" b="1" dirty="0" smtClean="0">
                <a:solidFill>
                  <a:srgbClr val="0070C0"/>
                </a:solidFill>
              </a:rPr>
              <a:t>ce</a:t>
            </a:r>
            <a:r>
              <a:rPr lang="fr-FR" sz="2400" dirty="0" smtClean="0"/>
              <a:t> </a:t>
            </a:r>
            <a:r>
              <a:rPr lang="fr-FR" sz="2400" b="1" dirty="0" smtClean="0">
                <a:solidFill>
                  <a:srgbClr val="FF0000"/>
                </a:solidFill>
              </a:rPr>
              <a:t>fut</a:t>
            </a:r>
            <a:r>
              <a:rPr lang="fr-FR" sz="2400" dirty="0" smtClean="0"/>
              <a:t> </a:t>
            </a:r>
            <a:r>
              <a:rPr lang="fr-FR" sz="2400" dirty="0" smtClean="0"/>
              <a:t>le silence : </a:t>
            </a:r>
            <a:r>
              <a:rPr lang="fr-FR" sz="2400" b="1" dirty="0" smtClean="0">
                <a:solidFill>
                  <a:srgbClr val="0070C0"/>
                </a:solidFill>
              </a:rPr>
              <a:t>le singe </a:t>
            </a:r>
            <a:r>
              <a:rPr lang="fr-FR" sz="2400" b="1" dirty="0" smtClean="0">
                <a:solidFill>
                  <a:srgbClr val="FF0000"/>
                </a:solidFill>
              </a:rPr>
              <a:t>sauta</a:t>
            </a:r>
            <a:r>
              <a:rPr lang="fr-FR" sz="2400" dirty="0" smtClean="0"/>
              <a:t> </a:t>
            </a:r>
            <a:r>
              <a:rPr lang="fr-FR" sz="2400" dirty="0" smtClean="0"/>
              <a:t>sur l’épaule d’Aymar. </a:t>
            </a:r>
            <a:r>
              <a:rPr lang="fr-FR" sz="2400" b="1" dirty="0" smtClean="0">
                <a:solidFill>
                  <a:srgbClr val="0070C0"/>
                </a:solidFill>
              </a:rPr>
              <a:t>Celui-ci</a:t>
            </a:r>
            <a:r>
              <a:rPr lang="fr-FR" sz="2400" dirty="0" smtClean="0"/>
              <a:t>, furieux, </a:t>
            </a:r>
            <a:r>
              <a:rPr lang="fr-FR" sz="2400" b="1" dirty="0" smtClean="0">
                <a:solidFill>
                  <a:srgbClr val="FF0000"/>
                </a:solidFill>
              </a:rPr>
              <a:t>voulut</a:t>
            </a:r>
            <a:r>
              <a:rPr lang="fr-FR" sz="2400" dirty="0" smtClean="0"/>
              <a:t> chasser </a:t>
            </a:r>
            <a:r>
              <a:rPr lang="fr-FR" sz="2400" dirty="0" smtClean="0"/>
              <a:t>l'animal, mais </a:t>
            </a:r>
            <a:r>
              <a:rPr lang="fr-FR" sz="2400" b="1" dirty="0" smtClean="0">
                <a:solidFill>
                  <a:srgbClr val="0070C0"/>
                </a:solidFill>
              </a:rPr>
              <a:t>le singe </a:t>
            </a:r>
            <a:r>
              <a:rPr lang="fr-FR" sz="2400" b="1" dirty="0" smtClean="0">
                <a:solidFill>
                  <a:srgbClr val="FFC000"/>
                </a:solidFill>
              </a:rPr>
              <a:t>était</a:t>
            </a:r>
            <a:r>
              <a:rPr lang="fr-FR" sz="2400" dirty="0" smtClean="0"/>
              <a:t> vif </a:t>
            </a:r>
            <a:r>
              <a:rPr lang="fr-FR" sz="2400" dirty="0" smtClean="0"/>
              <a:t>et malin. </a:t>
            </a:r>
            <a:r>
              <a:rPr lang="fr-FR" sz="2400" b="1" dirty="0" smtClean="0">
                <a:solidFill>
                  <a:srgbClr val="0070C0"/>
                </a:solidFill>
              </a:rPr>
              <a:t>Il</a:t>
            </a:r>
            <a:r>
              <a:rPr lang="fr-FR" sz="2400" dirty="0" smtClean="0"/>
              <a:t> </a:t>
            </a:r>
            <a:r>
              <a:rPr lang="fr-FR" sz="2400" b="1" dirty="0" smtClean="0">
                <a:solidFill>
                  <a:srgbClr val="FF0000"/>
                </a:solidFill>
              </a:rPr>
              <a:t>enfila</a:t>
            </a:r>
            <a:r>
              <a:rPr lang="fr-FR" sz="2400" dirty="0" smtClean="0"/>
              <a:t> </a:t>
            </a:r>
            <a:r>
              <a:rPr lang="fr-FR" sz="2400" dirty="0" smtClean="0"/>
              <a:t>sa patte dans le pourpoint d'Aymar et en </a:t>
            </a:r>
            <a:r>
              <a:rPr lang="fr-FR" sz="2400" b="1" dirty="0" smtClean="0">
                <a:solidFill>
                  <a:srgbClr val="FF0000"/>
                </a:solidFill>
              </a:rPr>
              <a:t>retira</a:t>
            </a:r>
            <a:r>
              <a:rPr lang="fr-FR" sz="2400" dirty="0" smtClean="0"/>
              <a:t> </a:t>
            </a:r>
            <a:r>
              <a:rPr lang="fr-FR" sz="2400" dirty="0" smtClean="0"/>
              <a:t>le manuscrit. </a:t>
            </a:r>
            <a:r>
              <a:rPr lang="fr-FR" sz="2400" b="1" dirty="0" smtClean="0">
                <a:solidFill>
                  <a:srgbClr val="0070C0"/>
                </a:solidFill>
              </a:rPr>
              <a:t>Le roi </a:t>
            </a:r>
            <a:r>
              <a:rPr lang="fr-FR" sz="2400" dirty="0" smtClean="0"/>
              <a:t>l'</a:t>
            </a:r>
            <a:r>
              <a:rPr lang="fr-FR" sz="2400" b="1" dirty="0" smtClean="0">
                <a:solidFill>
                  <a:srgbClr val="FF0000"/>
                </a:solidFill>
              </a:rPr>
              <a:t>observa</a:t>
            </a:r>
            <a:r>
              <a:rPr lang="fr-FR" sz="2400" dirty="0" smtClean="0"/>
              <a:t> </a:t>
            </a:r>
            <a:r>
              <a:rPr lang="fr-FR" sz="2400" dirty="0" smtClean="0"/>
              <a:t>avec intérêt. Puis, le plus tranquillement du monde, </a:t>
            </a:r>
            <a:r>
              <a:rPr lang="fr-FR" sz="2400" b="1" dirty="0" smtClean="0">
                <a:solidFill>
                  <a:srgbClr val="0070C0"/>
                </a:solidFill>
              </a:rPr>
              <a:t>le singe </a:t>
            </a:r>
            <a:r>
              <a:rPr lang="fr-FR" sz="2400" b="1" dirty="0" smtClean="0">
                <a:solidFill>
                  <a:srgbClr val="FF0000"/>
                </a:solidFill>
              </a:rPr>
              <a:t>se </a:t>
            </a:r>
            <a:r>
              <a:rPr lang="fr-FR" sz="2400" b="1" dirty="0" smtClean="0">
                <a:solidFill>
                  <a:srgbClr val="FF0000"/>
                </a:solidFill>
              </a:rPr>
              <a:t>dirigea </a:t>
            </a:r>
            <a:r>
              <a:rPr lang="fr-FR" sz="2400" dirty="0" smtClean="0"/>
              <a:t>vers le roi et </a:t>
            </a:r>
            <a:r>
              <a:rPr lang="fr-FR" sz="2400" b="1" dirty="0" smtClean="0">
                <a:solidFill>
                  <a:srgbClr val="FF0000"/>
                </a:solidFill>
              </a:rPr>
              <a:t>posa</a:t>
            </a:r>
            <a:r>
              <a:rPr lang="fr-FR" sz="2400" dirty="0" smtClean="0"/>
              <a:t> </a:t>
            </a:r>
            <a:r>
              <a:rPr lang="fr-FR" sz="2400" dirty="0" smtClean="0"/>
              <a:t>le manuscrit devant lui. </a:t>
            </a:r>
          </a:p>
          <a:p>
            <a:pPr algn="just"/>
            <a:r>
              <a:rPr lang="fr-FR" sz="2400" b="1" dirty="0" smtClean="0">
                <a:solidFill>
                  <a:srgbClr val="0070C0"/>
                </a:solidFill>
              </a:rPr>
              <a:t>Pierre</a:t>
            </a:r>
            <a:r>
              <a:rPr lang="fr-FR" sz="2400" dirty="0" smtClean="0"/>
              <a:t> </a:t>
            </a:r>
            <a:r>
              <a:rPr lang="fr-FR" sz="2400" dirty="0" smtClean="0">
                <a:solidFill>
                  <a:srgbClr val="FFC000"/>
                </a:solidFill>
              </a:rPr>
              <a:t>était</a:t>
            </a:r>
            <a:r>
              <a:rPr lang="fr-FR" sz="2400" dirty="0" smtClean="0"/>
              <a:t> près </a:t>
            </a:r>
            <a:r>
              <a:rPr lang="fr-FR" sz="2400" dirty="0" smtClean="0"/>
              <a:t>du roi. </a:t>
            </a:r>
            <a:r>
              <a:rPr lang="fr-FR" sz="2400" b="1" dirty="0" smtClean="0">
                <a:solidFill>
                  <a:srgbClr val="0070C0"/>
                </a:solidFill>
              </a:rPr>
              <a:t>Il</a:t>
            </a:r>
            <a:r>
              <a:rPr lang="fr-FR" sz="2400" dirty="0" smtClean="0"/>
              <a:t> </a:t>
            </a:r>
            <a:r>
              <a:rPr lang="fr-FR" sz="2400" b="1" dirty="0" smtClean="0">
                <a:solidFill>
                  <a:srgbClr val="FF0000"/>
                </a:solidFill>
              </a:rPr>
              <a:t>retint</a:t>
            </a:r>
            <a:r>
              <a:rPr lang="fr-FR" sz="2400" dirty="0" smtClean="0"/>
              <a:t> </a:t>
            </a:r>
            <a:r>
              <a:rPr lang="fr-FR" sz="2400" dirty="0" smtClean="0"/>
              <a:t>son souffle. </a:t>
            </a:r>
            <a:r>
              <a:rPr lang="fr-FR" sz="2400" b="1" dirty="0" smtClean="0">
                <a:solidFill>
                  <a:srgbClr val="0070C0"/>
                </a:solidFill>
              </a:rPr>
              <a:t>Le roi </a:t>
            </a:r>
            <a:r>
              <a:rPr lang="fr-FR" sz="2400" b="1" dirty="0" smtClean="0">
                <a:solidFill>
                  <a:srgbClr val="FF0000"/>
                </a:solidFill>
              </a:rPr>
              <a:t>donna</a:t>
            </a:r>
            <a:r>
              <a:rPr lang="fr-FR" sz="2400" dirty="0" smtClean="0"/>
              <a:t> le </a:t>
            </a:r>
            <a:r>
              <a:rPr lang="fr-FR" sz="2400" dirty="0" smtClean="0"/>
              <a:t>manuscrit au jeune scribe. </a:t>
            </a:r>
          </a:p>
          <a:p>
            <a:pPr algn="just"/>
            <a:r>
              <a:rPr lang="fr-FR" sz="2400" i="1" dirty="0" smtClean="0"/>
              <a:t>Pour Aymar, </a:t>
            </a:r>
            <a:r>
              <a:rPr lang="fr-FR" sz="2400" b="1" i="1" dirty="0" smtClean="0">
                <a:solidFill>
                  <a:srgbClr val="FF0000"/>
                </a:solidFill>
              </a:rPr>
              <a:t>lut</a:t>
            </a:r>
            <a:r>
              <a:rPr lang="fr-FR" sz="2400" i="1" dirty="0" smtClean="0"/>
              <a:t> </a:t>
            </a:r>
            <a:r>
              <a:rPr lang="fr-FR" sz="2400" b="1" i="1" dirty="0" smtClean="0">
                <a:solidFill>
                  <a:srgbClr val="0070C0"/>
                </a:solidFill>
              </a:rPr>
              <a:t>Pierre</a:t>
            </a:r>
            <a:r>
              <a:rPr lang="fr-FR" sz="2400" i="1" dirty="0" smtClean="0"/>
              <a:t>, voici la formule qui lui permettra de devenir plus riche que le roi... </a:t>
            </a:r>
          </a:p>
          <a:p>
            <a:pPr algn="just"/>
            <a:r>
              <a:rPr lang="fr-FR" sz="2400" dirty="0" smtClean="0"/>
              <a:t>-Jetez Aymar dans un cachot, </a:t>
            </a:r>
            <a:r>
              <a:rPr lang="fr-FR" sz="2400" b="1" dirty="0" smtClean="0">
                <a:solidFill>
                  <a:srgbClr val="FF0000"/>
                </a:solidFill>
              </a:rPr>
              <a:t>ordonna</a:t>
            </a:r>
            <a:r>
              <a:rPr lang="fr-FR" sz="2400" dirty="0" smtClean="0"/>
              <a:t> </a:t>
            </a:r>
            <a:r>
              <a:rPr lang="fr-FR" sz="2400" dirty="0" smtClean="0"/>
              <a:t>alors </a:t>
            </a:r>
            <a:r>
              <a:rPr lang="fr-FR" sz="2400" b="1" dirty="0" smtClean="0">
                <a:solidFill>
                  <a:srgbClr val="0070C0"/>
                </a:solidFill>
              </a:rPr>
              <a:t>le roi</a:t>
            </a:r>
            <a:r>
              <a:rPr lang="fr-FR" sz="2400" dirty="0" smtClean="0"/>
              <a:t>, aux hommes de garde. Qu’il reste en prison pour toujours! </a:t>
            </a:r>
          </a:p>
          <a:p>
            <a:pPr algn="just"/>
            <a:r>
              <a:rPr lang="fr-FR" sz="2400" dirty="0" smtClean="0"/>
              <a:t>Le </a:t>
            </a:r>
            <a:r>
              <a:rPr lang="fr-FR" sz="2400" dirty="0" smtClean="0"/>
              <a:t>roi félicite ensuite Guillaume pour son courage et son intelligence. Puis, il décide de le prendre avec Pierre à son service.</a:t>
            </a:r>
            <a:endParaRPr lang="fr-FR" sz="2000" dirty="0" smtClean="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51520" y="81200"/>
            <a:ext cx="8712968" cy="6232475"/>
          </a:xfrm>
          <a:prstGeom prst="rect">
            <a:avLst/>
          </a:prstGeom>
        </p:spPr>
        <p:txBody>
          <a:bodyPr wrap="square">
            <a:spAutoFit/>
          </a:bodyPr>
          <a:lstStyle/>
          <a:p>
            <a:pPr algn="just"/>
            <a:r>
              <a:rPr lang="fr-FR" sz="2100" b="1" dirty="0" smtClean="0"/>
              <a:t>Texte 23 - Enquête au château fort (2) : Un heureux dénouement</a:t>
            </a:r>
            <a:endParaRPr lang="fr-FR" sz="2100" dirty="0" smtClean="0"/>
          </a:p>
          <a:p>
            <a:pPr algn="just"/>
            <a:endParaRPr lang="fr-FR" dirty="0" smtClean="0"/>
          </a:p>
          <a:p>
            <a:pPr algn="just"/>
            <a:r>
              <a:rPr lang="fr-FR" sz="2400" b="1" dirty="0" smtClean="0">
                <a:solidFill>
                  <a:srgbClr val="0070C0"/>
                </a:solidFill>
              </a:rPr>
              <a:t>L’animal</a:t>
            </a:r>
            <a:r>
              <a:rPr lang="fr-FR" sz="2400" dirty="0" smtClean="0"/>
              <a:t> </a:t>
            </a:r>
            <a:r>
              <a:rPr lang="fr-FR" sz="2400" b="1" dirty="0" smtClean="0">
                <a:solidFill>
                  <a:srgbClr val="FF0000"/>
                </a:solidFill>
              </a:rPr>
              <a:t>fit</a:t>
            </a:r>
            <a:r>
              <a:rPr lang="fr-FR" sz="2400" dirty="0" smtClean="0"/>
              <a:t> son </a:t>
            </a:r>
            <a:r>
              <a:rPr lang="fr-FR" sz="2400" dirty="0" smtClean="0"/>
              <a:t>entrée. Au début, </a:t>
            </a:r>
            <a:r>
              <a:rPr lang="fr-FR" sz="2400" b="1" dirty="0" smtClean="0">
                <a:solidFill>
                  <a:srgbClr val="0070C0"/>
                </a:solidFill>
              </a:rPr>
              <a:t>les convives </a:t>
            </a:r>
            <a:r>
              <a:rPr lang="fr-FR" sz="2400" b="1" dirty="0" smtClean="0">
                <a:solidFill>
                  <a:srgbClr val="FFC000"/>
                </a:solidFill>
              </a:rPr>
              <a:t>bavardaient</a:t>
            </a:r>
            <a:r>
              <a:rPr lang="fr-FR" sz="2400" dirty="0" smtClean="0"/>
              <a:t> </a:t>
            </a:r>
            <a:r>
              <a:rPr lang="fr-FR" sz="2400" dirty="0" smtClean="0"/>
              <a:t>et </a:t>
            </a:r>
            <a:r>
              <a:rPr lang="fr-FR" sz="2400" dirty="0" smtClean="0"/>
              <a:t>ne lui </a:t>
            </a:r>
            <a:r>
              <a:rPr lang="fr-FR" sz="2400" b="1" dirty="0" smtClean="0">
                <a:solidFill>
                  <a:srgbClr val="FF0000"/>
                </a:solidFill>
              </a:rPr>
              <a:t>accordèrent</a:t>
            </a:r>
            <a:r>
              <a:rPr lang="fr-FR" sz="2400" dirty="0" smtClean="0"/>
              <a:t> </a:t>
            </a:r>
            <a:r>
              <a:rPr lang="fr-FR" sz="2400" dirty="0" smtClean="0"/>
              <a:t>guère d’attention. Puis, soudain, </a:t>
            </a:r>
            <a:r>
              <a:rPr lang="fr-FR" sz="2400" b="1" dirty="0" smtClean="0">
                <a:solidFill>
                  <a:srgbClr val="0070C0"/>
                </a:solidFill>
              </a:rPr>
              <a:t>ce</a:t>
            </a:r>
            <a:r>
              <a:rPr lang="fr-FR" sz="2400" dirty="0" smtClean="0"/>
              <a:t> </a:t>
            </a:r>
            <a:r>
              <a:rPr lang="fr-FR" sz="2400" b="1" dirty="0" smtClean="0">
                <a:solidFill>
                  <a:srgbClr val="FF0000"/>
                </a:solidFill>
              </a:rPr>
              <a:t>fut</a:t>
            </a:r>
            <a:r>
              <a:rPr lang="fr-FR" sz="2400" dirty="0" smtClean="0"/>
              <a:t> </a:t>
            </a:r>
            <a:r>
              <a:rPr lang="fr-FR" sz="2400" dirty="0" smtClean="0"/>
              <a:t>le silence : </a:t>
            </a:r>
            <a:r>
              <a:rPr lang="fr-FR" sz="2400" b="1" dirty="0" smtClean="0">
                <a:solidFill>
                  <a:srgbClr val="0070C0"/>
                </a:solidFill>
              </a:rPr>
              <a:t>le singe </a:t>
            </a:r>
            <a:r>
              <a:rPr lang="fr-FR" sz="2400" b="1" dirty="0" smtClean="0">
                <a:solidFill>
                  <a:srgbClr val="FF0000"/>
                </a:solidFill>
              </a:rPr>
              <a:t>sauta</a:t>
            </a:r>
            <a:r>
              <a:rPr lang="fr-FR" sz="2400" dirty="0" smtClean="0"/>
              <a:t> </a:t>
            </a:r>
            <a:r>
              <a:rPr lang="fr-FR" sz="2400" dirty="0" smtClean="0"/>
              <a:t>sur l’épaule d’Aymar. </a:t>
            </a:r>
            <a:r>
              <a:rPr lang="fr-FR" sz="2400" b="1" dirty="0" smtClean="0">
                <a:solidFill>
                  <a:srgbClr val="0070C0"/>
                </a:solidFill>
              </a:rPr>
              <a:t>Celui-ci</a:t>
            </a:r>
            <a:r>
              <a:rPr lang="fr-FR" sz="2400" dirty="0" smtClean="0"/>
              <a:t>, furieux, </a:t>
            </a:r>
            <a:r>
              <a:rPr lang="fr-FR" sz="2400" b="1" dirty="0" smtClean="0">
                <a:solidFill>
                  <a:srgbClr val="FF0000"/>
                </a:solidFill>
              </a:rPr>
              <a:t>voulut</a:t>
            </a:r>
            <a:r>
              <a:rPr lang="fr-FR" sz="2400" dirty="0" smtClean="0"/>
              <a:t> chasser </a:t>
            </a:r>
            <a:r>
              <a:rPr lang="fr-FR" sz="2400" dirty="0" smtClean="0"/>
              <a:t>l'animal, mais </a:t>
            </a:r>
            <a:r>
              <a:rPr lang="fr-FR" sz="2400" b="1" dirty="0" smtClean="0">
                <a:solidFill>
                  <a:srgbClr val="0070C0"/>
                </a:solidFill>
              </a:rPr>
              <a:t>le singe </a:t>
            </a:r>
            <a:r>
              <a:rPr lang="fr-FR" sz="2400" b="1" dirty="0" smtClean="0">
                <a:solidFill>
                  <a:srgbClr val="FFC000"/>
                </a:solidFill>
              </a:rPr>
              <a:t>était</a:t>
            </a:r>
            <a:r>
              <a:rPr lang="fr-FR" sz="2400" dirty="0" smtClean="0"/>
              <a:t> vif </a:t>
            </a:r>
            <a:r>
              <a:rPr lang="fr-FR" sz="2400" dirty="0" smtClean="0"/>
              <a:t>et malin. </a:t>
            </a:r>
            <a:r>
              <a:rPr lang="fr-FR" sz="2400" b="1" dirty="0" smtClean="0">
                <a:solidFill>
                  <a:srgbClr val="0070C0"/>
                </a:solidFill>
              </a:rPr>
              <a:t>Il</a:t>
            </a:r>
            <a:r>
              <a:rPr lang="fr-FR" sz="2400" dirty="0" smtClean="0"/>
              <a:t> </a:t>
            </a:r>
            <a:r>
              <a:rPr lang="fr-FR" sz="2400" b="1" dirty="0" smtClean="0">
                <a:solidFill>
                  <a:srgbClr val="FF0000"/>
                </a:solidFill>
              </a:rPr>
              <a:t>enfila</a:t>
            </a:r>
            <a:r>
              <a:rPr lang="fr-FR" sz="2400" dirty="0" smtClean="0"/>
              <a:t> </a:t>
            </a:r>
            <a:r>
              <a:rPr lang="fr-FR" sz="2400" dirty="0" smtClean="0"/>
              <a:t>sa patte dans le pourpoint d'Aymar et en </a:t>
            </a:r>
            <a:r>
              <a:rPr lang="fr-FR" sz="2400" b="1" dirty="0" smtClean="0">
                <a:solidFill>
                  <a:srgbClr val="FF0000"/>
                </a:solidFill>
              </a:rPr>
              <a:t>retira</a:t>
            </a:r>
            <a:r>
              <a:rPr lang="fr-FR" sz="2400" dirty="0" smtClean="0"/>
              <a:t> </a:t>
            </a:r>
            <a:r>
              <a:rPr lang="fr-FR" sz="2400" dirty="0" smtClean="0"/>
              <a:t>le manuscrit. </a:t>
            </a:r>
            <a:r>
              <a:rPr lang="fr-FR" sz="2400" b="1" dirty="0" smtClean="0">
                <a:solidFill>
                  <a:srgbClr val="0070C0"/>
                </a:solidFill>
              </a:rPr>
              <a:t>Le roi </a:t>
            </a:r>
            <a:r>
              <a:rPr lang="fr-FR" sz="2400" dirty="0" smtClean="0"/>
              <a:t>l'</a:t>
            </a:r>
            <a:r>
              <a:rPr lang="fr-FR" sz="2400" b="1" dirty="0" smtClean="0">
                <a:solidFill>
                  <a:srgbClr val="FF0000"/>
                </a:solidFill>
              </a:rPr>
              <a:t>observa</a:t>
            </a:r>
            <a:r>
              <a:rPr lang="fr-FR" sz="2400" dirty="0" smtClean="0"/>
              <a:t> </a:t>
            </a:r>
            <a:r>
              <a:rPr lang="fr-FR" sz="2400" dirty="0" smtClean="0"/>
              <a:t>avec intérêt. Puis, le plus tranquillement du monde, </a:t>
            </a:r>
            <a:r>
              <a:rPr lang="fr-FR" sz="2400" b="1" dirty="0" smtClean="0">
                <a:solidFill>
                  <a:srgbClr val="0070C0"/>
                </a:solidFill>
              </a:rPr>
              <a:t>le singe </a:t>
            </a:r>
            <a:r>
              <a:rPr lang="fr-FR" sz="2400" b="1" dirty="0" smtClean="0">
                <a:solidFill>
                  <a:srgbClr val="FF0000"/>
                </a:solidFill>
              </a:rPr>
              <a:t>se </a:t>
            </a:r>
            <a:r>
              <a:rPr lang="fr-FR" sz="2400" b="1" dirty="0" smtClean="0">
                <a:solidFill>
                  <a:srgbClr val="FF0000"/>
                </a:solidFill>
              </a:rPr>
              <a:t>dirigea </a:t>
            </a:r>
            <a:r>
              <a:rPr lang="fr-FR" sz="2400" dirty="0" smtClean="0"/>
              <a:t>vers le roi et </a:t>
            </a:r>
            <a:r>
              <a:rPr lang="fr-FR" sz="2400" b="1" dirty="0" smtClean="0">
                <a:solidFill>
                  <a:srgbClr val="FF0000"/>
                </a:solidFill>
              </a:rPr>
              <a:t>posa</a:t>
            </a:r>
            <a:r>
              <a:rPr lang="fr-FR" sz="2400" dirty="0" smtClean="0"/>
              <a:t> </a:t>
            </a:r>
            <a:r>
              <a:rPr lang="fr-FR" sz="2400" dirty="0" smtClean="0"/>
              <a:t>le manuscrit devant lui. </a:t>
            </a:r>
          </a:p>
          <a:p>
            <a:pPr algn="just"/>
            <a:r>
              <a:rPr lang="fr-FR" sz="2400" b="1" dirty="0" smtClean="0">
                <a:solidFill>
                  <a:srgbClr val="0070C0"/>
                </a:solidFill>
              </a:rPr>
              <a:t>Pierre</a:t>
            </a:r>
            <a:r>
              <a:rPr lang="fr-FR" sz="2400" dirty="0" smtClean="0"/>
              <a:t> </a:t>
            </a:r>
            <a:r>
              <a:rPr lang="fr-FR" sz="2400" dirty="0" smtClean="0">
                <a:solidFill>
                  <a:srgbClr val="FFC000"/>
                </a:solidFill>
              </a:rPr>
              <a:t>était</a:t>
            </a:r>
            <a:r>
              <a:rPr lang="fr-FR" sz="2400" dirty="0" smtClean="0"/>
              <a:t> près </a:t>
            </a:r>
            <a:r>
              <a:rPr lang="fr-FR" sz="2400" dirty="0" smtClean="0"/>
              <a:t>du roi. </a:t>
            </a:r>
            <a:r>
              <a:rPr lang="fr-FR" sz="2400" b="1" dirty="0" smtClean="0">
                <a:solidFill>
                  <a:srgbClr val="0070C0"/>
                </a:solidFill>
              </a:rPr>
              <a:t>Il</a:t>
            </a:r>
            <a:r>
              <a:rPr lang="fr-FR" sz="2400" dirty="0" smtClean="0"/>
              <a:t> </a:t>
            </a:r>
            <a:r>
              <a:rPr lang="fr-FR" sz="2400" b="1" dirty="0" smtClean="0">
                <a:solidFill>
                  <a:srgbClr val="FF0000"/>
                </a:solidFill>
              </a:rPr>
              <a:t>retint</a:t>
            </a:r>
            <a:r>
              <a:rPr lang="fr-FR" sz="2400" dirty="0" smtClean="0"/>
              <a:t> </a:t>
            </a:r>
            <a:r>
              <a:rPr lang="fr-FR" sz="2400" dirty="0" smtClean="0"/>
              <a:t>son souffle. </a:t>
            </a:r>
            <a:r>
              <a:rPr lang="fr-FR" sz="2400" b="1" dirty="0" smtClean="0">
                <a:solidFill>
                  <a:srgbClr val="0070C0"/>
                </a:solidFill>
              </a:rPr>
              <a:t>Le roi </a:t>
            </a:r>
            <a:r>
              <a:rPr lang="fr-FR" sz="2400" b="1" dirty="0" smtClean="0">
                <a:solidFill>
                  <a:srgbClr val="FF0000"/>
                </a:solidFill>
              </a:rPr>
              <a:t>donna</a:t>
            </a:r>
            <a:r>
              <a:rPr lang="fr-FR" sz="2400" dirty="0" smtClean="0"/>
              <a:t> le </a:t>
            </a:r>
            <a:r>
              <a:rPr lang="fr-FR" sz="2400" dirty="0" smtClean="0"/>
              <a:t>manuscrit au jeune scribe. </a:t>
            </a:r>
          </a:p>
          <a:p>
            <a:pPr algn="just"/>
            <a:r>
              <a:rPr lang="fr-FR" sz="2400" i="1" dirty="0" smtClean="0"/>
              <a:t>Pour Aymar, </a:t>
            </a:r>
            <a:r>
              <a:rPr lang="fr-FR" sz="2400" b="1" i="1" dirty="0" smtClean="0">
                <a:solidFill>
                  <a:srgbClr val="FF0000"/>
                </a:solidFill>
              </a:rPr>
              <a:t>lut</a:t>
            </a:r>
            <a:r>
              <a:rPr lang="fr-FR" sz="2400" i="1" dirty="0" smtClean="0"/>
              <a:t> </a:t>
            </a:r>
            <a:r>
              <a:rPr lang="fr-FR" sz="2400" b="1" i="1" dirty="0" smtClean="0">
                <a:solidFill>
                  <a:srgbClr val="0070C0"/>
                </a:solidFill>
              </a:rPr>
              <a:t>Pierre</a:t>
            </a:r>
            <a:r>
              <a:rPr lang="fr-FR" sz="2400" i="1" dirty="0" smtClean="0"/>
              <a:t>, voici la formule qui lui permettra de devenir plus riche que le roi... </a:t>
            </a:r>
          </a:p>
          <a:p>
            <a:pPr algn="just"/>
            <a:r>
              <a:rPr lang="fr-FR" sz="2400" dirty="0" smtClean="0"/>
              <a:t>-Jetez Aymar dans un cachot, </a:t>
            </a:r>
            <a:r>
              <a:rPr lang="fr-FR" sz="2400" b="1" dirty="0" smtClean="0">
                <a:solidFill>
                  <a:srgbClr val="FF0000"/>
                </a:solidFill>
              </a:rPr>
              <a:t>ordonna</a:t>
            </a:r>
            <a:r>
              <a:rPr lang="fr-FR" sz="2400" dirty="0" smtClean="0"/>
              <a:t> </a:t>
            </a:r>
            <a:r>
              <a:rPr lang="fr-FR" sz="2400" dirty="0" smtClean="0"/>
              <a:t>alors </a:t>
            </a:r>
            <a:r>
              <a:rPr lang="fr-FR" sz="2400" b="1" dirty="0" smtClean="0">
                <a:solidFill>
                  <a:srgbClr val="0070C0"/>
                </a:solidFill>
              </a:rPr>
              <a:t>le roi</a:t>
            </a:r>
            <a:r>
              <a:rPr lang="fr-FR" sz="2400" dirty="0" smtClean="0"/>
              <a:t>, aux hommes de garde. Qu’il reste en prison pour toujours! </a:t>
            </a:r>
          </a:p>
          <a:p>
            <a:pPr algn="just"/>
            <a:r>
              <a:rPr lang="fr-FR" sz="2400" b="1" dirty="0" smtClean="0">
                <a:solidFill>
                  <a:srgbClr val="0070C0"/>
                </a:solidFill>
              </a:rPr>
              <a:t>Le </a:t>
            </a:r>
            <a:r>
              <a:rPr lang="fr-FR" sz="2400" b="1" dirty="0" smtClean="0">
                <a:solidFill>
                  <a:srgbClr val="0070C0"/>
                </a:solidFill>
              </a:rPr>
              <a:t>roi </a:t>
            </a:r>
            <a:r>
              <a:rPr lang="fr-FR" sz="2400" b="1" dirty="0" smtClean="0">
                <a:solidFill>
                  <a:srgbClr val="FF0000"/>
                </a:solidFill>
              </a:rPr>
              <a:t>félicita</a:t>
            </a:r>
            <a:r>
              <a:rPr lang="fr-FR" sz="2400" dirty="0" smtClean="0"/>
              <a:t> </a:t>
            </a:r>
            <a:r>
              <a:rPr lang="fr-FR" sz="2400" dirty="0" smtClean="0"/>
              <a:t>ensuite Guillaume pour son courage et son intelligence. Puis, il décide de le prendre avec Pierre à son service.</a:t>
            </a:r>
            <a:endParaRPr lang="fr-FR" sz="2000" dirty="0" smtClean="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51520" y="81200"/>
            <a:ext cx="8712968" cy="6232475"/>
          </a:xfrm>
          <a:prstGeom prst="rect">
            <a:avLst/>
          </a:prstGeom>
        </p:spPr>
        <p:txBody>
          <a:bodyPr wrap="square">
            <a:spAutoFit/>
          </a:bodyPr>
          <a:lstStyle/>
          <a:p>
            <a:pPr algn="just"/>
            <a:r>
              <a:rPr lang="fr-FR" sz="2100" b="1" dirty="0" smtClean="0"/>
              <a:t>Texte 23 - Enquête au château fort (2) : Un heureux dénouement</a:t>
            </a:r>
            <a:endParaRPr lang="fr-FR" sz="2100" dirty="0" smtClean="0"/>
          </a:p>
          <a:p>
            <a:pPr algn="just"/>
            <a:endParaRPr lang="fr-FR" dirty="0" smtClean="0"/>
          </a:p>
          <a:p>
            <a:pPr algn="just"/>
            <a:r>
              <a:rPr lang="fr-FR" sz="2400" b="1" dirty="0" smtClean="0">
                <a:solidFill>
                  <a:srgbClr val="0070C0"/>
                </a:solidFill>
              </a:rPr>
              <a:t>L’animal</a:t>
            </a:r>
            <a:r>
              <a:rPr lang="fr-FR" sz="2400" dirty="0" smtClean="0"/>
              <a:t> </a:t>
            </a:r>
            <a:r>
              <a:rPr lang="fr-FR" sz="2400" b="1" dirty="0" smtClean="0">
                <a:solidFill>
                  <a:srgbClr val="FF0000"/>
                </a:solidFill>
              </a:rPr>
              <a:t>fit</a:t>
            </a:r>
            <a:r>
              <a:rPr lang="fr-FR" sz="2400" dirty="0" smtClean="0"/>
              <a:t> son </a:t>
            </a:r>
            <a:r>
              <a:rPr lang="fr-FR" sz="2400" dirty="0" smtClean="0"/>
              <a:t>entrée. Au début, les convives bavardent et ne lui accordent guère d’attention. Puis, soudain, c’est le silence : le singe saute sur l’épaule d’Aymar. Celui-ci, furieux, veut chasser l'animal, mais le singe est vif et malin. Il enfile sa patte dans le pourpoint d'Aymar et en retire le manuscrit. Le roi l'observe avec intérêt. Puis, le plus tranquillement du monde, le singe se dirige vers le roi et pose le manuscrit devant lui. </a:t>
            </a:r>
          </a:p>
          <a:p>
            <a:pPr algn="just"/>
            <a:r>
              <a:rPr lang="fr-FR" sz="2400" dirty="0" smtClean="0"/>
              <a:t>Pierre est près du roi. Il retient son souffle. Le roi donne le manuscrit au jeune scribe. </a:t>
            </a:r>
          </a:p>
          <a:p>
            <a:pPr algn="just"/>
            <a:r>
              <a:rPr lang="fr-FR" sz="2400" i="1" dirty="0" smtClean="0"/>
              <a:t>Pour Aymar, lit Pierre, voici la formule qui lui permettra de devenir plus riche que le roi... </a:t>
            </a:r>
          </a:p>
          <a:p>
            <a:pPr algn="just"/>
            <a:r>
              <a:rPr lang="fr-FR" sz="2400" dirty="0" smtClean="0"/>
              <a:t>-Jetez Aymar dans un cachot, ordonne alors le roi, aux hommes de garde. Qu’il reste en prison pour toujours! </a:t>
            </a:r>
          </a:p>
          <a:p>
            <a:pPr algn="just"/>
            <a:r>
              <a:rPr lang="fr-FR" sz="2400" dirty="0" smtClean="0"/>
              <a:t>Le </a:t>
            </a:r>
            <a:r>
              <a:rPr lang="fr-FR" sz="2400" dirty="0" smtClean="0"/>
              <a:t>roi félicite ensuite Guillaume pour son courage et son intelligence. Puis, il décide de le prendre avec Pierre à son service.</a:t>
            </a:r>
            <a:endParaRPr lang="fr-FR" sz="2000" dirty="0" smtClean="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51520" y="81200"/>
            <a:ext cx="8712968" cy="6232475"/>
          </a:xfrm>
          <a:prstGeom prst="rect">
            <a:avLst/>
          </a:prstGeom>
        </p:spPr>
        <p:txBody>
          <a:bodyPr wrap="square">
            <a:spAutoFit/>
          </a:bodyPr>
          <a:lstStyle/>
          <a:p>
            <a:pPr algn="just"/>
            <a:r>
              <a:rPr lang="fr-FR" sz="2100" b="1" dirty="0" smtClean="0"/>
              <a:t>Texte 23 - Enquête au château fort (2) : Un heureux dénouement</a:t>
            </a:r>
            <a:endParaRPr lang="fr-FR" sz="2100" dirty="0" smtClean="0"/>
          </a:p>
          <a:p>
            <a:pPr algn="just"/>
            <a:endParaRPr lang="fr-FR" dirty="0" smtClean="0"/>
          </a:p>
          <a:p>
            <a:pPr algn="just"/>
            <a:r>
              <a:rPr lang="fr-FR" sz="2400" b="1" dirty="0" smtClean="0">
                <a:solidFill>
                  <a:srgbClr val="0070C0"/>
                </a:solidFill>
              </a:rPr>
              <a:t>L’animal</a:t>
            </a:r>
            <a:r>
              <a:rPr lang="fr-FR" sz="2400" dirty="0" smtClean="0"/>
              <a:t> </a:t>
            </a:r>
            <a:r>
              <a:rPr lang="fr-FR" sz="2400" b="1" dirty="0" smtClean="0">
                <a:solidFill>
                  <a:srgbClr val="FF0000"/>
                </a:solidFill>
              </a:rPr>
              <a:t>fit</a:t>
            </a:r>
            <a:r>
              <a:rPr lang="fr-FR" sz="2400" dirty="0" smtClean="0"/>
              <a:t> son </a:t>
            </a:r>
            <a:r>
              <a:rPr lang="fr-FR" sz="2400" dirty="0" smtClean="0"/>
              <a:t>entrée. Au début, </a:t>
            </a:r>
            <a:r>
              <a:rPr lang="fr-FR" sz="2400" b="1" dirty="0" smtClean="0">
                <a:solidFill>
                  <a:srgbClr val="0070C0"/>
                </a:solidFill>
              </a:rPr>
              <a:t>les convives </a:t>
            </a:r>
            <a:r>
              <a:rPr lang="fr-FR" sz="2400" b="1" dirty="0" smtClean="0">
                <a:solidFill>
                  <a:srgbClr val="FFC000"/>
                </a:solidFill>
              </a:rPr>
              <a:t>bavardaient</a:t>
            </a:r>
            <a:r>
              <a:rPr lang="fr-FR" sz="2400" dirty="0" smtClean="0"/>
              <a:t> </a:t>
            </a:r>
            <a:r>
              <a:rPr lang="fr-FR" sz="2400" dirty="0" smtClean="0"/>
              <a:t>et </a:t>
            </a:r>
            <a:r>
              <a:rPr lang="fr-FR" sz="2400" dirty="0" smtClean="0"/>
              <a:t>ne lui </a:t>
            </a:r>
            <a:r>
              <a:rPr lang="fr-FR" sz="2400" b="1" dirty="0" smtClean="0">
                <a:solidFill>
                  <a:srgbClr val="FF0000"/>
                </a:solidFill>
              </a:rPr>
              <a:t>accordèrent</a:t>
            </a:r>
            <a:r>
              <a:rPr lang="fr-FR" sz="2400" dirty="0" smtClean="0"/>
              <a:t> </a:t>
            </a:r>
            <a:r>
              <a:rPr lang="fr-FR" sz="2400" dirty="0" smtClean="0"/>
              <a:t>guère d’attention. Puis, soudain, </a:t>
            </a:r>
            <a:r>
              <a:rPr lang="fr-FR" sz="2400" b="1" dirty="0" smtClean="0">
                <a:solidFill>
                  <a:srgbClr val="0070C0"/>
                </a:solidFill>
              </a:rPr>
              <a:t>ce</a:t>
            </a:r>
            <a:r>
              <a:rPr lang="fr-FR" sz="2400" dirty="0" smtClean="0"/>
              <a:t> </a:t>
            </a:r>
            <a:r>
              <a:rPr lang="fr-FR" sz="2400" b="1" dirty="0" smtClean="0">
                <a:solidFill>
                  <a:srgbClr val="FF0000"/>
                </a:solidFill>
              </a:rPr>
              <a:t>fut</a:t>
            </a:r>
            <a:r>
              <a:rPr lang="fr-FR" sz="2400" dirty="0" smtClean="0"/>
              <a:t> </a:t>
            </a:r>
            <a:r>
              <a:rPr lang="fr-FR" sz="2400" dirty="0" smtClean="0"/>
              <a:t>le silence : </a:t>
            </a:r>
            <a:r>
              <a:rPr lang="fr-FR" sz="2400" b="1" dirty="0" smtClean="0">
                <a:solidFill>
                  <a:srgbClr val="0070C0"/>
                </a:solidFill>
              </a:rPr>
              <a:t>le singe </a:t>
            </a:r>
            <a:r>
              <a:rPr lang="fr-FR" sz="2400" b="1" dirty="0" smtClean="0">
                <a:solidFill>
                  <a:srgbClr val="FF0000"/>
                </a:solidFill>
              </a:rPr>
              <a:t>sauta</a:t>
            </a:r>
            <a:r>
              <a:rPr lang="fr-FR" sz="2400" dirty="0" smtClean="0"/>
              <a:t> </a:t>
            </a:r>
            <a:r>
              <a:rPr lang="fr-FR" sz="2400" dirty="0" smtClean="0"/>
              <a:t>sur l’épaule d’Aymar. </a:t>
            </a:r>
            <a:r>
              <a:rPr lang="fr-FR" sz="2400" b="1" dirty="0" smtClean="0">
                <a:solidFill>
                  <a:srgbClr val="0070C0"/>
                </a:solidFill>
              </a:rPr>
              <a:t>Celui-ci</a:t>
            </a:r>
            <a:r>
              <a:rPr lang="fr-FR" sz="2400" dirty="0" smtClean="0"/>
              <a:t>, furieux, </a:t>
            </a:r>
            <a:r>
              <a:rPr lang="fr-FR" sz="2400" b="1" dirty="0" smtClean="0">
                <a:solidFill>
                  <a:srgbClr val="FF0000"/>
                </a:solidFill>
              </a:rPr>
              <a:t>voulut</a:t>
            </a:r>
            <a:r>
              <a:rPr lang="fr-FR" sz="2400" dirty="0" smtClean="0"/>
              <a:t> chasser </a:t>
            </a:r>
            <a:r>
              <a:rPr lang="fr-FR" sz="2400" dirty="0" smtClean="0"/>
              <a:t>l'animal, mais </a:t>
            </a:r>
            <a:r>
              <a:rPr lang="fr-FR" sz="2400" b="1" dirty="0" smtClean="0">
                <a:solidFill>
                  <a:srgbClr val="0070C0"/>
                </a:solidFill>
              </a:rPr>
              <a:t>le singe </a:t>
            </a:r>
            <a:r>
              <a:rPr lang="fr-FR" sz="2400" b="1" dirty="0" smtClean="0">
                <a:solidFill>
                  <a:srgbClr val="FFC000"/>
                </a:solidFill>
              </a:rPr>
              <a:t>était</a:t>
            </a:r>
            <a:r>
              <a:rPr lang="fr-FR" sz="2400" dirty="0" smtClean="0"/>
              <a:t> vif </a:t>
            </a:r>
            <a:r>
              <a:rPr lang="fr-FR" sz="2400" dirty="0" smtClean="0"/>
              <a:t>et malin. </a:t>
            </a:r>
            <a:r>
              <a:rPr lang="fr-FR" sz="2400" b="1" dirty="0" smtClean="0">
                <a:solidFill>
                  <a:srgbClr val="0070C0"/>
                </a:solidFill>
              </a:rPr>
              <a:t>Il</a:t>
            </a:r>
            <a:r>
              <a:rPr lang="fr-FR" sz="2400" dirty="0" smtClean="0"/>
              <a:t> </a:t>
            </a:r>
            <a:r>
              <a:rPr lang="fr-FR" sz="2400" b="1" dirty="0" smtClean="0">
                <a:solidFill>
                  <a:srgbClr val="FF0000"/>
                </a:solidFill>
              </a:rPr>
              <a:t>enfila</a:t>
            </a:r>
            <a:r>
              <a:rPr lang="fr-FR" sz="2400" dirty="0" smtClean="0"/>
              <a:t> </a:t>
            </a:r>
            <a:r>
              <a:rPr lang="fr-FR" sz="2400" dirty="0" smtClean="0"/>
              <a:t>sa patte dans le pourpoint d'Aymar et en </a:t>
            </a:r>
            <a:r>
              <a:rPr lang="fr-FR" sz="2400" b="1" dirty="0" smtClean="0">
                <a:solidFill>
                  <a:srgbClr val="FF0000"/>
                </a:solidFill>
              </a:rPr>
              <a:t>retira</a:t>
            </a:r>
            <a:r>
              <a:rPr lang="fr-FR" sz="2400" dirty="0" smtClean="0"/>
              <a:t> </a:t>
            </a:r>
            <a:r>
              <a:rPr lang="fr-FR" sz="2400" dirty="0" smtClean="0"/>
              <a:t>le manuscrit. </a:t>
            </a:r>
            <a:r>
              <a:rPr lang="fr-FR" sz="2400" b="1" dirty="0" smtClean="0">
                <a:solidFill>
                  <a:srgbClr val="0070C0"/>
                </a:solidFill>
              </a:rPr>
              <a:t>Le roi </a:t>
            </a:r>
            <a:r>
              <a:rPr lang="fr-FR" sz="2400" dirty="0" smtClean="0"/>
              <a:t>l'</a:t>
            </a:r>
            <a:r>
              <a:rPr lang="fr-FR" sz="2400" b="1" dirty="0" smtClean="0">
                <a:solidFill>
                  <a:srgbClr val="FF0000"/>
                </a:solidFill>
              </a:rPr>
              <a:t>observa</a:t>
            </a:r>
            <a:r>
              <a:rPr lang="fr-FR" sz="2400" dirty="0" smtClean="0"/>
              <a:t> </a:t>
            </a:r>
            <a:r>
              <a:rPr lang="fr-FR" sz="2400" dirty="0" smtClean="0"/>
              <a:t>avec intérêt. Puis, le plus tranquillement du monde, </a:t>
            </a:r>
            <a:r>
              <a:rPr lang="fr-FR" sz="2400" b="1" dirty="0" smtClean="0">
                <a:solidFill>
                  <a:srgbClr val="0070C0"/>
                </a:solidFill>
              </a:rPr>
              <a:t>le singe </a:t>
            </a:r>
            <a:r>
              <a:rPr lang="fr-FR" sz="2400" b="1" dirty="0" smtClean="0">
                <a:solidFill>
                  <a:srgbClr val="FF0000"/>
                </a:solidFill>
              </a:rPr>
              <a:t>se </a:t>
            </a:r>
            <a:r>
              <a:rPr lang="fr-FR" sz="2400" b="1" dirty="0" smtClean="0">
                <a:solidFill>
                  <a:srgbClr val="FF0000"/>
                </a:solidFill>
              </a:rPr>
              <a:t>dirigea </a:t>
            </a:r>
            <a:r>
              <a:rPr lang="fr-FR" sz="2400" dirty="0" smtClean="0"/>
              <a:t>vers le roi et </a:t>
            </a:r>
            <a:r>
              <a:rPr lang="fr-FR" sz="2400" b="1" dirty="0" smtClean="0">
                <a:solidFill>
                  <a:srgbClr val="FF0000"/>
                </a:solidFill>
              </a:rPr>
              <a:t>posa</a:t>
            </a:r>
            <a:r>
              <a:rPr lang="fr-FR" sz="2400" dirty="0" smtClean="0"/>
              <a:t> </a:t>
            </a:r>
            <a:r>
              <a:rPr lang="fr-FR" sz="2400" dirty="0" smtClean="0"/>
              <a:t>le manuscrit devant lui. </a:t>
            </a:r>
          </a:p>
          <a:p>
            <a:pPr algn="just"/>
            <a:r>
              <a:rPr lang="fr-FR" sz="2400" b="1" dirty="0" smtClean="0">
                <a:solidFill>
                  <a:srgbClr val="0070C0"/>
                </a:solidFill>
              </a:rPr>
              <a:t>Pierre</a:t>
            </a:r>
            <a:r>
              <a:rPr lang="fr-FR" sz="2400" dirty="0" smtClean="0"/>
              <a:t> </a:t>
            </a:r>
            <a:r>
              <a:rPr lang="fr-FR" sz="2400" dirty="0" smtClean="0">
                <a:solidFill>
                  <a:srgbClr val="FFC000"/>
                </a:solidFill>
              </a:rPr>
              <a:t>était</a:t>
            </a:r>
            <a:r>
              <a:rPr lang="fr-FR" sz="2400" dirty="0" smtClean="0"/>
              <a:t> près </a:t>
            </a:r>
            <a:r>
              <a:rPr lang="fr-FR" sz="2400" dirty="0" smtClean="0"/>
              <a:t>du roi. </a:t>
            </a:r>
            <a:r>
              <a:rPr lang="fr-FR" sz="2400" b="1" dirty="0" smtClean="0">
                <a:solidFill>
                  <a:srgbClr val="0070C0"/>
                </a:solidFill>
              </a:rPr>
              <a:t>Il</a:t>
            </a:r>
            <a:r>
              <a:rPr lang="fr-FR" sz="2400" dirty="0" smtClean="0"/>
              <a:t> </a:t>
            </a:r>
            <a:r>
              <a:rPr lang="fr-FR" sz="2400" b="1" dirty="0" smtClean="0">
                <a:solidFill>
                  <a:srgbClr val="FF0000"/>
                </a:solidFill>
              </a:rPr>
              <a:t>retint</a:t>
            </a:r>
            <a:r>
              <a:rPr lang="fr-FR" sz="2400" dirty="0" smtClean="0"/>
              <a:t> </a:t>
            </a:r>
            <a:r>
              <a:rPr lang="fr-FR" sz="2400" dirty="0" smtClean="0"/>
              <a:t>son souffle. </a:t>
            </a:r>
            <a:r>
              <a:rPr lang="fr-FR" sz="2400" b="1" dirty="0" smtClean="0">
                <a:solidFill>
                  <a:srgbClr val="0070C0"/>
                </a:solidFill>
              </a:rPr>
              <a:t>Le roi </a:t>
            </a:r>
            <a:r>
              <a:rPr lang="fr-FR" sz="2400" b="1" dirty="0" smtClean="0">
                <a:solidFill>
                  <a:srgbClr val="FF0000"/>
                </a:solidFill>
              </a:rPr>
              <a:t>donna</a:t>
            </a:r>
            <a:r>
              <a:rPr lang="fr-FR" sz="2400" dirty="0" smtClean="0"/>
              <a:t> le </a:t>
            </a:r>
            <a:r>
              <a:rPr lang="fr-FR" sz="2400" dirty="0" smtClean="0"/>
              <a:t>manuscrit au jeune scribe. </a:t>
            </a:r>
          </a:p>
          <a:p>
            <a:pPr algn="just"/>
            <a:r>
              <a:rPr lang="fr-FR" sz="2400" i="1" dirty="0" smtClean="0"/>
              <a:t>Pour Aymar, </a:t>
            </a:r>
            <a:r>
              <a:rPr lang="fr-FR" sz="2400" b="1" i="1" dirty="0" smtClean="0">
                <a:solidFill>
                  <a:srgbClr val="FF0000"/>
                </a:solidFill>
              </a:rPr>
              <a:t>lut</a:t>
            </a:r>
            <a:r>
              <a:rPr lang="fr-FR" sz="2400" i="1" dirty="0" smtClean="0"/>
              <a:t> </a:t>
            </a:r>
            <a:r>
              <a:rPr lang="fr-FR" sz="2400" b="1" i="1" dirty="0" smtClean="0">
                <a:solidFill>
                  <a:srgbClr val="0070C0"/>
                </a:solidFill>
              </a:rPr>
              <a:t>Pierre</a:t>
            </a:r>
            <a:r>
              <a:rPr lang="fr-FR" sz="2400" i="1" dirty="0" smtClean="0"/>
              <a:t>, voici la formule qui lui permettra de devenir plus riche que le roi... </a:t>
            </a:r>
          </a:p>
          <a:p>
            <a:pPr algn="just"/>
            <a:r>
              <a:rPr lang="fr-FR" sz="2400" dirty="0" smtClean="0"/>
              <a:t>-Jetez Aymar dans un cachot, </a:t>
            </a:r>
            <a:r>
              <a:rPr lang="fr-FR" sz="2400" b="1" dirty="0" smtClean="0">
                <a:solidFill>
                  <a:srgbClr val="FF0000"/>
                </a:solidFill>
              </a:rPr>
              <a:t>ordonna</a:t>
            </a:r>
            <a:r>
              <a:rPr lang="fr-FR" sz="2400" dirty="0" smtClean="0"/>
              <a:t> </a:t>
            </a:r>
            <a:r>
              <a:rPr lang="fr-FR" sz="2400" dirty="0" smtClean="0"/>
              <a:t>alors </a:t>
            </a:r>
            <a:r>
              <a:rPr lang="fr-FR" sz="2400" b="1" dirty="0" smtClean="0">
                <a:solidFill>
                  <a:srgbClr val="0070C0"/>
                </a:solidFill>
              </a:rPr>
              <a:t>le roi</a:t>
            </a:r>
            <a:r>
              <a:rPr lang="fr-FR" sz="2400" dirty="0" smtClean="0"/>
              <a:t>, aux hommes de garde. Qu’il reste en prison pour toujours! </a:t>
            </a:r>
          </a:p>
          <a:p>
            <a:pPr algn="just"/>
            <a:r>
              <a:rPr lang="fr-FR" sz="2400" b="1" dirty="0" smtClean="0">
                <a:solidFill>
                  <a:srgbClr val="0070C0"/>
                </a:solidFill>
              </a:rPr>
              <a:t>Le </a:t>
            </a:r>
            <a:r>
              <a:rPr lang="fr-FR" sz="2400" b="1" dirty="0" smtClean="0">
                <a:solidFill>
                  <a:srgbClr val="0070C0"/>
                </a:solidFill>
              </a:rPr>
              <a:t>roi </a:t>
            </a:r>
            <a:r>
              <a:rPr lang="fr-FR" sz="2400" b="1" dirty="0" smtClean="0">
                <a:solidFill>
                  <a:srgbClr val="FF0000"/>
                </a:solidFill>
              </a:rPr>
              <a:t>félicita</a:t>
            </a:r>
            <a:r>
              <a:rPr lang="fr-FR" sz="2400" dirty="0" smtClean="0"/>
              <a:t> </a:t>
            </a:r>
            <a:r>
              <a:rPr lang="fr-FR" sz="2400" dirty="0" smtClean="0"/>
              <a:t>ensuite Guillaume pour son courage et son intelligence. Puis, </a:t>
            </a:r>
            <a:r>
              <a:rPr lang="fr-FR" sz="2400" b="1" dirty="0" smtClean="0">
                <a:solidFill>
                  <a:srgbClr val="0070C0"/>
                </a:solidFill>
              </a:rPr>
              <a:t>il</a:t>
            </a:r>
            <a:r>
              <a:rPr lang="fr-FR" sz="2400" dirty="0" smtClean="0"/>
              <a:t> </a:t>
            </a:r>
            <a:r>
              <a:rPr lang="fr-FR" sz="2400" b="1" dirty="0" smtClean="0">
                <a:solidFill>
                  <a:srgbClr val="FF0000"/>
                </a:solidFill>
              </a:rPr>
              <a:t>décida</a:t>
            </a:r>
            <a:r>
              <a:rPr lang="fr-FR" sz="2400" dirty="0" smtClean="0"/>
              <a:t> </a:t>
            </a:r>
            <a:r>
              <a:rPr lang="fr-FR" sz="2400" dirty="0" smtClean="0"/>
              <a:t>de le prendre avec Pierre à son service.</a:t>
            </a:r>
            <a:endParaRPr lang="fr-FR" sz="2000" dirty="0" smtClean="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51520" y="81200"/>
            <a:ext cx="8712968" cy="6232475"/>
          </a:xfrm>
          <a:prstGeom prst="rect">
            <a:avLst/>
          </a:prstGeom>
        </p:spPr>
        <p:txBody>
          <a:bodyPr wrap="square">
            <a:spAutoFit/>
          </a:bodyPr>
          <a:lstStyle/>
          <a:p>
            <a:pPr algn="just"/>
            <a:r>
              <a:rPr lang="fr-FR" sz="2100" b="1" dirty="0" smtClean="0"/>
              <a:t>Texte 23 - Enquête au château fort (2) : Un heureux dénouement</a:t>
            </a:r>
            <a:endParaRPr lang="fr-FR" sz="2100" dirty="0" smtClean="0"/>
          </a:p>
          <a:p>
            <a:pPr algn="just"/>
            <a:endParaRPr lang="fr-FR" dirty="0" smtClean="0"/>
          </a:p>
          <a:p>
            <a:pPr algn="just"/>
            <a:r>
              <a:rPr lang="fr-FR" sz="2400" b="1" dirty="0" smtClean="0">
                <a:solidFill>
                  <a:srgbClr val="0070C0"/>
                </a:solidFill>
              </a:rPr>
              <a:t>L’animal</a:t>
            </a:r>
            <a:r>
              <a:rPr lang="fr-FR" sz="2400" dirty="0" smtClean="0"/>
              <a:t> </a:t>
            </a:r>
            <a:r>
              <a:rPr lang="fr-FR" sz="2400" b="1" dirty="0" smtClean="0">
                <a:solidFill>
                  <a:srgbClr val="FF0000"/>
                </a:solidFill>
              </a:rPr>
              <a:t>fit</a:t>
            </a:r>
            <a:r>
              <a:rPr lang="fr-FR" sz="2400" dirty="0" smtClean="0"/>
              <a:t> son </a:t>
            </a:r>
            <a:r>
              <a:rPr lang="fr-FR" sz="2400" dirty="0" smtClean="0"/>
              <a:t>entrée. Au début, </a:t>
            </a:r>
            <a:r>
              <a:rPr lang="fr-FR" sz="2400" b="1" dirty="0" smtClean="0">
                <a:solidFill>
                  <a:srgbClr val="0070C0"/>
                </a:solidFill>
              </a:rPr>
              <a:t>les convives </a:t>
            </a:r>
            <a:r>
              <a:rPr lang="fr-FR" sz="2400" b="1" dirty="0" smtClean="0">
                <a:solidFill>
                  <a:srgbClr val="FFC000"/>
                </a:solidFill>
              </a:rPr>
              <a:t>bavardaient</a:t>
            </a:r>
            <a:r>
              <a:rPr lang="fr-FR" sz="2400" dirty="0" smtClean="0"/>
              <a:t> </a:t>
            </a:r>
            <a:r>
              <a:rPr lang="fr-FR" sz="2400" dirty="0" smtClean="0"/>
              <a:t>et ne lui accordent guère d’attention. Puis, soudain, c’est le silence : le singe saute sur l’épaule d’Aymar. Celui-ci, furieux, veut chasser l'animal, mais le singe est vif et malin. Il enfile sa patte dans le pourpoint d'Aymar et en retire le manuscrit. Le roi l'observe avec intérêt. Puis, le plus tranquillement du monde, le singe se dirige vers le roi et pose le manuscrit devant lui. </a:t>
            </a:r>
          </a:p>
          <a:p>
            <a:pPr algn="just"/>
            <a:r>
              <a:rPr lang="fr-FR" sz="2400" dirty="0" smtClean="0"/>
              <a:t>Pierre est près du roi. Il retient son souffle. Le roi donne le manuscrit au jeune scribe. </a:t>
            </a:r>
          </a:p>
          <a:p>
            <a:pPr algn="just"/>
            <a:r>
              <a:rPr lang="fr-FR" sz="2400" i="1" dirty="0" smtClean="0"/>
              <a:t>Pour Aymar, lit Pierre, voici la formule qui lui permettra de devenir plus riche que le roi... </a:t>
            </a:r>
          </a:p>
          <a:p>
            <a:pPr algn="just"/>
            <a:r>
              <a:rPr lang="fr-FR" sz="2400" dirty="0" smtClean="0"/>
              <a:t>-Jetez Aymar dans un cachot, ordonne alors le roi, aux hommes de garde. Qu’il reste en prison pour toujours! </a:t>
            </a:r>
          </a:p>
          <a:p>
            <a:pPr algn="just"/>
            <a:r>
              <a:rPr lang="fr-FR" sz="2400" dirty="0" smtClean="0"/>
              <a:t>Le </a:t>
            </a:r>
            <a:r>
              <a:rPr lang="fr-FR" sz="2400" dirty="0" smtClean="0"/>
              <a:t>roi félicite ensuite Guillaume pour son courage et son intelligence. Puis, il décide de le prendre avec Pierre à son service.</a:t>
            </a:r>
            <a:endParaRPr lang="fr-FR" sz="2000" dirty="0" smtClean="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51520" y="81200"/>
            <a:ext cx="8712968" cy="6232475"/>
          </a:xfrm>
          <a:prstGeom prst="rect">
            <a:avLst/>
          </a:prstGeom>
        </p:spPr>
        <p:txBody>
          <a:bodyPr wrap="square">
            <a:spAutoFit/>
          </a:bodyPr>
          <a:lstStyle/>
          <a:p>
            <a:pPr algn="just"/>
            <a:r>
              <a:rPr lang="fr-FR" sz="2100" b="1" dirty="0" smtClean="0"/>
              <a:t>Texte 23 - Enquête au château fort (2) : Un heureux dénouement</a:t>
            </a:r>
            <a:endParaRPr lang="fr-FR" sz="2100" dirty="0" smtClean="0"/>
          </a:p>
          <a:p>
            <a:pPr algn="just"/>
            <a:endParaRPr lang="fr-FR" dirty="0" smtClean="0"/>
          </a:p>
          <a:p>
            <a:pPr algn="just"/>
            <a:r>
              <a:rPr lang="fr-FR" sz="2400" b="1" dirty="0" smtClean="0">
                <a:solidFill>
                  <a:srgbClr val="0070C0"/>
                </a:solidFill>
              </a:rPr>
              <a:t>L’animal</a:t>
            </a:r>
            <a:r>
              <a:rPr lang="fr-FR" sz="2400" dirty="0" smtClean="0"/>
              <a:t> </a:t>
            </a:r>
            <a:r>
              <a:rPr lang="fr-FR" sz="2400" b="1" dirty="0" smtClean="0">
                <a:solidFill>
                  <a:srgbClr val="FF0000"/>
                </a:solidFill>
              </a:rPr>
              <a:t>fit</a:t>
            </a:r>
            <a:r>
              <a:rPr lang="fr-FR" sz="2400" dirty="0" smtClean="0"/>
              <a:t> son </a:t>
            </a:r>
            <a:r>
              <a:rPr lang="fr-FR" sz="2400" dirty="0" smtClean="0"/>
              <a:t>entrée. Au début, </a:t>
            </a:r>
            <a:r>
              <a:rPr lang="fr-FR" sz="2400" b="1" dirty="0" smtClean="0">
                <a:solidFill>
                  <a:srgbClr val="0070C0"/>
                </a:solidFill>
              </a:rPr>
              <a:t>les convives </a:t>
            </a:r>
            <a:r>
              <a:rPr lang="fr-FR" sz="2400" b="1" dirty="0" smtClean="0">
                <a:solidFill>
                  <a:srgbClr val="FFC000"/>
                </a:solidFill>
              </a:rPr>
              <a:t>bavardaient</a:t>
            </a:r>
            <a:r>
              <a:rPr lang="fr-FR" sz="2400" dirty="0" smtClean="0"/>
              <a:t> </a:t>
            </a:r>
            <a:r>
              <a:rPr lang="fr-FR" sz="2400" dirty="0" smtClean="0"/>
              <a:t>et </a:t>
            </a:r>
            <a:r>
              <a:rPr lang="fr-FR" sz="2400" dirty="0" smtClean="0"/>
              <a:t>ne lui </a:t>
            </a:r>
            <a:r>
              <a:rPr lang="fr-FR" sz="2400" b="1" dirty="0" smtClean="0">
                <a:solidFill>
                  <a:srgbClr val="FF0000"/>
                </a:solidFill>
              </a:rPr>
              <a:t>accordèrent</a:t>
            </a:r>
            <a:r>
              <a:rPr lang="fr-FR" sz="2400" dirty="0" smtClean="0"/>
              <a:t> </a:t>
            </a:r>
            <a:r>
              <a:rPr lang="fr-FR" sz="2400" dirty="0" smtClean="0"/>
              <a:t>guère d’attention. Puis, soudain, c’est le silence : le singe saute sur l’épaule d’Aymar. Celui-ci, furieux, veut chasser l'animal, mais le singe est vif et malin. Il enfile sa patte dans le pourpoint d'Aymar et en retire le manuscrit. Le roi l'observe avec intérêt. Puis, le plus tranquillement du monde, le singe se dirige vers le roi et pose le manuscrit devant lui. </a:t>
            </a:r>
          </a:p>
          <a:p>
            <a:pPr algn="just"/>
            <a:r>
              <a:rPr lang="fr-FR" sz="2400" dirty="0" smtClean="0"/>
              <a:t>Pierre est près du roi. Il retient son souffle. Le roi donne le manuscrit au jeune scribe. </a:t>
            </a:r>
          </a:p>
          <a:p>
            <a:pPr algn="just"/>
            <a:r>
              <a:rPr lang="fr-FR" sz="2400" i="1" dirty="0" smtClean="0"/>
              <a:t>Pour Aymar, lit Pierre, voici la formule qui lui permettra de devenir plus riche que le roi... </a:t>
            </a:r>
          </a:p>
          <a:p>
            <a:pPr algn="just"/>
            <a:r>
              <a:rPr lang="fr-FR" sz="2400" dirty="0" smtClean="0"/>
              <a:t>-Jetez Aymar dans un cachot, ordonne alors le roi, aux hommes de garde. Qu’il reste en prison pour toujours! </a:t>
            </a:r>
          </a:p>
          <a:p>
            <a:pPr algn="just"/>
            <a:r>
              <a:rPr lang="fr-FR" sz="2400" dirty="0" smtClean="0"/>
              <a:t>Le </a:t>
            </a:r>
            <a:r>
              <a:rPr lang="fr-FR" sz="2400" dirty="0" smtClean="0"/>
              <a:t>roi félicite ensuite Guillaume pour son courage et son intelligence. Puis, il décide de le prendre avec Pierre à son service.</a:t>
            </a:r>
            <a:endParaRPr lang="fr-FR" sz="2000" dirty="0" smtClean="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51520" y="81200"/>
            <a:ext cx="8712968" cy="6232475"/>
          </a:xfrm>
          <a:prstGeom prst="rect">
            <a:avLst/>
          </a:prstGeom>
        </p:spPr>
        <p:txBody>
          <a:bodyPr wrap="square">
            <a:spAutoFit/>
          </a:bodyPr>
          <a:lstStyle/>
          <a:p>
            <a:pPr algn="just"/>
            <a:r>
              <a:rPr lang="fr-FR" sz="2100" b="1" dirty="0" smtClean="0"/>
              <a:t>Texte 23 - Enquête au château fort (2) : Un heureux dénouement</a:t>
            </a:r>
            <a:endParaRPr lang="fr-FR" sz="2100" dirty="0" smtClean="0"/>
          </a:p>
          <a:p>
            <a:pPr algn="just"/>
            <a:endParaRPr lang="fr-FR" dirty="0" smtClean="0"/>
          </a:p>
          <a:p>
            <a:pPr algn="just"/>
            <a:r>
              <a:rPr lang="fr-FR" sz="2400" b="1" dirty="0" smtClean="0">
                <a:solidFill>
                  <a:srgbClr val="0070C0"/>
                </a:solidFill>
              </a:rPr>
              <a:t>L’animal</a:t>
            </a:r>
            <a:r>
              <a:rPr lang="fr-FR" sz="2400" dirty="0" smtClean="0"/>
              <a:t> </a:t>
            </a:r>
            <a:r>
              <a:rPr lang="fr-FR" sz="2400" b="1" dirty="0" smtClean="0">
                <a:solidFill>
                  <a:srgbClr val="FF0000"/>
                </a:solidFill>
              </a:rPr>
              <a:t>fit</a:t>
            </a:r>
            <a:r>
              <a:rPr lang="fr-FR" sz="2400" dirty="0" smtClean="0"/>
              <a:t> son </a:t>
            </a:r>
            <a:r>
              <a:rPr lang="fr-FR" sz="2400" dirty="0" smtClean="0"/>
              <a:t>entrée. Au début, </a:t>
            </a:r>
            <a:r>
              <a:rPr lang="fr-FR" sz="2400" b="1" dirty="0" smtClean="0">
                <a:solidFill>
                  <a:srgbClr val="0070C0"/>
                </a:solidFill>
              </a:rPr>
              <a:t>les convives </a:t>
            </a:r>
            <a:r>
              <a:rPr lang="fr-FR" sz="2400" b="1" dirty="0" smtClean="0">
                <a:solidFill>
                  <a:srgbClr val="FFC000"/>
                </a:solidFill>
              </a:rPr>
              <a:t>bavardaient</a:t>
            </a:r>
            <a:r>
              <a:rPr lang="fr-FR" sz="2400" dirty="0" smtClean="0"/>
              <a:t> </a:t>
            </a:r>
            <a:r>
              <a:rPr lang="fr-FR" sz="2400" dirty="0" smtClean="0"/>
              <a:t>et </a:t>
            </a:r>
            <a:r>
              <a:rPr lang="fr-FR" sz="2400" dirty="0" smtClean="0"/>
              <a:t>ne lui </a:t>
            </a:r>
            <a:r>
              <a:rPr lang="fr-FR" sz="2400" b="1" dirty="0" smtClean="0">
                <a:solidFill>
                  <a:srgbClr val="FF0000"/>
                </a:solidFill>
              </a:rPr>
              <a:t>accordèrent</a:t>
            </a:r>
            <a:r>
              <a:rPr lang="fr-FR" sz="2400" dirty="0" smtClean="0"/>
              <a:t> </a:t>
            </a:r>
            <a:r>
              <a:rPr lang="fr-FR" sz="2400" dirty="0" smtClean="0"/>
              <a:t>guère d’attention. Puis, soudain, </a:t>
            </a:r>
            <a:r>
              <a:rPr lang="fr-FR" sz="2400" b="1" dirty="0" smtClean="0">
                <a:solidFill>
                  <a:srgbClr val="0070C0"/>
                </a:solidFill>
              </a:rPr>
              <a:t>ce</a:t>
            </a:r>
            <a:r>
              <a:rPr lang="fr-FR" sz="2400" dirty="0" smtClean="0"/>
              <a:t> </a:t>
            </a:r>
            <a:r>
              <a:rPr lang="fr-FR" sz="2400" b="1" dirty="0" smtClean="0">
                <a:solidFill>
                  <a:srgbClr val="FF0000"/>
                </a:solidFill>
              </a:rPr>
              <a:t>fut</a:t>
            </a:r>
            <a:r>
              <a:rPr lang="fr-FR" sz="2400" dirty="0" smtClean="0"/>
              <a:t> </a:t>
            </a:r>
            <a:r>
              <a:rPr lang="fr-FR" sz="2400" dirty="0" smtClean="0"/>
              <a:t>le silence : le singe saute sur l’épaule d’Aymar. Celui-ci, furieux, veut chasser l'animal, mais le singe est vif et malin. Il enfile sa patte dans le pourpoint d'Aymar et en retire le manuscrit. Le roi l'observe avec intérêt. Puis, le plus tranquillement du monde, le singe se dirige vers le roi et pose le manuscrit devant lui. </a:t>
            </a:r>
          </a:p>
          <a:p>
            <a:pPr algn="just"/>
            <a:r>
              <a:rPr lang="fr-FR" sz="2400" dirty="0" smtClean="0"/>
              <a:t>Pierre est près du roi. Il retient son souffle. Le roi donne le manuscrit au jeune scribe. </a:t>
            </a:r>
          </a:p>
          <a:p>
            <a:pPr algn="just"/>
            <a:r>
              <a:rPr lang="fr-FR" sz="2400" i="1" dirty="0" smtClean="0"/>
              <a:t>Pour Aymar, lit Pierre, voici la formule qui lui permettra de devenir plus riche que le roi... </a:t>
            </a:r>
          </a:p>
          <a:p>
            <a:pPr algn="just"/>
            <a:r>
              <a:rPr lang="fr-FR" sz="2400" dirty="0" smtClean="0"/>
              <a:t>-Jetez Aymar dans un cachot, ordonne alors le roi, aux hommes de garde. Qu’il reste en prison pour toujours! </a:t>
            </a:r>
          </a:p>
          <a:p>
            <a:pPr algn="just"/>
            <a:r>
              <a:rPr lang="fr-FR" sz="2400" dirty="0" smtClean="0"/>
              <a:t>Le </a:t>
            </a:r>
            <a:r>
              <a:rPr lang="fr-FR" sz="2400" dirty="0" smtClean="0"/>
              <a:t>roi félicite ensuite Guillaume pour son courage et son intelligence. Puis, il décide de le prendre avec Pierre à son service.</a:t>
            </a:r>
            <a:endParaRPr lang="fr-FR" sz="2000" dirty="0" smtClean="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51520" y="81200"/>
            <a:ext cx="8712968" cy="6232475"/>
          </a:xfrm>
          <a:prstGeom prst="rect">
            <a:avLst/>
          </a:prstGeom>
        </p:spPr>
        <p:txBody>
          <a:bodyPr wrap="square">
            <a:spAutoFit/>
          </a:bodyPr>
          <a:lstStyle/>
          <a:p>
            <a:pPr algn="just"/>
            <a:r>
              <a:rPr lang="fr-FR" sz="2100" b="1" dirty="0" smtClean="0"/>
              <a:t>Texte 23 - Enquête au château fort (2) : Un heureux dénouement</a:t>
            </a:r>
            <a:endParaRPr lang="fr-FR" sz="2100" dirty="0" smtClean="0"/>
          </a:p>
          <a:p>
            <a:pPr algn="just"/>
            <a:endParaRPr lang="fr-FR" dirty="0" smtClean="0"/>
          </a:p>
          <a:p>
            <a:pPr algn="just"/>
            <a:r>
              <a:rPr lang="fr-FR" sz="2400" b="1" dirty="0" smtClean="0">
                <a:solidFill>
                  <a:srgbClr val="0070C0"/>
                </a:solidFill>
              </a:rPr>
              <a:t>L’animal</a:t>
            </a:r>
            <a:r>
              <a:rPr lang="fr-FR" sz="2400" dirty="0" smtClean="0"/>
              <a:t> </a:t>
            </a:r>
            <a:r>
              <a:rPr lang="fr-FR" sz="2400" b="1" dirty="0" smtClean="0">
                <a:solidFill>
                  <a:srgbClr val="FF0000"/>
                </a:solidFill>
              </a:rPr>
              <a:t>fit</a:t>
            </a:r>
            <a:r>
              <a:rPr lang="fr-FR" sz="2400" dirty="0" smtClean="0"/>
              <a:t> son </a:t>
            </a:r>
            <a:r>
              <a:rPr lang="fr-FR" sz="2400" dirty="0" smtClean="0"/>
              <a:t>entrée. Au début, </a:t>
            </a:r>
            <a:r>
              <a:rPr lang="fr-FR" sz="2400" b="1" dirty="0" smtClean="0">
                <a:solidFill>
                  <a:srgbClr val="0070C0"/>
                </a:solidFill>
              </a:rPr>
              <a:t>les convives </a:t>
            </a:r>
            <a:r>
              <a:rPr lang="fr-FR" sz="2400" b="1" dirty="0" smtClean="0">
                <a:solidFill>
                  <a:srgbClr val="FFC000"/>
                </a:solidFill>
              </a:rPr>
              <a:t>bavardaient</a:t>
            </a:r>
            <a:r>
              <a:rPr lang="fr-FR" sz="2400" dirty="0" smtClean="0"/>
              <a:t> </a:t>
            </a:r>
            <a:r>
              <a:rPr lang="fr-FR" sz="2400" dirty="0" smtClean="0"/>
              <a:t>et </a:t>
            </a:r>
            <a:r>
              <a:rPr lang="fr-FR" sz="2400" dirty="0" smtClean="0"/>
              <a:t>ne lui </a:t>
            </a:r>
            <a:r>
              <a:rPr lang="fr-FR" sz="2400" b="1" dirty="0" smtClean="0">
                <a:solidFill>
                  <a:srgbClr val="FF0000"/>
                </a:solidFill>
              </a:rPr>
              <a:t>accordèrent</a:t>
            </a:r>
            <a:r>
              <a:rPr lang="fr-FR" sz="2400" dirty="0" smtClean="0"/>
              <a:t> </a:t>
            </a:r>
            <a:r>
              <a:rPr lang="fr-FR" sz="2400" dirty="0" smtClean="0"/>
              <a:t>guère d’attention. Puis, soudain, </a:t>
            </a:r>
            <a:r>
              <a:rPr lang="fr-FR" sz="2400" b="1" dirty="0" smtClean="0">
                <a:solidFill>
                  <a:srgbClr val="0070C0"/>
                </a:solidFill>
              </a:rPr>
              <a:t>ce</a:t>
            </a:r>
            <a:r>
              <a:rPr lang="fr-FR" sz="2400" dirty="0" smtClean="0"/>
              <a:t> </a:t>
            </a:r>
            <a:r>
              <a:rPr lang="fr-FR" sz="2400" b="1" dirty="0" smtClean="0">
                <a:solidFill>
                  <a:srgbClr val="FF0000"/>
                </a:solidFill>
              </a:rPr>
              <a:t>fut</a:t>
            </a:r>
            <a:r>
              <a:rPr lang="fr-FR" sz="2400" dirty="0" smtClean="0"/>
              <a:t> </a:t>
            </a:r>
            <a:r>
              <a:rPr lang="fr-FR" sz="2400" dirty="0" smtClean="0"/>
              <a:t>le silence : </a:t>
            </a:r>
            <a:r>
              <a:rPr lang="fr-FR" sz="2400" b="1" dirty="0" smtClean="0">
                <a:solidFill>
                  <a:srgbClr val="0070C0"/>
                </a:solidFill>
              </a:rPr>
              <a:t>le singe </a:t>
            </a:r>
            <a:r>
              <a:rPr lang="fr-FR" sz="2400" b="1" dirty="0" smtClean="0">
                <a:solidFill>
                  <a:srgbClr val="FF0000"/>
                </a:solidFill>
              </a:rPr>
              <a:t>sauta</a:t>
            </a:r>
            <a:r>
              <a:rPr lang="fr-FR" sz="2400" dirty="0" smtClean="0"/>
              <a:t> </a:t>
            </a:r>
            <a:r>
              <a:rPr lang="fr-FR" sz="2400" dirty="0" smtClean="0"/>
              <a:t>sur l’épaule d’Aymar. Celui-ci, furieux, veut chasser l'animal, mais le singe est vif et malin. Il enfile sa patte dans le pourpoint d'Aymar et en retire le manuscrit. Le roi l'observe avec intérêt. Puis, le plus tranquillement du monde, le singe se dirige vers le roi et pose le manuscrit devant lui. </a:t>
            </a:r>
          </a:p>
          <a:p>
            <a:pPr algn="just"/>
            <a:r>
              <a:rPr lang="fr-FR" sz="2400" dirty="0" smtClean="0"/>
              <a:t>Pierre est près du roi. Il retient son souffle. Le roi donne le manuscrit au jeune scribe. </a:t>
            </a:r>
          </a:p>
          <a:p>
            <a:pPr algn="just"/>
            <a:r>
              <a:rPr lang="fr-FR" sz="2400" i="1" dirty="0" smtClean="0"/>
              <a:t>Pour Aymar, lit Pierre, voici la formule qui lui permettra de devenir plus riche que le roi... </a:t>
            </a:r>
          </a:p>
          <a:p>
            <a:pPr algn="just"/>
            <a:r>
              <a:rPr lang="fr-FR" sz="2400" dirty="0" smtClean="0"/>
              <a:t>-Jetez Aymar dans un cachot, ordonne alors le roi, aux hommes de garde. Qu’il reste en prison pour toujours! </a:t>
            </a:r>
          </a:p>
          <a:p>
            <a:pPr algn="just"/>
            <a:r>
              <a:rPr lang="fr-FR" sz="2400" dirty="0" smtClean="0"/>
              <a:t>Le </a:t>
            </a:r>
            <a:r>
              <a:rPr lang="fr-FR" sz="2400" dirty="0" smtClean="0"/>
              <a:t>roi félicite ensuite Guillaume pour son courage et son intelligence. Puis, il décide de le prendre avec Pierre à son service.</a:t>
            </a:r>
            <a:endParaRPr lang="fr-FR" sz="2000" dirty="0" smtClean="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51520" y="81200"/>
            <a:ext cx="8712968" cy="6232475"/>
          </a:xfrm>
          <a:prstGeom prst="rect">
            <a:avLst/>
          </a:prstGeom>
        </p:spPr>
        <p:txBody>
          <a:bodyPr wrap="square">
            <a:spAutoFit/>
          </a:bodyPr>
          <a:lstStyle/>
          <a:p>
            <a:pPr algn="just"/>
            <a:r>
              <a:rPr lang="fr-FR" sz="2100" b="1" dirty="0" smtClean="0"/>
              <a:t>Texte 23 - Enquête au château fort (2) : Un heureux dénouement</a:t>
            </a:r>
            <a:endParaRPr lang="fr-FR" sz="2100" dirty="0" smtClean="0"/>
          </a:p>
          <a:p>
            <a:pPr algn="just"/>
            <a:endParaRPr lang="fr-FR" dirty="0" smtClean="0"/>
          </a:p>
          <a:p>
            <a:pPr algn="just"/>
            <a:r>
              <a:rPr lang="fr-FR" sz="2400" b="1" dirty="0" smtClean="0">
                <a:solidFill>
                  <a:srgbClr val="0070C0"/>
                </a:solidFill>
              </a:rPr>
              <a:t>L’animal</a:t>
            </a:r>
            <a:r>
              <a:rPr lang="fr-FR" sz="2400" dirty="0" smtClean="0"/>
              <a:t> </a:t>
            </a:r>
            <a:r>
              <a:rPr lang="fr-FR" sz="2400" b="1" dirty="0" smtClean="0">
                <a:solidFill>
                  <a:srgbClr val="FF0000"/>
                </a:solidFill>
              </a:rPr>
              <a:t>fit</a:t>
            </a:r>
            <a:r>
              <a:rPr lang="fr-FR" sz="2400" dirty="0" smtClean="0"/>
              <a:t> son </a:t>
            </a:r>
            <a:r>
              <a:rPr lang="fr-FR" sz="2400" dirty="0" smtClean="0"/>
              <a:t>entrée. Au début, </a:t>
            </a:r>
            <a:r>
              <a:rPr lang="fr-FR" sz="2400" b="1" dirty="0" smtClean="0">
                <a:solidFill>
                  <a:srgbClr val="0070C0"/>
                </a:solidFill>
              </a:rPr>
              <a:t>les convives </a:t>
            </a:r>
            <a:r>
              <a:rPr lang="fr-FR" sz="2400" b="1" dirty="0" smtClean="0">
                <a:solidFill>
                  <a:srgbClr val="FFC000"/>
                </a:solidFill>
              </a:rPr>
              <a:t>bavardaient</a:t>
            </a:r>
            <a:r>
              <a:rPr lang="fr-FR" sz="2400" dirty="0" smtClean="0"/>
              <a:t> </a:t>
            </a:r>
            <a:r>
              <a:rPr lang="fr-FR" sz="2400" dirty="0" smtClean="0"/>
              <a:t>et </a:t>
            </a:r>
            <a:r>
              <a:rPr lang="fr-FR" sz="2400" dirty="0" smtClean="0"/>
              <a:t>ne lui </a:t>
            </a:r>
            <a:r>
              <a:rPr lang="fr-FR" sz="2400" b="1" dirty="0" smtClean="0">
                <a:solidFill>
                  <a:srgbClr val="FF0000"/>
                </a:solidFill>
              </a:rPr>
              <a:t>accordèrent</a:t>
            </a:r>
            <a:r>
              <a:rPr lang="fr-FR" sz="2400" dirty="0" smtClean="0"/>
              <a:t> </a:t>
            </a:r>
            <a:r>
              <a:rPr lang="fr-FR" sz="2400" dirty="0" smtClean="0"/>
              <a:t>guère d’attention. Puis, soudain, </a:t>
            </a:r>
            <a:r>
              <a:rPr lang="fr-FR" sz="2400" b="1" dirty="0" smtClean="0">
                <a:solidFill>
                  <a:srgbClr val="0070C0"/>
                </a:solidFill>
              </a:rPr>
              <a:t>ce</a:t>
            </a:r>
            <a:r>
              <a:rPr lang="fr-FR" sz="2400" dirty="0" smtClean="0"/>
              <a:t> </a:t>
            </a:r>
            <a:r>
              <a:rPr lang="fr-FR" sz="2400" b="1" dirty="0" smtClean="0">
                <a:solidFill>
                  <a:srgbClr val="FF0000"/>
                </a:solidFill>
              </a:rPr>
              <a:t>fut</a:t>
            </a:r>
            <a:r>
              <a:rPr lang="fr-FR" sz="2400" dirty="0" smtClean="0"/>
              <a:t> </a:t>
            </a:r>
            <a:r>
              <a:rPr lang="fr-FR" sz="2400" dirty="0" smtClean="0"/>
              <a:t>le silence : </a:t>
            </a:r>
            <a:r>
              <a:rPr lang="fr-FR" sz="2400" b="1" dirty="0" smtClean="0">
                <a:solidFill>
                  <a:srgbClr val="0070C0"/>
                </a:solidFill>
              </a:rPr>
              <a:t>le singe </a:t>
            </a:r>
            <a:r>
              <a:rPr lang="fr-FR" sz="2400" b="1" dirty="0" smtClean="0">
                <a:solidFill>
                  <a:srgbClr val="FF0000"/>
                </a:solidFill>
              </a:rPr>
              <a:t>sauta</a:t>
            </a:r>
            <a:r>
              <a:rPr lang="fr-FR" sz="2400" dirty="0" smtClean="0"/>
              <a:t> </a:t>
            </a:r>
            <a:r>
              <a:rPr lang="fr-FR" sz="2400" dirty="0" smtClean="0"/>
              <a:t>sur l’épaule d’Aymar. </a:t>
            </a:r>
            <a:r>
              <a:rPr lang="fr-FR" sz="2400" b="1" dirty="0" smtClean="0">
                <a:solidFill>
                  <a:srgbClr val="0070C0"/>
                </a:solidFill>
              </a:rPr>
              <a:t>Celui-ci</a:t>
            </a:r>
            <a:r>
              <a:rPr lang="fr-FR" sz="2400" dirty="0" smtClean="0"/>
              <a:t>, furieux, </a:t>
            </a:r>
            <a:r>
              <a:rPr lang="fr-FR" sz="2400" b="1" dirty="0" smtClean="0">
                <a:solidFill>
                  <a:srgbClr val="FF0000"/>
                </a:solidFill>
              </a:rPr>
              <a:t>voulut</a:t>
            </a:r>
            <a:r>
              <a:rPr lang="fr-FR" sz="2400" dirty="0" smtClean="0"/>
              <a:t> chasser </a:t>
            </a:r>
            <a:r>
              <a:rPr lang="fr-FR" sz="2400" dirty="0" smtClean="0"/>
              <a:t>l'animal, mais le singe est vif et malin. Il enfile sa patte dans le pourpoint d'Aymar et en retire le manuscrit. Le roi l'observe avec intérêt. Puis, le plus tranquillement du monde, le singe se dirige vers le roi et pose le manuscrit devant lui. </a:t>
            </a:r>
          </a:p>
          <a:p>
            <a:pPr algn="just"/>
            <a:r>
              <a:rPr lang="fr-FR" sz="2400" dirty="0" smtClean="0"/>
              <a:t>Pierre est près du roi. Il retient son souffle. Le roi donne le manuscrit au jeune scribe. </a:t>
            </a:r>
          </a:p>
          <a:p>
            <a:pPr algn="just"/>
            <a:r>
              <a:rPr lang="fr-FR" sz="2400" i="1" dirty="0" smtClean="0"/>
              <a:t>Pour Aymar, lit Pierre, voici la formule qui lui permettra de devenir plus riche que le roi... </a:t>
            </a:r>
          </a:p>
          <a:p>
            <a:pPr algn="just"/>
            <a:r>
              <a:rPr lang="fr-FR" sz="2400" dirty="0" smtClean="0"/>
              <a:t>-Jetez Aymar dans un cachot, ordonne alors le roi, aux hommes de garde. Qu’il reste en prison pour toujours! </a:t>
            </a:r>
          </a:p>
          <a:p>
            <a:pPr algn="just"/>
            <a:r>
              <a:rPr lang="fr-FR" sz="2400" dirty="0" smtClean="0"/>
              <a:t>Le </a:t>
            </a:r>
            <a:r>
              <a:rPr lang="fr-FR" sz="2400" dirty="0" smtClean="0"/>
              <a:t>roi félicite ensuite Guillaume pour son courage et son intelligence. Puis, il décide de le prendre avec Pierre à son service.</a:t>
            </a:r>
            <a:endParaRPr lang="fr-FR" sz="2000" dirty="0" smtClean="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51520" y="81200"/>
            <a:ext cx="8712968" cy="6232475"/>
          </a:xfrm>
          <a:prstGeom prst="rect">
            <a:avLst/>
          </a:prstGeom>
        </p:spPr>
        <p:txBody>
          <a:bodyPr wrap="square">
            <a:spAutoFit/>
          </a:bodyPr>
          <a:lstStyle/>
          <a:p>
            <a:pPr algn="just"/>
            <a:r>
              <a:rPr lang="fr-FR" sz="2100" b="1" dirty="0" smtClean="0"/>
              <a:t>Texte 23 - Enquête au château fort (2) : Un heureux dénouement</a:t>
            </a:r>
            <a:endParaRPr lang="fr-FR" sz="2100" dirty="0" smtClean="0"/>
          </a:p>
          <a:p>
            <a:pPr algn="just"/>
            <a:endParaRPr lang="fr-FR" dirty="0" smtClean="0"/>
          </a:p>
          <a:p>
            <a:pPr algn="just"/>
            <a:r>
              <a:rPr lang="fr-FR" sz="2400" b="1" dirty="0" smtClean="0">
                <a:solidFill>
                  <a:srgbClr val="0070C0"/>
                </a:solidFill>
              </a:rPr>
              <a:t>L’animal</a:t>
            </a:r>
            <a:r>
              <a:rPr lang="fr-FR" sz="2400" dirty="0" smtClean="0"/>
              <a:t> </a:t>
            </a:r>
            <a:r>
              <a:rPr lang="fr-FR" sz="2400" b="1" dirty="0" smtClean="0">
                <a:solidFill>
                  <a:srgbClr val="FF0000"/>
                </a:solidFill>
              </a:rPr>
              <a:t>fit</a:t>
            </a:r>
            <a:r>
              <a:rPr lang="fr-FR" sz="2400" dirty="0" smtClean="0"/>
              <a:t> son </a:t>
            </a:r>
            <a:r>
              <a:rPr lang="fr-FR" sz="2400" dirty="0" smtClean="0"/>
              <a:t>entrée. Au début, </a:t>
            </a:r>
            <a:r>
              <a:rPr lang="fr-FR" sz="2400" b="1" dirty="0" smtClean="0">
                <a:solidFill>
                  <a:srgbClr val="0070C0"/>
                </a:solidFill>
              </a:rPr>
              <a:t>les convives </a:t>
            </a:r>
            <a:r>
              <a:rPr lang="fr-FR" sz="2400" b="1" dirty="0" smtClean="0">
                <a:solidFill>
                  <a:srgbClr val="FFC000"/>
                </a:solidFill>
              </a:rPr>
              <a:t>bavardaient</a:t>
            </a:r>
            <a:r>
              <a:rPr lang="fr-FR" sz="2400" dirty="0" smtClean="0"/>
              <a:t> </a:t>
            </a:r>
            <a:r>
              <a:rPr lang="fr-FR" sz="2400" dirty="0" smtClean="0"/>
              <a:t>et </a:t>
            </a:r>
            <a:r>
              <a:rPr lang="fr-FR" sz="2400" dirty="0" smtClean="0"/>
              <a:t>ne lui </a:t>
            </a:r>
            <a:r>
              <a:rPr lang="fr-FR" sz="2400" b="1" dirty="0" smtClean="0">
                <a:solidFill>
                  <a:srgbClr val="FF0000"/>
                </a:solidFill>
              </a:rPr>
              <a:t>accordèrent</a:t>
            </a:r>
            <a:r>
              <a:rPr lang="fr-FR" sz="2400" dirty="0" smtClean="0"/>
              <a:t> </a:t>
            </a:r>
            <a:r>
              <a:rPr lang="fr-FR" sz="2400" dirty="0" smtClean="0"/>
              <a:t>guère d’attention. Puis, soudain, </a:t>
            </a:r>
            <a:r>
              <a:rPr lang="fr-FR" sz="2400" b="1" dirty="0" smtClean="0">
                <a:solidFill>
                  <a:srgbClr val="0070C0"/>
                </a:solidFill>
              </a:rPr>
              <a:t>ce</a:t>
            </a:r>
            <a:r>
              <a:rPr lang="fr-FR" sz="2400" dirty="0" smtClean="0"/>
              <a:t> </a:t>
            </a:r>
            <a:r>
              <a:rPr lang="fr-FR" sz="2400" b="1" dirty="0" smtClean="0">
                <a:solidFill>
                  <a:srgbClr val="FF0000"/>
                </a:solidFill>
              </a:rPr>
              <a:t>fut</a:t>
            </a:r>
            <a:r>
              <a:rPr lang="fr-FR" sz="2400" dirty="0" smtClean="0"/>
              <a:t> </a:t>
            </a:r>
            <a:r>
              <a:rPr lang="fr-FR" sz="2400" dirty="0" smtClean="0"/>
              <a:t>le silence : </a:t>
            </a:r>
            <a:r>
              <a:rPr lang="fr-FR" sz="2400" b="1" dirty="0" smtClean="0">
                <a:solidFill>
                  <a:srgbClr val="0070C0"/>
                </a:solidFill>
              </a:rPr>
              <a:t>le singe </a:t>
            </a:r>
            <a:r>
              <a:rPr lang="fr-FR" sz="2400" b="1" dirty="0" smtClean="0">
                <a:solidFill>
                  <a:srgbClr val="FF0000"/>
                </a:solidFill>
              </a:rPr>
              <a:t>sauta</a:t>
            </a:r>
            <a:r>
              <a:rPr lang="fr-FR" sz="2400" dirty="0" smtClean="0"/>
              <a:t> </a:t>
            </a:r>
            <a:r>
              <a:rPr lang="fr-FR" sz="2400" dirty="0" smtClean="0"/>
              <a:t>sur l’épaule d’Aymar. </a:t>
            </a:r>
            <a:r>
              <a:rPr lang="fr-FR" sz="2400" b="1" dirty="0" smtClean="0">
                <a:solidFill>
                  <a:srgbClr val="0070C0"/>
                </a:solidFill>
              </a:rPr>
              <a:t>Celui-ci</a:t>
            </a:r>
            <a:r>
              <a:rPr lang="fr-FR" sz="2400" dirty="0" smtClean="0"/>
              <a:t>, furieux, </a:t>
            </a:r>
            <a:r>
              <a:rPr lang="fr-FR" sz="2400" b="1" dirty="0" smtClean="0">
                <a:solidFill>
                  <a:srgbClr val="FF0000"/>
                </a:solidFill>
              </a:rPr>
              <a:t>voulut</a:t>
            </a:r>
            <a:r>
              <a:rPr lang="fr-FR" sz="2400" dirty="0" smtClean="0"/>
              <a:t> chasser </a:t>
            </a:r>
            <a:r>
              <a:rPr lang="fr-FR" sz="2400" dirty="0" smtClean="0"/>
              <a:t>l'animal, mais </a:t>
            </a:r>
            <a:r>
              <a:rPr lang="fr-FR" sz="2400" b="1" dirty="0" smtClean="0">
                <a:solidFill>
                  <a:srgbClr val="0070C0"/>
                </a:solidFill>
              </a:rPr>
              <a:t>le singe </a:t>
            </a:r>
            <a:r>
              <a:rPr lang="fr-FR" sz="2400" b="1" dirty="0" smtClean="0">
                <a:solidFill>
                  <a:srgbClr val="FFC000"/>
                </a:solidFill>
              </a:rPr>
              <a:t>était</a:t>
            </a:r>
            <a:r>
              <a:rPr lang="fr-FR" sz="2400" dirty="0" smtClean="0"/>
              <a:t> vif </a:t>
            </a:r>
            <a:r>
              <a:rPr lang="fr-FR" sz="2400" dirty="0" smtClean="0"/>
              <a:t>et malin. Il enfile sa patte dans le pourpoint d'Aymar et en retire le manuscrit. Le roi l'observe avec intérêt. Puis, le plus tranquillement du monde, le singe se dirige vers le roi et pose le manuscrit devant lui. </a:t>
            </a:r>
          </a:p>
          <a:p>
            <a:pPr algn="just"/>
            <a:r>
              <a:rPr lang="fr-FR" sz="2400" dirty="0" smtClean="0"/>
              <a:t>Pierre est près du roi. Il retient son souffle. Le roi donne le manuscrit au jeune scribe. </a:t>
            </a:r>
          </a:p>
          <a:p>
            <a:pPr algn="just"/>
            <a:r>
              <a:rPr lang="fr-FR" sz="2400" i="1" dirty="0" smtClean="0"/>
              <a:t>Pour Aymar, lit Pierre, voici la formule qui lui permettra de devenir plus riche que le roi... </a:t>
            </a:r>
          </a:p>
          <a:p>
            <a:pPr algn="just"/>
            <a:r>
              <a:rPr lang="fr-FR" sz="2400" dirty="0" smtClean="0"/>
              <a:t>-Jetez Aymar dans un cachot, ordonne alors le roi, aux hommes de garde. Qu’il reste en prison pour toujours! </a:t>
            </a:r>
          </a:p>
          <a:p>
            <a:pPr algn="just"/>
            <a:r>
              <a:rPr lang="fr-FR" sz="2400" dirty="0" smtClean="0"/>
              <a:t>Le </a:t>
            </a:r>
            <a:r>
              <a:rPr lang="fr-FR" sz="2400" dirty="0" smtClean="0"/>
              <a:t>roi félicite ensuite Guillaume pour son courage et son intelligence. Puis, il décide de le prendre avec Pierre à son service.</a:t>
            </a:r>
            <a:endParaRPr lang="fr-FR" sz="2000" dirty="0" smtClean="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51520" y="81200"/>
            <a:ext cx="8712968" cy="6232475"/>
          </a:xfrm>
          <a:prstGeom prst="rect">
            <a:avLst/>
          </a:prstGeom>
        </p:spPr>
        <p:txBody>
          <a:bodyPr wrap="square">
            <a:spAutoFit/>
          </a:bodyPr>
          <a:lstStyle/>
          <a:p>
            <a:pPr algn="just"/>
            <a:r>
              <a:rPr lang="fr-FR" sz="2100" b="1" dirty="0" smtClean="0"/>
              <a:t>Texte 23 - Enquête au château fort (2) : Un heureux dénouement</a:t>
            </a:r>
            <a:endParaRPr lang="fr-FR" sz="2100" dirty="0" smtClean="0"/>
          </a:p>
          <a:p>
            <a:pPr algn="just"/>
            <a:endParaRPr lang="fr-FR" dirty="0" smtClean="0"/>
          </a:p>
          <a:p>
            <a:pPr algn="just"/>
            <a:r>
              <a:rPr lang="fr-FR" sz="2400" b="1" dirty="0" smtClean="0">
                <a:solidFill>
                  <a:srgbClr val="0070C0"/>
                </a:solidFill>
              </a:rPr>
              <a:t>L’animal</a:t>
            </a:r>
            <a:r>
              <a:rPr lang="fr-FR" sz="2400" dirty="0" smtClean="0"/>
              <a:t> </a:t>
            </a:r>
            <a:r>
              <a:rPr lang="fr-FR" sz="2400" b="1" dirty="0" smtClean="0">
                <a:solidFill>
                  <a:srgbClr val="FF0000"/>
                </a:solidFill>
              </a:rPr>
              <a:t>fit</a:t>
            </a:r>
            <a:r>
              <a:rPr lang="fr-FR" sz="2400" dirty="0" smtClean="0"/>
              <a:t> son </a:t>
            </a:r>
            <a:r>
              <a:rPr lang="fr-FR" sz="2400" dirty="0" smtClean="0"/>
              <a:t>entrée. Au début, </a:t>
            </a:r>
            <a:r>
              <a:rPr lang="fr-FR" sz="2400" b="1" dirty="0" smtClean="0">
                <a:solidFill>
                  <a:srgbClr val="0070C0"/>
                </a:solidFill>
              </a:rPr>
              <a:t>les convives </a:t>
            </a:r>
            <a:r>
              <a:rPr lang="fr-FR" sz="2400" b="1" dirty="0" smtClean="0">
                <a:solidFill>
                  <a:srgbClr val="FFC000"/>
                </a:solidFill>
              </a:rPr>
              <a:t>bavardaient</a:t>
            </a:r>
            <a:r>
              <a:rPr lang="fr-FR" sz="2400" dirty="0" smtClean="0"/>
              <a:t> </a:t>
            </a:r>
            <a:r>
              <a:rPr lang="fr-FR" sz="2400" dirty="0" smtClean="0"/>
              <a:t>et </a:t>
            </a:r>
            <a:r>
              <a:rPr lang="fr-FR" sz="2400" dirty="0" smtClean="0"/>
              <a:t>ne lui </a:t>
            </a:r>
            <a:r>
              <a:rPr lang="fr-FR" sz="2400" b="1" dirty="0" smtClean="0">
                <a:solidFill>
                  <a:srgbClr val="FF0000"/>
                </a:solidFill>
              </a:rPr>
              <a:t>accordèrent</a:t>
            </a:r>
            <a:r>
              <a:rPr lang="fr-FR" sz="2400" dirty="0" smtClean="0"/>
              <a:t> </a:t>
            </a:r>
            <a:r>
              <a:rPr lang="fr-FR" sz="2400" dirty="0" smtClean="0"/>
              <a:t>guère d’attention. Puis, soudain, </a:t>
            </a:r>
            <a:r>
              <a:rPr lang="fr-FR" sz="2400" b="1" dirty="0" smtClean="0">
                <a:solidFill>
                  <a:srgbClr val="0070C0"/>
                </a:solidFill>
              </a:rPr>
              <a:t>ce</a:t>
            </a:r>
            <a:r>
              <a:rPr lang="fr-FR" sz="2400" dirty="0" smtClean="0"/>
              <a:t> </a:t>
            </a:r>
            <a:r>
              <a:rPr lang="fr-FR" sz="2400" b="1" dirty="0" smtClean="0">
                <a:solidFill>
                  <a:srgbClr val="FF0000"/>
                </a:solidFill>
              </a:rPr>
              <a:t>fut</a:t>
            </a:r>
            <a:r>
              <a:rPr lang="fr-FR" sz="2400" dirty="0" smtClean="0"/>
              <a:t> </a:t>
            </a:r>
            <a:r>
              <a:rPr lang="fr-FR" sz="2400" dirty="0" smtClean="0"/>
              <a:t>le silence : </a:t>
            </a:r>
            <a:r>
              <a:rPr lang="fr-FR" sz="2400" b="1" dirty="0" smtClean="0">
                <a:solidFill>
                  <a:srgbClr val="0070C0"/>
                </a:solidFill>
              </a:rPr>
              <a:t>le singe </a:t>
            </a:r>
            <a:r>
              <a:rPr lang="fr-FR" sz="2400" b="1" dirty="0" smtClean="0">
                <a:solidFill>
                  <a:srgbClr val="FF0000"/>
                </a:solidFill>
              </a:rPr>
              <a:t>sauta</a:t>
            </a:r>
            <a:r>
              <a:rPr lang="fr-FR" sz="2400" dirty="0" smtClean="0"/>
              <a:t> </a:t>
            </a:r>
            <a:r>
              <a:rPr lang="fr-FR" sz="2400" dirty="0" smtClean="0"/>
              <a:t>sur l’épaule d’Aymar. </a:t>
            </a:r>
            <a:r>
              <a:rPr lang="fr-FR" sz="2400" b="1" dirty="0" smtClean="0">
                <a:solidFill>
                  <a:srgbClr val="0070C0"/>
                </a:solidFill>
              </a:rPr>
              <a:t>Celui-ci</a:t>
            </a:r>
            <a:r>
              <a:rPr lang="fr-FR" sz="2400" dirty="0" smtClean="0"/>
              <a:t>, furieux, </a:t>
            </a:r>
            <a:r>
              <a:rPr lang="fr-FR" sz="2400" b="1" dirty="0" smtClean="0">
                <a:solidFill>
                  <a:srgbClr val="FF0000"/>
                </a:solidFill>
              </a:rPr>
              <a:t>voulut</a:t>
            </a:r>
            <a:r>
              <a:rPr lang="fr-FR" sz="2400" dirty="0" smtClean="0"/>
              <a:t> chasser </a:t>
            </a:r>
            <a:r>
              <a:rPr lang="fr-FR" sz="2400" dirty="0" smtClean="0"/>
              <a:t>l'animal, mais </a:t>
            </a:r>
            <a:r>
              <a:rPr lang="fr-FR" sz="2400" b="1" dirty="0" smtClean="0">
                <a:solidFill>
                  <a:srgbClr val="0070C0"/>
                </a:solidFill>
              </a:rPr>
              <a:t>le singe </a:t>
            </a:r>
            <a:r>
              <a:rPr lang="fr-FR" sz="2400" b="1" dirty="0" smtClean="0">
                <a:solidFill>
                  <a:srgbClr val="FFC000"/>
                </a:solidFill>
              </a:rPr>
              <a:t>était</a:t>
            </a:r>
            <a:r>
              <a:rPr lang="fr-FR" sz="2400" dirty="0" smtClean="0"/>
              <a:t> vif </a:t>
            </a:r>
            <a:r>
              <a:rPr lang="fr-FR" sz="2400" dirty="0" smtClean="0"/>
              <a:t>et malin. </a:t>
            </a:r>
            <a:r>
              <a:rPr lang="fr-FR" sz="2400" b="1" dirty="0" smtClean="0">
                <a:solidFill>
                  <a:srgbClr val="0070C0"/>
                </a:solidFill>
              </a:rPr>
              <a:t>Il</a:t>
            </a:r>
            <a:r>
              <a:rPr lang="fr-FR" sz="2400" dirty="0" smtClean="0"/>
              <a:t> </a:t>
            </a:r>
            <a:r>
              <a:rPr lang="fr-FR" sz="2400" b="1" dirty="0" smtClean="0">
                <a:solidFill>
                  <a:srgbClr val="FF0000"/>
                </a:solidFill>
              </a:rPr>
              <a:t>enfila</a:t>
            </a:r>
            <a:r>
              <a:rPr lang="fr-FR" sz="2400" dirty="0" smtClean="0"/>
              <a:t> </a:t>
            </a:r>
            <a:r>
              <a:rPr lang="fr-FR" sz="2400" dirty="0" smtClean="0"/>
              <a:t>sa patte dans le pourpoint d'Aymar et en retire le manuscrit. Le roi l'observe avec intérêt. Puis, le plus tranquillement du monde, le singe se dirige vers le roi et pose le manuscrit devant lui. </a:t>
            </a:r>
          </a:p>
          <a:p>
            <a:pPr algn="just"/>
            <a:r>
              <a:rPr lang="fr-FR" sz="2400" dirty="0" smtClean="0"/>
              <a:t>Pierre est près du roi. Il retient son souffle. Le roi donne le manuscrit au jeune scribe. </a:t>
            </a:r>
          </a:p>
          <a:p>
            <a:pPr algn="just"/>
            <a:r>
              <a:rPr lang="fr-FR" sz="2400" i="1" dirty="0" smtClean="0"/>
              <a:t>Pour Aymar, lit Pierre, voici la formule qui lui permettra de devenir plus riche que le roi... </a:t>
            </a:r>
          </a:p>
          <a:p>
            <a:pPr algn="just"/>
            <a:r>
              <a:rPr lang="fr-FR" sz="2400" dirty="0" smtClean="0"/>
              <a:t>-Jetez Aymar dans un cachot, ordonne alors le roi, aux hommes de garde. Qu’il reste en prison pour toujours! </a:t>
            </a:r>
          </a:p>
          <a:p>
            <a:pPr algn="just"/>
            <a:r>
              <a:rPr lang="fr-FR" sz="2400" dirty="0" smtClean="0"/>
              <a:t>Le </a:t>
            </a:r>
            <a:r>
              <a:rPr lang="fr-FR" sz="2400" dirty="0" smtClean="0"/>
              <a:t>roi félicite ensuite Guillaume pour son courage et son intelligence. Puis, il décide de le prendre avec Pierre à son service.</a:t>
            </a:r>
            <a:endParaRPr lang="fr-FR" sz="2000" dirty="0" smtClean="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351</TotalTime>
  <Words>3896</Words>
  <Application>Microsoft Office PowerPoint</Application>
  <PresentationFormat>Affichage à l'écran (4:3)</PresentationFormat>
  <Paragraphs>140</Paragraphs>
  <Slides>20</Slides>
  <Notes>0</Notes>
  <HiddenSlides>0</HiddenSlides>
  <MMClips>0</MMClips>
  <ScaleCrop>false</ScaleCrop>
  <HeadingPairs>
    <vt:vector size="4" baseType="variant">
      <vt:variant>
        <vt:lpstr>Thème</vt:lpstr>
      </vt:variant>
      <vt:variant>
        <vt:i4>1</vt:i4>
      </vt:variant>
      <vt:variant>
        <vt:lpstr>Titres des diapositives</vt:lpstr>
      </vt:variant>
      <vt:variant>
        <vt:i4>20</vt:i4>
      </vt:variant>
    </vt:vector>
  </HeadingPairs>
  <TitlesOfParts>
    <vt:vector size="21" baseType="lpstr">
      <vt:lpstr>Thème Office</vt:lpstr>
      <vt:lpstr>Diapositive 1</vt:lpstr>
      <vt:lpstr>Diapositive 2</vt:lpstr>
      <vt:lpstr>Diapositive 3</vt:lpstr>
      <vt:lpstr>Diapositive 4</vt:lpstr>
      <vt:lpstr>Diapositive 5</vt:lpstr>
      <vt:lpstr>Diapositive 6</vt:lpstr>
      <vt:lpstr>Diapositive 7</vt:lpstr>
      <vt:lpstr>Diapositive 8</vt:lpstr>
      <vt:lpstr>Diapositive 9</vt:lpstr>
      <vt:lpstr>Diapositive 10</vt:lpstr>
      <vt:lpstr>Diapositive 11</vt:lpstr>
      <vt:lpstr>Diapositive 12</vt:lpstr>
      <vt:lpstr>Diapositive 13</vt:lpstr>
      <vt:lpstr>Diapositive 14</vt:lpstr>
      <vt:lpstr>Diapositive 15</vt:lpstr>
      <vt:lpstr>Diapositive 16</vt:lpstr>
      <vt:lpstr>Diapositive 17</vt:lpstr>
      <vt:lpstr>Diapositive 18</vt:lpstr>
      <vt:lpstr>Diapositive 19</vt:lpstr>
      <vt:lpstr>Diapositive 20</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Diapositive 1</dc:title>
  <dc:creator>admin</dc:creator>
  <cp:lastModifiedBy>admin</cp:lastModifiedBy>
  <cp:revision>33</cp:revision>
  <dcterms:created xsi:type="dcterms:W3CDTF">2019-08-27T10:27:45Z</dcterms:created>
  <dcterms:modified xsi:type="dcterms:W3CDTF">2021-03-03T09:48:36Z</dcterms:modified>
</cp:coreProperties>
</file>