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4" r:id="rId3"/>
    <p:sldId id="265" r:id="rId4"/>
    <p:sldId id="266" r:id="rId5"/>
    <p:sldId id="258" r:id="rId6"/>
    <p:sldId id="263" r:id="rId7"/>
    <p:sldId id="259" r:id="rId8"/>
    <p:sldId id="257" r:id="rId9"/>
    <p:sldId id="260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ED8"/>
    <a:srgbClr val="A66BD3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DC9A3-DC69-4B12-9CA8-31D2EB6BFCE2}" type="datetimeFigureOut">
              <a:rPr lang="fr-FR" smtClean="0"/>
              <a:t>13/04/2018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B30C5-4488-40C2-861F-F6A9AA50C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10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851190-2C13-4FD6-8F07-DBA4F125E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FD1132-F090-429B-A2FD-D8A400660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783FE4-11B4-4455-A9C4-80A69CB0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492C-F3A2-42CF-BEC6-1538A9957F5D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B0101-A750-44DD-98D9-80F9F6F3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EACC4A-719B-4313-8404-E1A30A64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72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6B572-F268-4E17-8D24-028796CE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518F16-B4C8-4B06-BD64-D07254C440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229E53-0A17-4871-BFBF-98E19027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63E-85A5-4E1B-8081-0F6070C504CD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F9DD4-5CE0-4B19-8A66-0CA75B96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4818C0-4CB0-4C51-BD45-ACBC5017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59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7EBE34-7DA4-4782-8B0D-7A005CBFD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A27E01-B315-4F6B-BC04-02EC7CA53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D4DB69-9959-4C28-A71E-AA1955E4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138D3-1A8F-4BB6-8F0F-6B79D09282F2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6829D5-DED6-4E11-BAF5-000137A84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CCA57-8501-43DB-AC84-8764ABE6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815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2DF18-3CC1-4A21-9712-14CD759C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72BE7-76D6-47D2-B133-865E9310C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0E81C-3588-400B-9D2B-B76DFA6C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2BE53-CC94-48E6-9B16-2961D506BE08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3839AA-0EED-44FD-825D-DEB5B67C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9E74E0-175B-47DD-A8BE-174B5A542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74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1CCDD-4714-467C-A472-C4F9D0623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6944C5-FAFA-4528-B773-B7D1AE54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D1C250-15C7-488A-BF1E-40F5D201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32C51-4E75-45E4-BD69-6BD6FE46E797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3356CC-A076-4D87-B518-D81151617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895899-10D0-4A16-8D88-3DA95B9BB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1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3A6A4-FE74-4DF3-A560-D6D1937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A10E4-B4DA-4CD2-BC99-E502659F6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B348BF-EA9F-43A9-A61A-8C986DF7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9E9E8F-1CDD-4165-A44C-FE7EB0AB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2AA4-1141-4570-B257-E8683952E4D7}" type="datetime1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E03CA1-DCD5-418D-81E3-D4434894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97502A-B9A8-46FF-B1A5-C70A042C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91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22752D-EA65-41FF-8046-BE6548F0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03E280-A1C3-4C0C-8B05-83B222B5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E5A658-7252-41AD-8E92-D58E44D58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8AAED6-F1E1-42AE-9DB1-C1CDBF9F6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D9C0D1-B216-4CE9-BF30-7EF807E16C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F9367C1-9970-4C52-9F63-F60502C3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3AD4-8024-4A11-AAA4-7EEE70407131}" type="datetime1">
              <a:rPr lang="fr-FR" smtClean="0"/>
              <a:t>13/04/2018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9183D1-FB99-45C9-AA27-6A614ADF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F734FD-6FBB-4A49-B22E-6AF85B12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51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BE39F8-3A0B-4936-AEB0-71BBB475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8DD849-E5A4-4C46-9738-7B493EC9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96B9-022F-497B-8E1B-BF98CB6462F3}" type="datetime1">
              <a:rPr lang="fr-FR" smtClean="0"/>
              <a:t>13/04/2018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307351-F4BF-4123-8829-4257F1AE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042606-F6B7-4CBE-9833-EA13925C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76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C3C2B7-26D4-4A49-8327-C7EB30F91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3E10-79E2-45C5-AACB-E9B56D9FD792}" type="datetime1">
              <a:rPr lang="fr-FR" smtClean="0"/>
              <a:t>13/04/2018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34378F-569B-46D1-A254-B131205E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2AFEC5-D6D0-4DD9-A8B9-0528C7FD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01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112369-1763-4AC8-9C3E-2C29CA4B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5FD586-6593-4D4B-AFA7-F1C15C18B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00683B-6694-44A6-B5CC-1C7F1CAAF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2BA3CB-3EB4-4102-A74F-CB991DC4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8F54-464E-4AFA-BF6D-8601EBF34743}" type="datetime1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AD7E44-38C7-41E1-97A9-6850557B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108933-39B6-49D5-BB09-AC210163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43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FF7073-5227-45F8-95B4-2C704C20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B326B7-019B-4A92-8882-2507A8788D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28840-CE39-444C-8486-9FCF84B05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4B3B56-F2C6-40B6-826C-08B744E2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A26D3-0E8B-492B-AE3D-EB885928B485}" type="datetime1">
              <a:rPr lang="fr-FR" smtClean="0"/>
              <a:t>13/04/2018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1863E9-BB12-4104-91D6-14F701E3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6973A0-AEE9-4CA8-A8A0-203C11F0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62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903426-08D9-4F96-8566-9A6B246D2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CCD9BB-C952-4A5E-8889-C3D4EA9E8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55F0B-33C0-4FAB-BF89-EAC584120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FE33F-3EA5-449B-9CB0-C2C0D3B637E9}" type="datetime1">
              <a:rPr lang="fr-FR" smtClean="0"/>
              <a:t>13/04/2018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07C176-C100-496B-8B59-B1B71B3C3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538F15-A17E-479A-ABB7-4362E3A50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9612-0CB8-4B48-949F-A201B1FE1F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7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D5A452F-BFC1-400B-8C9B-C15DC5BBC85E}"/>
              </a:ext>
            </a:extLst>
          </p:cNvPr>
          <p:cNvSpPr txBox="1"/>
          <p:nvPr/>
        </p:nvSpPr>
        <p:spPr>
          <a:xfrm>
            <a:off x="2085477" y="438560"/>
            <a:ext cx="80210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rgbClr val="7030A0"/>
                </a:solidFill>
              </a:rPr>
              <a:t>LES MOTS </a:t>
            </a:r>
          </a:p>
          <a:p>
            <a:pPr algn="ctr"/>
            <a:endParaRPr lang="fr-FR" sz="4400" dirty="0">
              <a:solidFill>
                <a:srgbClr val="7030A0"/>
              </a:solidFill>
            </a:endParaRPr>
          </a:p>
          <a:p>
            <a:pPr algn="ctr"/>
            <a:r>
              <a:rPr lang="fr-FR" sz="4400" dirty="0">
                <a:solidFill>
                  <a:srgbClr val="7030A0"/>
                </a:solidFill>
              </a:rPr>
              <a:t>GROUPES, NATURES ET ACCORDS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D01C63-E898-4562-AB50-43FDD8C5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832838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88E4CD-2022-4AA1-A7E7-8B81E770BA74}"/>
              </a:ext>
            </a:extLst>
          </p:cNvPr>
          <p:cNvSpPr txBox="1"/>
          <p:nvPr/>
        </p:nvSpPr>
        <p:spPr>
          <a:xfrm>
            <a:off x="4659923" y="3947857"/>
            <a:ext cx="3288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Reconnaître les noms.</a:t>
            </a:r>
          </a:p>
          <a:p>
            <a:pPr algn="ctr"/>
            <a:r>
              <a:rPr lang="fr-FR" dirty="0"/>
              <a:t>Grouper les mots.</a:t>
            </a:r>
          </a:p>
          <a:p>
            <a:pPr algn="ctr"/>
            <a:r>
              <a:rPr lang="fr-FR" dirty="0"/>
              <a:t>Les accorder.</a:t>
            </a:r>
          </a:p>
          <a:p>
            <a:pPr algn="ctr"/>
            <a:r>
              <a:rPr lang="fr-FR" dirty="0"/>
              <a:t>Les trier. Les classer.</a:t>
            </a:r>
          </a:p>
          <a:p>
            <a:pPr algn="ctr"/>
            <a:r>
              <a:rPr lang="fr-FR" dirty="0"/>
              <a:t>Savoir quel est le rôle de chacun.</a:t>
            </a:r>
          </a:p>
        </p:txBody>
      </p:sp>
    </p:spTree>
    <p:extLst>
      <p:ext uri="{BB962C8B-B14F-4D97-AF65-F5344CB8AC3E}">
        <p14:creationId xmlns:p14="http://schemas.microsoft.com/office/powerpoint/2010/main" val="81173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015F818B-70C0-4E77-A70E-E34DDFCE5B41}"/>
              </a:ext>
            </a:extLst>
          </p:cNvPr>
          <p:cNvSpPr txBox="1"/>
          <p:nvPr/>
        </p:nvSpPr>
        <p:spPr>
          <a:xfrm>
            <a:off x="2264946" y="264000"/>
            <a:ext cx="297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7030A0"/>
                </a:solidFill>
              </a:rPr>
              <a:t>Essaie de lire ce texte.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B2A1C74-8F71-4E52-9A71-C97F4056F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97358"/>
              </p:ext>
            </p:extLst>
          </p:nvPr>
        </p:nvGraphicFramePr>
        <p:xfrm>
          <a:off x="7516594" y="190500"/>
          <a:ext cx="2410460" cy="647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460">
                  <a:extLst>
                    <a:ext uri="{9D8B030D-6E8A-4147-A177-3AD203B41FA5}">
                      <a16:colId xmlns:a16="http://schemas.microsoft.com/office/drawing/2014/main" val="1976305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Ecris les mots qui ont été remplacés par des dessins  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31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92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80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7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27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95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77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45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44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91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6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0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0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08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5279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02CA747-E2A8-42C4-94A3-98AF7F09C94D}"/>
              </a:ext>
            </a:extLst>
          </p:cNvPr>
          <p:cNvSpPr txBox="1"/>
          <p:nvPr/>
        </p:nvSpPr>
        <p:spPr>
          <a:xfrm>
            <a:off x="10123085" y="1298618"/>
            <a:ext cx="1959638" cy="1215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Pourquoi certains de ces mots sont-ils côte à côte dans le texte ?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CBCF2BF-926B-4D06-A4BC-11AF6349F789}"/>
              </a:ext>
            </a:extLst>
          </p:cNvPr>
          <p:cNvSpPr txBox="1"/>
          <p:nvPr/>
        </p:nvSpPr>
        <p:spPr>
          <a:xfrm>
            <a:off x="10123085" y="3429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Pourquoi le même mot figure-t-il dans plusieurs groupes ? </a:t>
            </a:r>
          </a:p>
          <a:p>
            <a:r>
              <a:rPr lang="fr-FR" dirty="0"/>
              <a:t>A quoi sert- il ? 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3CE4A8BD-A14A-4A8A-82D0-CD41CB79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0384" y="6484937"/>
            <a:ext cx="4498731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0B792A-1260-4E52-96C8-925F7147C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7" y="1004613"/>
            <a:ext cx="7259063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9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0C8C8EA-6CEE-479E-9A7B-C84AEB28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646" y="6468059"/>
            <a:ext cx="4017899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A1149B0-7ED1-418E-87C9-BF2F77495AA4}"/>
              </a:ext>
            </a:extLst>
          </p:cNvPr>
          <p:cNvSpPr txBox="1"/>
          <p:nvPr/>
        </p:nvSpPr>
        <p:spPr>
          <a:xfrm>
            <a:off x="423497" y="89086"/>
            <a:ext cx="1023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7030A0"/>
                </a:solidFill>
              </a:rPr>
              <a:t>Peux-tu réaliser ce dessin à l’aide de cette phrase en désordre 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0E7902A-4981-475F-858F-91580C352609}"/>
              </a:ext>
            </a:extLst>
          </p:cNvPr>
          <p:cNvSpPr txBox="1"/>
          <p:nvPr/>
        </p:nvSpPr>
        <p:spPr>
          <a:xfrm>
            <a:off x="10423864" y="768909"/>
            <a:ext cx="6066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un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F5E371-36BA-4938-885E-DE1D73209081}"/>
              </a:ext>
            </a:extLst>
          </p:cNvPr>
          <p:cNvSpPr txBox="1"/>
          <p:nvPr/>
        </p:nvSpPr>
        <p:spPr>
          <a:xfrm>
            <a:off x="7704029" y="783264"/>
            <a:ext cx="83527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carré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5EFEF3-FA37-4A8A-BE59-4DA504618FD9}"/>
              </a:ext>
            </a:extLst>
          </p:cNvPr>
          <p:cNvSpPr txBox="1"/>
          <p:nvPr/>
        </p:nvSpPr>
        <p:spPr>
          <a:xfrm>
            <a:off x="8724526" y="764993"/>
            <a:ext cx="12111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triangle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DDE43F-9DF1-4231-927F-334F661CF921}"/>
              </a:ext>
            </a:extLst>
          </p:cNvPr>
          <p:cNvSpPr txBox="1"/>
          <p:nvPr/>
        </p:nvSpPr>
        <p:spPr>
          <a:xfrm>
            <a:off x="8269510" y="1526062"/>
            <a:ext cx="78251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rond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630D8BA-F271-492B-B336-4697BC1CE855}"/>
              </a:ext>
            </a:extLst>
          </p:cNvPr>
          <p:cNvSpPr txBox="1"/>
          <p:nvPr/>
        </p:nvSpPr>
        <p:spPr>
          <a:xfrm>
            <a:off x="6862148" y="1080678"/>
            <a:ext cx="6427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sur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6DED86-E865-4E8F-993E-122E5078B7BE}"/>
              </a:ext>
            </a:extLst>
          </p:cNvPr>
          <p:cNvSpPr txBox="1"/>
          <p:nvPr/>
        </p:nvSpPr>
        <p:spPr>
          <a:xfrm>
            <a:off x="2636063" y="754972"/>
            <a:ext cx="8484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bleu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F5DA47-759A-42A0-8066-23861D2290CF}"/>
              </a:ext>
            </a:extLst>
          </p:cNvPr>
          <p:cNvSpPr txBox="1"/>
          <p:nvPr/>
        </p:nvSpPr>
        <p:spPr>
          <a:xfrm>
            <a:off x="1968771" y="1526062"/>
            <a:ext cx="84845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vert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083D92-9296-46B0-8A57-91947728C2DA}"/>
              </a:ext>
            </a:extLst>
          </p:cNvPr>
          <p:cNvSpPr txBox="1"/>
          <p:nvPr/>
        </p:nvSpPr>
        <p:spPr>
          <a:xfrm>
            <a:off x="6345601" y="564929"/>
            <a:ext cx="4521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à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833558-5C1D-4608-846E-3FCBDAAA9FD9}"/>
              </a:ext>
            </a:extLst>
          </p:cNvPr>
          <p:cNvSpPr txBox="1"/>
          <p:nvPr/>
        </p:nvSpPr>
        <p:spPr>
          <a:xfrm>
            <a:off x="4613403" y="1064397"/>
            <a:ext cx="8484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côté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470B582-B67B-47F9-8C0D-0D6B3976FD78}"/>
              </a:ext>
            </a:extLst>
          </p:cNvPr>
          <p:cNvSpPr txBox="1"/>
          <p:nvPr/>
        </p:nvSpPr>
        <p:spPr>
          <a:xfrm>
            <a:off x="5789890" y="1615959"/>
            <a:ext cx="8079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avec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BF5A28-B96D-4473-88CC-FA2826613F04}"/>
              </a:ext>
            </a:extLst>
          </p:cNvPr>
          <p:cNvSpPr txBox="1"/>
          <p:nvPr/>
        </p:nvSpPr>
        <p:spPr>
          <a:xfrm>
            <a:off x="6001000" y="1056522"/>
            <a:ext cx="2945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C6FB452-1DB1-45C8-B7A1-123D2E622764}"/>
              </a:ext>
            </a:extLst>
          </p:cNvPr>
          <p:cNvSpPr txBox="1"/>
          <p:nvPr/>
        </p:nvSpPr>
        <p:spPr>
          <a:xfrm>
            <a:off x="571900" y="1083748"/>
            <a:ext cx="123385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Dessine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302067F-6924-4CE8-8ED9-622F2F697F22}"/>
              </a:ext>
            </a:extLst>
          </p:cNvPr>
          <p:cNvSpPr txBox="1"/>
          <p:nvPr/>
        </p:nvSpPr>
        <p:spPr>
          <a:xfrm>
            <a:off x="5598895" y="594857"/>
            <a:ext cx="29436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,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2044B01-F16E-4A14-9D63-923B301D05A8}"/>
              </a:ext>
            </a:extLst>
          </p:cNvPr>
          <p:cNvSpPr txBox="1"/>
          <p:nvPr/>
        </p:nvSpPr>
        <p:spPr>
          <a:xfrm>
            <a:off x="10093011" y="1547745"/>
            <a:ext cx="6066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un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91D1C9-706A-4E01-A2FA-735B2914E696}"/>
              </a:ext>
            </a:extLst>
          </p:cNvPr>
          <p:cNvSpPr txBox="1"/>
          <p:nvPr/>
        </p:nvSpPr>
        <p:spPr>
          <a:xfrm>
            <a:off x="10899001" y="1547745"/>
            <a:ext cx="60666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un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35F6E0B-8FC6-4033-B018-BA9023877191}"/>
              </a:ext>
            </a:extLst>
          </p:cNvPr>
          <p:cNvSpPr txBox="1"/>
          <p:nvPr/>
        </p:nvSpPr>
        <p:spPr>
          <a:xfrm>
            <a:off x="3378918" y="1487858"/>
            <a:ext cx="10303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jaune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DD505A9-26C2-4372-ADD3-EE3AC1FC35BA}"/>
              </a:ext>
            </a:extLst>
          </p:cNvPr>
          <p:cNvSpPr txBox="1"/>
          <p:nvPr/>
        </p:nvSpPr>
        <p:spPr>
          <a:xfrm>
            <a:off x="296314" y="2445964"/>
            <a:ext cx="33306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Compare ton dessin avec celui de ton voisin ? </a:t>
            </a:r>
          </a:p>
          <a:p>
            <a:pPr algn="ctr"/>
            <a:r>
              <a:rPr lang="fr-FR" dirty="0"/>
              <a:t>Que constates-tu ? 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Ecris la phrase qui correspond à ton dessin :</a:t>
            </a:r>
          </a:p>
          <a:p>
            <a:r>
              <a:rPr lang="fr-FR" dirty="0">
                <a:solidFill>
                  <a:srgbClr val="7030A0"/>
                </a:solidFill>
              </a:rPr>
              <a:t>_     _     _     _     _     _     _     _     _     _     _     _     _     _     _     _     _     _ </a:t>
            </a:r>
          </a:p>
          <a:p>
            <a:r>
              <a:rPr lang="fr-FR" dirty="0">
                <a:solidFill>
                  <a:srgbClr val="7030A0"/>
                </a:solidFill>
              </a:rPr>
              <a:t>_     _     _     _     _     _     _     _     _ </a:t>
            </a:r>
          </a:p>
          <a:p>
            <a:endParaRPr lang="fr-FR" dirty="0"/>
          </a:p>
          <a:p>
            <a:pPr algn="ctr"/>
            <a:r>
              <a:rPr lang="fr-FR" b="1" dirty="0">
                <a:solidFill>
                  <a:srgbClr val="7030A0"/>
                </a:solidFill>
              </a:rPr>
              <a:t>Qu’aurait-il fallu faire pour qu’il n’y ait qu’un dessin possible ?</a:t>
            </a:r>
          </a:p>
          <a:p>
            <a:r>
              <a:rPr lang="fr-FR" dirty="0">
                <a:solidFill>
                  <a:srgbClr val="7030A0"/>
                </a:solidFill>
              </a:rPr>
              <a:t>_     _     _     _     _     _     _     _     _ </a:t>
            </a:r>
          </a:p>
          <a:p>
            <a:r>
              <a:rPr lang="fr-FR" dirty="0">
                <a:solidFill>
                  <a:srgbClr val="7030A0"/>
                </a:solidFill>
              </a:rPr>
              <a:t>_     _     _     _     _     _     _     _     _ </a:t>
            </a:r>
          </a:p>
          <a:p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2F5065E-B8B0-4176-A860-BBB9436D2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856" t="24153" r="22812" b="14835"/>
          <a:stretch/>
        </p:blipFill>
        <p:spPr>
          <a:xfrm>
            <a:off x="4553181" y="3367269"/>
            <a:ext cx="6345820" cy="34939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3BC7A0-EA56-4587-B857-5AD20615DDAB}"/>
              </a:ext>
            </a:extLst>
          </p:cNvPr>
          <p:cNvSpPr txBox="1"/>
          <p:nvPr/>
        </p:nvSpPr>
        <p:spPr>
          <a:xfrm>
            <a:off x="4606053" y="2352562"/>
            <a:ext cx="744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Dessine un ___  ____ sur un _____  _____, avec à côté un _____  ______ .</a:t>
            </a:r>
          </a:p>
        </p:txBody>
      </p:sp>
      <p:sp>
        <p:nvSpPr>
          <p:cNvPr id="20" name="Signe de multiplication 19">
            <a:extLst>
              <a:ext uri="{FF2B5EF4-FFF2-40B4-BE49-F238E27FC236}">
                <a16:creationId xmlns:a16="http://schemas.microsoft.com/office/drawing/2014/main" id="{55536176-7871-4D65-B1D7-B3E07B3F3608}"/>
              </a:ext>
            </a:extLst>
          </p:cNvPr>
          <p:cNvSpPr/>
          <p:nvPr/>
        </p:nvSpPr>
        <p:spPr>
          <a:xfrm>
            <a:off x="6717713" y="2724040"/>
            <a:ext cx="497105" cy="4874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Signe de multiplication 26">
            <a:extLst>
              <a:ext uri="{FF2B5EF4-FFF2-40B4-BE49-F238E27FC236}">
                <a16:creationId xmlns:a16="http://schemas.microsoft.com/office/drawing/2014/main" id="{24443F93-B970-4C32-88CB-AF315E940D63}"/>
              </a:ext>
            </a:extLst>
          </p:cNvPr>
          <p:cNvSpPr/>
          <p:nvPr/>
        </p:nvSpPr>
        <p:spPr>
          <a:xfrm>
            <a:off x="6966265" y="2724040"/>
            <a:ext cx="497105" cy="4874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Signe de multiplication 27">
            <a:extLst>
              <a:ext uri="{FF2B5EF4-FFF2-40B4-BE49-F238E27FC236}">
                <a16:creationId xmlns:a16="http://schemas.microsoft.com/office/drawing/2014/main" id="{0738DACD-DE35-4943-91A4-3BC46585D0BB}"/>
              </a:ext>
            </a:extLst>
          </p:cNvPr>
          <p:cNvSpPr/>
          <p:nvPr/>
        </p:nvSpPr>
        <p:spPr>
          <a:xfrm>
            <a:off x="9188192" y="2633951"/>
            <a:ext cx="497105" cy="4874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84589-ED6A-41E6-B8F7-9F91F04FB5DE}"/>
              </a:ext>
            </a:extLst>
          </p:cNvPr>
          <p:cNvSpPr/>
          <p:nvPr/>
        </p:nvSpPr>
        <p:spPr>
          <a:xfrm>
            <a:off x="3942940" y="3275491"/>
            <a:ext cx="8249060" cy="3593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1D2B18-5C5B-45C1-8EB4-26EC3BB01C03}"/>
              </a:ext>
            </a:extLst>
          </p:cNvPr>
          <p:cNvSpPr txBox="1"/>
          <p:nvPr/>
        </p:nvSpPr>
        <p:spPr>
          <a:xfrm>
            <a:off x="6193878" y="4384956"/>
            <a:ext cx="344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Enlève le cache pour comprendre.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FD63EA-62D8-4710-820E-7F9B16184DEC}"/>
              </a:ext>
            </a:extLst>
          </p:cNvPr>
          <p:cNvSpPr/>
          <p:nvPr/>
        </p:nvSpPr>
        <p:spPr>
          <a:xfrm>
            <a:off x="3942940" y="2220744"/>
            <a:ext cx="8249060" cy="1014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D70FBC-4CBD-44CE-BB4C-5C4A53293C09}"/>
              </a:ext>
            </a:extLst>
          </p:cNvPr>
          <p:cNvSpPr txBox="1"/>
          <p:nvPr/>
        </p:nvSpPr>
        <p:spPr>
          <a:xfrm>
            <a:off x="6074521" y="2421463"/>
            <a:ext cx="409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Enlève le cache pour voir une proposition </a:t>
            </a:r>
            <a:r>
              <a:rPr lang="fr-FR"/>
              <a:t>de phrase.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73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iangle isocèle 70">
            <a:extLst>
              <a:ext uri="{FF2B5EF4-FFF2-40B4-BE49-F238E27FC236}">
                <a16:creationId xmlns:a16="http://schemas.microsoft.com/office/drawing/2014/main" id="{5BED3389-0F91-4DF8-A9C6-C6EFADD1047D}"/>
              </a:ext>
            </a:extLst>
          </p:cNvPr>
          <p:cNvSpPr/>
          <p:nvPr/>
        </p:nvSpPr>
        <p:spPr>
          <a:xfrm>
            <a:off x="4447317" y="5683598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0C8C8EA-6CEE-479E-9A7B-C84AEB28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7133" y="6492875"/>
            <a:ext cx="4476751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F5E371-36BA-4938-885E-DE1D73209081}"/>
              </a:ext>
            </a:extLst>
          </p:cNvPr>
          <p:cNvSpPr txBox="1"/>
          <p:nvPr/>
        </p:nvSpPr>
        <p:spPr>
          <a:xfrm>
            <a:off x="2270300" y="348697"/>
            <a:ext cx="83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carré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15EFEF3-FA37-4A8A-BE59-4DA504618FD9}"/>
              </a:ext>
            </a:extLst>
          </p:cNvPr>
          <p:cNvSpPr txBox="1"/>
          <p:nvPr/>
        </p:nvSpPr>
        <p:spPr>
          <a:xfrm>
            <a:off x="2130097" y="1157983"/>
            <a:ext cx="1211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triangle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DDE43F-9DF1-4231-927F-334F661CF921}"/>
              </a:ext>
            </a:extLst>
          </p:cNvPr>
          <p:cNvSpPr txBox="1"/>
          <p:nvPr/>
        </p:nvSpPr>
        <p:spPr>
          <a:xfrm>
            <a:off x="2238264" y="1958188"/>
            <a:ext cx="78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rond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6DED86-E865-4E8F-993E-122E5078B7BE}"/>
              </a:ext>
            </a:extLst>
          </p:cNvPr>
          <p:cNvSpPr txBox="1"/>
          <p:nvPr/>
        </p:nvSpPr>
        <p:spPr>
          <a:xfrm>
            <a:off x="610145" y="374098"/>
            <a:ext cx="84845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bleu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F5DA47-759A-42A0-8066-23861D2290CF}"/>
              </a:ext>
            </a:extLst>
          </p:cNvPr>
          <p:cNvSpPr txBox="1"/>
          <p:nvPr/>
        </p:nvSpPr>
        <p:spPr>
          <a:xfrm>
            <a:off x="576258" y="1197394"/>
            <a:ext cx="84845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vert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35F6E0B-8FC6-4033-B018-BA9023877191}"/>
              </a:ext>
            </a:extLst>
          </p:cNvPr>
          <p:cNvSpPr txBox="1"/>
          <p:nvPr/>
        </p:nvSpPr>
        <p:spPr>
          <a:xfrm>
            <a:off x="471302" y="1965780"/>
            <a:ext cx="103034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jaune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5FF094-6ABC-4088-9C72-18A0C5354A5B}"/>
              </a:ext>
            </a:extLst>
          </p:cNvPr>
          <p:cNvSpPr>
            <a:spLocks noChangeAspect="1"/>
          </p:cNvSpPr>
          <p:nvPr/>
        </p:nvSpPr>
        <p:spPr>
          <a:xfrm>
            <a:off x="9018076" y="318852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BEC44C-0222-4F94-9D68-1ECB202713FF}"/>
              </a:ext>
            </a:extLst>
          </p:cNvPr>
          <p:cNvSpPr>
            <a:spLocks noChangeAspect="1"/>
          </p:cNvSpPr>
          <p:nvPr/>
        </p:nvSpPr>
        <p:spPr>
          <a:xfrm>
            <a:off x="9956684" y="318852"/>
            <a:ext cx="581025" cy="5810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5D2DEC-60F5-4914-8958-1E419BDBCAB8}"/>
              </a:ext>
            </a:extLst>
          </p:cNvPr>
          <p:cNvSpPr>
            <a:spLocks noChangeAspect="1"/>
          </p:cNvSpPr>
          <p:nvPr/>
        </p:nvSpPr>
        <p:spPr>
          <a:xfrm>
            <a:off x="10819008" y="309327"/>
            <a:ext cx="581025" cy="5810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C6DA2607-D5F1-43BC-AE9A-D8DAE986F2D9}"/>
              </a:ext>
            </a:extLst>
          </p:cNvPr>
          <p:cNvSpPr/>
          <p:nvPr/>
        </p:nvSpPr>
        <p:spPr>
          <a:xfrm>
            <a:off x="8938693" y="962815"/>
            <a:ext cx="739785" cy="6547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53EE597E-9E57-43E5-BDA8-5C3560F19F66}"/>
              </a:ext>
            </a:extLst>
          </p:cNvPr>
          <p:cNvSpPr/>
          <p:nvPr/>
        </p:nvSpPr>
        <p:spPr>
          <a:xfrm>
            <a:off x="9877303" y="962815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9B1BC023-8D9D-4419-91B4-FF769F2705BF}"/>
              </a:ext>
            </a:extLst>
          </p:cNvPr>
          <p:cNvSpPr/>
          <p:nvPr/>
        </p:nvSpPr>
        <p:spPr>
          <a:xfrm>
            <a:off x="10739627" y="958629"/>
            <a:ext cx="739785" cy="654748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E877D15-7625-4800-9859-135DEFD09A37}"/>
              </a:ext>
            </a:extLst>
          </p:cNvPr>
          <p:cNvSpPr>
            <a:spLocks noChangeAspect="1"/>
          </p:cNvSpPr>
          <p:nvPr/>
        </p:nvSpPr>
        <p:spPr>
          <a:xfrm>
            <a:off x="8976901" y="1674120"/>
            <a:ext cx="663371" cy="663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FB53613-233F-4A9A-91BF-04D38A639805}"/>
              </a:ext>
            </a:extLst>
          </p:cNvPr>
          <p:cNvSpPr>
            <a:spLocks noChangeAspect="1"/>
          </p:cNvSpPr>
          <p:nvPr/>
        </p:nvSpPr>
        <p:spPr>
          <a:xfrm>
            <a:off x="9915509" y="1681954"/>
            <a:ext cx="663371" cy="66337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FAFD225-B617-4862-A7DD-B5FC97A7F604}"/>
              </a:ext>
            </a:extLst>
          </p:cNvPr>
          <p:cNvSpPr>
            <a:spLocks noChangeAspect="1"/>
          </p:cNvSpPr>
          <p:nvPr/>
        </p:nvSpPr>
        <p:spPr>
          <a:xfrm>
            <a:off x="10777833" y="1681954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A1D3CF2-1851-4C14-A2FE-2DF75B527511}"/>
              </a:ext>
            </a:extLst>
          </p:cNvPr>
          <p:cNvSpPr txBox="1"/>
          <p:nvPr/>
        </p:nvSpPr>
        <p:spPr>
          <a:xfrm>
            <a:off x="1764378" y="5608155"/>
            <a:ext cx="87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sur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00D984C-871A-441C-BE0A-68269629AF21}"/>
              </a:ext>
            </a:extLst>
          </p:cNvPr>
          <p:cNvSpPr txBox="1"/>
          <p:nvPr/>
        </p:nvSpPr>
        <p:spPr>
          <a:xfrm>
            <a:off x="2223556" y="4159511"/>
            <a:ext cx="527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,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402A420-3B35-4A0A-9D7C-B44D2BEE7199}"/>
              </a:ext>
            </a:extLst>
          </p:cNvPr>
          <p:cNvSpPr txBox="1"/>
          <p:nvPr/>
        </p:nvSpPr>
        <p:spPr>
          <a:xfrm>
            <a:off x="523321" y="4918061"/>
            <a:ext cx="3337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Avec un _  _  _  _  à   côté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587E3AB-33A4-4A21-AA9D-49FBACD3248B}"/>
              </a:ext>
            </a:extLst>
          </p:cNvPr>
          <p:cNvSpPr txBox="1"/>
          <p:nvPr/>
        </p:nvSpPr>
        <p:spPr>
          <a:xfrm>
            <a:off x="3327305" y="464678"/>
            <a:ext cx="5343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7030A0"/>
                </a:solidFill>
              </a:rPr>
              <a:t>La 1ère forme peut être de </a:t>
            </a:r>
            <a:r>
              <a:rPr lang="fr-FR" b="1" i="1" dirty="0">
                <a:solidFill>
                  <a:srgbClr val="7030A0"/>
                </a:solidFill>
              </a:rPr>
              <a:t>3 </a:t>
            </a:r>
            <a:r>
              <a:rPr lang="fr-FR" i="1" dirty="0">
                <a:solidFill>
                  <a:srgbClr val="7030A0"/>
                </a:solidFill>
              </a:rPr>
              <a:t>couleurs.</a:t>
            </a:r>
          </a:p>
          <a:p>
            <a:pPr algn="ctr"/>
            <a:r>
              <a:rPr lang="fr-FR" i="1" dirty="0">
                <a:solidFill>
                  <a:srgbClr val="7030A0"/>
                </a:solidFill>
              </a:rPr>
              <a:t>La 2</a:t>
            </a:r>
            <a:r>
              <a:rPr lang="fr-FR" i="1" baseline="30000" dirty="0">
                <a:solidFill>
                  <a:srgbClr val="7030A0"/>
                </a:solidFill>
              </a:rPr>
              <a:t>ème</a:t>
            </a:r>
            <a:r>
              <a:rPr lang="fr-FR" i="1" dirty="0">
                <a:solidFill>
                  <a:srgbClr val="7030A0"/>
                </a:solidFill>
              </a:rPr>
              <a:t> forme ne peut prendre qu’une des </a:t>
            </a:r>
            <a:r>
              <a:rPr lang="fr-FR" b="1" i="1" dirty="0">
                <a:solidFill>
                  <a:srgbClr val="7030A0"/>
                </a:solidFill>
              </a:rPr>
              <a:t>2</a:t>
            </a:r>
            <a:r>
              <a:rPr lang="fr-FR" i="1" dirty="0">
                <a:solidFill>
                  <a:srgbClr val="7030A0"/>
                </a:solidFill>
              </a:rPr>
              <a:t> couleurs suivantes.</a:t>
            </a:r>
          </a:p>
          <a:p>
            <a:pPr algn="ctr"/>
            <a:r>
              <a:rPr lang="fr-FR" i="1" dirty="0">
                <a:solidFill>
                  <a:srgbClr val="7030A0"/>
                </a:solidFill>
              </a:rPr>
              <a:t>La dernière forme est  forcément de la couleur restante.</a:t>
            </a:r>
          </a:p>
          <a:p>
            <a:pPr algn="ctr"/>
            <a:r>
              <a:rPr lang="fr-FR" i="1" dirty="0">
                <a:solidFill>
                  <a:srgbClr val="7030A0"/>
                </a:solidFill>
              </a:rPr>
              <a:t>Au total, 3 x 2 = 6 possibilités de combinaisons différentes pour les couleurs des formes.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FEC824-0187-465C-A3DB-5C8AEAA545C6}"/>
              </a:ext>
            </a:extLst>
          </p:cNvPr>
          <p:cNvSpPr>
            <a:spLocks noChangeAspect="1"/>
          </p:cNvSpPr>
          <p:nvPr/>
        </p:nvSpPr>
        <p:spPr>
          <a:xfrm>
            <a:off x="4513396" y="4032519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>
            <a:extLst>
              <a:ext uri="{FF2B5EF4-FFF2-40B4-BE49-F238E27FC236}">
                <a16:creationId xmlns:a16="http://schemas.microsoft.com/office/drawing/2014/main" id="{F09795E0-9541-4DC4-990B-5027A4E0955D}"/>
              </a:ext>
            </a:extLst>
          </p:cNvPr>
          <p:cNvSpPr/>
          <p:nvPr/>
        </p:nvSpPr>
        <p:spPr>
          <a:xfrm>
            <a:off x="4410321" y="3920853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FEBE9AF3-D2C6-47A6-A06E-870CDBC68811}"/>
              </a:ext>
            </a:extLst>
          </p:cNvPr>
          <p:cNvSpPr>
            <a:spLocks noChangeAspect="1"/>
          </p:cNvSpPr>
          <p:nvPr/>
        </p:nvSpPr>
        <p:spPr>
          <a:xfrm>
            <a:off x="5150106" y="3951129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E991610-BAE0-4360-8B91-A17C68BB2550}"/>
              </a:ext>
            </a:extLst>
          </p:cNvPr>
          <p:cNvSpPr>
            <a:spLocks noChangeAspect="1"/>
          </p:cNvSpPr>
          <p:nvPr/>
        </p:nvSpPr>
        <p:spPr>
          <a:xfrm>
            <a:off x="5205854" y="4918061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isocèle 56">
            <a:extLst>
              <a:ext uri="{FF2B5EF4-FFF2-40B4-BE49-F238E27FC236}">
                <a16:creationId xmlns:a16="http://schemas.microsoft.com/office/drawing/2014/main" id="{6A256B97-84B8-4B20-947B-82AEFB3822C0}"/>
              </a:ext>
            </a:extLst>
          </p:cNvPr>
          <p:cNvSpPr/>
          <p:nvPr/>
        </p:nvSpPr>
        <p:spPr>
          <a:xfrm>
            <a:off x="4442887" y="4782274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3BFDE98-155C-4CE3-AC9E-85AB755EB88F}"/>
              </a:ext>
            </a:extLst>
          </p:cNvPr>
          <p:cNvSpPr>
            <a:spLocks noChangeAspect="1"/>
          </p:cNvSpPr>
          <p:nvPr/>
        </p:nvSpPr>
        <p:spPr>
          <a:xfrm>
            <a:off x="4486735" y="4918061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6C72DC8-FC6A-401A-A49E-B957ABC71272}"/>
              </a:ext>
            </a:extLst>
          </p:cNvPr>
          <p:cNvSpPr>
            <a:spLocks noChangeAspect="1"/>
          </p:cNvSpPr>
          <p:nvPr/>
        </p:nvSpPr>
        <p:spPr>
          <a:xfrm>
            <a:off x="4522770" y="5794357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riangle isocèle 63">
            <a:extLst>
              <a:ext uri="{FF2B5EF4-FFF2-40B4-BE49-F238E27FC236}">
                <a16:creationId xmlns:a16="http://schemas.microsoft.com/office/drawing/2014/main" id="{C57420F0-FFD6-4393-9134-F1CF8662B7DD}"/>
              </a:ext>
            </a:extLst>
          </p:cNvPr>
          <p:cNvSpPr/>
          <p:nvPr/>
        </p:nvSpPr>
        <p:spPr>
          <a:xfrm>
            <a:off x="7334714" y="3948357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C2C3FC7-46D7-4FC0-92A5-87B31BD8EEAD}"/>
              </a:ext>
            </a:extLst>
          </p:cNvPr>
          <p:cNvSpPr txBox="1"/>
          <p:nvPr/>
        </p:nvSpPr>
        <p:spPr>
          <a:xfrm>
            <a:off x="8881548" y="4520305"/>
            <a:ext cx="2851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7030A0"/>
                </a:solidFill>
              </a:rPr>
              <a:t>Avec une seule combinaison de couleur, il est possible de réaliser 6 placements  des formes.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D55478-E8DC-4F6F-B37C-22202D6DA77F}"/>
              </a:ext>
            </a:extLst>
          </p:cNvPr>
          <p:cNvSpPr>
            <a:spLocks noChangeAspect="1"/>
          </p:cNvSpPr>
          <p:nvPr/>
        </p:nvSpPr>
        <p:spPr>
          <a:xfrm>
            <a:off x="6671343" y="3997904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714AF5E-193D-477B-8B40-47359A7989EF}"/>
              </a:ext>
            </a:extLst>
          </p:cNvPr>
          <p:cNvSpPr>
            <a:spLocks noChangeAspect="1"/>
          </p:cNvSpPr>
          <p:nvPr/>
        </p:nvSpPr>
        <p:spPr>
          <a:xfrm>
            <a:off x="7430349" y="4888899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E6B2BB7C-C9FA-4094-86A0-1C44F7F61E8C}"/>
              </a:ext>
            </a:extLst>
          </p:cNvPr>
          <p:cNvSpPr>
            <a:spLocks noChangeAspect="1"/>
          </p:cNvSpPr>
          <p:nvPr/>
        </p:nvSpPr>
        <p:spPr>
          <a:xfrm>
            <a:off x="5197788" y="5774749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871048F0-6EC9-41C9-AEDA-5097D786FCB7}"/>
              </a:ext>
            </a:extLst>
          </p:cNvPr>
          <p:cNvSpPr>
            <a:spLocks noChangeAspect="1"/>
          </p:cNvSpPr>
          <p:nvPr/>
        </p:nvSpPr>
        <p:spPr>
          <a:xfrm>
            <a:off x="6650063" y="4871219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Triangle isocèle 74">
            <a:extLst>
              <a:ext uri="{FF2B5EF4-FFF2-40B4-BE49-F238E27FC236}">
                <a16:creationId xmlns:a16="http://schemas.microsoft.com/office/drawing/2014/main" id="{5ABFD8A1-228B-4C96-94DE-1BBE27084286}"/>
              </a:ext>
            </a:extLst>
          </p:cNvPr>
          <p:cNvSpPr/>
          <p:nvPr/>
        </p:nvSpPr>
        <p:spPr>
          <a:xfrm>
            <a:off x="6620526" y="4787032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Triangle isocèle 75">
            <a:extLst>
              <a:ext uri="{FF2B5EF4-FFF2-40B4-BE49-F238E27FC236}">
                <a16:creationId xmlns:a16="http://schemas.microsoft.com/office/drawing/2014/main" id="{647FB882-D19C-4A76-9709-F34A9E75F8A6}"/>
              </a:ext>
            </a:extLst>
          </p:cNvPr>
          <p:cNvSpPr/>
          <p:nvPr/>
        </p:nvSpPr>
        <p:spPr>
          <a:xfrm>
            <a:off x="7299782" y="5720634"/>
            <a:ext cx="739785" cy="654748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CABD9EAF-E764-493E-B6BF-DF7EA0684589}"/>
              </a:ext>
            </a:extLst>
          </p:cNvPr>
          <p:cNvSpPr>
            <a:spLocks noChangeAspect="1"/>
          </p:cNvSpPr>
          <p:nvPr/>
        </p:nvSpPr>
        <p:spPr>
          <a:xfrm>
            <a:off x="6630171" y="5683598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F939BB-7C4B-4D24-8419-CF8893DB0607}"/>
              </a:ext>
            </a:extLst>
          </p:cNvPr>
          <p:cNvSpPr>
            <a:spLocks noChangeAspect="1"/>
          </p:cNvSpPr>
          <p:nvPr/>
        </p:nvSpPr>
        <p:spPr>
          <a:xfrm>
            <a:off x="6671343" y="5752556"/>
            <a:ext cx="581025" cy="581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C8B0BF66-C819-4930-8AAB-9147C268CD21}"/>
              </a:ext>
            </a:extLst>
          </p:cNvPr>
          <p:cNvSpPr>
            <a:spLocks noChangeAspect="1"/>
          </p:cNvSpPr>
          <p:nvPr/>
        </p:nvSpPr>
        <p:spPr>
          <a:xfrm>
            <a:off x="6620526" y="3957805"/>
            <a:ext cx="663371" cy="66337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2ED47766-5303-4953-99EE-AB354CBDA1FF}"/>
              </a:ext>
            </a:extLst>
          </p:cNvPr>
          <p:cNvSpPr txBox="1"/>
          <p:nvPr/>
        </p:nvSpPr>
        <p:spPr>
          <a:xfrm>
            <a:off x="819695" y="2799128"/>
            <a:ext cx="1040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030A0"/>
                </a:solidFill>
              </a:rPr>
              <a:t>6 combinaisons de couleurs       X      6 placements de formes par combinaison  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</a:rPr>
              <a:t>= 36 possibilités de dessin</a:t>
            </a:r>
          </a:p>
        </p:txBody>
      </p:sp>
    </p:spTree>
    <p:extLst>
      <p:ext uri="{BB962C8B-B14F-4D97-AF65-F5344CB8AC3E}">
        <p14:creationId xmlns:p14="http://schemas.microsoft.com/office/powerpoint/2010/main" val="50258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63C08B0-5B76-4451-9C85-01AF7A6BA792}"/>
              </a:ext>
            </a:extLst>
          </p:cNvPr>
          <p:cNvSpPr txBox="1"/>
          <p:nvPr/>
        </p:nvSpPr>
        <p:spPr>
          <a:xfrm>
            <a:off x="1761922" y="18320"/>
            <a:ext cx="8358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>
                <a:solidFill>
                  <a:srgbClr val="7030A0"/>
                </a:solidFill>
              </a:rPr>
              <a:t>Le premier qui finit le portrait du personnage à partir de ces éléments a gagné.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268AB-BC83-4E15-B09A-D3474DF260B9}"/>
              </a:ext>
            </a:extLst>
          </p:cNvPr>
          <p:cNvSpPr/>
          <p:nvPr/>
        </p:nvSpPr>
        <p:spPr>
          <a:xfrm>
            <a:off x="868852" y="4744548"/>
            <a:ext cx="1371600" cy="135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4DE51A-92BA-4C12-8ABB-F16110751BE9}"/>
              </a:ext>
            </a:extLst>
          </p:cNvPr>
          <p:cNvSpPr/>
          <p:nvPr/>
        </p:nvSpPr>
        <p:spPr>
          <a:xfrm>
            <a:off x="868852" y="4454402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9779761-B00C-403B-AC05-48DFA88FD134}"/>
              </a:ext>
            </a:extLst>
          </p:cNvPr>
          <p:cNvSpPr>
            <a:spLocks noChangeAspect="1"/>
          </p:cNvSpPr>
          <p:nvPr/>
        </p:nvSpPr>
        <p:spPr>
          <a:xfrm>
            <a:off x="1669514" y="4877742"/>
            <a:ext cx="407377" cy="407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337D5422-7F4C-4E2A-946F-EB16A70B186E}"/>
              </a:ext>
            </a:extLst>
          </p:cNvPr>
          <p:cNvSpPr>
            <a:spLocks noChangeAspect="1"/>
          </p:cNvSpPr>
          <p:nvPr/>
        </p:nvSpPr>
        <p:spPr>
          <a:xfrm>
            <a:off x="979936" y="4897092"/>
            <a:ext cx="407377" cy="407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34A36-0A4B-4445-A9AE-D09B2BB5F511}"/>
              </a:ext>
            </a:extLst>
          </p:cNvPr>
          <p:cNvSpPr/>
          <p:nvPr/>
        </p:nvSpPr>
        <p:spPr>
          <a:xfrm>
            <a:off x="1180205" y="4464654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EAEA68-9F46-43B9-89AB-0AE6DF95CB8D}"/>
              </a:ext>
            </a:extLst>
          </p:cNvPr>
          <p:cNvSpPr/>
          <p:nvPr/>
        </p:nvSpPr>
        <p:spPr>
          <a:xfrm>
            <a:off x="1781528" y="4454363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BBD074-560F-4DBC-97DB-CC7F2B9978B3}"/>
              </a:ext>
            </a:extLst>
          </p:cNvPr>
          <p:cNvSpPr/>
          <p:nvPr/>
        </p:nvSpPr>
        <p:spPr>
          <a:xfrm>
            <a:off x="2082190" y="4454402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233B8D-EAC5-4B20-A7C4-B73A9760EDA9}"/>
              </a:ext>
            </a:extLst>
          </p:cNvPr>
          <p:cNvSpPr/>
          <p:nvPr/>
        </p:nvSpPr>
        <p:spPr>
          <a:xfrm>
            <a:off x="1480867" y="4454363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rganigramme : Délai 20">
            <a:extLst>
              <a:ext uri="{FF2B5EF4-FFF2-40B4-BE49-F238E27FC236}">
                <a16:creationId xmlns:a16="http://schemas.microsoft.com/office/drawing/2014/main" id="{262AD9F2-8E55-4FB9-B353-DEE20A81B49B}"/>
              </a:ext>
            </a:extLst>
          </p:cNvPr>
          <p:cNvSpPr/>
          <p:nvPr/>
        </p:nvSpPr>
        <p:spPr>
          <a:xfrm rot="5400000">
            <a:off x="1352260" y="5483236"/>
            <a:ext cx="357187" cy="612648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rapèze 21">
            <a:extLst>
              <a:ext uri="{FF2B5EF4-FFF2-40B4-BE49-F238E27FC236}">
                <a16:creationId xmlns:a16="http://schemas.microsoft.com/office/drawing/2014/main" id="{A7CA305D-E684-4B4F-BB38-208059FACBD5}"/>
              </a:ext>
            </a:extLst>
          </p:cNvPr>
          <p:cNvSpPr/>
          <p:nvPr/>
        </p:nvSpPr>
        <p:spPr>
          <a:xfrm>
            <a:off x="1379074" y="5100780"/>
            <a:ext cx="279466" cy="407378"/>
          </a:xfrm>
          <a:prstGeom prst="trapezoid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Organigramme : Délai 15">
            <a:extLst>
              <a:ext uri="{FF2B5EF4-FFF2-40B4-BE49-F238E27FC236}">
                <a16:creationId xmlns:a16="http://schemas.microsoft.com/office/drawing/2014/main" id="{56C247B1-3F66-4F3E-8217-BABA4009A698}"/>
              </a:ext>
            </a:extLst>
          </p:cNvPr>
          <p:cNvSpPr/>
          <p:nvPr/>
        </p:nvSpPr>
        <p:spPr>
          <a:xfrm rot="5400000">
            <a:off x="2827761" y="2397479"/>
            <a:ext cx="357187" cy="612648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823C0C7-994A-4E94-8463-A1B4618EE364}"/>
              </a:ext>
            </a:extLst>
          </p:cNvPr>
          <p:cNvSpPr>
            <a:spLocks noChangeAspect="1"/>
          </p:cNvSpPr>
          <p:nvPr/>
        </p:nvSpPr>
        <p:spPr>
          <a:xfrm>
            <a:off x="9775554" y="2451926"/>
            <a:ext cx="407377" cy="407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A6E6D8F-3FA8-4985-92B7-F7834236904A}"/>
              </a:ext>
            </a:extLst>
          </p:cNvPr>
          <p:cNvSpPr>
            <a:spLocks noChangeAspect="1"/>
          </p:cNvSpPr>
          <p:nvPr/>
        </p:nvSpPr>
        <p:spPr>
          <a:xfrm>
            <a:off x="10475294" y="2451926"/>
            <a:ext cx="407377" cy="40737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D6115CD-78ED-4435-A6E5-B7DAA7034901}"/>
              </a:ext>
            </a:extLst>
          </p:cNvPr>
          <p:cNvSpPr>
            <a:spLocks noChangeAspect="1"/>
          </p:cNvSpPr>
          <p:nvPr/>
        </p:nvSpPr>
        <p:spPr>
          <a:xfrm>
            <a:off x="2527372" y="3222207"/>
            <a:ext cx="407377" cy="4073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0D0109D-6796-4288-B451-6093559D3E3D}"/>
              </a:ext>
            </a:extLst>
          </p:cNvPr>
          <p:cNvSpPr>
            <a:spLocks noChangeAspect="1"/>
          </p:cNvSpPr>
          <p:nvPr/>
        </p:nvSpPr>
        <p:spPr>
          <a:xfrm>
            <a:off x="3086374" y="3212796"/>
            <a:ext cx="407377" cy="40737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F364625-276D-4C1E-A559-05C51309EEE4}"/>
              </a:ext>
            </a:extLst>
          </p:cNvPr>
          <p:cNvSpPr>
            <a:spLocks noChangeAspect="1"/>
          </p:cNvSpPr>
          <p:nvPr/>
        </p:nvSpPr>
        <p:spPr>
          <a:xfrm>
            <a:off x="6230214" y="2542457"/>
            <a:ext cx="407377" cy="4073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48D5317-3047-4A6F-9FA2-78DFA3A16667}"/>
              </a:ext>
            </a:extLst>
          </p:cNvPr>
          <p:cNvSpPr>
            <a:spLocks noChangeAspect="1"/>
          </p:cNvSpPr>
          <p:nvPr/>
        </p:nvSpPr>
        <p:spPr>
          <a:xfrm>
            <a:off x="6919789" y="2506393"/>
            <a:ext cx="407377" cy="40737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BF1A0A2-2826-4483-8748-3ACA3374416B}"/>
              </a:ext>
            </a:extLst>
          </p:cNvPr>
          <p:cNvSpPr/>
          <p:nvPr/>
        </p:nvSpPr>
        <p:spPr>
          <a:xfrm>
            <a:off x="4584137" y="2313820"/>
            <a:ext cx="1239173" cy="15170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9C9E335-3B09-49AB-B0F3-BAAF43464F63}"/>
              </a:ext>
            </a:extLst>
          </p:cNvPr>
          <p:cNvSpPr/>
          <p:nvPr/>
        </p:nvSpPr>
        <p:spPr>
          <a:xfrm>
            <a:off x="6118262" y="4018171"/>
            <a:ext cx="1371600" cy="1358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apèze 7">
            <a:extLst>
              <a:ext uri="{FF2B5EF4-FFF2-40B4-BE49-F238E27FC236}">
                <a16:creationId xmlns:a16="http://schemas.microsoft.com/office/drawing/2014/main" id="{A44421C4-0640-4BBF-93C8-3C78FF74CEF1}"/>
              </a:ext>
            </a:extLst>
          </p:cNvPr>
          <p:cNvSpPr/>
          <p:nvPr/>
        </p:nvSpPr>
        <p:spPr>
          <a:xfrm rot="10800000">
            <a:off x="7756232" y="2399292"/>
            <a:ext cx="1308149" cy="1277911"/>
          </a:xfrm>
          <a:prstGeom prst="trapezoid">
            <a:avLst>
              <a:gd name="adj" fmla="val 177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606683-5820-4D5B-B626-2B3D93CB6B9B}"/>
              </a:ext>
            </a:extLst>
          </p:cNvPr>
          <p:cNvSpPr txBox="1"/>
          <p:nvPr/>
        </p:nvSpPr>
        <p:spPr>
          <a:xfrm>
            <a:off x="540291" y="700739"/>
            <a:ext cx="35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99B9802-84E5-4F9D-95BB-CB466E06947B}"/>
              </a:ext>
            </a:extLst>
          </p:cNvPr>
          <p:cNvSpPr txBox="1"/>
          <p:nvPr/>
        </p:nvSpPr>
        <p:spPr>
          <a:xfrm>
            <a:off x="959778" y="699712"/>
            <a:ext cx="407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545332-4309-4F02-B64C-8770416A6B09}"/>
              </a:ext>
            </a:extLst>
          </p:cNvPr>
          <p:cNvSpPr txBox="1"/>
          <p:nvPr/>
        </p:nvSpPr>
        <p:spPr>
          <a:xfrm>
            <a:off x="1512269" y="692475"/>
            <a:ext cx="594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21FEDFD-DCB3-4C03-AD81-E03E38504EBC}"/>
              </a:ext>
            </a:extLst>
          </p:cNvPr>
          <p:cNvSpPr txBox="1"/>
          <p:nvPr/>
        </p:nvSpPr>
        <p:spPr>
          <a:xfrm>
            <a:off x="2099489" y="692475"/>
            <a:ext cx="123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visage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4B600F-44D2-41E6-8A10-C724EF859CE9}"/>
              </a:ext>
            </a:extLst>
          </p:cNvPr>
          <p:cNvSpPr txBox="1"/>
          <p:nvPr/>
        </p:nvSpPr>
        <p:spPr>
          <a:xfrm>
            <a:off x="3135571" y="692475"/>
            <a:ext cx="95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carré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D414F22-4914-47E2-B635-73B0D8031C69}"/>
              </a:ext>
            </a:extLst>
          </p:cNvPr>
          <p:cNvSpPr txBox="1"/>
          <p:nvPr/>
        </p:nvSpPr>
        <p:spPr>
          <a:xfrm>
            <a:off x="3992376" y="739825"/>
            <a:ext cx="51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,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02E0368-4A30-4B58-9740-06E93ED6CD02}"/>
              </a:ext>
            </a:extLst>
          </p:cNvPr>
          <p:cNvSpPr txBox="1"/>
          <p:nvPr/>
        </p:nvSpPr>
        <p:spPr>
          <a:xfrm>
            <a:off x="4635748" y="699712"/>
            <a:ext cx="62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AF28856-BAF6-4A15-A65B-447818343805}"/>
              </a:ext>
            </a:extLst>
          </p:cNvPr>
          <p:cNvSpPr txBox="1"/>
          <p:nvPr/>
        </p:nvSpPr>
        <p:spPr>
          <a:xfrm>
            <a:off x="5205122" y="703340"/>
            <a:ext cx="138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cheveux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DF69908-8092-49BD-AC35-C3955A648B92}"/>
              </a:ext>
            </a:extLst>
          </p:cNvPr>
          <p:cNvSpPr txBox="1"/>
          <p:nvPr/>
        </p:nvSpPr>
        <p:spPr>
          <a:xfrm>
            <a:off x="6552303" y="692475"/>
            <a:ext cx="112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courts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A5410BE-459A-420C-8914-3F6DFC6E76FC}"/>
              </a:ext>
            </a:extLst>
          </p:cNvPr>
          <p:cNvSpPr txBox="1"/>
          <p:nvPr/>
        </p:nvSpPr>
        <p:spPr>
          <a:xfrm>
            <a:off x="7639076" y="692475"/>
            <a:ext cx="48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et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230AB8E-366B-404B-90CE-DE7E21CBD404}"/>
              </a:ext>
            </a:extLst>
          </p:cNvPr>
          <p:cNvSpPr txBox="1"/>
          <p:nvPr/>
        </p:nvSpPr>
        <p:spPr>
          <a:xfrm>
            <a:off x="8170639" y="705907"/>
            <a:ext cx="131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dressés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82F0F21-65A3-4352-91B9-4176F0EE77C0}"/>
              </a:ext>
            </a:extLst>
          </p:cNvPr>
          <p:cNvSpPr txBox="1"/>
          <p:nvPr/>
        </p:nvSpPr>
        <p:spPr>
          <a:xfrm>
            <a:off x="9566473" y="695821"/>
            <a:ext cx="553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0A845479-10FB-4AD8-A22C-058A90D8BABB}"/>
              </a:ext>
            </a:extLst>
          </p:cNvPr>
          <p:cNvSpPr txBox="1"/>
          <p:nvPr/>
        </p:nvSpPr>
        <p:spPr>
          <a:xfrm>
            <a:off x="10144835" y="693169"/>
            <a:ext cx="114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brosse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5DF6948-199A-492D-8D87-66521E27FEFD}"/>
              </a:ext>
            </a:extLst>
          </p:cNvPr>
          <p:cNvSpPr txBox="1"/>
          <p:nvPr/>
        </p:nvSpPr>
        <p:spPr>
          <a:xfrm>
            <a:off x="11287366" y="736018"/>
            <a:ext cx="483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,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1B22CC3-FFA8-484F-9C02-4F1B1978C7B0}"/>
              </a:ext>
            </a:extLst>
          </p:cNvPr>
          <p:cNvSpPr txBox="1"/>
          <p:nvPr/>
        </p:nvSpPr>
        <p:spPr>
          <a:xfrm>
            <a:off x="518413" y="1378687"/>
            <a:ext cx="89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deux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717A1F1-E9D8-44DD-82FF-98ADB269A5C8}"/>
              </a:ext>
            </a:extLst>
          </p:cNvPr>
          <p:cNvSpPr txBox="1"/>
          <p:nvPr/>
        </p:nvSpPr>
        <p:spPr>
          <a:xfrm>
            <a:off x="1400296" y="1383690"/>
            <a:ext cx="89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yeux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C8DE108-967D-40D2-8334-8970EBA38757}"/>
              </a:ext>
            </a:extLst>
          </p:cNvPr>
          <p:cNvSpPr txBox="1"/>
          <p:nvPr/>
        </p:nvSpPr>
        <p:spPr>
          <a:xfrm>
            <a:off x="2272062" y="1354733"/>
            <a:ext cx="954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verts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465E1EE-763B-4154-B736-885AF7E10B0E}"/>
              </a:ext>
            </a:extLst>
          </p:cNvPr>
          <p:cNvSpPr txBox="1"/>
          <p:nvPr/>
        </p:nvSpPr>
        <p:spPr>
          <a:xfrm>
            <a:off x="3184342" y="1372457"/>
            <a:ext cx="882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tout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825509F-3153-4538-8386-0288ECF0ECCC}"/>
              </a:ext>
            </a:extLst>
          </p:cNvPr>
          <p:cNvSpPr txBox="1"/>
          <p:nvPr/>
        </p:nvSpPr>
        <p:spPr>
          <a:xfrm>
            <a:off x="3977155" y="1365674"/>
            <a:ext cx="102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ronds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A14F791C-C690-45D2-82AF-115894B4754D}"/>
              </a:ext>
            </a:extLst>
          </p:cNvPr>
          <p:cNvSpPr txBox="1"/>
          <p:nvPr/>
        </p:nvSpPr>
        <p:spPr>
          <a:xfrm>
            <a:off x="4870486" y="1413675"/>
            <a:ext cx="62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,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3CD5122-7B05-4122-A91C-83D50EFF2963}"/>
              </a:ext>
            </a:extLst>
          </p:cNvPr>
          <p:cNvSpPr txBox="1"/>
          <p:nvPr/>
        </p:nvSpPr>
        <p:spPr>
          <a:xfrm>
            <a:off x="5372637" y="1372457"/>
            <a:ext cx="612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un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A218D5B-759F-4EB3-B02D-BE0F274A1CC5}"/>
              </a:ext>
            </a:extLst>
          </p:cNvPr>
          <p:cNvSpPr txBox="1"/>
          <p:nvPr/>
        </p:nvSpPr>
        <p:spPr>
          <a:xfrm>
            <a:off x="5954254" y="1366227"/>
            <a:ext cx="76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nez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C7F5A9E-6DE5-47DA-BFFF-E39D09B00E3F}"/>
              </a:ext>
            </a:extLst>
          </p:cNvPr>
          <p:cNvSpPr txBox="1"/>
          <p:nvPr/>
        </p:nvSpPr>
        <p:spPr>
          <a:xfrm>
            <a:off x="6609879" y="1378687"/>
            <a:ext cx="1027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rouge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8805954-A662-4908-8489-361C98178156}"/>
              </a:ext>
            </a:extLst>
          </p:cNvPr>
          <p:cNvSpPr txBox="1"/>
          <p:nvPr/>
        </p:nvSpPr>
        <p:spPr>
          <a:xfrm>
            <a:off x="7756232" y="1378687"/>
            <a:ext cx="64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et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53731D2-9136-4A7E-A9B6-C89CD16AB087}"/>
              </a:ext>
            </a:extLst>
          </p:cNvPr>
          <p:cNvSpPr txBox="1"/>
          <p:nvPr/>
        </p:nvSpPr>
        <p:spPr>
          <a:xfrm>
            <a:off x="8393692" y="1366227"/>
            <a:ext cx="77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des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4EBA4A5-10EF-45AA-9078-DEE708502961}"/>
              </a:ext>
            </a:extLst>
          </p:cNvPr>
          <p:cNvSpPr txBox="1"/>
          <p:nvPr/>
        </p:nvSpPr>
        <p:spPr>
          <a:xfrm>
            <a:off x="9070692" y="1372457"/>
            <a:ext cx="109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lèvres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D6EEB131-07D8-4E3E-A092-D0F4D59735AB}"/>
              </a:ext>
            </a:extLst>
          </p:cNvPr>
          <p:cNvSpPr txBox="1"/>
          <p:nvPr/>
        </p:nvSpPr>
        <p:spPr>
          <a:xfrm>
            <a:off x="10129245" y="1378687"/>
            <a:ext cx="114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bleues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2341FCF-E713-4DE6-B3BD-5ABC4F5E6EF5}"/>
              </a:ext>
            </a:extLst>
          </p:cNvPr>
          <p:cNvSpPr txBox="1"/>
          <p:nvPr/>
        </p:nvSpPr>
        <p:spPr>
          <a:xfrm>
            <a:off x="11286641" y="1386556"/>
            <a:ext cx="284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.</a:t>
            </a:r>
          </a:p>
        </p:txBody>
      </p:sp>
      <p:sp>
        <p:nvSpPr>
          <p:cNvPr id="55" name="Organigramme : Délai 54">
            <a:extLst>
              <a:ext uri="{FF2B5EF4-FFF2-40B4-BE49-F238E27FC236}">
                <a16:creationId xmlns:a16="http://schemas.microsoft.com/office/drawing/2014/main" id="{3D738715-7CBA-477A-876C-D89C2F9224C6}"/>
              </a:ext>
            </a:extLst>
          </p:cNvPr>
          <p:cNvSpPr/>
          <p:nvPr/>
        </p:nvSpPr>
        <p:spPr>
          <a:xfrm rot="5400000">
            <a:off x="10215229" y="3148142"/>
            <a:ext cx="357187" cy="612648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apèze 55">
            <a:extLst>
              <a:ext uri="{FF2B5EF4-FFF2-40B4-BE49-F238E27FC236}">
                <a16:creationId xmlns:a16="http://schemas.microsoft.com/office/drawing/2014/main" id="{FEE6E922-7C1D-4539-8AB4-F3D8C7759CA0}"/>
              </a:ext>
            </a:extLst>
          </p:cNvPr>
          <p:cNvSpPr/>
          <p:nvPr/>
        </p:nvSpPr>
        <p:spPr>
          <a:xfrm>
            <a:off x="3905442" y="4722104"/>
            <a:ext cx="279466" cy="407378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apèze 56">
            <a:extLst>
              <a:ext uri="{FF2B5EF4-FFF2-40B4-BE49-F238E27FC236}">
                <a16:creationId xmlns:a16="http://schemas.microsoft.com/office/drawing/2014/main" id="{4E898EE3-7116-455F-B10B-43413FA7EF8B}"/>
              </a:ext>
            </a:extLst>
          </p:cNvPr>
          <p:cNvSpPr/>
          <p:nvPr/>
        </p:nvSpPr>
        <p:spPr>
          <a:xfrm>
            <a:off x="6640323" y="3194859"/>
            <a:ext cx="279466" cy="407378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C45E51A-D384-4AEF-8C5C-0EC301A7A9CA}"/>
              </a:ext>
            </a:extLst>
          </p:cNvPr>
          <p:cNvSpPr/>
          <p:nvPr/>
        </p:nvSpPr>
        <p:spPr>
          <a:xfrm>
            <a:off x="3970133" y="3991370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AD48243-E3F0-4922-A060-72A27411FC2E}"/>
              </a:ext>
            </a:extLst>
          </p:cNvPr>
          <p:cNvSpPr/>
          <p:nvPr/>
        </p:nvSpPr>
        <p:spPr>
          <a:xfrm>
            <a:off x="4247331" y="3998002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03B06B7-6D9F-4652-922B-884ECF6C7D80}"/>
              </a:ext>
            </a:extLst>
          </p:cNvPr>
          <p:cNvSpPr/>
          <p:nvPr/>
        </p:nvSpPr>
        <p:spPr>
          <a:xfrm>
            <a:off x="3467693" y="3976982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62E525-1E6F-4244-BB55-79B3545CA488}"/>
              </a:ext>
            </a:extLst>
          </p:cNvPr>
          <p:cNvSpPr/>
          <p:nvPr/>
        </p:nvSpPr>
        <p:spPr>
          <a:xfrm>
            <a:off x="4524529" y="3989860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AE88FE-732A-4A21-A2F3-380395C7C20E}"/>
              </a:ext>
            </a:extLst>
          </p:cNvPr>
          <p:cNvSpPr/>
          <p:nvPr/>
        </p:nvSpPr>
        <p:spPr>
          <a:xfrm>
            <a:off x="3718913" y="3991370"/>
            <a:ext cx="158262" cy="29014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Organigramme : Données stockées 62">
            <a:extLst>
              <a:ext uri="{FF2B5EF4-FFF2-40B4-BE49-F238E27FC236}">
                <a16:creationId xmlns:a16="http://schemas.microsoft.com/office/drawing/2014/main" id="{391986AC-659A-45B5-A945-BDDB87E1B08D}"/>
              </a:ext>
            </a:extLst>
          </p:cNvPr>
          <p:cNvSpPr/>
          <p:nvPr/>
        </p:nvSpPr>
        <p:spPr>
          <a:xfrm rot="5400000">
            <a:off x="9002666" y="3898004"/>
            <a:ext cx="904002" cy="1134440"/>
          </a:xfrm>
          <a:prstGeom prst="flowChartOnlineStorag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A6C3C66-C0FA-4B8F-9305-0FB094E81E8A}"/>
              </a:ext>
            </a:extLst>
          </p:cNvPr>
          <p:cNvSpPr txBox="1"/>
          <p:nvPr/>
        </p:nvSpPr>
        <p:spPr>
          <a:xfrm>
            <a:off x="2987427" y="5671076"/>
            <a:ext cx="878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A partir de quels mots peut-on faire des choix ou éliminer certaines des propositions de visage, cheveux, yeux, nez ou lèvres ? 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97B9811-856F-4875-8D9A-82A9E5A2EAAF}"/>
              </a:ext>
            </a:extLst>
          </p:cNvPr>
          <p:cNvSpPr txBox="1"/>
          <p:nvPr/>
        </p:nvSpPr>
        <p:spPr>
          <a:xfrm>
            <a:off x="506396" y="4288806"/>
            <a:ext cx="2048914" cy="2031325"/>
          </a:xfrm>
          <a:prstGeom prst="rect">
            <a:avLst/>
          </a:prstGeom>
          <a:solidFill>
            <a:srgbClr val="B17E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As-tu bien dessiné le bon personnage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Vérifie une fois le travail fini. </a:t>
            </a:r>
          </a:p>
          <a:p>
            <a:pPr algn="ctr"/>
            <a:endParaRPr lang="fr-FR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053A60A6-111B-4EB7-A4D3-D8FC6E40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1657"/>
            <a:ext cx="4560277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51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9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4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30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affiches monstres&quot;">
            <a:extLst>
              <a:ext uri="{FF2B5EF4-FFF2-40B4-BE49-F238E27FC236}">
                <a16:creationId xmlns:a16="http://schemas.microsoft.com/office/drawing/2014/main" id="{257DAFE8-1392-43FC-BC27-3C077B80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13" y="447889"/>
            <a:ext cx="2058675" cy="27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CFD2F7-DEAA-41E8-9F18-BD19B6B1E507}"/>
              </a:ext>
            </a:extLst>
          </p:cNvPr>
          <p:cNvSpPr/>
          <p:nvPr/>
        </p:nvSpPr>
        <p:spPr>
          <a:xfrm>
            <a:off x="1554705" y="959544"/>
            <a:ext cx="528067" cy="5318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DCE344-4FE2-476E-A6A5-E7E1E846F094}"/>
              </a:ext>
            </a:extLst>
          </p:cNvPr>
          <p:cNvSpPr txBox="1"/>
          <p:nvPr/>
        </p:nvSpPr>
        <p:spPr>
          <a:xfrm>
            <a:off x="3015761" y="6535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7030A0"/>
                </a:solidFill>
              </a:rPr>
              <a:t>A la façon dont on entoure les éléments d’une image, entoure de la même couleur les mots ou groupes de mots de la phrase et les  éléments correspondants du portrait.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CA62D-FB54-4B66-A870-1AB97346082D}"/>
              </a:ext>
            </a:extLst>
          </p:cNvPr>
          <p:cNvSpPr/>
          <p:nvPr/>
        </p:nvSpPr>
        <p:spPr>
          <a:xfrm>
            <a:off x="2606829" y="866336"/>
            <a:ext cx="40667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Il a un visage carré, les cheveux courts et dressés en brosse, deux yeux verts tout ronds, un nez rouge et deux lèvres bleues.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09518BA-71DD-4AFC-9F44-E9F5E7CAF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59697"/>
              </p:ext>
            </p:extLst>
          </p:nvPr>
        </p:nvGraphicFramePr>
        <p:xfrm>
          <a:off x="221331" y="3407482"/>
          <a:ext cx="11749337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654">
                  <a:extLst>
                    <a:ext uri="{9D8B030D-6E8A-4147-A177-3AD203B41FA5}">
                      <a16:colId xmlns:a16="http://schemas.microsoft.com/office/drawing/2014/main" val="2436593850"/>
                    </a:ext>
                  </a:extLst>
                </a:gridCol>
                <a:gridCol w="10672683">
                  <a:extLst>
                    <a:ext uri="{9D8B030D-6E8A-4147-A177-3AD203B41FA5}">
                      <a16:colId xmlns:a16="http://schemas.microsoft.com/office/drawing/2014/main" val="111275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Groupes de mots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</a:rPr>
                        <a:t>Quelles informations apporte chacun des mots qui  composent les groupes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65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</a:t>
                      </a:r>
                      <a:r>
                        <a:rPr lang="fr-FR" sz="1200" baseline="30000" dirty="0"/>
                        <a:t>er</a:t>
                      </a:r>
                      <a:r>
                        <a:rPr lang="fr-FR" sz="1200" dirty="0"/>
                        <a:t>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05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2ème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29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</a:t>
                      </a:r>
                      <a:r>
                        <a:rPr lang="fr-FR" sz="1200" baseline="30000" dirty="0"/>
                        <a:t>ème</a:t>
                      </a:r>
                      <a:r>
                        <a:rPr lang="fr-FR" sz="1200" dirty="0"/>
                        <a:t>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2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</a:t>
                      </a:r>
                      <a:r>
                        <a:rPr lang="fr-FR" sz="1200" baseline="30000" dirty="0"/>
                        <a:t>ème</a:t>
                      </a:r>
                      <a:r>
                        <a:rPr lang="fr-FR" sz="1200" dirty="0"/>
                        <a:t>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49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</a:t>
                      </a:r>
                      <a:r>
                        <a:rPr lang="fr-FR" sz="1200" baseline="30000" dirty="0"/>
                        <a:t>ème</a:t>
                      </a:r>
                      <a:r>
                        <a:rPr lang="fr-FR" sz="1200" dirty="0"/>
                        <a:t> groupe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4380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15C7B9E-6F61-4C6E-98EC-A8C07FF9B4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15" t="43076" r="22260" b="25316"/>
          <a:stretch/>
        </p:blipFill>
        <p:spPr>
          <a:xfrm>
            <a:off x="7047210" y="983772"/>
            <a:ext cx="4708105" cy="211241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1426FF0-BEBF-4ABD-9CC3-9E69CB8DBD3D}"/>
              </a:ext>
            </a:extLst>
          </p:cNvPr>
          <p:cNvSpPr txBox="1"/>
          <p:nvPr/>
        </p:nvSpPr>
        <p:spPr>
          <a:xfrm>
            <a:off x="211146" y="5795058"/>
            <a:ext cx="587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sont les mots qui n’ont pas été attribués à un groupe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7B727E-CF17-49E9-8A75-03BABA8FE576}"/>
              </a:ext>
            </a:extLst>
          </p:cNvPr>
          <p:cNvSpPr txBox="1"/>
          <p:nvPr/>
        </p:nvSpPr>
        <p:spPr>
          <a:xfrm>
            <a:off x="221331" y="6297674"/>
            <a:ext cx="588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Quels sont les mots qu’on retrouve dans plusieurs groupes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799D7-BA2C-4446-9889-2843BACB5325}"/>
              </a:ext>
            </a:extLst>
          </p:cNvPr>
          <p:cNvSpPr/>
          <p:nvPr/>
        </p:nvSpPr>
        <p:spPr>
          <a:xfrm>
            <a:off x="8185549" y="5847215"/>
            <a:ext cx="4085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Quelles informations donnent ces mots ? </a:t>
            </a:r>
          </a:p>
          <a:p>
            <a:r>
              <a:rPr lang="fr-FR" dirty="0"/>
              <a:t>Comment les appelle-t-on ? 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FB8BBD3B-5320-4804-88EA-5FDB21EB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99838" y="6473059"/>
            <a:ext cx="4692162" cy="369332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9BBD27-CA43-4E2F-B0AA-F326D0361957}"/>
              </a:ext>
            </a:extLst>
          </p:cNvPr>
          <p:cNvSpPr txBox="1"/>
          <p:nvPr/>
        </p:nvSpPr>
        <p:spPr>
          <a:xfrm>
            <a:off x="211145" y="83882"/>
            <a:ext cx="191098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 monstre volant</a:t>
            </a:r>
          </a:p>
        </p:txBody>
      </p:sp>
    </p:spTree>
    <p:extLst>
      <p:ext uri="{BB962C8B-B14F-4D97-AF65-F5344CB8AC3E}">
        <p14:creationId xmlns:p14="http://schemas.microsoft.com/office/powerpoint/2010/main" val="2600142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ylindre 16">
            <a:extLst>
              <a:ext uri="{FF2B5EF4-FFF2-40B4-BE49-F238E27FC236}">
                <a16:creationId xmlns:a16="http://schemas.microsoft.com/office/drawing/2014/main" id="{B2708A08-CA15-4FF8-9A05-E2CE5C778091}"/>
              </a:ext>
            </a:extLst>
          </p:cNvPr>
          <p:cNvSpPr/>
          <p:nvPr/>
        </p:nvSpPr>
        <p:spPr>
          <a:xfrm rot="5400000">
            <a:off x="10855317" y="5076438"/>
            <a:ext cx="487299" cy="479566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265656-459D-4308-961F-D64411D3E2AD}"/>
              </a:ext>
            </a:extLst>
          </p:cNvPr>
          <p:cNvSpPr txBox="1"/>
          <p:nvPr/>
        </p:nvSpPr>
        <p:spPr>
          <a:xfrm>
            <a:off x="299350" y="613107"/>
            <a:ext cx="10928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Sa carcasse argentée, son casque cuirassé, ses bras dorés triangulaires, ses roulettes noires et son projecteur rouge donnent un air invincible à ce robot éclaireur.</a:t>
            </a:r>
          </a:p>
        </p:txBody>
      </p:sp>
      <p:sp>
        <p:nvSpPr>
          <p:cNvPr id="6" name="Cylindre 5">
            <a:extLst>
              <a:ext uri="{FF2B5EF4-FFF2-40B4-BE49-F238E27FC236}">
                <a16:creationId xmlns:a16="http://schemas.microsoft.com/office/drawing/2014/main" id="{DC42083C-E9E8-422A-BB36-8C091F050312}"/>
              </a:ext>
            </a:extLst>
          </p:cNvPr>
          <p:cNvSpPr/>
          <p:nvPr/>
        </p:nvSpPr>
        <p:spPr>
          <a:xfrm rot="5400000">
            <a:off x="10190429" y="5076437"/>
            <a:ext cx="487299" cy="479566"/>
          </a:xfrm>
          <a:prstGeom prst="ca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262620FE-221A-4356-8C6B-D24CF652FC3B}"/>
              </a:ext>
            </a:extLst>
          </p:cNvPr>
          <p:cNvSpPr/>
          <p:nvPr/>
        </p:nvSpPr>
        <p:spPr>
          <a:xfrm>
            <a:off x="9994289" y="3097992"/>
            <a:ext cx="1504951" cy="2036716"/>
          </a:xfrm>
          <a:prstGeom prst="can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Délai 4">
            <a:extLst>
              <a:ext uri="{FF2B5EF4-FFF2-40B4-BE49-F238E27FC236}">
                <a16:creationId xmlns:a16="http://schemas.microsoft.com/office/drawing/2014/main" id="{D8E9C38A-CC90-46B4-AAAA-848996CEFAAD}"/>
              </a:ext>
            </a:extLst>
          </p:cNvPr>
          <p:cNvSpPr/>
          <p:nvPr/>
        </p:nvSpPr>
        <p:spPr>
          <a:xfrm rot="16200000">
            <a:off x="10355329" y="2289343"/>
            <a:ext cx="733425" cy="1219199"/>
          </a:xfrm>
          <a:prstGeom prst="flowChartDelay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DDE4F474-1C78-4009-B3F3-42C446BC1135}"/>
              </a:ext>
            </a:extLst>
          </p:cNvPr>
          <p:cNvSpPr/>
          <p:nvPr/>
        </p:nvSpPr>
        <p:spPr>
          <a:xfrm rot="21392836">
            <a:off x="10482445" y="2319899"/>
            <a:ext cx="409894" cy="454227"/>
          </a:xfrm>
          <a:prstGeom prst="can">
            <a:avLst>
              <a:gd name="adj" fmla="val 5289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F87326F-CB1D-4250-900B-8BD1EB897736}"/>
              </a:ext>
            </a:extLst>
          </p:cNvPr>
          <p:cNvSpPr txBox="1"/>
          <p:nvPr/>
        </p:nvSpPr>
        <p:spPr>
          <a:xfrm>
            <a:off x="202222" y="143359"/>
            <a:ext cx="95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7030A0"/>
                </a:solidFill>
              </a:rPr>
              <a:t>Entoure chacun des groupes de mots qui décrivent un des éléments du robot ou le robot lui-même.</a:t>
            </a:r>
          </a:p>
        </p:txBody>
      </p:sp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EEAA7ADB-F428-4107-8EC1-008923CEEF1A}"/>
              </a:ext>
            </a:extLst>
          </p:cNvPr>
          <p:cNvSpPr/>
          <p:nvPr/>
        </p:nvSpPr>
        <p:spPr>
          <a:xfrm rot="2718439">
            <a:off x="9676106" y="3459215"/>
            <a:ext cx="632210" cy="630343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1639843D-2B78-4598-8625-C7BA31ABAEB3}"/>
              </a:ext>
            </a:extLst>
          </p:cNvPr>
          <p:cNvSpPr/>
          <p:nvPr/>
        </p:nvSpPr>
        <p:spPr>
          <a:xfrm rot="13506198">
            <a:off x="11185205" y="3459213"/>
            <a:ext cx="632210" cy="630343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149A624F-ACA5-4F8C-84DA-C0320043C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386801"/>
              </p:ext>
            </p:extLst>
          </p:nvPr>
        </p:nvGraphicFramePr>
        <p:xfrm>
          <a:off x="299349" y="2533217"/>
          <a:ext cx="90678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7810">
                  <a:extLst>
                    <a:ext uri="{9D8B030D-6E8A-4147-A177-3AD203B41FA5}">
                      <a16:colId xmlns:a16="http://schemas.microsoft.com/office/drawing/2014/main" val="3448346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Recopie ici chacun des groupes de mots entourés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823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61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21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947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14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63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72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95402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E56774B-579D-44E0-B9B6-F938E8A55BCF}"/>
              </a:ext>
            </a:extLst>
          </p:cNvPr>
          <p:cNvSpPr txBox="1"/>
          <p:nvPr/>
        </p:nvSpPr>
        <p:spPr>
          <a:xfrm>
            <a:off x="249114" y="5665721"/>
            <a:ext cx="4264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Quels sont les mots qui donnent la même information dans chacun des groupes ?</a:t>
            </a:r>
          </a:p>
          <a:p>
            <a:pPr algn="ctr"/>
            <a:r>
              <a:rPr lang="fr-FR" dirty="0"/>
              <a:t> Comment les appelle-t-on ?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F20B54-44AF-481A-8DA3-9D71A4C18E54}"/>
              </a:ext>
            </a:extLst>
          </p:cNvPr>
          <p:cNvSpPr txBox="1"/>
          <p:nvPr/>
        </p:nvSpPr>
        <p:spPr>
          <a:xfrm>
            <a:off x="5224783" y="5665721"/>
            <a:ext cx="414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Quels sont les deux groupes dans lesquels tous les mots se terminent de la même façon ? Pourquoi ?  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297E96E0-3DE1-44ED-A4F5-37638F6F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8619" y="6492875"/>
            <a:ext cx="4525108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215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969122-0F2A-4CC9-B6E3-9A390A4516DB}"/>
              </a:ext>
            </a:extLst>
          </p:cNvPr>
          <p:cNvSpPr/>
          <p:nvPr/>
        </p:nvSpPr>
        <p:spPr>
          <a:xfrm>
            <a:off x="3121564" y="746283"/>
            <a:ext cx="8369688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Qu'elle était jolie avec ses yeux doux, sa barbiche blanche, ses sabots noirs et luisants, ses cornes zébrées et ses longs poils soyeux qui lui faisaient une houppelande !</a:t>
            </a:r>
          </a:p>
          <a:p>
            <a:pPr algn="r"/>
            <a:r>
              <a:rPr lang="fr-FR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D’après la chèvre de Mr Seguin   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RÃ©sultat de recherche d'images pour &quot;chÃ¨vre monsieur seguin&quot;">
            <a:extLst>
              <a:ext uri="{FF2B5EF4-FFF2-40B4-BE49-F238E27FC236}">
                <a16:creationId xmlns:a16="http://schemas.microsoft.com/office/drawing/2014/main" id="{6F3F994E-5BD9-4E97-AF7D-3472E2F1A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0" r="13199" b="-200"/>
          <a:stretch/>
        </p:blipFill>
        <p:spPr bwMode="auto">
          <a:xfrm>
            <a:off x="276958" y="277995"/>
            <a:ext cx="2369527" cy="31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502BB57-500A-4D97-AC0D-A0100D9F2786}"/>
              </a:ext>
            </a:extLst>
          </p:cNvPr>
          <p:cNvSpPr txBox="1"/>
          <p:nvPr/>
        </p:nvSpPr>
        <p:spPr>
          <a:xfrm>
            <a:off x="5187462" y="185660"/>
            <a:ext cx="426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7030A0"/>
                </a:solidFill>
              </a:rPr>
              <a:t>Entoure les groupes de mots de ce texte.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A1C526-ABF9-47C4-BBDA-C2CF37A5318D}"/>
              </a:ext>
            </a:extLst>
          </p:cNvPr>
          <p:cNvSpPr/>
          <p:nvPr/>
        </p:nvSpPr>
        <p:spPr>
          <a:xfrm>
            <a:off x="3121564" y="2301027"/>
            <a:ext cx="8496301" cy="12003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/>
              <a:t>Recopie les mots qui, dans chaque groupe, donne les mêmes indications ou sont pareils : _     _     _      _     _     _     _     _      _     _     _     _     _     _     _     _     _     _     _     _     _     _               </a:t>
            </a:r>
          </a:p>
          <a:p>
            <a:endParaRPr lang="fr-FR" dirty="0"/>
          </a:p>
          <a:p>
            <a:r>
              <a:rPr lang="fr-FR" dirty="0"/>
              <a:t>Comment les appelle-t-on ? : _     _     _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967040-21E2-4FBA-B7DC-4D3CA8FD3685}"/>
              </a:ext>
            </a:extLst>
          </p:cNvPr>
          <p:cNvSpPr txBox="1"/>
          <p:nvPr/>
        </p:nvSpPr>
        <p:spPr>
          <a:xfrm>
            <a:off x="215412" y="3752718"/>
            <a:ext cx="11518802" cy="120032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Recopie les noms, ces mots qui désignent quelque chose (que l’on peut parfois dessiner) :  _     _     _     _     _     _     _     _     _     _     _     _     _     _     _     _     _     _     _     _     _ _     _     _     _     _     _     _     _     _     _     _     _     _     _     _     _     _     _ </a:t>
            </a:r>
          </a:p>
          <a:p>
            <a:endParaRPr lang="fr-FR" dirty="0"/>
          </a:p>
          <a:p>
            <a:r>
              <a:rPr lang="fr-FR" dirty="0"/>
              <a:t>Comment les appelle-t-on ?      _     _     _     _     _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47B249-EA69-4BB4-A461-8AFAE4A56649}"/>
              </a:ext>
            </a:extLst>
          </p:cNvPr>
          <p:cNvSpPr txBox="1"/>
          <p:nvPr/>
        </p:nvSpPr>
        <p:spPr>
          <a:xfrm>
            <a:off x="215412" y="5219273"/>
            <a:ext cx="11381642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Recopie les mots qui donnent des indications sur les noms :     _     _     _     _     _     _     _     _     _     _     _     _     _     _     _ _     _     _     _     _     _     _     _     _     _     _     _     _     _     _     _     _     _     _     _     _     _     _     _     _     _     _     _     _     _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ED49BA-6EF9-4DAA-BAD9-7CED7B68652D}"/>
              </a:ext>
            </a:extLst>
          </p:cNvPr>
          <p:cNvSpPr txBox="1"/>
          <p:nvPr/>
        </p:nvSpPr>
        <p:spPr>
          <a:xfrm>
            <a:off x="215412" y="6119141"/>
            <a:ext cx="11038742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Quel sont les groupes de mots dans lesquels tous les mots de terminent de la même façon ? Pourquoi ?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190858-29A6-4458-8F57-929602C53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408" y="6492875"/>
            <a:ext cx="4885592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628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45F9D17-1640-4B98-982F-30E68E136F6F}"/>
              </a:ext>
            </a:extLst>
          </p:cNvPr>
          <p:cNvSpPr txBox="1"/>
          <p:nvPr/>
        </p:nvSpPr>
        <p:spPr>
          <a:xfrm>
            <a:off x="423497" y="89086"/>
            <a:ext cx="1023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7030A0"/>
                </a:solidFill>
              </a:rPr>
              <a:t>Quels sont  les noms qui peuvent être remplacés par un dessin. Entoure le groupe de chacun d’entre eux.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51030C4-8011-4CC9-9C9E-CF407A1B9980}"/>
              </a:ext>
            </a:extLst>
          </p:cNvPr>
          <p:cNvSpPr txBox="1"/>
          <p:nvPr/>
        </p:nvSpPr>
        <p:spPr>
          <a:xfrm>
            <a:off x="469656" y="484904"/>
            <a:ext cx="1125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Devant la porte, sous son chapeau tressé, le vieux monsieur regarde le soleil à travers les branches feuillues.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966E6CD-71D7-4692-9257-0FD758DC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9931"/>
            <a:ext cx="4586654" cy="365125"/>
          </a:xfrm>
        </p:spPr>
        <p:txBody>
          <a:bodyPr/>
          <a:lstStyle/>
          <a:p>
            <a:r>
              <a:rPr lang="fr-FR"/>
              <a:t>Voix et vues de classe - LES MOTS : CLASSES ET GROUPES - 2018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E8FE3B-089C-46DC-8022-BEBF0AFDD381}"/>
              </a:ext>
            </a:extLst>
          </p:cNvPr>
          <p:cNvSpPr txBox="1"/>
          <p:nvPr/>
        </p:nvSpPr>
        <p:spPr>
          <a:xfrm>
            <a:off x="361951" y="2793228"/>
            <a:ext cx="340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remplis le tableau :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DF51930-C957-46D4-AF8F-B4D40AA2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335459"/>
              </p:ext>
            </p:extLst>
          </p:nvPr>
        </p:nvGraphicFramePr>
        <p:xfrm>
          <a:off x="423497" y="3162560"/>
          <a:ext cx="11472495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912">
                  <a:extLst>
                    <a:ext uri="{9D8B030D-6E8A-4147-A177-3AD203B41FA5}">
                      <a16:colId xmlns:a16="http://schemas.microsoft.com/office/drawing/2014/main" val="3972221642"/>
                    </a:ext>
                  </a:extLst>
                </a:gridCol>
                <a:gridCol w="2294792">
                  <a:extLst>
                    <a:ext uri="{9D8B030D-6E8A-4147-A177-3AD203B41FA5}">
                      <a16:colId xmlns:a16="http://schemas.microsoft.com/office/drawing/2014/main" val="3849636116"/>
                    </a:ext>
                  </a:extLst>
                </a:gridCol>
                <a:gridCol w="1529862">
                  <a:extLst>
                    <a:ext uri="{9D8B030D-6E8A-4147-A177-3AD203B41FA5}">
                      <a16:colId xmlns:a16="http://schemas.microsoft.com/office/drawing/2014/main" val="3510176816"/>
                    </a:ext>
                  </a:extLst>
                </a:gridCol>
                <a:gridCol w="2189284">
                  <a:extLst>
                    <a:ext uri="{9D8B030D-6E8A-4147-A177-3AD203B41FA5}">
                      <a16:colId xmlns:a16="http://schemas.microsoft.com/office/drawing/2014/main" val="1296651191"/>
                    </a:ext>
                  </a:extLst>
                </a:gridCol>
                <a:gridCol w="2004645">
                  <a:extLst>
                    <a:ext uri="{9D8B030D-6E8A-4147-A177-3AD203B41FA5}">
                      <a16:colId xmlns:a16="http://schemas.microsoft.com/office/drawing/2014/main" val="45497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Recopie en entier les groupes 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Quel est le nom noyau du groupe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Quel est le déterminant du groupe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 a-t-il des adjectifs dans ce groupe 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Y a-t-il un ou des mots qui rattache ce groupe à la phrase 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492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6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24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4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443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9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146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87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1057</Words>
  <Application>Microsoft Office PowerPoint</Application>
  <PresentationFormat>Grand écran</PresentationFormat>
  <Paragraphs>140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</dc:creator>
  <cp:lastModifiedBy>danie</cp:lastModifiedBy>
  <cp:revision>44</cp:revision>
  <dcterms:created xsi:type="dcterms:W3CDTF">2018-04-09T07:16:27Z</dcterms:created>
  <dcterms:modified xsi:type="dcterms:W3CDTF">2018-04-13T06:20:52Z</dcterms:modified>
</cp:coreProperties>
</file>