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92" y="144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498891-434A-4B8C-B003-A14E72EAFEFF}" type="datetimeFigureOut">
              <a:rPr lang="fr-FR" smtClean="0"/>
              <a:pPr/>
              <a:t>04/10/2014</a:t>
            </a:fld>
            <a:endParaRPr lang="fr-FR"/>
          </a:p>
        </p:txBody>
      </p:sp>
      <p:sp>
        <p:nvSpPr>
          <p:cNvPr id="4" name="Espace réservé de l'image des diapositives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E70328-9B07-47DC-A5F8-4F09E1C6B74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143125" y="685800"/>
            <a:ext cx="2571750" cy="3429000"/>
          </a:xfrm>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6E70328-9B07-47DC-A5F8-4F09E1C6B74C}"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6E70328-9B07-47DC-A5F8-4F09E1C6B74C}"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95DE631-BC84-415C-8347-26D07583BE22}" type="datetimeFigureOut">
              <a:rPr lang="fr-FR" smtClean="0"/>
              <a:pPr/>
              <a:t>04/10/2014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6DE341-D4B0-4B2E-A321-4C873A60BF7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95DE631-BC84-415C-8347-26D07583BE22}" type="datetimeFigureOut">
              <a:rPr lang="fr-FR" smtClean="0"/>
              <a:pPr/>
              <a:t>04/10/2014</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76DE341-D4B0-4B2E-A321-4C873A60BF7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gif"/><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6165304" y="8604448"/>
            <a:ext cx="36004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Carré corné 3"/>
          <p:cNvSpPr/>
          <p:nvPr/>
        </p:nvSpPr>
        <p:spPr>
          <a:xfrm>
            <a:off x="1124744" y="72008"/>
            <a:ext cx="4680520" cy="467544"/>
          </a:xfrm>
          <a:prstGeom prst="foldedCorner">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tx1"/>
                </a:solidFill>
                <a:latin typeface="1942 report" pitchFamily="1" charset="0"/>
              </a:rPr>
              <a:t>Les bois </a:t>
            </a:r>
            <a:endParaRPr lang="fr-FR" sz="2800" dirty="0">
              <a:solidFill>
                <a:schemeClr val="tx1"/>
              </a:solidFill>
              <a:latin typeface="1942 report" pitchFamily="1" charset="0"/>
            </a:endParaRPr>
          </a:p>
        </p:txBody>
      </p:sp>
      <p:sp>
        <p:nvSpPr>
          <p:cNvPr id="13314" name="AutoShape 2" descr="data:image/jpeg;base64,/9j/4AAQSkZJRgABAQAAAQABAAD/2wCEAAkGBxQSEhUUExIUEhQXERIYFhcVExkWGhYXFhUWGBgVFxsYHSggGholHBUcIzIlJSkrLi4uGiA0ODMsNygtLiwBCgoKBQUFDgUFDisZExkrKysrKysrKysrKysrKysrKysrKysrKysrKysrKysrKysrKysrKysrKysrKysrKysrK//AABEIALIBCAMBIgACEQEDEQH/xAAbAAEAAgMBAQAAAAAAAAAAAAAABAUCAwYBB//EAFAQAAICAQEEBAcKBw4GAwAAAAECAAMRBAUSITEGE0FRFBUiMmFxgUJSU3KRkpOhsdIzNFSUssHTFiNDRGJzgoOEoqOzw9EkY2R0wuEHJTX/xAAUAQEAAAAAAAAAAAAAAAAAAAAA/8QAFBEBAAAAAAAAAAAAAAAAAAAAAP/aAAwDAQACEQMRAD8A+4xEQEREBERAREQEREBERAREQEREBERAREQEREBERAREQEREBERAREQEREBERAREQEREBERAREQEREBERAREQEREBERAREQEREBERAREQEREBERAREQEREBERAREQEREBERAREQEREBERAREQEREBERAREQEREBERATi+kfS26rUWJRWliaetHvBOGYMRkVnPnKpB7eYzjhntJx/RrY4sfXXOuOvtuqBBzvIpKFx8YKo9VYgdZpr1sRXU5VlDKe8EZBmyc3/APH+oLaNVbzq2ZG9BBzj650kBERAREQEREBERAREQEREBERATVXqUYkK6sRzAYEj1gSs6UaZ7KlCguosU2IBnfQA5XGRvDJBIzxAnP62xbq9zT6QJcVJqdaLKzWw4BwzVoAATx4+w8oHbkzXTqEfO46tjnusDj5JRdJtO5NLsvXU1iw3V7pYMxC7rlRxIXDcMHG8Dg4lezC2yvwfTimxXrY2Cl691N4FgxdEBBUHh5We4cwHYO4AySAO8nE8puVxlWDDvUgj6pzfSFcXrbZX19IrAVShsVLN45YqoJ3iCoB3T5pHDMhVayvwmtq1r0oRiLmI6neXdOEYWBCxyQR5Jx3jtDtIlYekOkH8b0/0yf7zD90ul7L1b4mX/RBgW0Sr8fVdgub4ulvP2JPF24Dyo1J/s7r+liBaxKttqv2aS8/Rr9rz0a+88tIw+NbWPsJgWcSqXU6s/wAXpX16hv1VGeFdafdaVB8Syz/ySBbRKrwLUk+Vqwo/5WnVf8xng7DVvwt1947ncBT6CtYUEegwNWr1h1BNOnY7uSLr15VjkUrPurTy4ebzPHANtpqFrRURQqKoVVHAAAYAE9pqVFCqoVQMAKMADuAHKZwOX6I5XUa6rsF6uP6zf+5OonL7F8naWsHvq6T83P7SdRAREQEREBEi7U1nU1M+7vkYCqDjeZiFVc9mWIEp32pqabVW1argwXhQrI6lt7GOschwNw5808RA6KJA0W1Usc14euwDO5YhRio4FlzwcDIyVJxkZ5zTrr3ts8HqYphQ11g5oG81Ezw6xsE/yRx7VgbdZtitH6td623GerqG8wHYX7EB72IzNJs1b+alNA77C1zY+KhUA/0jJVVVOmrONyqtQWYk4Hpd2PM95JkRdp22caaPJ7HvY1ZHeqbpfHrCwPfFdzefrLf6pKqx9aM31zMbFX3V2ob13sP0cTVu60/wmkX+rsb/AFBMhXrPh9L+bWft4HviCr315/tFv3o/c/T33fnFv3p71Ws+H035tZ+3mLJqx/D6X26ewf68DlOneuTQVk1U3XuqK7jwi4hEZiqsVV8txB7gMcSMjPObY6bIlWiNHU6yxa2S6mq5zYGdqyoQVtvHzWyTvY4dpndWaSx9YnXW1Z8Fu3WprKHhZVwbfds+ccYxzMnJsNc8bB6dxQpPrJJgcF0v6T11U/vGk323+pta2x2Wi0r5r7rcBxzvEgd2cHGO2emFL6yhaKKNpJaldbBDvWIy88kEhV8ocWGOB4gDM6Hoxs4tZqAWWvG4RuDnm3UA7+fdeSM4IHAS7t2IFRz1nHcYgIoXJAOM5znjA4TbvS3T126fqNHQmnssXOpesAJ1bqX8rgK3XB5knOOHInf+7uvw90SinWaZg1hvpAdq0VfLaxuI4bpwDg49JAl70Q2b1lBOVqOUG4vlJjqayOwE88+0yV0h2OqaW5s72E8wAKp4jIPPmOHPtgdTXWo80AeoCZytOtvH8VJ9VqH7cTDxnd+R2+x6j/5wLWJWDar9uk1A+jP2WTFttgc9PqR6qS36JMC1iVS7er7a9Svr0l/6kM8PSPTjzrCnx67E/TUQLaJXVbd0zHC6mhj3C5CfkzJ6uDyIPqMDKIiAiIgcxof/ANW/06dPq6v/AHnTzmNnHO1NQf8AkqP8r/3OngIiICIiBVdJPwaf9zpv85JF1v43X6x+icfYZabU0fXVMgbcJwVbGd1lIZWx24YDhKm/ZWovsVrXWhVAz1DlndlJ3cMyjq18ts8ycjiMcQ86TvUt2mOoIWkG/LE4As3BuAkcQN3rPRkD0TRXdsziVeryjkkO3lcAN4kHjwA4+qb9vbOSnTaixd5rfB7VV7HZ2G8uPJLE7vHHLHIS12lqBp9PY4AxVS7AfEUkD6oHK6R9m2W39Y+nZd+vc6y0EYCDO7vnscNnHbLH/wCr+E0f0yfelzsvQCqmus+UUrUEnjlseU3HtJyfbJPUr71fkEDnQdl/CaT6ZPvT3e2Z8LpPp0+9Oh6lfer8gnng6e8X5ogc/v7M+G0v5wv3po2RpdDZbqCBp7QLKwp3lsAXqkOASTjiWnT+DJ7xfmiardnUsctTWx7zWp+0QIPifRH+B0/zUg7E0fwNHzVkPauzKE1GnfqKypF9bKtIbzlVw2AMnHVfWZJ6nR9lFZ9WnHD0sSuFHrxAzGwNH2UUj1KB9k98Q6P4Gr5BOY6PaXTB6y9NTm7RrY4WoN1bixmOVAJX8Yxy9xLXbNekTT3PXpq2ZarCuNOMBgp3ckrjnjhzgWNfR/Rr5tNS+oY9HZ6pk+wdIQQaqyDwIPIjuIzxlFsfZ2jqsuq6quxUFBDisOBmsJhioOONeePvpu25oNI1W4mnTy7KkLindCh7FU4YgccE8oGOzKdJiwWXBWGouG6dUy4Ac4GN/gMSZ1Og/KE/PG/aS4q2ZSowtNYHcEX/AGmfgNXwVfzF/wBoFJ1Og/KE/PG/aTZVotG5wl28e5dW5P1PLfwGr4Kv5i/7TCzZlLDDU1EemtT+qBEOx2XjTqbq+HAM3XIfWLMtj4rCY+NXpwNWqovLr689V/TB41es5X+VMm2Gq8aLH07dyneQ47DW+Vx6sH0iNPtBgwp1KKruCEdc9Vdw4qM+a2OO43MZwWwcBY3aZH85Ff4yg/bITbA02cilFPeg3D8q4kWhTo7FrznTWELXn+AsPKvPwbe596eHEMAt5AqTsUr+C1N9WOwuLV9otDH5CIF2qr89K9QvfVmt/mOxB9jeyW0QIuz9oV3KTW2cHDKQVZG57rq2Cp9BElSs2ns9iRdSQl6jAJ4LYvwVmOa9x5qeI7QZGy9et9YdQRxZWU4yjqSro2OGQwI4d0Cj2Eudoaxu5ah8pcf6c6ecv0OG9bq7c5DX7o9SNYw/zJ1EBERAREQERECo6W/id57qmb5vH9UdLh/wWo/mLD7AMn6pYa7TC2t6zydHQ+pgQftkHZZ8I0aCzOXo3LB2ht3csHy5gWsSu6Pagvp69/8ACKu5Z/OV+Q/95TLGAiJUDXXXk+DitKwxHW2AuHIOD1aKy5APDeJHLgCOMC3iVPi/UnnrCPi0Vj9Lenvi2/8ALbfoqP2cDPaf4bTfz1n+TZJeuo362XIGR2jI4ceI7RKq/Y17FG8McsjFk3qaiMlSvlBVUkYY8iD6ZL0O0S1dhsUI9RZbAuSMqobK9pBUg+3ECu2XrGu1GntZVTrNBY4AYtjffTtgkgcsyw6Q3muh7QAxqHWYPJtwZxns9cq9h0vXbpa7F3WTZzKcMG4q2nB5eqWHS38S1P8A29v6Jga9llvDNVvAA9VpfNJPw3eBPeldu7SrEMQNRpzhVLE4tXgAOJPoEy0P47qf5rSf60x6VuVpUhS5Go05CggFsWrwBYgZ9ZgbvGzfkuo+an348bN+S6j5qffmPjr/AKbUfMX788O3P+m1P0Y+9Az8at+S6j5tY+15740f8l1H+F+0mo7dHbp9T9Fn7DHj9fgNT9AT9kDb40f8l1H+F+0kXaeqFtbJZpdSEI85VRmUjiGUI5beB4ggHiJs/dAvwOp/N3/UJi/SEcxRfuAqHd6+rCbzBQcPgtxPuQcQMdm2DW6MrYTvEPW7BShDoSvWKrDKHIDAHlwk7Ymqa2it3AD7uLAOQdSVfHo3gZo2J5+q7vCjj6KvP1x0b/Bv3eE6nH0z/rgWsREBOd8ZLpW1SMQCP36pTw3xYp8lffHrEbl3jvnRSr2zsGrVFDZvZXeHkkDeVsbyNkHgSo5YIxwIychD6C6Tq9ImeJfys++BwA3tAB9s6CeKoAAAwAMADsHdPYCIiAiIgIiICU+hbqdRZSeC2ZupPeT+GT1hiG9Ic9xlxIe09ALkxvFHVg1bjmjjkwzz54IPMEiBB1NngtrWH8XtINh7KbBgdYe6thgE+5Kg8iSLkGVej2plup1Ciq7HmnzLR2tUT5w7184do5E4+KGq46W3qh8E69ZV/RGQyf0WA9EDZ0luZNJeyEhhTYQRzXyT5Q9XP2TPWI1OmK6ZBlKwK1AzgDA4DI3sDkMjOJqsXVsCuNMMjBJDuCDz8jhn5ZE0bW6JBXYrailFAW1ACyqPcumckDsIzwHHvIQ/GFfJto6pT2g0V1kesNp8ieDU6ft12sf1Bh+hUJa6fpJS6h1XUMrDII0mowR3j975TM7er+D1J/seo/ZwKHVaigvVi3WMu+3Wfjfm9W2M4HDysSbVqkrpYeD3UU2b2bXO8RvjdD2gsXUcuLchzxJr9I0BUdTqiWJCjwZ1yQCceUB2AmR9sai2+l0FD1Vsu7Y9hUMVbgVRVJIJzjLYxnPHlAx2Vq3uv09joqb+gscAMWxvPpzg5A5ZlttapXQI4yjuqsDyZTzU+gyq2Xpnqv09b7p6vQWICpPHdfTgnBHDlLDpDQbNO9QwGsHVqT7ktwDeznAqLruot1jV7oPV6IZfLKu81il248lBzzHKStd0a69Ny7V6lwSpIBqQZUgjAWscMjvjZWnHhWrVkQA1aXKjiCD1wOciatsbMFKIabr6gbqU3VtJUK9iqQA+8BwPZygYHoag820/1lNDj+7Wp+uefudZf4DR3Du6tqT8u84+yWPiVvyvVfPr/XXB0mpr416gX/yL0UZ9T1Ku77VaBC0em0TMUfTJTaBk12qoJHvkPmuvpUnHbiS/FGi+Co+RZjamn16Gq2vFiEE1uALKW9y68+0cGGVOO3iJoTZb18DptNqQPdBFqc/GXdKk+kED0CBKGxtH8FR8izRrdBoqV601qAhB3aycuwPkLuKf3xt7GAQeM1nT73LZiKcc7DSF+VN4/VMtJsGqp/Cb+pD1hiu6i11UjtYZ4lsc2Y+oLxyG+ixtLpGssGbTvOyKc71tjZFSnt8pgg9knbH0ZporrY7zKg3m9854u3tYkyDpQ2qsW5gVoQ5pVgQbGPDrnB4hQPNB7yT2YuoCIiAiIgIiICIiAiIgIiICIiBp1WlS1d2xFde5hkev1yv8SlfwWp1FQ97vLav+MrEewiW0QKkbMvPPW24/k1UA/KazPU2DUcGw2XkfDWFx8zgn92WsQAERECl2trEGq0lTMFZjfYu8QMhECEDPNs3Lw7sy11TIEY2FQmDvFiAuO3OeGJE2zsarVKFtB8k5VhwZT3js9hBB7pUDoVUT++XX2r71mQD5UUEewiBC6I62uyzT4Yb42YhbeY5sNjqAy73FhmliT/KXvl30xuVNFqGZ1rxTYQzNu4YKSMHsOeU92r0covCZU1mtd1GrwCq+9wQVI4ciOHZiQqehlO8DbZbeAchbCu77d1QSPQTj0QM+j2orfVao1kDydKpQ8GBCM+Sp4gYsAz3hu6buluqSupC7qv8AxOmwCeLHrk8lR2n0TLa/Rqq9+sJeuzABesjJA5ZDAjh34z6Zp2f0TprsFjNZc68VNhXCnvAVRk+vOOyB0ERECHtDZld2CwIdc7roSrpn3rD7OR7QZGWvVpwD1XjsNimt/wCkUyp9irLWIFV1msP8Hp09Jsd/qCrn5Yr2PvMH1FhvYHKqRu1Ie9axzPpcsR2YlrEBERAREQEREBERAREQEREBERAREQEREBERAREQEREBERAREQEREBERAREQEREBERAREQEREBERAREQEREBERAREQEREBERAREQEREBERAREQEREBERAREQEREBERAREQEREBERAREQEREBERAREQEREBERAREQEREBERAREQEREBERAREQEREBERAREQP/2Q=="/>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3" name="ZoneTexte 12"/>
          <p:cNvSpPr txBox="1"/>
          <p:nvPr/>
        </p:nvSpPr>
        <p:spPr>
          <a:xfrm>
            <a:off x="188640" y="755576"/>
            <a:ext cx="6336704" cy="1345048"/>
          </a:xfrm>
          <a:prstGeom prst="rect">
            <a:avLst/>
          </a:prstGeom>
          <a:solidFill>
            <a:schemeClr val="bg1"/>
          </a:solidFill>
          <a:ln w="6350">
            <a:solidFill>
              <a:schemeClr val="accent1"/>
            </a:solidFill>
            <a:prstDash val="dash"/>
          </a:ln>
          <a:effectLst>
            <a:outerShdw blurRad="50800" dist="38100" dir="2700000" algn="tl" rotWithShape="0">
              <a:prstClr val="black">
                <a:alpha val="40000"/>
              </a:prstClr>
            </a:outerShdw>
          </a:effectLst>
        </p:spPr>
        <p:txBody>
          <a:bodyPr wrap="square" rtlCol="0">
            <a:spAutoFit/>
          </a:bodyPr>
          <a:lstStyle/>
          <a:p>
            <a:pPr algn="just">
              <a:lnSpc>
                <a:spcPct val="150000"/>
              </a:lnSpc>
            </a:pPr>
            <a:r>
              <a:rPr lang="fr-FR" sz="1400" dirty="0" smtClean="0">
                <a:latin typeface="Arial" pitchFamily="34" charset="0"/>
                <a:cs typeface="Arial" pitchFamily="34" charset="0"/>
              </a:rPr>
              <a:t>Dans la famille des instruments à ………………., il y a aussi les </a:t>
            </a:r>
            <a:r>
              <a:rPr lang="fr-FR" sz="1400" b="1" dirty="0" smtClean="0">
                <a:latin typeface="Arial" pitchFamily="34" charset="0"/>
                <a:cs typeface="Arial" pitchFamily="34" charset="0"/>
              </a:rPr>
              <a:t>bois</a:t>
            </a:r>
            <a:r>
              <a:rPr lang="fr-FR" sz="1400" dirty="0" smtClean="0">
                <a:latin typeface="Arial" pitchFamily="34" charset="0"/>
                <a:cs typeface="Arial" pitchFamily="34" charset="0"/>
              </a:rPr>
              <a:t>. On les appelle ainsi car au début, ils étaient fabriqués avec du bois. </a:t>
            </a:r>
          </a:p>
          <a:p>
            <a:pPr algn="just">
              <a:lnSpc>
                <a:spcPct val="150000"/>
              </a:lnSpc>
            </a:pPr>
            <a:r>
              <a:rPr lang="fr-FR" sz="1400" dirty="0" smtClean="0">
                <a:latin typeface="Arial" pitchFamily="34" charset="0"/>
                <a:cs typeface="Arial" pitchFamily="34" charset="0"/>
              </a:rPr>
              <a:t>Pour émettre un son, on doit souffler sur un </a:t>
            </a:r>
            <a:r>
              <a:rPr lang="fr-FR" sz="1400" b="1" dirty="0" smtClean="0">
                <a:latin typeface="Arial" pitchFamily="34" charset="0"/>
                <a:cs typeface="Arial" pitchFamily="34" charset="0"/>
              </a:rPr>
              <a:t>biseau</a:t>
            </a:r>
            <a:r>
              <a:rPr lang="fr-FR" sz="1400" dirty="0" smtClean="0">
                <a:latin typeface="Arial" pitchFamily="34" charset="0"/>
                <a:cs typeface="Arial" pitchFamily="34" charset="0"/>
              </a:rPr>
              <a:t> (pour les flûtes) ou bien à l’aide d’une </a:t>
            </a:r>
            <a:r>
              <a:rPr lang="fr-FR" sz="1400" b="1" dirty="0" smtClean="0">
                <a:latin typeface="Arial" pitchFamily="34" charset="0"/>
                <a:cs typeface="Arial" pitchFamily="34" charset="0"/>
              </a:rPr>
              <a:t>anche</a:t>
            </a:r>
            <a:r>
              <a:rPr lang="fr-FR" sz="1400" dirty="0" smtClean="0">
                <a:latin typeface="Arial" pitchFamily="34" charset="0"/>
                <a:cs typeface="Arial" pitchFamily="34" charset="0"/>
              </a:rPr>
              <a:t>.</a:t>
            </a:r>
            <a:endParaRPr lang="fr-FR" sz="1400" dirty="0">
              <a:latin typeface="Arial" pitchFamily="34" charset="0"/>
              <a:cs typeface="Arial" pitchFamily="34" charset="0"/>
            </a:endParaRPr>
          </a:p>
        </p:txBody>
      </p:sp>
      <p:sp>
        <p:nvSpPr>
          <p:cNvPr id="16" name="ZoneTexte 15"/>
          <p:cNvSpPr txBox="1"/>
          <p:nvPr/>
        </p:nvSpPr>
        <p:spPr>
          <a:xfrm>
            <a:off x="476672" y="2267744"/>
            <a:ext cx="5472608" cy="1021883"/>
          </a:xfrm>
          <a:prstGeom prst="rect">
            <a:avLst/>
          </a:prstGeom>
          <a:noFill/>
        </p:spPr>
        <p:txBody>
          <a:bodyPr wrap="square" rtlCol="0">
            <a:spAutoFit/>
          </a:bodyPr>
          <a:lstStyle/>
          <a:p>
            <a:pPr algn="just">
              <a:lnSpc>
                <a:spcPct val="150000"/>
              </a:lnSpc>
            </a:pPr>
            <a:r>
              <a:rPr lang="fr-FR" sz="1400" dirty="0" smtClean="0">
                <a:latin typeface="Arial" pitchFamily="34" charset="0"/>
                <a:cs typeface="Arial" pitchFamily="34" charset="0"/>
              </a:rPr>
              <a:t>Dans un orchestre symphonique, on trouve des </a:t>
            </a:r>
            <a:r>
              <a:rPr lang="fr-FR" sz="1400" b="1" dirty="0" smtClean="0">
                <a:latin typeface="Arial" pitchFamily="34" charset="0"/>
                <a:cs typeface="Arial" pitchFamily="34" charset="0"/>
              </a:rPr>
              <a:t>flûtes traversières</a:t>
            </a:r>
            <a:r>
              <a:rPr lang="fr-FR" sz="1400" dirty="0" smtClean="0">
                <a:latin typeface="Arial" pitchFamily="34" charset="0"/>
                <a:cs typeface="Arial" pitchFamily="34" charset="0"/>
              </a:rPr>
              <a:t>, des </a:t>
            </a:r>
            <a:r>
              <a:rPr lang="fr-FR" sz="1400" b="1" dirty="0" smtClean="0">
                <a:latin typeface="Arial" pitchFamily="34" charset="0"/>
                <a:cs typeface="Arial" pitchFamily="34" charset="0"/>
              </a:rPr>
              <a:t>hautbois</a:t>
            </a:r>
            <a:r>
              <a:rPr lang="fr-FR" sz="1400" dirty="0" smtClean="0">
                <a:latin typeface="Arial" pitchFamily="34" charset="0"/>
                <a:cs typeface="Arial" pitchFamily="34" charset="0"/>
              </a:rPr>
              <a:t>, des </a:t>
            </a:r>
            <a:r>
              <a:rPr lang="fr-FR" sz="1400" b="1" dirty="0" smtClean="0">
                <a:latin typeface="Arial" pitchFamily="34" charset="0"/>
                <a:cs typeface="Arial" pitchFamily="34" charset="0"/>
              </a:rPr>
              <a:t>clarinettes</a:t>
            </a:r>
            <a:r>
              <a:rPr lang="fr-FR" sz="1400" dirty="0" smtClean="0">
                <a:latin typeface="Arial" pitchFamily="34" charset="0"/>
                <a:cs typeface="Arial" pitchFamily="34" charset="0"/>
              </a:rPr>
              <a:t>, des </a:t>
            </a:r>
            <a:r>
              <a:rPr lang="fr-FR" sz="1400" b="1" dirty="0" smtClean="0">
                <a:latin typeface="Arial" pitchFamily="34" charset="0"/>
                <a:cs typeface="Arial" pitchFamily="34" charset="0"/>
              </a:rPr>
              <a:t>bassons</a:t>
            </a:r>
            <a:r>
              <a:rPr lang="fr-FR" sz="1400" dirty="0" smtClean="0">
                <a:latin typeface="Arial" pitchFamily="34" charset="0"/>
                <a:cs typeface="Arial" pitchFamily="34" charset="0"/>
              </a:rPr>
              <a:t>. Mais il existe beaucoup d’autres instruments de la famille des bois.</a:t>
            </a:r>
          </a:p>
        </p:txBody>
      </p:sp>
      <p:sp>
        <p:nvSpPr>
          <p:cNvPr id="17" name="Rectangle à coins arrondis 16"/>
          <p:cNvSpPr/>
          <p:nvPr/>
        </p:nvSpPr>
        <p:spPr>
          <a:xfrm>
            <a:off x="2492896" y="3347864"/>
            <a:ext cx="1584176" cy="504056"/>
          </a:xfrm>
          <a:prstGeom prst="round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solidFill>
                  <a:schemeClr val="tx1"/>
                </a:solidFill>
                <a:latin typeface="Arial" pitchFamily="34" charset="0"/>
                <a:cs typeface="Arial" pitchFamily="34" charset="0"/>
              </a:rPr>
              <a:t>Les flûtes</a:t>
            </a:r>
          </a:p>
        </p:txBody>
      </p:sp>
      <p:pic>
        <p:nvPicPr>
          <p:cNvPr id="2050" name="Picture 2" descr="http://dictionnaire.metronimo.com/img/flute1.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60648" y="3419872"/>
            <a:ext cx="986792" cy="2016224"/>
          </a:xfrm>
          <a:prstGeom prst="rect">
            <a:avLst/>
          </a:prstGeom>
          <a:ln>
            <a:noFill/>
          </a:ln>
          <a:effectLst>
            <a:outerShdw blurRad="292100" dist="139700" dir="2700000" algn="tl" rotWithShape="0">
              <a:srgbClr val="333333">
                <a:alpha val="65000"/>
              </a:srgbClr>
            </a:outerShdw>
          </a:effectLst>
        </p:spPr>
      </p:pic>
      <p:sp>
        <p:nvSpPr>
          <p:cNvPr id="19" name="ZoneTexte 18"/>
          <p:cNvSpPr txBox="1"/>
          <p:nvPr/>
        </p:nvSpPr>
        <p:spPr>
          <a:xfrm>
            <a:off x="1268760" y="3923928"/>
            <a:ext cx="5112568" cy="954107"/>
          </a:xfrm>
          <a:prstGeom prst="rect">
            <a:avLst/>
          </a:prstGeom>
          <a:noFill/>
        </p:spPr>
        <p:txBody>
          <a:bodyPr wrap="square" rtlCol="0">
            <a:spAutoFit/>
          </a:bodyPr>
          <a:lstStyle/>
          <a:p>
            <a:r>
              <a:rPr lang="fr-FR" sz="1400" dirty="0" smtClean="0">
                <a:latin typeface="Arial" pitchFamily="34" charset="0"/>
                <a:cs typeface="Arial" pitchFamily="34" charset="0"/>
              </a:rPr>
              <a:t>Les </a:t>
            </a:r>
            <a:r>
              <a:rPr lang="fr-FR" sz="1400" b="1" dirty="0" smtClean="0">
                <a:latin typeface="Arial" pitchFamily="34" charset="0"/>
                <a:cs typeface="Arial" pitchFamily="34" charset="0"/>
              </a:rPr>
              <a:t>flûtes à bec </a:t>
            </a:r>
            <a:r>
              <a:rPr lang="fr-FR" sz="1400" dirty="0" smtClean="0">
                <a:latin typeface="Arial" pitchFamily="34" charset="0"/>
                <a:cs typeface="Arial" pitchFamily="34" charset="0"/>
              </a:rPr>
              <a:t>existent depuis très longtemps. On souffle dedans grâce au bec. L’air passe dans un biseau et c’est ce qui produit le son. Plus la flûte est grande, plus elle produit un son grave.</a:t>
            </a:r>
            <a:endParaRPr lang="fr-FR" sz="1400" dirty="0">
              <a:latin typeface="Arial" pitchFamily="34" charset="0"/>
              <a:cs typeface="Arial" pitchFamily="34" charset="0"/>
            </a:endParaRPr>
          </a:p>
        </p:txBody>
      </p:sp>
      <p:pic>
        <p:nvPicPr>
          <p:cNvPr id="2052" name="Picture 4" descr="http://static.skynetblogs.be/media/127560/dyn007_original_555_270_pjpeg_2625226_41f8e191f23fd626dbddd1de1e092eda.jpg"/>
          <p:cNvPicPr>
            <a:picLocks noChangeAspect="1" noChangeArrowheads="1"/>
          </p:cNvPicPr>
          <p:nvPr/>
        </p:nvPicPr>
        <p:blipFill>
          <a:blip r:embed="rId4" cstate="print"/>
          <a:srcRect/>
          <a:stretch>
            <a:fillRect/>
          </a:stretch>
        </p:blipFill>
        <p:spPr bwMode="auto">
          <a:xfrm>
            <a:off x="2269492" y="4572000"/>
            <a:ext cx="4588508" cy="2232248"/>
          </a:xfrm>
          <a:prstGeom prst="rect">
            <a:avLst/>
          </a:prstGeom>
          <a:noFill/>
        </p:spPr>
      </p:pic>
      <p:sp>
        <p:nvSpPr>
          <p:cNvPr id="23" name="ZoneTexte 22"/>
          <p:cNvSpPr txBox="1"/>
          <p:nvPr/>
        </p:nvSpPr>
        <p:spPr>
          <a:xfrm>
            <a:off x="188640" y="5508104"/>
            <a:ext cx="2160240" cy="1384995"/>
          </a:xfrm>
          <a:prstGeom prst="rect">
            <a:avLst/>
          </a:prstGeom>
          <a:noFill/>
        </p:spPr>
        <p:txBody>
          <a:bodyPr wrap="square" rtlCol="0">
            <a:spAutoFit/>
          </a:bodyPr>
          <a:lstStyle/>
          <a:p>
            <a:pPr algn="just"/>
            <a:r>
              <a:rPr lang="fr-FR" sz="1400" dirty="0" smtClean="0">
                <a:latin typeface="Arial" pitchFamily="34" charset="0"/>
                <a:cs typeface="Arial" pitchFamily="34" charset="0"/>
              </a:rPr>
              <a:t>La </a:t>
            </a:r>
            <a:r>
              <a:rPr lang="fr-FR" sz="1400" b="1" dirty="0" smtClean="0">
                <a:latin typeface="Arial" pitchFamily="34" charset="0"/>
                <a:cs typeface="Arial" pitchFamily="34" charset="0"/>
              </a:rPr>
              <a:t>flûte traversière </a:t>
            </a:r>
            <a:r>
              <a:rPr lang="fr-FR" sz="1400" dirty="0" smtClean="0">
                <a:latin typeface="Arial" pitchFamily="34" charset="0"/>
                <a:cs typeface="Arial" pitchFamily="34" charset="0"/>
              </a:rPr>
              <a:t>est un instrument de l’orchestre symphonique. On souffle dedans grâce à une embouchure. Elle est faite en métal. </a:t>
            </a:r>
          </a:p>
        </p:txBody>
      </p:sp>
      <p:sp>
        <p:nvSpPr>
          <p:cNvPr id="26" name="Nuage 25"/>
          <p:cNvSpPr/>
          <p:nvPr/>
        </p:nvSpPr>
        <p:spPr>
          <a:xfrm>
            <a:off x="0" y="6876256"/>
            <a:ext cx="2636912" cy="936104"/>
          </a:xfrm>
          <a:prstGeom prst="cloud">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latin typeface="Arial" pitchFamily="34" charset="0"/>
                <a:cs typeface="Arial" pitchFamily="34" charset="0"/>
              </a:rPr>
              <a:t>Des flûtes dans le monde entier</a:t>
            </a:r>
            <a:r>
              <a:rPr lang="fr-FR" dirty="0" smtClean="0">
                <a:solidFill>
                  <a:schemeClr val="tx1"/>
                </a:solidFill>
              </a:rPr>
              <a:t>…</a:t>
            </a:r>
            <a:endParaRPr lang="fr-FR" dirty="0">
              <a:solidFill>
                <a:schemeClr val="tx1"/>
              </a:solidFill>
            </a:endParaRPr>
          </a:p>
        </p:txBody>
      </p:sp>
      <p:pic>
        <p:nvPicPr>
          <p:cNvPr id="2054" name="Picture 6" descr="http://www.terre-des-andes.com/image/cache/data/Musique/Flute%20de%20pan/Antara_flute_de_pain_en_bambou_terre_des_andes-900x900.jpg"/>
          <p:cNvPicPr>
            <a:picLocks noChangeAspect="1" noChangeArrowheads="1"/>
          </p:cNvPicPr>
          <p:nvPr/>
        </p:nvPicPr>
        <p:blipFill>
          <a:blip r:embed="rId5" cstate="print"/>
          <a:srcRect/>
          <a:stretch>
            <a:fillRect/>
          </a:stretch>
        </p:blipFill>
        <p:spPr bwMode="auto">
          <a:xfrm>
            <a:off x="404664" y="7827589"/>
            <a:ext cx="1316411" cy="1316411"/>
          </a:xfrm>
          <a:prstGeom prst="rect">
            <a:avLst/>
          </a:prstGeom>
          <a:noFill/>
        </p:spPr>
      </p:pic>
      <p:pic>
        <p:nvPicPr>
          <p:cNvPr id="2056" name="Picture 8" descr="http://danses-orientales.wifeo.com/images/n/ney/ney10.jpg"/>
          <p:cNvPicPr>
            <a:picLocks noChangeAspect="1" noChangeArrowheads="1"/>
          </p:cNvPicPr>
          <p:nvPr/>
        </p:nvPicPr>
        <p:blipFill>
          <a:blip r:embed="rId6" cstate="print"/>
          <a:srcRect t="5717" b="8534"/>
          <a:stretch>
            <a:fillRect/>
          </a:stretch>
        </p:blipFill>
        <p:spPr bwMode="auto">
          <a:xfrm>
            <a:off x="5085184" y="7812360"/>
            <a:ext cx="1527451" cy="1080120"/>
          </a:xfrm>
          <a:prstGeom prst="rect">
            <a:avLst/>
          </a:prstGeom>
          <a:noFill/>
        </p:spPr>
      </p:pic>
      <p:pic>
        <p:nvPicPr>
          <p:cNvPr id="2058" name="Picture 10" descr="http://images.thomann.de/pics/prod/270413.jpg"/>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708920" y="6948264"/>
            <a:ext cx="1808266" cy="1199407"/>
          </a:xfrm>
          <a:prstGeom prst="rect">
            <a:avLst/>
          </a:prstGeom>
          <a:ln>
            <a:noFill/>
          </a:ln>
          <a:effectLst>
            <a:outerShdw blurRad="292100" dist="139700" dir="2700000" algn="tl" rotWithShape="0">
              <a:srgbClr val="333333">
                <a:alpha val="65000"/>
              </a:srgbClr>
            </a:outerShdw>
          </a:effectLst>
        </p:spPr>
      </p:pic>
      <p:sp>
        <p:nvSpPr>
          <p:cNvPr id="28" name="Carré corné 27"/>
          <p:cNvSpPr/>
          <p:nvPr/>
        </p:nvSpPr>
        <p:spPr>
          <a:xfrm>
            <a:off x="1052736" y="8604448"/>
            <a:ext cx="1368152" cy="360040"/>
          </a:xfrm>
          <a:prstGeom prst="foldedCorner">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fr-FR" sz="1100" dirty="0" smtClean="0">
                <a:solidFill>
                  <a:schemeClr val="tx1"/>
                </a:solidFill>
              </a:rPr>
              <a:t>Flûte de Pan (Amérique du Sud)</a:t>
            </a:r>
            <a:endParaRPr lang="fr-FR" sz="1100" dirty="0">
              <a:solidFill>
                <a:schemeClr val="tx1"/>
              </a:solidFill>
            </a:endParaRPr>
          </a:p>
        </p:txBody>
      </p:sp>
      <p:sp>
        <p:nvSpPr>
          <p:cNvPr id="29" name="Carré corné 28"/>
          <p:cNvSpPr/>
          <p:nvPr/>
        </p:nvSpPr>
        <p:spPr>
          <a:xfrm>
            <a:off x="4581128" y="7020272"/>
            <a:ext cx="1080120" cy="504056"/>
          </a:xfrm>
          <a:prstGeom prst="foldedCorner">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Ocarina (Afrique)</a:t>
            </a:r>
            <a:endParaRPr lang="fr-FR" sz="1100" dirty="0">
              <a:solidFill>
                <a:schemeClr val="tx1"/>
              </a:solidFill>
            </a:endParaRPr>
          </a:p>
        </p:txBody>
      </p:sp>
      <p:sp>
        <p:nvSpPr>
          <p:cNvPr id="21" name="Rectangle 20"/>
          <p:cNvSpPr/>
          <p:nvPr/>
        </p:nvSpPr>
        <p:spPr>
          <a:xfrm>
            <a:off x="5085184" y="7668344"/>
            <a:ext cx="45719" cy="1403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6597352" y="7668344"/>
            <a:ext cx="45719" cy="1403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Carré corné 29"/>
          <p:cNvSpPr/>
          <p:nvPr/>
        </p:nvSpPr>
        <p:spPr>
          <a:xfrm>
            <a:off x="5805264" y="8532440"/>
            <a:ext cx="864096" cy="432048"/>
          </a:xfrm>
          <a:prstGeom prst="foldedCorner">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Ney (Asie)</a:t>
            </a:r>
            <a:endParaRPr lang="fr-FR" sz="1100" dirty="0">
              <a:solidFill>
                <a:schemeClr val="tx1"/>
              </a:solidFill>
            </a:endParaRPr>
          </a:p>
        </p:txBody>
      </p:sp>
      <p:sp>
        <p:nvSpPr>
          <p:cNvPr id="24" name="ZoneTexte 23"/>
          <p:cNvSpPr txBox="1"/>
          <p:nvPr/>
        </p:nvSpPr>
        <p:spPr>
          <a:xfrm>
            <a:off x="2564904" y="8872735"/>
            <a:ext cx="2708920" cy="307777"/>
          </a:xfrm>
          <a:prstGeom prst="rect">
            <a:avLst/>
          </a:prstGeom>
          <a:noFill/>
        </p:spPr>
        <p:txBody>
          <a:bodyPr wrap="square" rtlCol="0">
            <a:spAutoFit/>
          </a:bodyPr>
          <a:lstStyle/>
          <a:p>
            <a:r>
              <a:rPr lang="fr-FR" sz="1400" dirty="0" smtClean="0">
                <a:latin typeface="French Script MT" pitchFamily="66" charset="0"/>
              </a:rPr>
              <a:t>http://</a:t>
            </a:r>
            <a:r>
              <a:rPr lang="fr-FR" sz="1400" dirty="0" smtClean="0">
                <a:latin typeface="French Script MT" pitchFamily="66" charset="0"/>
              </a:rPr>
              <a:t>www.laclassedestef.fr   Auteur </a:t>
            </a:r>
            <a:r>
              <a:rPr lang="fr-FR" sz="1400" dirty="0" smtClean="0">
                <a:latin typeface="French Script MT" pitchFamily="66" charset="0"/>
              </a:rPr>
              <a:t>: Elise</a:t>
            </a:r>
            <a:endParaRPr lang="fr-FR" sz="1400" dirty="0">
              <a:latin typeface="French Script MT"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www.musicologie.org/sites/h/hautbois_02.gif"/>
          <p:cNvPicPr>
            <a:picLocks noChangeAspect="1" noChangeArrowheads="1"/>
          </p:cNvPicPr>
          <p:nvPr/>
        </p:nvPicPr>
        <p:blipFill>
          <a:blip r:embed="rId3" cstate="print"/>
          <a:srcRect/>
          <a:stretch>
            <a:fillRect/>
          </a:stretch>
        </p:blipFill>
        <p:spPr bwMode="auto">
          <a:xfrm>
            <a:off x="764704" y="1763688"/>
            <a:ext cx="2132856" cy="1621963"/>
          </a:xfrm>
          <a:prstGeom prst="rect">
            <a:avLst/>
          </a:prstGeom>
          <a:noFill/>
        </p:spPr>
      </p:pic>
      <p:sp>
        <p:nvSpPr>
          <p:cNvPr id="7" name="ZoneTexte 6"/>
          <p:cNvSpPr txBox="1"/>
          <p:nvPr/>
        </p:nvSpPr>
        <p:spPr>
          <a:xfrm>
            <a:off x="2681536" y="1763688"/>
            <a:ext cx="4176464" cy="1443152"/>
          </a:xfrm>
          <a:prstGeom prst="rect">
            <a:avLst/>
          </a:prstGeom>
          <a:noFill/>
        </p:spPr>
        <p:txBody>
          <a:bodyPr wrap="square" rtlCol="0">
            <a:spAutoFit/>
          </a:bodyPr>
          <a:lstStyle/>
          <a:p>
            <a:pPr algn="just">
              <a:lnSpc>
                <a:spcPct val="150000"/>
              </a:lnSpc>
            </a:pPr>
            <a:r>
              <a:rPr lang="fr-FR" sz="1200" dirty="0" smtClean="0">
                <a:latin typeface="Arial" pitchFamily="34" charset="0"/>
                <a:cs typeface="Arial" pitchFamily="34" charset="0"/>
              </a:rPr>
              <a:t>Le </a:t>
            </a:r>
            <a:r>
              <a:rPr lang="fr-FR" sz="1200" b="1" dirty="0" smtClean="0">
                <a:latin typeface="Arial" pitchFamily="34" charset="0"/>
                <a:cs typeface="Arial" pitchFamily="34" charset="0"/>
              </a:rPr>
              <a:t>hautbois </a:t>
            </a:r>
            <a:r>
              <a:rPr lang="fr-FR" sz="1200" dirty="0" smtClean="0">
                <a:latin typeface="Arial" pitchFamily="34" charset="0"/>
                <a:cs typeface="Arial" pitchFamily="34" charset="0"/>
              </a:rPr>
              <a:t>est un instrument dont le son est aigu, comme la flûte traversière. On fait vibrer ses lèvres sur une </a:t>
            </a:r>
            <a:r>
              <a:rPr lang="fr-FR" sz="1200" b="1" dirty="0" smtClean="0">
                <a:latin typeface="Arial" pitchFamily="34" charset="0"/>
                <a:cs typeface="Arial" pitchFamily="34" charset="0"/>
              </a:rPr>
              <a:t>anche</a:t>
            </a:r>
            <a:r>
              <a:rPr lang="fr-FR" sz="1200" dirty="0" smtClean="0">
                <a:latin typeface="Arial" pitchFamily="34" charset="0"/>
                <a:cs typeface="Arial" pitchFamily="34" charset="0"/>
              </a:rPr>
              <a:t> (un bout de roseau). Il est fabriqué avec un bois très solide et noir, l</a:t>
            </a:r>
            <a:r>
              <a:rPr lang="fr-FR" sz="1200" b="1" dirty="0" smtClean="0">
                <a:latin typeface="Arial" pitchFamily="34" charset="0"/>
                <a:cs typeface="Arial" pitchFamily="34" charset="0"/>
              </a:rPr>
              <a:t>’ébène</a:t>
            </a:r>
            <a:r>
              <a:rPr lang="fr-FR" sz="1200" dirty="0" smtClean="0">
                <a:latin typeface="Arial" pitchFamily="34" charset="0"/>
                <a:cs typeface="Arial" pitchFamily="34" charset="0"/>
              </a:rPr>
              <a:t>. C’est l’instrument qui joue le rôle du canard, dans Pierre et le Loup. </a:t>
            </a:r>
            <a:endParaRPr lang="fr-FR" sz="1200" dirty="0">
              <a:latin typeface="Arial" pitchFamily="34" charset="0"/>
              <a:cs typeface="Arial" pitchFamily="34" charset="0"/>
            </a:endParaRPr>
          </a:p>
        </p:txBody>
      </p:sp>
      <p:pic>
        <p:nvPicPr>
          <p:cNvPr id="17412" name="Picture 4" descr="http://decouvrir.la.musique.online.fr/images/v_vp_clarinette.jpg"/>
          <p:cNvPicPr>
            <a:picLocks noChangeAspect="1" noChangeArrowheads="1"/>
          </p:cNvPicPr>
          <p:nvPr/>
        </p:nvPicPr>
        <p:blipFill>
          <a:blip r:embed="rId4" cstate="print"/>
          <a:srcRect/>
          <a:stretch>
            <a:fillRect/>
          </a:stretch>
        </p:blipFill>
        <p:spPr bwMode="auto">
          <a:xfrm>
            <a:off x="3329608" y="3275856"/>
            <a:ext cx="3528392" cy="1716516"/>
          </a:xfrm>
          <a:prstGeom prst="rect">
            <a:avLst/>
          </a:prstGeom>
          <a:noFill/>
        </p:spPr>
      </p:pic>
      <p:sp>
        <p:nvSpPr>
          <p:cNvPr id="9" name="ZoneTexte 8"/>
          <p:cNvSpPr txBox="1"/>
          <p:nvPr/>
        </p:nvSpPr>
        <p:spPr>
          <a:xfrm>
            <a:off x="188640" y="3347864"/>
            <a:ext cx="3168352" cy="1166153"/>
          </a:xfrm>
          <a:prstGeom prst="rect">
            <a:avLst/>
          </a:prstGeom>
          <a:noFill/>
        </p:spPr>
        <p:txBody>
          <a:bodyPr wrap="square" rtlCol="0">
            <a:spAutoFit/>
          </a:bodyPr>
          <a:lstStyle/>
          <a:p>
            <a:pPr algn="just">
              <a:lnSpc>
                <a:spcPct val="150000"/>
              </a:lnSpc>
            </a:pPr>
            <a:r>
              <a:rPr lang="fr-FR" sz="1200" dirty="0" smtClean="0">
                <a:latin typeface="Arial" pitchFamily="34" charset="0"/>
                <a:cs typeface="Arial" pitchFamily="34" charset="0"/>
              </a:rPr>
              <a:t>La </a:t>
            </a:r>
            <a:r>
              <a:rPr lang="fr-FR" sz="1200" b="1" dirty="0" smtClean="0">
                <a:latin typeface="Arial" pitchFamily="34" charset="0"/>
                <a:cs typeface="Arial" pitchFamily="34" charset="0"/>
              </a:rPr>
              <a:t>clarinette</a:t>
            </a:r>
            <a:r>
              <a:rPr lang="fr-FR" sz="1200" dirty="0" smtClean="0">
                <a:latin typeface="Arial" pitchFamily="34" charset="0"/>
                <a:cs typeface="Arial" pitchFamily="34" charset="0"/>
              </a:rPr>
              <a:t> ressemble au hautbois, mais son anche est simple et le son est plus velouté. C’est elle qui fait le chat, dans Pierre et le Loup.</a:t>
            </a:r>
          </a:p>
        </p:txBody>
      </p:sp>
      <p:pic>
        <p:nvPicPr>
          <p:cNvPr id="17414" name="Picture 6" descr="http://musique.ac-dijon.fr/auditor/9900/nouveau/basson.gif"/>
          <p:cNvPicPr>
            <a:picLocks noChangeAspect="1" noChangeArrowheads="1"/>
          </p:cNvPicPr>
          <p:nvPr/>
        </p:nvPicPr>
        <p:blipFill>
          <a:blip r:embed="rId5" cstate="print"/>
          <a:srcRect/>
          <a:stretch>
            <a:fillRect/>
          </a:stretch>
        </p:blipFill>
        <p:spPr bwMode="auto">
          <a:xfrm>
            <a:off x="260648" y="4499992"/>
            <a:ext cx="1296144" cy="2999410"/>
          </a:xfrm>
          <a:prstGeom prst="rect">
            <a:avLst/>
          </a:prstGeom>
          <a:noFill/>
        </p:spPr>
      </p:pic>
      <p:sp>
        <p:nvSpPr>
          <p:cNvPr id="11" name="ZoneTexte 10"/>
          <p:cNvSpPr txBox="1"/>
          <p:nvPr/>
        </p:nvSpPr>
        <p:spPr>
          <a:xfrm>
            <a:off x="1268760" y="5148064"/>
            <a:ext cx="5400600" cy="612155"/>
          </a:xfrm>
          <a:prstGeom prst="rect">
            <a:avLst/>
          </a:prstGeom>
          <a:noFill/>
        </p:spPr>
        <p:txBody>
          <a:bodyPr wrap="square" rtlCol="0">
            <a:spAutoFit/>
          </a:bodyPr>
          <a:lstStyle/>
          <a:p>
            <a:pPr algn="just">
              <a:lnSpc>
                <a:spcPct val="150000"/>
              </a:lnSpc>
            </a:pPr>
            <a:r>
              <a:rPr lang="fr-FR" sz="1200" dirty="0" smtClean="0">
                <a:latin typeface="Arial" pitchFamily="34" charset="0"/>
                <a:cs typeface="Arial" pitchFamily="34" charset="0"/>
              </a:rPr>
              <a:t>Le son du </a:t>
            </a:r>
            <a:r>
              <a:rPr lang="fr-FR" sz="1200" b="1" dirty="0" smtClean="0">
                <a:latin typeface="Arial" pitchFamily="34" charset="0"/>
                <a:cs typeface="Arial" pitchFamily="34" charset="0"/>
              </a:rPr>
              <a:t>basson </a:t>
            </a:r>
            <a:r>
              <a:rPr lang="fr-FR" sz="1200" dirty="0" smtClean="0">
                <a:latin typeface="Arial" pitchFamily="34" charset="0"/>
                <a:cs typeface="Arial" pitchFamily="34" charset="0"/>
              </a:rPr>
              <a:t>est très </a:t>
            </a:r>
            <a:r>
              <a:rPr lang="fr-FR" sz="1200" b="1" dirty="0" smtClean="0">
                <a:latin typeface="Arial" pitchFamily="34" charset="0"/>
                <a:cs typeface="Arial" pitchFamily="34" charset="0"/>
              </a:rPr>
              <a:t>grave</a:t>
            </a:r>
            <a:r>
              <a:rPr lang="fr-FR" sz="1200" dirty="0" smtClean="0">
                <a:latin typeface="Arial" pitchFamily="34" charset="0"/>
                <a:cs typeface="Arial" pitchFamily="34" charset="0"/>
              </a:rPr>
              <a:t>. Il a une anche double, comme le hautbois. C’est le grand-père, dans Pierre et le Loup. </a:t>
            </a:r>
          </a:p>
        </p:txBody>
      </p:sp>
      <p:pic>
        <p:nvPicPr>
          <p:cNvPr id="17416" name="Picture 8" descr="http://danabreudotcom.files.wordpress.com/2008/05/sax_family.jpg"/>
          <p:cNvPicPr>
            <a:picLocks noChangeAspect="1" noChangeArrowheads="1"/>
          </p:cNvPicPr>
          <p:nvPr/>
        </p:nvPicPr>
        <p:blipFill>
          <a:blip r:embed="rId6" cstate="print"/>
          <a:srcRect/>
          <a:stretch>
            <a:fillRect/>
          </a:stretch>
        </p:blipFill>
        <p:spPr bwMode="auto">
          <a:xfrm>
            <a:off x="3068960" y="5940152"/>
            <a:ext cx="3326482" cy="1968735"/>
          </a:xfrm>
          <a:prstGeom prst="rect">
            <a:avLst/>
          </a:prstGeom>
          <a:noFill/>
        </p:spPr>
      </p:pic>
      <p:sp>
        <p:nvSpPr>
          <p:cNvPr id="13" name="ZoneTexte 12"/>
          <p:cNvSpPr txBox="1"/>
          <p:nvPr/>
        </p:nvSpPr>
        <p:spPr>
          <a:xfrm>
            <a:off x="188640" y="7956376"/>
            <a:ext cx="6480720" cy="889154"/>
          </a:xfrm>
          <a:prstGeom prst="rect">
            <a:avLst/>
          </a:prstGeom>
          <a:noFill/>
        </p:spPr>
        <p:txBody>
          <a:bodyPr wrap="square" rtlCol="0">
            <a:spAutoFit/>
          </a:bodyPr>
          <a:lstStyle/>
          <a:p>
            <a:pPr algn="just">
              <a:lnSpc>
                <a:spcPct val="150000"/>
              </a:lnSpc>
            </a:pPr>
            <a:r>
              <a:rPr lang="fr-FR" sz="1200" dirty="0" smtClean="0">
                <a:latin typeface="Arial" pitchFamily="34" charset="0"/>
                <a:cs typeface="Arial" pitchFamily="34" charset="0"/>
              </a:rPr>
              <a:t>Le </a:t>
            </a:r>
            <a:r>
              <a:rPr lang="fr-FR" sz="1200" b="1" dirty="0" smtClean="0">
                <a:latin typeface="Arial" pitchFamily="34" charset="0"/>
                <a:cs typeface="Arial" pitchFamily="34" charset="0"/>
              </a:rPr>
              <a:t>saxophone</a:t>
            </a:r>
            <a:r>
              <a:rPr lang="fr-FR" sz="1200" dirty="0" smtClean="0">
                <a:latin typeface="Arial" pitchFamily="34" charset="0"/>
                <a:cs typeface="Arial" pitchFamily="34" charset="0"/>
              </a:rPr>
              <a:t> est en métal mais il fait quand même partie des bois car il a une anche. Il ne fait pas partie de l’orchestre symphonique. On l’utilise plutôt en </a:t>
            </a:r>
            <a:r>
              <a:rPr lang="fr-FR" sz="1200" b="1" dirty="0" smtClean="0">
                <a:latin typeface="Arial" pitchFamily="34" charset="0"/>
                <a:cs typeface="Arial" pitchFamily="34" charset="0"/>
              </a:rPr>
              <a:t>jazz.</a:t>
            </a:r>
            <a:r>
              <a:rPr lang="fr-FR" sz="1200" dirty="0" smtClean="0">
                <a:latin typeface="Arial" pitchFamily="34" charset="0"/>
                <a:cs typeface="Arial" pitchFamily="34" charset="0"/>
              </a:rPr>
              <a:t> Comme pour la flûte traversière, il existe plusieurs taille de saxophone, suivant que le son est aigu ou grave.</a:t>
            </a:r>
            <a:endParaRPr lang="fr-FR" sz="1200" dirty="0">
              <a:latin typeface="Arial" pitchFamily="34" charset="0"/>
              <a:cs typeface="Arial" pitchFamily="34" charset="0"/>
            </a:endParaRPr>
          </a:p>
        </p:txBody>
      </p:sp>
      <p:sp>
        <p:nvSpPr>
          <p:cNvPr id="14" name="ZoneTexte 13"/>
          <p:cNvSpPr txBox="1"/>
          <p:nvPr/>
        </p:nvSpPr>
        <p:spPr>
          <a:xfrm>
            <a:off x="188640" y="755576"/>
            <a:ext cx="6480720" cy="889154"/>
          </a:xfrm>
          <a:prstGeom prst="rect">
            <a:avLst/>
          </a:prstGeom>
          <a:solidFill>
            <a:schemeClr val="bg1"/>
          </a:solidFill>
          <a:ln w="6350">
            <a:solidFill>
              <a:schemeClr val="accent1"/>
            </a:solidFill>
            <a:prstDash val="dash"/>
          </a:ln>
          <a:effectLst>
            <a:outerShdw blurRad="50800" dist="38100" dir="2700000" algn="tl" rotWithShape="0">
              <a:prstClr val="black">
                <a:alpha val="40000"/>
              </a:prstClr>
            </a:outerShdw>
          </a:effectLst>
        </p:spPr>
        <p:txBody>
          <a:bodyPr wrap="square" rtlCol="0">
            <a:spAutoFit/>
          </a:bodyPr>
          <a:lstStyle/>
          <a:p>
            <a:pPr>
              <a:lnSpc>
                <a:spcPct val="150000"/>
              </a:lnSpc>
            </a:pPr>
            <a:r>
              <a:rPr lang="fr-FR" sz="1200" dirty="0" smtClean="0">
                <a:latin typeface="Arial" pitchFamily="34" charset="0"/>
                <a:cs typeface="Arial" pitchFamily="34" charset="0"/>
              </a:rPr>
              <a:t>Beaucoup d’instruments de la famille des bois ont une anche. C’est une petite tige de roseau que l’on doit faire vibrer. L’air passe ensuite à l’intérieur du corps de l’instrument et on fait varier les hauteurs de son en appuyant sur des clés.</a:t>
            </a:r>
            <a:endParaRPr lang="fr-FR" sz="1200" dirty="0">
              <a:latin typeface="Arial" pitchFamily="34" charset="0"/>
              <a:cs typeface="Arial" pitchFamily="34" charset="0"/>
            </a:endParaRPr>
          </a:p>
        </p:txBody>
      </p:sp>
      <p:sp>
        <p:nvSpPr>
          <p:cNvPr id="15" name="Carré corné 14"/>
          <p:cNvSpPr/>
          <p:nvPr/>
        </p:nvSpPr>
        <p:spPr>
          <a:xfrm>
            <a:off x="1124744" y="72008"/>
            <a:ext cx="4680520" cy="467544"/>
          </a:xfrm>
          <a:prstGeom prst="foldedCorner">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tx1"/>
                </a:solidFill>
                <a:latin typeface="1942 report" pitchFamily="1" charset="0"/>
              </a:rPr>
              <a:t>Les bois </a:t>
            </a:r>
            <a:endParaRPr lang="fr-FR" sz="2800" dirty="0">
              <a:solidFill>
                <a:schemeClr val="tx1"/>
              </a:solidFill>
              <a:latin typeface="1942 report" pitchFamily="1" charset="0"/>
            </a:endParaRPr>
          </a:p>
        </p:txBody>
      </p:sp>
      <p:sp>
        <p:nvSpPr>
          <p:cNvPr id="16" name="ZoneTexte 15"/>
          <p:cNvSpPr txBox="1"/>
          <p:nvPr/>
        </p:nvSpPr>
        <p:spPr>
          <a:xfrm>
            <a:off x="4248472" y="8872735"/>
            <a:ext cx="2708920" cy="307777"/>
          </a:xfrm>
          <a:prstGeom prst="rect">
            <a:avLst/>
          </a:prstGeom>
          <a:noFill/>
        </p:spPr>
        <p:txBody>
          <a:bodyPr wrap="square" rtlCol="0">
            <a:spAutoFit/>
          </a:bodyPr>
          <a:lstStyle/>
          <a:p>
            <a:r>
              <a:rPr lang="fr-FR" sz="1400" dirty="0" smtClean="0">
                <a:latin typeface="French Script MT" pitchFamily="66" charset="0"/>
              </a:rPr>
              <a:t>http://</a:t>
            </a:r>
            <a:r>
              <a:rPr lang="fr-FR" sz="1400" dirty="0" smtClean="0">
                <a:latin typeface="French Script MT" pitchFamily="66" charset="0"/>
              </a:rPr>
              <a:t>www.laclassedestef.fr   Auteur </a:t>
            </a:r>
            <a:r>
              <a:rPr lang="fr-FR" sz="1400" dirty="0" smtClean="0">
                <a:latin typeface="French Script MT" pitchFamily="66" charset="0"/>
              </a:rPr>
              <a:t>: Elise</a:t>
            </a:r>
            <a:endParaRPr lang="fr-FR" sz="1400" dirty="0">
              <a:latin typeface="French Script MT" pitchFamily="66"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412</Words>
  <Application>Microsoft Office PowerPoint</Application>
  <PresentationFormat>Affichage à l'écran (4:3)</PresentationFormat>
  <Paragraphs>21</Paragraphs>
  <Slides>2</Slides>
  <Notes>2</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Diapositive 1</vt:lpstr>
      <vt:lpstr>Diapositive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Paul</dc:creator>
  <cp:lastModifiedBy>Stéphanie</cp:lastModifiedBy>
  <cp:revision>15</cp:revision>
  <dcterms:created xsi:type="dcterms:W3CDTF">2014-09-09T18:39:24Z</dcterms:created>
  <dcterms:modified xsi:type="dcterms:W3CDTF">2014-10-04T18:25:33Z</dcterms:modified>
</cp:coreProperties>
</file>