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43"/>
    <a:srgbClr val="FF9966"/>
    <a:srgbClr val="FFCC66"/>
    <a:srgbClr val="FFCC99"/>
    <a:srgbClr val="FFFF99"/>
    <a:srgbClr val="CCFF99"/>
    <a:srgbClr val="99CCFF"/>
    <a:srgbClr val="FFFF66"/>
    <a:srgbClr val="FFFFCC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43D3-E206-44C2-BC50-92CE6B8D4A66}" type="datetimeFigureOut">
              <a:rPr lang="fr-FR" smtClean="0"/>
              <a:pPr/>
              <a:t>14/07/2016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8572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14297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79443">
              <a:alpha val="69804"/>
            </a:srgbClr>
          </a:solidFill>
          <a:ln w="9525">
            <a:solidFill>
              <a:srgbClr val="F7944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0023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rgbClr val="FFCC6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71474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rgbClr val="FFCC6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85748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200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rgbClr val="FF996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00102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28651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rgbClr val="FF996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14376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79443">
              <a:alpha val="69804"/>
            </a:srgbClr>
          </a:solidFill>
          <a:ln w="9525">
            <a:solidFill>
              <a:srgbClr val="F7944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2925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rgbClr val="FFCC6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000232" y="142852"/>
            <a:ext cx="51435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Programmation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 2016-2017</a:t>
            </a:r>
            <a:endParaRPr kumimoji="0" lang="fr-FR" sz="2800" b="1" i="0" u="none" strike="noStrike" cap="none" normalizeH="0" baseline="0" dirty="0" smtClean="0">
              <a:ln>
                <a:noFill/>
              </a:ln>
              <a:latin typeface="A Gentle Touch" pitchFamily="2" charset="0"/>
              <a:ea typeface="A Gentle Touch" pitchFamily="2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85720" y="285728"/>
            <a:ext cx="1714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cs typeface="Arial" pitchFamily="34" charset="0"/>
              </a:rPr>
              <a:t>CE2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143768" y="285728"/>
            <a:ext cx="17145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cs typeface="Arial" pitchFamily="34" charset="0"/>
              </a:rPr>
              <a:t>Français</a:t>
            </a:r>
            <a:endParaRPr kumimoji="0" lang="fr-FR" sz="1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142844" y="928670"/>
          <a:ext cx="885902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064"/>
                <a:gridCol w="1987461"/>
                <a:gridCol w="1935498"/>
                <a:gridCol w="1935499"/>
                <a:gridCol w="1935498"/>
              </a:tblGrid>
              <a:tr h="285752"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GRAMMAIRE</a:t>
                      </a:r>
                      <a:endParaRPr lang="fr-FR" sz="1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GRAMMAIRE DU VERBE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ORTHOGRAPHE LEXICALE</a:t>
                      </a:r>
                      <a:r>
                        <a:rPr lang="fr-FR" sz="10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- GRAMMATICALE</a:t>
                      </a:r>
                      <a:endParaRPr lang="fr-FR" sz="10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LEXIQUE</a:t>
                      </a:r>
                      <a:endParaRPr lang="fr-FR" sz="1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1</a:t>
                      </a:r>
                      <a:endParaRPr lang="fr-FR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Courier New" pitchFamily="49" charset="0"/>
                        <a:buNone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 </a:t>
                      </a:r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</a:rPr>
                        <a:t>La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</a:rPr>
                        <a:t> phrase</a:t>
                      </a:r>
                    </a:p>
                    <a:p>
                      <a:pPr algn="l">
                        <a:buFont typeface="Courier New" pitchFamily="49" charset="0"/>
                        <a:buNone/>
                      </a:pPr>
                      <a:r>
                        <a:rPr lang="fr-FR" sz="900" b="0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 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</a:rPr>
                        <a:t>La ponctuation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</a:rPr>
                        <a:t> Les types de phrases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</a:rPr>
                        <a:t> Formes affirmative/négative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Passé, présent, futur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L’infinitif et les groupes de verbes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Conjuguer un verbe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présent des verbes avoir et être</a:t>
                      </a:r>
                      <a:endParaRPr lang="fr-FR" sz="9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syllabes, les mots, les phrases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sons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aseline="0" dirty="0" err="1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ien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/</a:t>
                      </a:r>
                      <a:r>
                        <a:rPr lang="fr-FR" sz="900" baseline="0" dirty="0" err="1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ein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, </a:t>
                      </a:r>
                      <a:r>
                        <a:rPr lang="fr-FR" sz="900" baseline="0" dirty="0" err="1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ian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/</a:t>
                      </a:r>
                      <a:r>
                        <a:rPr lang="fr-FR" sz="900" baseline="0" dirty="0" err="1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ain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, ion/</a:t>
                      </a:r>
                      <a:r>
                        <a:rPr lang="fr-FR" sz="900" baseline="0" dirty="0" err="1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oin</a:t>
                      </a:r>
                      <a:endParaRPr lang="fr-FR" sz="900" baseline="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son [k]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L’ordre alphabétique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Rechercher un mot dans le dictionnaire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Lire un article de dictionnaire</a:t>
                      </a:r>
                    </a:p>
                    <a:p>
                      <a:pPr>
                        <a:buFont typeface="Wingdings"/>
                        <a:buNone/>
                      </a:pPr>
                      <a:endParaRPr lang="fr-FR" sz="90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Tout au long de l’année</a:t>
                      </a:r>
                      <a:endParaRPr lang="fr-FR" sz="900" b="1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2</a:t>
                      </a:r>
                      <a:endParaRPr lang="fr-FR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classes de</a:t>
                      </a:r>
                      <a:r>
                        <a:rPr lang="fr-FR" sz="900" b="0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mots</a:t>
                      </a:r>
                      <a:endParaRPr lang="fr-FR" sz="900" b="0" dirty="0" smtClean="0">
                        <a:solidFill>
                          <a:schemeClr val="tx1"/>
                        </a:solidFill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Nom commun et nom propre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articles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verbe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sujet du verbe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présent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des verbes en er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présent des verbes en </a:t>
                      </a:r>
                      <a:r>
                        <a:rPr lang="fr-FR" sz="900" baseline="0" dirty="0" err="1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ir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(</a:t>
                      </a:r>
                      <a:r>
                        <a:rPr lang="fr-FR" sz="900" baseline="0" dirty="0" err="1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iss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)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Aller, partir, venir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Voir, faire dire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Pouvoir, vouloir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Prendre, rendre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son [s]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La lettre g</a:t>
                      </a:r>
                    </a:p>
                    <a:p>
                      <a:pPr>
                        <a:buFont typeface="Wingdings"/>
                        <a:buNone/>
                      </a:pPr>
                      <a:endParaRPr lang="fr-FR" sz="90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genre et le nombre d’un nom 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Le féminin des noms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pluriel</a:t>
                      </a:r>
                      <a:r>
                        <a:rPr lang="fr-FR" sz="900" b="1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des noms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L’accord sujet-verbe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accents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lettres finales muettes</a:t>
                      </a:r>
                      <a:endParaRPr lang="fr-FR" sz="9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noms génériques et les noms particuliers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mots de la même famille</a:t>
                      </a:r>
                    </a:p>
                    <a:p>
                      <a:pPr>
                        <a:buFont typeface="Wingdings"/>
                        <a:buNone/>
                      </a:pPr>
                      <a:endParaRPr lang="fr-FR" sz="90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La météo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La nature et l’environnement</a:t>
                      </a:r>
                      <a:endParaRPr lang="fr-FR" sz="9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3</a:t>
                      </a:r>
                      <a:endParaRPr lang="fr-FR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/>
                        <a:buNone/>
                      </a:pPr>
                      <a:endParaRPr lang="fr-FR" sz="900" b="0" dirty="0" smtClean="0">
                        <a:solidFill>
                          <a:schemeClr val="tx1"/>
                        </a:solidFill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pronoms personnels sujets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groupe nominal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L’adjectif qualificatif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futur</a:t>
                      </a:r>
                      <a:endParaRPr lang="fr-FR" sz="900" baseline="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w"/>
                        <a:tabLst/>
                        <a:defRPr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  </a:t>
                      </a:r>
                      <a:r>
                        <a:rPr lang="fr-FR" sz="900" b="1" baseline="0" dirty="0" smtClean="0">
                          <a:latin typeface="Gisha" pitchFamily="34" charset="-79"/>
                          <a:cs typeface="Gisha" pitchFamily="34" charset="-79"/>
                        </a:rPr>
                        <a:t>Le son [</a:t>
                      </a:r>
                      <a:r>
                        <a:rPr lang="fr-FR" sz="900" b="1" baseline="0" dirty="0" err="1" smtClean="0">
                          <a:latin typeface="Gisha" pitchFamily="34" charset="-79"/>
                          <a:cs typeface="Gisha" pitchFamily="34" charset="-79"/>
                        </a:rPr>
                        <a:t>ill</a:t>
                      </a:r>
                      <a:r>
                        <a:rPr lang="fr-FR" sz="900" b="1" baseline="0" dirty="0" smtClean="0">
                          <a:latin typeface="Gisha" pitchFamily="34" charset="-79"/>
                          <a:cs typeface="Gisha" pitchFamily="34" charset="-79"/>
                        </a:rPr>
                        <a:t>]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="1" baseline="0" dirty="0" smtClean="0">
                          <a:latin typeface="Gisha" pitchFamily="34" charset="-79"/>
                          <a:cs typeface="Gisha" pitchFamily="34" charset="-79"/>
                        </a:rPr>
                        <a:t> 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</a:rPr>
                        <a:t>Les homonymes :  a</a:t>
                      </a:r>
                      <a:r>
                        <a:rPr lang="fr-FR" sz="900" b="1" baseline="0" dirty="0" smtClean="0">
                          <a:latin typeface="Gisha" pitchFamily="34" charset="-79"/>
                          <a:cs typeface="Gisha" pitchFamily="34" charset="-79"/>
                        </a:rPr>
                        <a:t> / à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, et / est</a:t>
                      </a:r>
                      <a:endParaRPr lang="fr-FR" sz="900" dirty="0" smtClean="0">
                        <a:latin typeface="Gisha" pitchFamily="34" charset="-79"/>
                        <a:cs typeface="Gisha" pitchFamily="34" charset="-79"/>
                      </a:endParaRPr>
                    </a:p>
                    <a:p>
                      <a:pPr rtl="0">
                        <a:buFont typeface="Wingdings"/>
                        <a:buChar char="w"/>
                      </a:pPr>
                      <a:endParaRPr lang="fr-FR" sz="900" dirty="0" smtClean="0">
                        <a:latin typeface="Gisha" pitchFamily="34" charset="-79"/>
                        <a:cs typeface="Gisha" pitchFamily="34" charset="-79"/>
                      </a:endParaRP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</a:rPr>
                        <a:t>Le féminin des adjectifs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="1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</a:rPr>
                        <a:t>Le pluriel des adjectifs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</a:rPr>
                        <a:t> L’accord dans le GN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</a:rPr>
                        <a:t> Les consonnes doubles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Les préfixes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suffixes</a:t>
                      </a:r>
                    </a:p>
                    <a:p>
                      <a:pPr>
                        <a:buFont typeface="Wingdings"/>
                        <a:buChar char="w"/>
                      </a:pPr>
                      <a:endParaRPr lang="fr-FR" sz="90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sentiments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4</a:t>
                      </a:r>
                      <a:endParaRPr lang="fr-FR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mots de liaison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adverbes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L’imparfait</a:t>
                      </a:r>
                      <a:endParaRPr lang="fr-FR" sz="9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</a:rPr>
                        <a:t>Les noms masculins en é, er, </a:t>
                      </a:r>
                      <a:r>
                        <a:rPr lang="fr-FR" sz="900" b="1" dirty="0" err="1" smtClean="0">
                          <a:latin typeface="Gisha" pitchFamily="34" charset="-79"/>
                          <a:cs typeface="Gisha" pitchFamily="34" charset="-79"/>
                        </a:rPr>
                        <a:t>ier</a:t>
                      </a:r>
                      <a:endParaRPr lang="fr-FR" sz="900" b="1" dirty="0" smtClean="0">
                        <a:latin typeface="Gisha" pitchFamily="34" charset="-79"/>
                        <a:cs typeface="Gisha" pitchFamily="34" charset="-79"/>
                      </a:endParaRP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</a:rPr>
                        <a:t> Les noms féminins en</a:t>
                      </a:r>
                      <a:r>
                        <a:rPr lang="fr-FR" sz="900" b="1" baseline="0" dirty="0" smtClean="0">
                          <a:latin typeface="Gisha" pitchFamily="34" charset="-79"/>
                          <a:cs typeface="Gisha" pitchFamily="34" charset="-79"/>
                        </a:rPr>
                        <a:t> é ou </a:t>
                      </a:r>
                      <a:r>
                        <a:rPr lang="fr-FR" sz="900" b="1" baseline="0" dirty="0" err="1" smtClean="0">
                          <a:latin typeface="Gisha" pitchFamily="34" charset="-79"/>
                          <a:cs typeface="Gisha" pitchFamily="34" charset="-79"/>
                        </a:rPr>
                        <a:t>ée</a:t>
                      </a:r>
                      <a:endParaRPr lang="fr-FR" sz="900" b="1" dirty="0" smtClean="0">
                        <a:latin typeface="Gisha" pitchFamily="34" charset="-79"/>
                        <a:cs typeface="Gisha" pitchFamily="34" charset="-79"/>
                      </a:endParaRP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</a:rPr>
                        <a:t> Les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 homonymes : on/ont, son/sont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 Les noms terminés par le son [o]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 Les mots invariables</a:t>
                      </a:r>
                      <a:endParaRPr lang="fr-FR" sz="900" dirty="0" smtClean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Les contraires</a:t>
                      </a:r>
                    </a:p>
                    <a:p>
                      <a:pPr>
                        <a:buFont typeface="Wingdings"/>
                        <a:buChar char="w"/>
                      </a:pPr>
                      <a:endParaRPr lang="fr-FR" sz="90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sport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Le corps</a:t>
                      </a:r>
                      <a:endParaRPr lang="fr-FR" sz="900" b="1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5</a:t>
                      </a:r>
                      <a:endParaRPr lang="fr-FR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compléments du nom</a:t>
                      </a:r>
                    </a:p>
                    <a:p>
                      <a:pPr algn="l">
                        <a:buFont typeface="Wingdings"/>
                        <a:buChar char="w"/>
                      </a:pPr>
                      <a:r>
                        <a:rPr lang="fr-FR" sz="900" b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déterminants possessifs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passé composé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Révisions : les temps de l’indicatif</a:t>
                      </a:r>
                      <a:endParaRPr lang="fr-FR" sz="9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</a:rPr>
                        <a:t> Le pluriel des noms en al / ou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</a:rPr>
                        <a:t> m devant </a:t>
                      </a:r>
                      <a:r>
                        <a:rPr lang="fr-FR" sz="900" b="1" dirty="0" err="1" smtClean="0">
                          <a:latin typeface="Gisha" pitchFamily="34" charset="-79"/>
                          <a:cs typeface="Gisha" pitchFamily="34" charset="-79"/>
                        </a:rPr>
                        <a:t>m,b,p</a:t>
                      </a:r>
                      <a:endParaRPr lang="fr-FR" sz="900" b="1" dirty="0" smtClean="0">
                        <a:latin typeface="Gisha" pitchFamily="34" charset="-79"/>
                        <a:cs typeface="Gisha" pitchFamily="34" charset="-79"/>
                      </a:endParaRP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</a:rPr>
                        <a:t> La lettre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 h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</a:rPr>
                        <a:t> Les homonymes : ou / où</a:t>
                      </a:r>
                      <a:endParaRPr lang="fr-FR" sz="900" dirty="0" smtClean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Les synonymes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b="1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Les homonymes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Le sens d’après le contexte</a:t>
                      </a:r>
                    </a:p>
                    <a:p>
                      <a:pPr>
                        <a:buFont typeface="Wingdings"/>
                        <a:buChar char="w"/>
                      </a:pPr>
                      <a:r>
                        <a:rPr lang="fr-FR" sz="90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 </a:t>
                      </a:r>
                      <a:r>
                        <a:rPr lang="fr-FR" sz="90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Sens propre / sens figuré</a:t>
                      </a:r>
                      <a:endParaRPr lang="fr-FR" sz="900" dirty="0" smtClean="0">
                        <a:latin typeface="Gisha" pitchFamily="34" charset="-79"/>
                        <a:cs typeface="Gisha" pitchFamily="34" charset="-79"/>
                        <a:sym typeface="Wingding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42852"/>
            <a:ext cx="500066" cy="50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42852"/>
            <a:ext cx="500066" cy="50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ZoneTexte 23"/>
          <p:cNvSpPr txBox="1"/>
          <p:nvPr/>
        </p:nvSpPr>
        <p:spPr>
          <a:xfrm>
            <a:off x="0" y="0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A Gentle Touch" pitchFamily="2" charset="0"/>
                <a:ea typeface="A Gentle Touch" pitchFamily="2" charset="0"/>
              </a:rPr>
              <a:t>Christall’Ecole</a:t>
            </a:r>
            <a:endParaRPr lang="fr-FR" dirty="0">
              <a:solidFill>
                <a:schemeClr val="bg1">
                  <a:lumMod val="50000"/>
                </a:schemeClr>
              </a:solidFill>
              <a:latin typeface="A Gentle Touch" pitchFamily="2" charset="0"/>
              <a:ea typeface="A Gentle Touc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407</Words>
  <Application>Microsoft Office PowerPoint</Application>
  <PresentationFormat>Affichage à l'écran (4:3)</PresentationFormat>
  <Paragraphs>94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54</cp:revision>
  <dcterms:created xsi:type="dcterms:W3CDTF">2016-05-25T08:56:32Z</dcterms:created>
  <dcterms:modified xsi:type="dcterms:W3CDTF">2016-07-14T15:16:18Z</dcterms:modified>
</cp:coreProperties>
</file>