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1" d="100"/>
          <a:sy n="61" d="100"/>
        </p:scale>
        <p:origin x="-110" y="-49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37464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42436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177383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14288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211781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6E2528-EC44-4ACF-B420-101202C473E1}" type="datetimeFigureOut">
              <a:rPr lang="fr-FR" smtClean="0"/>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44454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6E2528-EC44-4ACF-B420-101202C473E1}" type="datetimeFigureOut">
              <a:rPr lang="fr-FR" smtClean="0"/>
              <a:t>21/03/2015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61487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6E2528-EC44-4ACF-B420-101202C473E1}" type="datetimeFigureOut">
              <a:rPr lang="fr-FR" smtClean="0"/>
              <a:t>21/03/2015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418286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6E2528-EC44-4ACF-B420-101202C473E1}" type="datetimeFigureOut">
              <a:rPr lang="fr-FR" smtClean="0"/>
              <a:t>21/03/2015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244442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6E2528-EC44-4ACF-B420-101202C473E1}" type="datetimeFigureOut">
              <a:rPr lang="fr-FR" smtClean="0"/>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270333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6E2528-EC44-4ACF-B420-101202C473E1}" type="datetimeFigureOut">
              <a:rPr lang="fr-FR" smtClean="0"/>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7F0BC5-E274-4147-A13E-6B904821E318}" type="slidenum">
              <a:rPr lang="fr-FR" smtClean="0"/>
              <a:t>‹N°›</a:t>
            </a:fld>
            <a:endParaRPr lang="fr-FR"/>
          </a:p>
        </p:txBody>
      </p:sp>
    </p:spTree>
    <p:extLst>
      <p:ext uri="{BB962C8B-B14F-4D97-AF65-F5344CB8AC3E}">
        <p14:creationId xmlns:p14="http://schemas.microsoft.com/office/powerpoint/2010/main" val="352218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E2528-EC44-4ACF-B420-101202C473E1}" type="datetimeFigureOut">
              <a:rPr lang="fr-FR" smtClean="0"/>
              <a:t>21/03/2015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F0BC5-E274-4147-A13E-6B904821E318}" type="slidenum">
              <a:rPr lang="fr-FR" smtClean="0"/>
              <a:t>‹N°›</a:t>
            </a:fld>
            <a:endParaRPr lang="fr-FR"/>
          </a:p>
        </p:txBody>
      </p:sp>
    </p:spTree>
    <p:extLst>
      <p:ext uri="{BB962C8B-B14F-4D97-AF65-F5344CB8AC3E}">
        <p14:creationId xmlns:p14="http://schemas.microsoft.com/office/powerpoint/2010/main" val="393202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4675" y="109716"/>
            <a:ext cx="10515600" cy="1325563"/>
          </a:xfrm>
        </p:spPr>
        <p:txBody>
          <a:bodyPr>
            <a:normAutofit/>
          </a:bodyPr>
          <a:lstStyle/>
          <a:p>
            <a:pPr algn="ctr"/>
            <a:r>
              <a:rPr lang="fr-FR" sz="6600" b="1" spc="300" dirty="0" smtClean="0">
                <a:effectLst>
                  <a:outerShdw blurRad="38100" dist="38100" dir="2700000" algn="tl">
                    <a:srgbClr val="000000">
                      <a:alpha val="43137"/>
                    </a:srgbClr>
                  </a:outerShdw>
                </a:effectLst>
                <a:latin typeface="Juice ITC" panose="04040403040A02020202" pitchFamily="82" charset="0"/>
              </a:rPr>
              <a:t>La vie des paysans au Moyen Age</a:t>
            </a:r>
            <a:endParaRPr lang="fr-FR" sz="6600" b="1" spc="300" dirty="0">
              <a:effectLst>
                <a:outerShdw blurRad="38100" dist="38100" dir="2700000" algn="tl">
                  <a:srgbClr val="000000">
                    <a:alpha val="43137"/>
                  </a:srgbClr>
                </a:outerShdw>
              </a:effectLst>
              <a:latin typeface="Juice ITC" panose="04040403040A02020202" pitchFamily="82" charset="0"/>
            </a:endParaRPr>
          </a:p>
        </p:txBody>
      </p:sp>
      <p:pic>
        <p:nvPicPr>
          <p:cNvPr id="1028" name="Picture 4" descr="http://stock.wikimini.org/w/images/a/a9/Agriculture_m%C3%A9di%C3%A9vale-Paysans_au_Moyen_%C3%82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2996" y="1435279"/>
            <a:ext cx="4523404" cy="4506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tock.wikimini.org/w/images/1/19/Rythme_saisonnier_des_paysans_au_Moyen_%C3%82ge-Calendrier_agric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837" y="1435279"/>
            <a:ext cx="5223759" cy="4506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59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1979" y="189640"/>
            <a:ext cx="11269362" cy="1046440"/>
          </a:xfrm>
          <a:prstGeom prst="rect">
            <a:avLst/>
          </a:prstGeom>
        </p:spPr>
        <p:txBody>
          <a:bodyPr wrap="square">
            <a:spAutoFit/>
          </a:bodyPr>
          <a:lstStyle/>
          <a:p>
            <a:r>
              <a:rPr lang="fr-FR" sz="4400" b="1" dirty="0" smtClean="0">
                <a:effectLst>
                  <a:outerShdw blurRad="38100" dist="38100" dir="2700000" algn="tl">
                    <a:srgbClr val="000000">
                      <a:alpha val="43137"/>
                    </a:srgbClr>
                  </a:outerShdw>
                </a:effectLst>
                <a:latin typeface="Kristen ITC" panose="03050502040202030202" pitchFamily="66" charset="0"/>
              </a:rPr>
              <a:t>Qui étaient les paysans du Moyen Age ?</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sp>
        <p:nvSpPr>
          <p:cNvPr id="4" name="Rectangle 3"/>
          <p:cNvSpPr/>
          <p:nvPr/>
        </p:nvSpPr>
        <p:spPr>
          <a:xfrm>
            <a:off x="2347783" y="1153467"/>
            <a:ext cx="7587049" cy="369332"/>
          </a:xfrm>
          <a:prstGeom prst="rect">
            <a:avLst/>
          </a:prstGeom>
        </p:spPr>
        <p:txBody>
          <a:bodyPr wrap="square">
            <a:spAutoFit/>
          </a:bodyPr>
          <a:lstStyle/>
          <a:p>
            <a:r>
              <a:rPr lang="fr-FR" dirty="0" smtClean="0">
                <a:latin typeface="+mn-lt"/>
              </a:rPr>
              <a:t>9 personnes sur 10 sont des paysans et vivent dans les seigneuries.</a:t>
            </a:r>
            <a:endParaRPr lang="fr-FR" dirty="0"/>
          </a:p>
        </p:txBody>
      </p:sp>
      <p:sp>
        <p:nvSpPr>
          <p:cNvPr id="5" name="ZoneTexte 4"/>
          <p:cNvSpPr txBox="1"/>
          <p:nvPr/>
        </p:nvSpPr>
        <p:spPr>
          <a:xfrm>
            <a:off x="691979" y="1792475"/>
            <a:ext cx="4399005" cy="2492990"/>
          </a:xfrm>
          <a:prstGeom prst="rect">
            <a:avLst/>
          </a:prstGeom>
          <a:noFill/>
        </p:spPr>
        <p:txBody>
          <a:bodyPr wrap="square" rtlCol="0">
            <a:spAutoFit/>
          </a:bodyPr>
          <a:lstStyle/>
          <a:p>
            <a:r>
              <a:rPr lang="fr-FR" sz="3200" b="1" dirty="0" smtClean="0">
                <a:latin typeface="Kristen ITC" panose="03050502040202030202" pitchFamily="66" charset="0"/>
              </a:rPr>
              <a:t>         Les vilains</a:t>
            </a:r>
          </a:p>
          <a:p>
            <a:endParaRPr lang="fr-FR" sz="1600" b="1" dirty="0" smtClean="0">
              <a:latin typeface="Kristen ITC" panose="03050502040202030202" pitchFamily="66" charset="0"/>
            </a:endParaRPr>
          </a:p>
          <a:p>
            <a:pPr algn="just"/>
            <a:r>
              <a:rPr lang="fr-FR" dirty="0" smtClean="0"/>
              <a:t>Ce sont des paysans libres qui n’appartiennent pas au seigneur.</a:t>
            </a:r>
          </a:p>
          <a:p>
            <a:pPr algn="just"/>
            <a:r>
              <a:rPr lang="fr-FR" dirty="0" smtClean="0"/>
              <a:t>Ils louent un terrain au seigneur contre le paiement d’un loyer. Ils paient des taxes et des redevances.</a:t>
            </a:r>
          </a:p>
          <a:p>
            <a:endParaRPr lang="fr-FR" dirty="0"/>
          </a:p>
        </p:txBody>
      </p:sp>
      <p:sp>
        <p:nvSpPr>
          <p:cNvPr id="6" name="ZoneTexte 5"/>
          <p:cNvSpPr txBox="1"/>
          <p:nvPr/>
        </p:nvSpPr>
        <p:spPr>
          <a:xfrm>
            <a:off x="6676768" y="1792475"/>
            <a:ext cx="4399005" cy="1661993"/>
          </a:xfrm>
          <a:prstGeom prst="rect">
            <a:avLst/>
          </a:prstGeom>
          <a:noFill/>
        </p:spPr>
        <p:txBody>
          <a:bodyPr wrap="square" rtlCol="0">
            <a:spAutoFit/>
          </a:bodyPr>
          <a:lstStyle/>
          <a:p>
            <a:r>
              <a:rPr lang="fr-FR" sz="3200" b="1" dirty="0" smtClean="0">
                <a:latin typeface="Kristen ITC" panose="03050502040202030202" pitchFamily="66" charset="0"/>
              </a:rPr>
              <a:t>         Les serfs</a:t>
            </a:r>
          </a:p>
          <a:p>
            <a:endParaRPr lang="fr-FR" sz="1600" b="1" dirty="0" smtClean="0">
              <a:latin typeface="Kristen ITC" panose="03050502040202030202" pitchFamily="66" charset="0"/>
            </a:endParaRPr>
          </a:p>
          <a:p>
            <a:pPr algn="just"/>
            <a:r>
              <a:rPr lang="fr-FR" dirty="0" smtClean="0"/>
              <a:t>Ce sont des paysans qui appartiennent au seigneur. Ce sont des esclaves.</a:t>
            </a:r>
          </a:p>
          <a:p>
            <a:endParaRPr lang="fr-FR" dirty="0"/>
          </a:p>
        </p:txBody>
      </p:sp>
      <p:pic>
        <p:nvPicPr>
          <p:cNvPr id="7" name="Image 6"/>
          <p:cNvPicPr>
            <a:picLocks noChangeAspect="1"/>
          </p:cNvPicPr>
          <p:nvPr/>
        </p:nvPicPr>
        <p:blipFill>
          <a:blip r:embed="rId2"/>
          <a:stretch>
            <a:fillRect/>
          </a:stretch>
        </p:blipFill>
        <p:spPr>
          <a:xfrm>
            <a:off x="2708509" y="3813374"/>
            <a:ext cx="2036485" cy="272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http://www.lemoyenage.com/data/images/pays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055" y="3724144"/>
            <a:ext cx="2785334" cy="2933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74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979" y="189640"/>
            <a:ext cx="11269362" cy="1046440"/>
          </a:xfrm>
          <a:prstGeom prst="rect">
            <a:avLst/>
          </a:prstGeom>
        </p:spPr>
        <p:txBody>
          <a:bodyPr wrap="square">
            <a:spAutoFit/>
          </a:bodyPr>
          <a:lstStyle/>
          <a:p>
            <a:r>
              <a:rPr lang="fr-FR" sz="4400" b="1" dirty="0" smtClean="0">
                <a:effectLst>
                  <a:outerShdw blurRad="38100" dist="38100" dir="2700000" algn="tl">
                    <a:srgbClr val="000000">
                      <a:alpha val="43137"/>
                    </a:srgbClr>
                  </a:outerShdw>
                </a:effectLst>
                <a:latin typeface="Kristen ITC" panose="03050502040202030202" pitchFamily="66" charset="0"/>
              </a:rPr>
              <a:t>Où vivent les paysans du Moyen Age ?</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pic>
        <p:nvPicPr>
          <p:cNvPr id="4098" name="Picture 2" descr="http://e.maxicours.com/img/2/7/9/2/2792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26" y="1236080"/>
            <a:ext cx="6591300"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286410" y="1310221"/>
            <a:ext cx="4473146" cy="4247317"/>
          </a:xfrm>
          <a:prstGeom prst="rect">
            <a:avLst/>
          </a:prstGeom>
          <a:noFill/>
        </p:spPr>
        <p:txBody>
          <a:bodyPr wrap="square" rtlCol="0">
            <a:spAutoFit/>
          </a:bodyPr>
          <a:lstStyle/>
          <a:p>
            <a:r>
              <a:rPr lang="fr-FR" dirty="0"/>
              <a:t>La terre de la seigneurie était systématiquement divisée en </a:t>
            </a:r>
            <a:r>
              <a:rPr lang="fr-FR" b="1" dirty="0"/>
              <a:t>deux grandes parties</a:t>
            </a:r>
            <a:r>
              <a:rPr lang="fr-FR" dirty="0"/>
              <a:t> : </a:t>
            </a:r>
            <a:endParaRPr lang="fr-FR" dirty="0" smtClean="0"/>
          </a:p>
          <a:p>
            <a:endParaRPr lang="fr-FR" dirty="0" smtClean="0"/>
          </a:p>
          <a:p>
            <a:pPr marL="285750" indent="-285750">
              <a:buFont typeface="Arial" panose="020B0604020202020204" pitchFamily="34" charset="0"/>
              <a:buChar char="•"/>
            </a:pPr>
            <a:r>
              <a:rPr lang="fr-FR" dirty="0" smtClean="0"/>
              <a:t>Celle </a:t>
            </a:r>
            <a:r>
              <a:rPr lang="fr-FR" dirty="0"/>
              <a:t>que le seigneur réservait à son usage propre et dont les revenus lui revenaient exclusivement : </a:t>
            </a:r>
            <a:r>
              <a:rPr lang="fr-FR" b="1" dirty="0"/>
              <a:t>la réserve</a:t>
            </a:r>
            <a:r>
              <a:rPr lang="fr-FR" dirty="0"/>
              <a:t> </a:t>
            </a:r>
            <a:endParaRPr lang="fr-FR" dirty="0" smtClean="0"/>
          </a:p>
          <a:p>
            <a:endParaRPr lang="fr-FR" dirty="0"/>
          </a:p>
          <a:p>
            <a:pPr marL="285750" indent="-285750">
              <a:buFont typeface="Arial" panose="020B0604020202020204" pitchFamily="34" charset="0"/>
              <a:buChar char="•"/>
            </a:pPr>
            <a:r>
              <a:rPr lang="fr-FR" dirty="0"/>
              <a:t>C</a:t>
            </a:r>
            <a:r>
              <a:rPr lang="fr-FR" dirty="0" smtClean="0"/>
              <a:t>elle </a:t>
            </a:r>
            <a:r>
              <a:rPr lang="fr-FR" dirty="0"/>
              <a:t>qu'il accordait en location à des paysans (appelés tenanciers ou vilains), </a:t>
            </a:r>
            <a:r>
              <a:rPr lang="fr-FR" b="1" dirty="0"/>
              <a:t>les tenures </a:t>
            </a:r>
            <a:r>
              <a:rPr lang="fr-FR" dirty="0"/>
              <a:t>(d'où le terme de tenancier</a:t>
            </a:r>
            <a:r>
              <a:rPr lang="fr-FR" dirty="0" smtClean="0"/>
              <a:t>).Les paysans habitent les villages autour du château, dans des clairières entourées de forêts</a:t>
            </a:r>
            <a:br>
              <a:rPr lang="fr-FR" dirty="0" smtClean="0"/>
            </a:br>
            <a:endParaRPr lang="fr-FR" dirty="0"/>
          </a:p>
        </p:txBody>
      </p:sp>
      <p:sp>
        <p:nvSpPr>
          <p:cNvPr id="4" name="ZoneTexte 3"/>
          <p:cNvSpPr txBox="1"/>
          <p:nvPr/>
        </p:nvSpPr>
        <p:spPr>
          <a:xfrm>
            <a:off x="609600" y="5659395"/>
            <a:ext cx="10898659" cy="646331"/>
          </a:xfrm>
          <a:prstGeom prst="rect">
            <a:avLst/>
          </a:prstGeom>
          <a:noFill/>
        </p:spPr>
        <p:txBody>
          <a:bodyPr wrap="square" rtlCol="0">
            <a:spAutoFit/>
          </a:bodyPr>
          <a:lstStyle/>
          <a:p>
            <a:r>
              <a:rPr lang="fr-FR" dirty="0"/>
              <a:t>Dans les villages, on trouve généralement en plus des habitations traditionnelles une </a:t>
            </a:r>
            <a:r>
              <a:rPr lang="fr-FR" b="1" dirty="0"/>
              <a:t>église</a:t>
            </a:r>
            <a:r>
              <a:rPr lang="fr-FR" dirty="0"/>
              <a:t>, un </a:t>
            </a:r>
            <a:r>
              <a:rPr lang="fr-FR" b="1" dirty="0"/>
              <a:t>moulin</a:t>
            </a:r>
            <a:r>
              <a:rPr lang="fr-FR" dirty="0"/>
              <a:t>, un </a:t>
            </a:r>
            <a:r>
              <a:rPr lang="fr-FR" b="1" dirty="0"/>
              <a:t>puits</a:t>
            </a:r>
            <a:r>
              <a:rPr lang="fr-FR" dirty="0"/>
              <a:t> et une </a:t>
            </a:r>
            <a:r>
              <a:rPr lang="fr-FR" b="1" dirty="0"/>
              <a:t>place</a:t>
            </a:r>
            <a:r>
              <a:rPr lang="fr-FR" dirty="0"/>
              <a:t>. Les villages sont généralement habités par des paysans libres.</a:t>
            </a:r>
          </a:p>
        </p:txBody>
      </p:sp>
    </p:spTree>
    <p:extLst>
      <p:ext uri="{BB962C8B-B14F-4D97-AF65-F5344CB8AC3E}">
        <p14:creationId xmlns:p14="http://schemas.microsoft.com/office/powerpoint/2010/main" val="756309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4" y="189640"/>
            <a:ext cx="11664779" cy="984885"/>
          </a:xfrm>
          <a:prstGeom prst="rect">
            <a:avLst/>
          </a:prstGeom>
        </p:spPr>
        <p:txBody>
          <a:bodyPr wrap="square">
            <a:spAutoFit/>
          </a:bodyPr>
          <a:lstStyle/>
          <a:p>
            <a:pPr algn="ctr"/>
            <a:r>
              <a:rPr lang="fr-FR" sz="4000" b="1" dirty="0" smtClean="0">
                <a:effectLst>
                  <a:outerShdw blurRad="38100" dist="38100" dir="2700000" algn="tl">
                    <a:srgbClr val="000000">
                      <a:alpha val="43137"/>
                    </a:srgbClr>
                  </a:outerShdw>
                </a:effectLst>
                <a:latin typeface="Kristen ITC" panose="03050502040202030202" pitchFamily="66" charset="0"/>
              </a:rPr>
              <a:t>Des paysans accablés par de lourdes taxes.</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sp>
        <p:nvSpPr>
          <p:cNvPr id="3" name="ZoneTexte 2"/>
          <p:cNvSpPr txBox="1"/>
          <p:nvPr/>
        </p:nvSpPr>
        <p:spPr>
          <a:xfrm>
            <a:off x="910093" y="996998"/>
            <a:ext cx="10181968" cy="646331"/>
          </a:xfrm>
          <a:prstGeom prst="rect">
            <a:avLst/>
          </a:prstGeom>
          <a:noFill/>
        </p:spPr>
        <p:txBody>
          <a:bodyPr wrap="square" rtlCol="0">
            <a:spAutoFit/>
          </a:bodyPr>
          <a:lstStyle/>
          <a:p>
            <a:r>
              <a:rPr lang="fr-FR" dirty="0" smtClean="0"/>
              <a:t>La vie des hommes et des femmes est pénible car les redevances sont lourdes et la production est faible.</a:t>
            </a:r>
          </a:p>
          <a:p>
            <a:r>
              <a:rPr lang="fr-FR" dirty="0" smtClean="0"/>
              <a:t>En échange de leur terre ils devaient payer des taxes, impôts, corvées. </a:t>
            </a:r>
            <a:endParaRPr lang="fr-FR" dirty="0"/>
          </a:p>
        </p:txBody>
      </p:sp>
      <p:sp>
        <p:nvSpPr>
          <p:cNvPr id="4" name="ZoneTexte 3"/>
          <p:cNvSpPr txBox="1"/>
          <p:nvPr/>
        </p:nvSpPr>
        <p:spPr>
          <a:xfrm>
            <a:off x="3130712" y="2106458"/>
            <a:ext cx="2620348" cy="3693319"/>
          </a:xfrm>
          <a:prstGeom prst="rect">
            <a:avLst/>
          </a:prstGeom>
          <a:noFill/>
        </p:spPr>
        <p:txBody>
          <a:bodyPr wrap="square" rtlCol="0">
            <a:spAutoFit/>
          </a:bodyPr>
          <a:lstStyle/>
          <a:p>
            <a:pPr algn="ctr"/>
            <a:r>
              <a:rPr lang="fr-FR" sz="2800" b="1" dirty="0" smtClean="0">
                <a:solidFill>
                  <a:srgbClr val="FF0000"/>
                </a:solidFill>
                <a:effectLst>
                  <a:outerShdw blurRad="38100" dist="38100" dir="2700000" algn="tl">
                    <a:srgbClr val="000000">
                      <a:alpha val="43137"/>
                    </a:srgbClr>
                  </a:outerShdw>
                </a:effectLst>
                <a:latin typeface="Juice ITC" panose="04040403040A02020202" pitchFamily="82" charset="0"/>
              </a:rPr>
              <a:t>Des corvées</a:t>
            </a:r>
          </a:p>
          <a:p>
            <a:endParaRPr lang="fr-FR" sz="1600" dirty="0" smtClean="0"/>
          </a:p>
          <a:p>
            <a:r>
              <a:rPr lang="fr-FR" sz="2800" b="1" dirty="0">
                <a:effectLst>
                  <a:outerShdw blurRad="38100" dist="38100" dir="2700000" algn="tl">
                    <a:srgbClr val="000000">
                      <a:alpha val="43137"/>
                    </a:srgbClr>
                  </a:outerShdw>
                </a:effectLst>
                <a:latin typeface="Juice ITC" panose="04040403040A02020202" pitchFamily="82" charset="0"/>
              </a:rPr>
              <a:t>Les banalités </a:t>
            </a:r>
            <a:r>
              <a:rPr lang="fr-FR" sz="1600" dirty="0" smtClean="0"/>
              <a:t>: Travaux </a:t>
            </a:r>
            <a:r>
              <a:rPr lang="fr-FR" sz="1600" dirty="0"/>
              <a:t>non rémunérés et obligatoires qu'il s'agisse de travaux agricoles ou de l'entretien des bâtiments, des routes, des ponts</a:t>
            </a:r>
            <a:r>
              <a:rPr lang="fr-FR" sz="1600" dirty="0" smtClean="0"/>
              <a:t>...</a:t>
            </a:r>
          </a:p>
          <a:p>
            <a:r>
              <a:rPr lang="fr-FR" sz="1600" dirty="0" smtClean="0"/>
              <a:t>en échange de l’utilisation des équipements du seigneur comme le four à pain, le moulin à farine, le pressoir.</a:t>
            </a:r>
          </a:p>
          <a:p>
            <a:endParaRPr lang="fr-FR" dirty="0"/>
          </a:p>
        </p:txBody>
      </p:sp>
      <p:sp>
        <p:nvSpPr>
          <p:cNvPr id="5" name="ZoneTexte 4"/>
          <p:cNvSpPr txBox="1"/>
          <p:nvPr/>
        </p:nvSpPr>
        <p:spPr>
          <a:xfrm>
            <a:off x="6079849" y="2106458"/>
            <a:ext cx="3105966" cy="3939540"/>
          </a:xfrm>
          <a:prstGeom prst="rect">
            <a:avLst/>
          </a:prstGeom>
          <a:noFill/>
        </p:spPr>
        <p:txBody>
          <a:bodyPr wrap="square" rtlCol="0">
            <a:spAutoFit/>
          </a:bodyPr>
          <a:lstStyle/>
          <a:p>
            <a:pPr algn="ctr"/>
            <a:r>
              <a:rPr lang="fr-FR" sz="2800" b="1" dirty="0" smtClean="0">
                <a:solidFill>
                  <a:srgbClr val="FF0000"/>
                </a:solidFill>
                <a:effectLst>
                  <a:outerShdw blurRad="38100" dist="38100" dir="2700000" algn="tl">
                    <a:srgbClr val="000000">
                      <a:alpha val="43137"/>
                    </a:srgbClr>
                  </a:outerShdw>
                </a:effectLst>
                <a:latin typeface="Juice ITC" panose="04040403040A02020202" pitchFamily="82" charset="0"/>
              </a:rPr>
              <a:t>Des taxes payées au seigneur</a:t>
            </a:r>
          </a:p>
          <a:p>
            <a:endParaRPr lang="fr-FR" sz="1400" b="1" dirty="0" smtClean="0">
              <a:effectLst>
                <a:outerShdw blurRad="38100" dist="38100" dir="2700000" algn="tl">
                  <a:srgbClr val="000000">
                    <a:alpha val="43137"/>
                  </a:srgbClr>
                </a:outerShdw>
              </a:effectLst>
              <a:latin typeface="Juice ITC" panose="04040403040A02020202" pitchFamily="82" charset="0"/>
            </a:endParaRPr>
          </a:p>
          <a:p>
            <a:r>
              <a:rPr lang="fr-FR" sz="2800" b="1" dirty="0" smtClean="0">
                <a:effectLst>
                  <a:outerShdw blurRad="38100" dist="38100" dir="2700000" algn="tl">
                    <a:srgbClr val="000000">
                      <a:alpha val="43137"/>
                    </a:srgbClr>
                  </a:outerShdw>
                </a:effectLst>
                <a:latin typeface="Juice ITC" panose="04040403040A02020202" pitchFamily="82" charset="0"/>
              </a:rPr>
              <a:t>le cens : </a:t>
            </a:r>
            <a:r>
              <a:rPr lang="fr-FR" sz="1600" dirty="0"/>
              <a:t>payé en argent</a:t>
            </a:r>
          </a:p>
          <a:p>
            <a:r>
              <a:rPr lang="fr-FR" sz="2800" b="1" dirty="0" smtClean="0">
                <a:effectLst>
                  <a:outerShdw blurRad="38100" dist="38100" dir="2700000" algn="tl">
                    <a:srgbClr val="000000">
                      <a:alpha val="43137"/>
                    </a:srgbClr>
                  </a:outerShdw>
                </a:effectLst>
                <a:latin typeface="Juice ITC" panose="04040403040A02020202" pitchFamily="82" charset="0"/>
              </a:rPr>
              <a:t>le champart : </a:t>
            </a:r>
            <a:r>
              <a:rPr lang="fr-FR" sz="1600" dirty="0" smtClean="0"/>
              <a:t>une </a:t>
            </a:r>
            <a:r>
              <a:rPr lang="fr-FR" sz="1600" dirty="0"/>
              <a:t>partie de la </a:t>
            </a:r>
            <a:r>
              <a:rPr lang="fr-FR" sz="1600" dirty="0" smtClean="0"/>
              <a:t>récolte. </a:t>
            </a:r>
            <a:r>
              <a:rPr lang="fr-FR" sz="1600" dirty="0"/>
              <a:t>Par exemple, </a:t>
            </a:r>
            <a:r>
              <a:rPr lang="fr-FR" sz="1600" dirty="0" smtClean="0"/>
              <a:t>un paysan </a:t>
            </a:r>
            <a:r>
              <a:rPr lang="fr-FR" sz="1600" dirty="0"/>
              <a:t>devait donner un tiers des animaux qu'il élevait à son seigneur</a:t>
            </a:r>
            <a:r>
              <a:rPr lang="fr-FR" sz="1600" dirty="0" smtClean="0"/>
              <a:t>.</a:t>
            </a:r>
          </a:p>
          <a:p>
            <a:r>
              <a:rPr lang="fr-FR" sz="2800" b="1" dirty="0" smtClean="0">
                <a:effectLst>
                  <a:outerShdw blurRad="38100" dist="38100" dir="2700000" algn="tl">
                    <a:srgbClr val="000000">
                      <a:alpha val="43137"/>
                    </a:srgbClr>
                  </a:outerShdw>
                </a:effectLst>
                <a:latin typeface="Juice ITC" panose="04040403040A02020202" pitchFamily="82" charset="0"/>
              </a:rPr>
              <a:t>La taille : </a:t>
            </a:r>
            <a:r>
              <a:rPr lang="fr-FR" sz="1600" dirty="0"/>
              <a:t>est la taxe versée par le paysan en échange de la protection que lui fournit </a:t>
            </a:r>
            <a:r>
              <a:rPr lang="fr-FR" sz="1600" dirty="0" smtClean="0"/>
              <a:t> le</a:t>
            </a:r>
            <a:r>
              <a:rPr lang="fr-FR" sz="1600" dirty="0"/>
              <a:t> seigneur.</a:t>
            </a:r>
          </a:p>
        </p:txBody>
      </p:sp>
      <p:sp>
        <p:nvSpPr>
          <p:cNvPr id="6" name="ZoneTexte 5"/>
          <p:cNvSpPr txBox="1"/>
          <p:nvPr/>
        </p:nvSpPr>
        <p:spPr>
          <a:xfrm>
            <a:off x="9387280" y="2133600"/>
            <a:ext cx="2479325" cy="2677656"/>
          </a:xfrm>
          <a:prstGeom prst="rect">
            <a:avLst/>
          </a:prstGeom>
          <a:noFill/>
        </p:spPr>
        <p:txBody>
          <a:bodyPr wrap="square" rtlCol="0">
            <a:spAutoFit/>
          </a:bodyPr>
          <a:lstStyle/>
          <a:p>
            <a:pPr algn="ctr"/>
            <a:r>
              <a:rPr lang="fr-FR" sz="2800" b="1" dirty="0" smtClean="0">
                <a:solidFill>
                  <a:srgbClr val="FF0000"/>
                </a:solidFill>
                <a:effectLst>
                  <a:outerShdw blurRad="38100" dist="38100" dir="2700000" algn="tl">
                    <a:srgbClr val="000000">
                      <a:alpha val="43137"/>
                    </a:srgbClr>
                  </a:outerShdw>
                </a:effectLst>
                <a:latin typeface="Juice ITC" panose="04040403040A02020202" pitchFamily="82" charset="0"/>
              </a:rPr>
              <a:t>Taxe payée à l’église</a:t>
            </a:r>
          </a:p>
          <a:p>
            <a:endParaRPr lang="fr-FR" sz="1600" b="1" dirty="0" smtClean="0">
              <a:effectLst>
                <a:outerShdw blurRad="38100" dist="38100" dir="2700000" algn="tl">
                  <a:srgbClr val="000000">
                    <a:alpha val="43137"/>
                  </a:srgbClr>
                </a:outerShdw>
              </a:effectLst>
              <a:latin typeface="Juice ITC" panose="04040403040A02020202" pitchFamily="82" charset="0"/>
            </a:endParaRPr>
          </a:p>
          <a:p>
            <a:r>
              <a:rPr lang="fr-FR" sz="2800" b="1" dirty="0" smtClean="0">
                <a:effectLst>
                  <a:outerShdw blurRad="38100" dist="38100" dir="2700000" algn="tl">
                    <a:srgbClr val="000000">
                      <a:alpha val="43137"/>
                    </a:srgbClr>
                  </a:outerShdw>
                </a:effectLst>
                <a:latin typeface="Juice ITC" panose="04040403040A02020202" pitchFamily="82" charset="0"/>
              </a:rPr>
              <a:t>La dîme : </a:t>
            </a:r>
            <a:r>
              <a:rPr lang="fr-FR" sz="1600" dirty="0"/>
              <a:t>est</a:t>
            </a:r>
            <a:r>
              <a:rPr lang="fr-FR" sz="1600" dirty="0" smtClean="0"/>
              <a:t> </a:t>
            </a:r>
            <a:r>
              <a:rPr lang="fr-FR" sz="1600" dirty="0"/>
              <a:t>destinée à permettre l'exercice du culte par l'entretien du clergé et des lieux de culte, et à fournir assistance aux </a:t>
            </a:r>
            <a:r>
              <a:rPr lang="fr-FR" sz="1600" dirty="0" smtClean="0"/>
              <a:t>pauvres. Elle correspondait </a:t>
            </a:r>
            <a:r>
              <a:rPr lang="fr-FR" sz="1600" dirty="0"/>
              <a:t>au dixième de leur récolte.</a:t>
            </a:r>
          </a:p>
        </p:txBody>
      </p:sp>
      <p:pic>
        <p:nvPicPr>
          <p:cNvPr id="5122" name="Picture 2" descr="http://s2.e-monsite.com/2010/05/29/03/resize_550_550/im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0" y="1793489"/>
            <a:ext cx="2399251" cy="433061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40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4" y="189640"/>
            <a:ext cx="11664779" cy="984885"/>
          </a:xfrm>
          <a:prstGeom prst="rect">
            <a:avLst/>
          </a:prstGeom>
        </p:spPr>
        <p:txBody>
          <a:bodyPr wrap="square">
            <a:spAutoFit/>
          </a:bodyPr>
          <a:lstStyle/>
          <a:p>
            <a:pPr algn="ctr"/>
            <a:r>
              <a:rPr lang="fr-FR" sz="4000" b="1" dirty="0" smtClean="0">
                <a:effectLst>
                  <a:outerShdw blurRad="38100" dist="38100" dir="2700000" algn="tl">
                    <a:srgbClr val="000000">
                      <a:alpha val="43137"/>
                    </a:srgbClr>
                  </a:outerShdw>
                </a:effectLst>
                <a:latin typeface="Kristen ITC" panose="03050502040202030202" pitchFamily="66" charset="0"/>
              </a:rPr>
              <a:t>La rude vie des paysans du Moyen Age.</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sp>
        <p:nvSpPr>
          <p:cNvPr id="3" name="Rectangle 2"/>
          <p:cNvSpPr/>
          <p:nvPr/>
        </p:nvSpPr>
        <p:spPr>
          <a:xfrm>
            <a:off x="707472" y="1041332"/>
            <a:ext cx="11045504" cy="1477328"/>
          </a:xfrm>
          <a:prstGeom prst="rect">
            <a:avLst/>
          </a:prstGeom>
        </p:spPr>
        <p:txBody>
          <a:bodyPr wrap="square">
            <a:spAutoFit/>
          </a:bodyPr>
          <a:lstStyle/>
          <a:p>
            <a:r>
              <a:rPr lang="fr-FR" b="0" i="0" dirty="0" smtClean="0">
                <a:solidFill>
                  <a:srgbClr val="000000"/>
                </a:solidFill>
                <a:effectLst/>
              </a:rPr>
              <a:t>Le travail des champs est pénible. Il travaille du lever </a:t>
            </a:r>
            <a:r>
              <a:rPr lang="fr-FR" dirty="0" smtClean="0">
                <a:solidFill>
                  <a:srgbClr val="000000"/>
                </a:solidFill>
              </a:rPr>
              <a:t>au coucher. Ils</a:t>
            </a:r>
            <a:r>
              <a:rPr lang="fr-FR" b="0" i="0" dirty="0" smtClean="0">
                <a:solidFill>
                  <a:srgbClr val="000000"/>
                </a:solidFill>
                <a:effectLst/>
              </a:rPr>
              <a:t> cultive les </a:t>
            </a:r>
            <a:r>
              <a:rPr lang="fr-FR" b="1" i="0" dirty="0" smtClean="0">
                <a:solidFill>
                  <a:srgbClr val="000000"/>
                </a:solidFill>
                <a:effectLst/>
              </a:rPr>
              <a:t>céréales</a:t>
            </a:r>
            <a:r>
              <a:rPr lang="fr-FR" b="0" i="0" dirty="0" smtClean="0">
                <a:solidFill>
                  <a:srgbClr val="000000"/>
                </a:solidFill>
                <a:effectLst/>
              </a:rPr>
              <a:t> (blé, seigle, avoine) et vivent de la </a:t>
            </a:r>
            <a:r>
              <a:rPr lang="fr-FR" b="1" i="0" dirty="0" smtClean="0">
                <a:solidFill>
                  <a:srgbClr val="000000"/>
                </a:solidFill>
                <a:effectLst/>
              </a:rPr>
              <a:t>cueillette</a:t>
            </a:r>
            <a:r>
              <a:rPr lang="fr-FR" b="0" i="0" dirty="0" smtClean="0">
                <a:solidFill>
                  <a:srgbClr val="000000"/>
                </a:solidFill>
                <a:effectLst/>
              </a:rPr>
              <a:t> dans les forêts. Faute d'engrais le sol doit être laissé en </a:t>
            </a:r>
            <a:r>
              <a:rPr lang="fr-FR" b="1" i="0" dirty="0" smtClean="0">
                <a:solidFill>
                  <a:srgbClr val="000000"/>
                </a:solidFill>
                <a:effectLst/>
              </a:rPr>
              <a:t>jachère</a:t>
            </a:r>
            <a:r>
              <a:rPr lang="fr-FR" b="0" i="0" dirty="0" smtClean="0">
                <a:solidFill>
                  <a:srgbClr val="000000"/>
                </a:solidFill>
                <a:effectLst/>
              </a:rPr>
              <a:t> (en repos sans qu'on le cultive).</a:t>
            </a:r>
          </a:p>
          <a:p>
            <a:r>
              <a:rPr lang="fr-FR" b="0" i="0" dirty="0" smtClean="0">
                <a:solidFill>
                  <a:srgbClr val="000000"/>
                </a:solidFill>
                <a:effectLst/>
              </a:rPr>
              <a:t>Pour se nourrir, les paysans font des </a:t>
            </a:r>
            <a:r>
              <a:rPr lang="fr-FR" b="1" i="0" dirty="0" smtClean="0">
                <a:solidFill>
                  <a:srgbClr val="000000"/>
                </a:solidFill>
                <a:effectLst/>
              </a:rPr>
              <a:t>défrichements</a:t>
            </a:r>
            <a:r>
              <a:rPr lang="fr-FR" b="0" i="0" dirty="0" smtClean="0">
                <a:solidFill>
                  <a:srgbClr val="000000"/>
                </a:solidFill>
                <a:effectLst/>
              </a:rPr>
              <a:t> (on remplace la forêt par des terres cultivables).</a:t>
            </a:r>
          </a:p>
          <a:p>
            <a:r>
              <a:rPr lang="fr-FR" b="0" i="0" dirty="0" smtClean="0">
                <a:solidFill>
                  <a:srgbClr val="000000"/>
                </a:solidFill>
                <a:effectLst/>
              </a:rPr>
              <a:t>L'existence est monotone et en cas de fortes pluies ou de grêle on manque de nourriture (c'est la </a:t>
            </a:r>
            <a:r>
              <a:rPr lang="fr-FR" b="1" i="0" dirty="0" smtClean="0">
                <a:solidFill>
                  <a:srgbClr val="000000"/>
                </a:solidFill>
                <a:effectLst/>
              </a:rPr>
              <a:t>disette</a:t>
            </a:r>
            <a:r>
              <a:rPr lang="fr-FR" b="0" i="0" dirty="0" smtClean="0">
                <a:solidFill>
                  <a:srgbClr val="000000"/>
                </a:solidFill>
                <a:effectLst/>
              </a:rPr>
              <a:t>, moins grave que la </a:t>
            </a:r>
            <a:r>
              <a:rPr lang="fr-FR" b="1" i="0" dirty="0" smtClean="0">
                <a:solidFill>
                  <a:srgbClr val="000000"/>
                </a:solidFill>
                <a:effectLst/>
              </a:rPr>
              <a:t>famine</a:t>
            </a:r>
            <a:r>
              <a:rPr lang="fr-FR" b="0" i="0" dirty="0" smtClean="0">
                <a:solidFill>
                  <a:srgbClr val="000000"/>
                </a:solidFill>
                <a:effectLst/>
              </a:rPr>
              <a:t>).</a:t>
            </a:r>
            <a:endParaRPr lang="fr-FR" b="0" i="0" dirty="0">
              <a:solidFill>
                <a:srgbClr val="000000"/>
              </a:solidFill>
              <a:effectLst/>
            </a:endParaRPr>
          </a:p>
        </p:txBody>
      </p:sp>
      <p:pic>
        <p:nvPicPr>
          <p:cNvPr id="6146" name="Picture 2" descr="http://www.ec-cedre-noisy.ac-versailles.fr/Didapages/vivre%20au%20moyen%20age/Repas%20du%20paysan%201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71" y="2657009"/>
            <a:ext cx="4352925"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0785" y="5083728"/>
            <a:ext cx="4874004" cy="1354217"/>
          </a:xfrm>
          <a:prstGeom prst="rect">
            <a:avLst/>
          </a:prstGeom>
          <a:noFill/>
        </p:spPr>
        <p:txBody>
          <a:bodyPr wrap="square" rtlCol="0">
            <a:spAutoFit/>
          </a:bodyPr>
          <a:lstStyle/>
          <a:p>
            <a:pPr algn="just"/>
            <a:r>
              <a:rPr lang="fr-FR" sz="1600" dirty="0" smtClean="0"/>
              <a:t>L’alimentation est à base de pain noir, de bouillies, de farine, de viande de porc, de haricots, de fèves, de choux, d’oignons, de carottes, de pommes, de prunes, de poires… On boit de la cervoise, de la bière et surtout du vin.</a:t>
            </a:r>
            <a:endParaRPr lang="fr-FR" sz="1600" dirty="0"/>
          </a:p>
        </p:txBody>
      </p:sp>
      <p:pic>
        <p:nvPicPr>
          <p:cNvPr id="6" name="Image 5"/>
          <p:cNvPicPr>
            <a:picLocks noChangeAspect="1"/>
          </p:cNvPicPr>
          <p:nvPr/>
        </p:nvPicPr>
        <p:blipFill>
          <a:blip r:embed="rId3"/>
          <a:stretch>
            <a:fillRect/>
          </a:stretch>
        </p:blipFill>
        <p:spPr>
          <a:xfrm>
            <a:off x="5494789" y="2553247"/>
            <a:ext cx="2711092" cy="2398273"/>
          </a:xfrm>
          <a:prstGeom prst="rect">
            <a:avLst/>
          </a:prstGeom>
        </p:spPr>
      </p:pic>
      <p:sp>
        <p:nvSpPr>
          <p:cNvPr id="8" name="ZoneTexte 7"/>
          <p:cNvSpPr txBox="1"/>
          <p:nvPr/>
        </p:nvSpPr>
        <p:spPr>
          <a:xfrm>
            <a:off x="8791663" y="5236127"/>
            <a:ext cx="2692343" cy="584775"/>
          </a:xfrm>
          <a:prstGeom prst="rect">
            <a:avLst/>
          </a:prstGeom>
          <a:noFill/>
        </p:spPr>
        <p:txBody>
          <a:bodyPr wrap="square" rtlCol="0">
            <a:spAutoFit/>
          </a:bodyPr>
          <a:lstStyle/>
          <a:p>
            <a:pPr algn="just"/>
            <a:r>
              <a:rPr lang="fr-FR" sz="1600" dirty="0" smtClean="0"/>
              <a:t>Le quotidien dans une maison paysanne</a:t>
            </a:r>
            <a:r>
              <a:rPr lang="fr-FR" sz="1600" i="1" dirty="0" smtClean="0"/>
              <a:t>.</a:t>
            </a:r>
            <a:endParaRPr lang="fr-FR" sz="1600" i="1" dirty="0"/>
          </a:p>
        </p:txBody>
      </p:sp>
      <p:pic>
        <p:nvPicPr>
          <p:cNvPr id="6148" name="Picture 4" descr="http://idata.over-blog.com/1/27/51/12/images/bibe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707" y="2553247"/>
            <a:ext cx="3107269" cy="2396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5647189" y="5236128"/>
            <a:ext cx="2692343" cy="830997"/>
          </a:xfrm>
          <a:prstGeom prst="rect">
            <a:avLst/>
          </a:prstGeom>
          <a:noFill/>
        </p:spPr>
        <p:txBody>
          <a:bodyPr wrap="square" rtlCol="0">
            <a:spAutoFit/>
          </a:bodyPr>
          <a:lstStyle/>
          <a:p>
            <a:pPr algn="just"/>
            <a:r>
              <a:rPr lang="fr-FR" sz="1600" dirty="0" smtClean="0"/>
              <a:t>Une paysanne apportant du blé au moulin.</a:t>
            </a:r>
          </a:p>
          <a:p>
            <a:pPr algn="just"/>
            <a:r>
              <a:rPr lang="fr-FR" sz="1600" i="1" dirty="0" smtClean="0"/>
              <a:t>Enluminure du XVe siècle.</a:t>
            </a:r>
            <a:endParaRPr lang="fr-FR" sz="1600" i="1" dirty="0"/>
          </a:p>
        </p:txBody>
      </p:sp>
    </p:spTree>
    <p:extLst>
      <p:ext uri="{BB962C8B-B14F-4D97-AF65-F5344CB8AC3E}">
        <p14:creationId xmlns:p14="http://schemas.microsoft.com/office/powerpoint/2010/main" val="3559194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4" y="189640"/>
            <a:ext cx="11664779" cy="984885"/>
          </a:xfrm>
          <a:prstGeom prst="rect">
            <a:avLst/>
          </a:prstGeom>
        </p:spPr>
        <p:txBody>
          <a:bodyPr wrap="square">
            <a:spAutoFit/>
          </a:bodyPr>
          <a:lstStyle/>
          <a:p>
            <a:pPr algn="ctr"/>
            <a:r>
              <a:rPr lang="fr-FR" sz="4000" b="1" dirty="0" smtClean="0">
                <a:effectLst>
                  <a:outerShdw blurRad="38100" dist="38100" dir="2700000" algn="tl">
                    <a:srgbClr val="000000">
                      <a:alpha val="43137"/>
                    </a:srgbClr>
                  </a:outerShdw>
                </a:effectLst>
                <a:latin typeface="Kristen ITC" panose="03050502040202030202" pitchFamily="66" charset="0"/>
              </a:rPr>
              <a:t>Le travail pénible dans les champs</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sp>
        <p:nvSpPr>
          <p:cNvPr id="3" name="Rectangle 2"/>
          <p:cNvSpPr/>
          <p:nvPr/>
        </p:nvSpPr>
        <p:spPr>
          <a:xfrm>
            <a:off x="279145" y="1041332"/>
            <a:ext cx="11622614" cy="923330"/>
          </a:xfrm>
          <a:prstGeom prst="rect">
            <a:avLst/>
          </a:prstGeom>
        </p:spPr>
        <p:txBody>
          <a:bodyPr wrap="square">
            <a:spAutoFit/>
          </a:bodyPr>
          <a:lstStyle/>
          <a:p>
            <a:pPr algn="just"/>
            <a:r>
              <a:rPr lang="fr-FR" b="0" i="0" dirty="0" smtClean="0">
                <a:solidFill>
                  <a:srgbClr val="000000"/>
                </a:solidFill>
                <a:effectLst/>
              </a:rPr>
              <a:t>Les récoltes sont faibles du fait d’un outillage et de techniques agricoles rudimentaires. </a:t>
            </a:r>
            <a:r>
              <a:rPr lang="fr-FR" dirty="0" smtClean="0">
                <a:solidFill>
                  <a:srgbClr val="000000"/>
                </a:solidFill>
              </a:rPr>
              <a:t>Les paysans subissent une précarité importante. Si les conditions climatiques se dégradent, les récoltes deviennent insuffisantes pour subvenir à leurs besoins. Alors, la famine, les maladies et la mortalité frappent durement la communauté paysanne.</a:t>
            </a:r>
            <a:endParaRPr lang="fr-FR" b="0" i="0" dirty="0">
              <a:solidFill>
                <a:srgbClr val="000000"/>
              </a:solidFill>
              <a:effectLst/>
            </a:endParaRPr>
          </a:p>
        </p:txBody>
      </p:sp>
      <p:pic>
        <p:nvPicPr>
          <p:cNvPr id="7172" name="Picture 4" descr="http://college.saintebarbe.pagespro-orange.fr/moyenage/images/pays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993" y="2236511"/>
            <a:ext cx="2498027" cy="2630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4" name="Picture 6" descr="http://agnes.pleutin.free.fr/5paysansM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45" y="2236511"/>
            <a:ext cx="5858046" cy="2677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6" name="Picture 8" descr="http://www.clicage.com/ilyatoo/objets/collectifs/PAYSANS%20DU%20MOYEN-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822" y="2218637"/>
            <a:ext cx="3002937" cy="2630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36604" y="5395784"/>
            <a:ext cx="11465155" cy="923330"/>
          </a:xfrm>
          <a:prstGeom prst="rect">
            <a:avLst/>
          </a:prstGeom>
          <a:noFill/>
        </p:spPr>
        <p:txBody>
          <a:bodyPr wrap="square" rtlCol="0">
            <a:spAutoFit/>
          </a:bodyPr>
          <a:lstStyle/>
          <a:p>
            <a:r>
              <a:rPr lang="fr-FR" dirty="0" smtClean="0"/>
              <a:t>Les paysans cultivent surtout des céréales : ils labourent avec un araire ou une charrue, sèment, hersent, moissonnent avec une faucille et battent les récoltes avec un fléau. Ils élèvent également quelques volailles, moutons et cochons.</a:t>
            </a:r>
          </a:p>
          <a:p>
            <a:r>
              <a:rPr lang="fr-FR" dirty="0" smtClean="0"/>
              <a:t>L’amélioration de la traction animale par l’utilisation du jouc ont amélioré leurs conditions de travail.</a:t>
            </a:r>
            <a:endParaRPr lang="fr-FR" dirty="0"/>
          </a:p>
        </p:txBody>
      </p:sp>
      <p:sp>
        <p:nvSpPr>
          <p:cNvPr id="5" name="Rectangle 4"/>
          <p:cNvSpPr/>
          <p:nvPr/>
        </p:nvSpPr>
        <p:spPr>
          <a:xfrm>
            <a:off x="2100650" y="4481384"/>
            <a:ext cx="601362" cy="255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rPr>
              <a:t>araire</a:t>
            </a:r>
            <a:endParaRPr lang="fr-FR" sz="1100" dirty="0">
              <a:ln w="0"/>
              <a:solidFill>
                <a:schemeClr val="tx1"/>
              </a:solidFill>
            </a:endParaRPr>
          </a:p>
        </p:txBody>
      </p:sp>
      <p:cxnSp>
        <p:nvCxnSpPr>
          <p:cNvPr id="7" name="Connecteur droit avec flèche 6"/>
          <p:cNvCxnSpPr/>
          <p:nvPr/>
        </p:nvCxnSpPr>
        <p:spPr>
          <a:xfrm flipV="1">
            <a:off x="2743200" y="4193059"/>
            <a:ext cx="1441622" cy="3871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400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4" y="189640"/>
            <a:ext cx="11664779" cy="984885"/>
          </a:xfrm>
          <a:prstGeom prst="rect">
            <a:avLst/>
          </a:prstGeom>
        </p:spPr>
        <p:txBody>
          <a:bodyPr wrap="square">
            <a:spAutoFit/>
          </a:bodyPr>
          <a:lstStyle/>
          <a:p>
            <a:pPr algn="ctr"/>
            <a:r>
              <a:rPr lang="fr-FR" sz="4000" b="1" dirty="0" smtClean="0">
                <a:effectLst>
                  <a:outerShdw blurRad="38100" dist="38100" dir="2700000" algn="tl">
                    <a:srgbClr val="000000">
                      <a:alpha val="43137"/>
                    </a:srgbClr>
                  </a:outerShdw>
                </a:effectLst>
                <a:latin typeface="Kristen ITC" panose="03050502040202030202" pitchFamily="66" charset="0"/>
              </a:rPr>
              <a:t>Une habitation paysanne</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pic>
        <p:nvPicPr>
          <p:cNvPr id="8196" name="Picture 4" descr="http://pierrickauger.files.wordpress.com/2013/12/maison-paysan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291" y="682082"/>
            <a:ext cx="3988057" cy="39046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stretch>
            <a:fillRect/>
          </a:stretch>
        </p:blipFill>
        <p:spPr>
          <a:xfrm>
            <a:off x="436604" y="1174525"/>
            <a:ext cx="4585086" cy="3412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 3"/>
          <p:cNvPicPr>
            <a:picLocks noChangeAspect="1"/>
          </p:cNvPicPr>
          <p:nvPr/>
        </p:nvPicPr>
        <p:blipFill>
          <a:blip r:embed="rId4"/>
          <a:stretch>
            <a:fillRect/>
          </a:stretch>
        </p:blipFill>
        <p:spPr>
          <a:xfrm>
            <a:off x="378939" y="4712043"/>
            <a:ext cx="5708823" cy="2003854"/>
          </a:xfrm>
          <a:prstGeom prst="rect">
            <a:avLst/>
          </a:prstGeom>
        </p:spPr>
      </p:pic>
      <p:pic>
        <p:nvPicPr>
          <p:cNvPr id="8200" name="Picture 8" descr="http://helfaut-bilques.e-monsite.com/medias/images/int.rieur.gaulois.jpg?fx=r_250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1078" y="1547982"/>
            <a:ext cx="3553652" cy="2665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202619" y="4712043"/>
            <a:ext cx="5802111" cy="1923604"/>
          </a:xfrm>
          <a:prstGeom prst="rect">
            <a:avLst/>
          </a:prstGeom>
          <a:noFill/>
        </p:spPr>
        <p:txBody>
          <a:bodyPr wrap="square" rtlCol="0">
            <a:spAutoFit/>
          </a:bodyPr>
          <a:lstStyle/>
          <a:p>
            <a:pPr algn="just"/>
            <a:r>
              <a:rPr lang="fr-FR" sz="1700" dirty="0" smtClean="0"/>
              <a:t>La </a:t>
            </a:r>
            <a:r>
              <a:rPr lang="fr-FR" sz="1700" dirty="0"/>
              <a:t>paysanne ne possède pas d'espace bien défini et isolé pour préparer les repas. Elle officie dans l'unique pièce chauffée de la maison qui sert aussi de chambre. Les autres pièces de l'habitation sont des celliers, des greniers, des caves, des abris pour les animaux</a:t>
            </a:r>
            <a:r>
              <a:rPr lang="fr-FR" sz="1700" dirty="0" smtClean="0"/>
              <a:t>. </a:t>
            </a:r>
            <a:r>
              <a:rPr lang="fr-FR" sz="1700" dirty="0"/>
              <a:t>Le toit est principalement fait de chaume. Les fenêtres sont rares et petites pour éviter une trop grande perte de chaleur. Le sol est en terre battue.   </a:t>
            </a:r>
          </a:p>
        </p:txBody>
      </p:sp>
    </p:spTree>
    <p:extLst>
      <p:ext uri="{BB962C8B-B14F-4D97-AF65-F5344CB8AC3E}">
        <p14:creationId xmlns:p14="http://schemas.microsoft.com/office/powerpoint/2010/main" val="1122201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4" y="189640"/>
            <a:ext cx="11664779" cy="923330"/>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latin typeface="Kristen ITC" panose="03050502040202030202" pitchFamily="66" charset="0"/>
              </a:rPr>
              <a:t>La tenue vestimentaire des paysans au Moyen Age</a:t>
            </a:r>
            <a:r>
              <a:rPr lang="fr-FR" b="1" dirty="0" smtClean="0">
                <a:effectLst>
                  <a:outerShdw blurRad="38100" dist="38100" dir="2700000" algn="tl">
                    <a:srgbClr val="000000">
                      <a:alpha val="43137"/>
                    </a:srgbClr>
                  </a:outerShdw>
                </a:effectLst>
                <a:latin typeface="Kristen ITC" panose="03050502040202030202" pitchFamily="66" charset="0"/>
              </a:rPr>
              <a:t/>
            </a:r>
            <a:br>
              <a:rPr lang="fr-FR" b="1" dirty="0" smtClean="0">
                <a:effectLst>
                  <a:outerShdw blurRad="38100" dist="38100" dir="2700000" algn="tl">
                    <a:srgbClr val="000000">
                      <a:alpha val="43137"/>
                    </a:srgbClr>
                  </a:outerShdw>
                </a:effectLst>
                <a:latin typeface="Kristen ITC" panose="03050502040202030202" pitchFamily="66" charset="0"/>
              </a:rPr>
            </a:br>
            <a:endParaRPr lang="fr-FR" dirty="0"/>
          </a:p>
        </p:txBody>
      </p:sp>
      <p:pic>
        <p:nvPicPr>
          <p:cNvPr id="9218" name="Picture 2" descr="http://college.saintebarbe.pagespro-orange.fr/moyenage/images/pays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69" y="1730290"/>
            <a:ext cx="2545493" cy="3116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36603" y="4939350"/>
            <a:ext cx="6030099" cy="1923604"/>
          </a:xfrm>
          <a:prstGeom prst="rect">
            <a:avLst/>
          </a:prstGeom>
        </p:spPr>
        <p:txBody>
          <a:bodyPr wrap="square">
            <a:spAutoFit/>
          </a:bodyPr>
          <a:lstStyle/>
          <a:p>
            <a:pPr algn="just"/>
            <a:r>
              <a:rPr lang="fr-FR" sz="1700" b="0" i="0" dirty="0" smtClean="0">
                <a:solidFill>
                  <a:srgbClr val="000000"/>
                </a:solidFill>
                <a:effectLst/>
                <a:latin typeface="Times New Roman" panose="02020603050405020304" pitchFamily="18" charset="0"/>
              </a:rPr>
              <a:t>Chaque jour, le paysan enfile ses braies (culotte des hommes du Moyen Age), sa tunique, puis passe une cape de laine ou de lin. Pendant la saison froide, il ne sort jamais sans son chaperon, (sorte de cagoule), et ses houseaux (longues chaussures souples, lacées, qui protègent les jambes de la boue et de la pluie). En été, il est habillé plus légèrement (tunique simple et chapeau pour se protéger du soleil).</a:t>
            </a:r>
          </a:p>
        </p:txBody>
      </p:sp>
      <p:sp>
        <p:nvSpPr>
          <p:cNvPr id="4" name="Rectangle 3"/>
          <p:cNvSpPr/>
          <p:nvPr/>
        </p:nvSpPr>
        <p:spPr>
          <a:xfrm>
            <a:off x="65903" y="806960"/>
            <a:ext cx="12035480" cy="830997"/>
          </a:xfrm>
          <a:prstGeom prst="rect">
            <a:avLst/>
          </a:prstGeom>
        </p:spPr>
        <p:txBody>
          <a:bodyPr wrap="square">
            <a:spAutoFit/>
          </a:bodyPr>
          <a:lstStyle/>
          <a:p>
            <a:pPr indent="457200"/>
            <a:r>
              <a:rPr lang="fr-FR" sz="1600" b="1" i="0" dirty="0" smtClean="0">
                <a:effectLst/>
                <a:latin typeface="Times New Roman" panose="02020603050405020304" pitchFamily="18" charset="0"/>
              </a:rPr>
              <a:t>Les paysans</a:t>
            </a:r>
            <a:r>
              <a:rPr lang="fr-FR" sz="1600" b="0" i="0" dirty="0" smtClean="0">
                <a:solidFill>
                  <a:srgbClr val="000000"/>
                </a:solidFill>
                <a:effectLst/>
                <a:latin typeface="Times New Roman" panose="02020603050405020304" pitchFamily="18" charset="0"/>
              </a:rPr>
              <a:t> étaient habillés très simplement. Ils ne changeaient pas d’habits souvent. Bien souvent, les paysans et les artisans faisaient leurs vêtements eux-mêmes. Ils filaient et tissaient leurs habits. Les paysans et les artisans portaient des vêtements sombres pour se différencier des nobles ou des gens plus riches. </a:t>
            </a:r>
            <a:r>
              <a:rPr lang="fr-FR" sz="1600" dirty="0">
                <a:solidFill>
                  <a:srgbClr val="000000"/>
                </a:solidFill>
                <a:latin typeface="Times New Roman" panose="02020603050405020304" pitchFamily="18" charset="0"/>
              </a:rPr>
              <a:t>L'espérance de vie à l'époque n'est pas très bien connue. On estime qu'elle était située entre 25 et 40 </a:t>
            </a:r>
            <a:r>
              <a:rPr lang="fr-FR" sz="1600" dirty="0" smtClean="0">
                <a:solidFill>
                  <a:srgbClr val="000000"/>
                </a:solidFill>
                <a:latin typeface="Times New Roman" panose="02020603050405020304" pitchFamily="18" charset="0"/>
              </a:rPr>
              <a:t>ans,</a:t>
            </a:r>
            <a:endParaRPr lang="fr-FR" sz="1600" dirty="0">
              <a:solidFill>
                <a:srgbClr val="000000"/>
              </a:solidFill>
              <a:latin typeface="Times New Roman" panose="02020603050405020304" pitchFamily="18" charset="0"/>
            </a:endParaRPr>
          </a:p>
        </p:txBody>
      </p:sp>
      <p:sp>
        <p:nvSpPr>
          <p:cNvPr id="5" name="ZoneTexte 4"/>
          <p:cNvSpPr txBox="1"/>
          <p:nvPr/>
        </p:nvSpPr>
        <p:spPr>
          <a:xfrm>
            <a:off x="7191632" y="4847017"/>
            <a:ext cx="4629665" cy="2200602"/>
          </a:xfrm>
          <a:prstGeom prst="rect">
            <a:avLst/>
          </a:prstGeom>
          <a:noFill/>
        </p:spPr>
        <p:txBody>
          <a:bodyPr wrap="square" rtlCol="0">
            <a:spAutoFit/>
          </a:bodyPr>
          <a:lstStyle/>
          <a:p>
            <a:pPr algn="just"/>
            <a:r>
              <a:rPr lang="fr-FR" sz="1700" b="0" i="0" dirty="0" smtClean="0">
                <a:solidFill>
                  <a:srgbClr val="000000"/>
                </a:solidFill>
                <a:effectLst/>
                <a:latin typeface="Times New Roman" panose="02020603050405020304" pitchFamily="18" charset="0"/>
              </a:rPr>
              <a:t>Les femmes portent des robes par-dessus lesquelles elles mettent parfois des tabliers; elles ont toujours la tête couverte.</a:t>
            </a:r>
          </a:p>
          <a:p>
            <a:pPr algn="just"/>
            <a:r>
              <a:rPr lang="fr-FR" sz="1700" b="0" i="0" dirty="0" smtClean="0">
                <a:solidFill>
                  <a:srgbClr val="000000"/>
                </a:solidFill>
                <a:effectLst/>
                <a:latin typeface="Times New Roman" panose="02020603050405020304" pitchFamily="18" charset="0"/>
              </a:rPr>
              <a:t>C'est dans cette tenue que les uns et les autres partent aux champs...</a:t>
            </a:r>
            <a:r>
              <a:rPr lang="fr-FR" sz="1700" dirty="0"/>
              <a:t> </a:t>
            </a:r>
            <a:r>
              <a:rPr lang="fr-FR" sz="1700" dirty="0" smtClean="0"/>
              <a:t>Les </a:t>
            </a:r>
            <a:r>
              <a:rPr lang="fr-FR" sz="1700" dirty="0"/>
              <a:t>femmes ont en moyenne une dizaine d'enfants. Le quart, voire le tiers des enfants mouraient avant l'âge d'un an.</a:t>
            </a:r>
            <a:endParaRPr lang="fr-FR" sz="1700" b="0" i="0" dirty="0" smtClean="0">
              <a:solidFill>
                <a:srgbClr val="000000"/>
              </a:solidFill>
              <a:effectLst/>
              <a:latin typeface="Times New Roman" panose="02020603050405020304" pitchFamily="18" charset="0"/>
            </a:endParaRPr>
          </a:p>
          <a:p>
            <a:endParaRPr lang="fr-FR" dirty="0"/>
          </a:p>
        </p:txBody>
      </p:sp>
      <p:pic>
        <p:nvPicPr>
          <p:cNvPr id="9220" name="Picture 4" descr="http://www.kidadoweb.com/histoire-enfants/moyen-age-enfants/images-moyen-age/paysanne-moyen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926" y="1730290"/>
            <a:ext cx="1574371" cy="310590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tock.wikimini.org/w/images/7/7f/Rep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616" y="1730290"/>
            <a:ext cx="3385751" cy="3116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76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660</Words>
  <Application>Microsoft Office PowerPoint</Application>
  <PresentationFormat>Personnalisé</PresentationFormat>
  <Paragraphs>52</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La vie des paysans au Moyen 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vie des paysans au Moyen Age</dc:title>
  <dc:creator>pass-education</dc:creator>
  <cp:lastModifiedBy>Cécilia</cp:lastModifiedBy>
  <cp:revision>21</cp:revision>
  <dcterms:created xsi:type="dcterms:W3CDTF">2014-09-05T07:03:32Z</dcterms:created>
  <dcterms:modified xsi:type="dcterms:W3CDTF">2015-03-21T15:34:08Z</dcterms:modified>
</cp:coreProperties>
</file>