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95" r:id="rId3"/>
    <p:sldId id="296" r:id="rId4"/>
    <p:sldId id="299" r:id="rId5"/>
    <p:sldId id="271" r:id="rId6"/>
    <p:sldId id="297" r:id="rId7"/>
    <p:sldId id="274" r:id="rId8"/>
    <p:sldId id="290" r:id="rId9"/>
    <p:sldId id="298" r:id="rId10"/>
    <p:sldId id="300" r:id="rId11"/>
  </p:sldIdLst>
  <p:sldSz cx="10691813" cy="7559675"/>
  <p:notesSz cx="6888163" cy="10020300"/>
  <p:defaultTextStyle>
    <a:defPPr>
      <a:defRPr lang="fr-FR"/>
    </a:defPPr>
    <a:lvl1pPr marL="0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CECE7"/>
    <a:srgbClr val="DE1C3C"/>
    <a:srgbClr val="E96B43"/>
    <a:srgbClr val="FC8CEC"/>
    <a:srgbClr val="0BD3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92" autoAdjust="0"/>
    <p:restoredTop sz="94660"/>
  </p:normalViewPr>
  <p:slideViewPr>
    <p:cSldViewPr>
      <p:cViewPr varScale="1">
        <p:scale>
          <a:sx n="73" d="100"/>
          <a:sy n="73" d="100"/>
        </p:scale>
        <p:origin x="1584" y="7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lphine J" userId="b97efdc2af756645" providerId="LiveId" clId="{1F48ECAF-144F-4BA5-ADFD-B6C85DB10863}"/>
    <pc:docChg chg="modSld">
      <pc:chgData name="delphine J" userId="b97efdc2af756645" providerId="LiveId" clId="{1F48ECAF-144F-4BA5-ADFD-B6C85DB10863}" dt="2018-10-29T09:05:42.469" v="3" actId="20577"/>
      <pc:docMkLst>
        <pc:docMk/>
      </pc:docMkLst>
      <pc:sldChg chg="modSp">
        <pc:chgData name="delphine J" userId="b97efdc2af756645" providerId="LiveId" clId="{1F48ECAF-144F-4BA5-ADFD-B6C85DB10863}" dt="2018-10-29T09:05:42.469" v="3" actId="20577"/>
        <pc:sldMkLst>
          <pc:docMk/>
          <pc:sldMk cId="2723373201" sldId="295"/>
        </pc:sldMkLst>
        <pc:graphicFrameChg chg="modGraphic">
          <ac:chgData name="delphine J" userId="b97efdc2af756645" providerId="LiveId" clId="{1F48ECAF-144F-4BA5-ADFD-B6C85DB10863}" dt="2018-10-29T09:05:21.655" v="1" actId="6549"/>
          <ac:graphicFrameMkLst>
            <pc:docMk/>
            <pc:sldMk cId="2723373201" sldId="295"/>
            <ac:graphicFrameMk id="3" creationId="{00000000-0000-0000-0000-000000000000}"/>
          </ac:graphicFrameMkLst>
        </pc:graphicFrameChg>
        <pc:graphicFrameChg chg="modGraphic">
          <ac:chgData name="delphine J" userId="b97efdc2af756645" providerId="LiveId" clId="{1F48ECAF-144F-4BA5-ADFD-B6C85DB10863}" dt="2018-10-29T09:05:42.469" v="3" actId="20577"/>
          <ac:graphicFrameMkLst>
            <pc:docMk/>
            <pc:sldMk cId="2723373201" sldId="295"/>
            <ac:graphicFrameMk id="6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1886" y="2348401"/>
            <a:ext cx="9088041" cy="1620430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3772" y="4283816"/>
            <a:ext cx="7484269" cy="193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DBBA-2D5E-4CFD-9490-2C18C66EE394}" type="datetimeFigureOut">
              <a:rPr lang="fr-FR" smtClean="0"/>
              <a:t>29/10/2018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1933-C9D3-4F4C-B9FF-4C4F141DB4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1383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DBBA-2D5E-4CFD-9490-2C18C66EE394}" type="datetimeFigureOut">
              <a:rPr lang="fr-FR" smtClean="0"/>
              <a:t>29/10/2018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1933-C9D3-4F4C-B9FF-4C4F141DB4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8583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397528" y="302739"/>
            <a:ext cx="2606130" cy="6450223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79140" y="302739"/>
            <a:ext cx="7640192" cy="6450223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DBBA-2D5E-4CFD-9490-2C18C66EE394}" type="datetimeFigureOut">
              <a:rPr lang="fr-FR" smtClean="0"/>
              <a:t>29/10/2018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1933-C9D3-4F4C-B9FF-4C4F141DB4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45181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1886" y="2348401"/>
            <a:ext cx="9088041" cy="1620430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3772" y="4283816"/>
            <a:ext cx="7484269" cy="193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34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869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03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73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67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60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541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476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DBBA-2D5E-4CFD-9490-2C18C66EE394}" type="datetimeFigureOut">
              <a:rPr lang="fr-FR" smtClean="0"/>
              <a:t>29/10/2018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1933-C9D3-4F4C-B9FF-4C4F141DB4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56377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DBBA-2D5E-4CFD-9490-2C18C66EE394}" type="datetimeFigureOut">
              <a:rPr lang="fr-FR" smtClean="0"/>
              <a:t>29/10/2018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1933-C9D3-4F4C-B9FF-4C4F141DB4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78279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580" y="4857793"/>
            <a:ext cx="9088041" cy="1501435"/>
          </a:xfrm>
        </p:spPr>
        <p:txBody>
          <a:bodyPr anchor="t"/>
          <a:lstStyle>
            <a:lvl1pPr algn="l">
              <a:defRPr sz="4317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580" y="3204114"/>
            <a:ext cx="9088041" cy="1653678"/>
          </a:xfrm>
        </p:spPr>
        <p:txBody>
          <a:bodyPr anchor="b"/>
          <a:lstStyle>
            <a:lvl1pPr marL="0" indent="0">
              <a:buNone/>
              <a:defRPr sz="2159">
                <a:solidFill>
                  <a:schemeClr val="tx1">
                    <a:tint val="75000"/>
                  </a:schemeClr>
                </a:solidFill>
              </a:defRPr>
            </a:lvl1pPr>
            <a:lvl2pPr marL="493456" indent="0">
              <a:buNone/>
              <a:defRPr sz="1943">
                <a:solidFill>
                  <a:schemeClr val="tx1">
                    <a:tint val="75000"/>
                  </a:schemeClr>
                </a:solidFill>
              </a:defRPr>
            </a:lvl2pPr>
            <a:lvl3pPr marL="986912" indent="0">
              <a:buNone/>
              <a:defRPr sz="1727">
                <a:solidFill>
                  <a:schemeClr val="tx1">
                    <a:tint val="75000"/>
                  </a:schemeClr>
                </a:solidFill>
              </a:defRPr>
            </a:lvl3pPr>
            <a:lvl4pPr marL="1480368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4pPr>
            <a:lvl5pPr marL="1973824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5pPr>
            <a:lvl6pPr marL="2467280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6pPr>
            <a:lvl7pPr marL="2960736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7pPr>
            <a:lvl8pPr marL="3454192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8pPr>
            <a:lvl9pPr marL="3947648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DBBA-2D5E-4CFD-9490-2C18C66EE394}" type="datetimeFigureOut">
              <a:rPr lang="fr-FR" smtClean="0"/>
              <a:t>29/10/2018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1933-C9D3-4F4C-B9FF-4C4F141DB4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92282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79141" y="1763926"/>
            <a:ext cx="5123160" cy="4989036"/>
          </a:xfrm>
        </p:spPr>
        <p:txBody>
          <a:bodyPr/>
          <a:lstStyle>
            <a:lvl1pPr>
              <a:defRPr sz="3022"/>
            </a:lvl1pPr>
            <a:lvl2pPr>
              <a:defRPr sz="2590"/>
            </a:lvl2pPr>
            <a:lvl3pPr>
              <a:defRPr sz="2159"/>
            </a:lvl3pPr>
            <a:lvl4pPr>
              <a:defRPr sz="1943"/>
            </a:lvl4pPr>
            <a:lvl5pPr>
              <a:defRPr sz="1943"/>
            </a:lvl5pPr>
            <a:lvl6pPr>
              <a:defRPr sz="1943"/>
            </a:lvl6pPr>
            <a:lvl7pPr>
              <a:defRPr sz="1943"/>
            </a:lvl7pPr>
            <a:lvl8pPr>
              <a:defRPr sz="1943"/>
            </a:lvl8pPr>
            <a:lvl9pPr>
              <a:defRPr sz="1943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880498" y="1763926"/>
            <a:ext cx="5123160" cy="4989036"/>
          </a:xfrm>
        </p:spPr>
        <p:txBody>
          <a:bodyPr/>
          <a:lstStyle>
            <a:lvl1pPr>
              <a:defRPr sz="3022"/>
            </a:lvl1pPr>
            <a:lvl2pPr>
              <a:defRPr sz="2590"/>
            </a:lvl2pPr>
            <a:lvl3pPr>
              <a:defRPr sz="2159"/>
            </a:lvl3pPr>
            <a:lvl4pPr>
              <a:defRPr sz="1943"/>
            </a:lvl4pPr>
            <a:lvl5pPr>
              <a:defRPr sz="1943"/>
            </a:lvl5pPr>
            <a:lvl6pPr>
              <a:defRPr sz="1943"/>
            </a:lvl6pPr>
            <a:lvl7pPr>
              <a:defRPr sz="1943"/>
            </a:lvl7pPr>
            <a:lvl8pPr>
              <a:defRPr sz="1943"/>
            </a:lvl8pPr>
            <a:lvl9pPr>
              <a:defRPr sz="1943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DBBA-2D5E-4CFD-9490-2C18C66EE394}" type="datetimeFigureOut">
              <a:rPr lang="fr-FR" smtClean="0"/>
              <a:t>29/10/2018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1933-C9D3-4F4C-B9FF-4C4F141DB4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86267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591" y="302737"/>
            <a:ext cx="9622632" cy="1259946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591" y="1692178"/>
            <a:ext cx="4724074" cy="705219"/>
          </a:xfrm>
        </p:spPr>
        <p:txBody>
          <a:bodyPr anchor="b"/>
          <a:lstStyle>
            <a:lvl1pPr marL="0" indent="0">
              <a:buNone/>
              <a:defRPr sz="2590" b="1"/>
            </a:lvl1pPr>
            <a:lvl2pPr marL="493456" indent="0">
              <a:buNone/>
              <a:defRPr sz="2159" b="1"/>
            </a:lvl2pPr>
            <a:lvl3pPr marL="986912" indent="0">
              <a:buNone/>
              <a:defRPr sz="1943" b="1"/>
            </a:lvl3pPr>
            <a:lvl4pPr marL="1480368" indent="0">
              <a:buNone/>
              <a:defRPr sz="1727" b="1"/>
            </a:lvl4pPr>
            <a:lvl5pPr marL="1973824" indent="0">
              <a:buNone/>
              <a:defRPr sz="1727" b="1"/>
            </a:lvl5pPr>
            <a:lvl6pPr marL="2467280" indent="0">
              <a:buNone/>
              <a:defRPr sz="1727" b="1"/>
            </a:lvl6pPr>
            <a:lvl7pPr marL="2960736" indent="0">
              <a:buNone/>
              <a:defRPr sz="1727" b="1"/>
            </a:lvl7pPr>
            <a:lvl8pPr marL="3454192" indent="0">
              <a:buNone/>
              <a:defRPr sz="1727" b="1"/>
            </a:lvl8pPr>
            <a:lvl9pPr marL="3947648" indent="0">
              <a:buNone/>
              <a:defRPr sz="1727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591" y="2397397"/>
            <a:ext cx="4724074" cy="4355563"/>
          </a:xfrm>
        </p:spPr>
        <p:txBody>
          <a:bodyPr/>
          <a:lstStyle>
            <a:lvl1pPr>
              <a:defRPr sz="2590"/>
            </a:lvl1pPr>
            <a:lvl2pPr>
              <a:defRPr sz="2159"/>
            </a:lvl2pPr>
            <a:lvl3pPr>
              <a:defRPr sz="1943"/>
            </a:lvl3pPr>
            <a:lvl4pPr>
              <a:defRPr sz="1727"/>
            </a:lvl4pPr>
            <a:lvl5pPr>
              <a:defRPr sz="1727"/>
            </a:lvl5pPr>
            <a:lvl6pPr>
              <a:defRPr sz="1727"/>
            </a:lvl6pPr>
            <a:lvl7pPr>
              <a:defRPr sz="1727"/>
            </a:lvl7pPr>
            <a:lvl8pPr>
              <a:defRPr sz="1727"/>
            </a:lvl8pPr>
            <a:lvl9pPr>
              <a:defRPr sz="1727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31293" y="1692178"/>
            <a:ext cx="4725930" cy="705219"/>
          </a:xfrm>
        </p:spPr>
        <p:txBody>
          <a:bodyPr anchor="b"/>
          <a:lstStyle>
            <a:lvl1pPr marL="0" indent="0">
              <a:buNone/>
              <a:defRPr sz="2590" b="1"/>
            </a:lvl1pPr>
            <a:lvl2pPr marL="493456" indent="0">
              <a:buNone/>
              <a:defRPr sz="2159" b="1"/>
            </a:lvl2pPr>
            <a:lvl3pPr marL="986912" indent="0">
              <a:buNone/>
              <a:defRPr sz="1943" b="1"/>
            </a:lvl3pPr>
            <a:lvl4pPr marL="1480368" indent="0">
              <a:buNone/>
              <a:defRPr sz="1727" b="1"/>
            </a:lvl4pPr>
            <a:lvl5pPr marL="1973824" indent="0">
              <a:buNone/>
              <a:defRPr sz="1727" b="1"/>
            </a:lvl5pPr>
            <a:lvl6pPr marL="2467280" indent="0">
              <a:buNone/>
              <a:defRPr sz="1727" b="1"/>
            </a:lvl6pPr>
            <a:lvl7pPr marL="2960736" indent="0">
              <a:buNone/>
              <a:defRPr sz="1727" b="1"/>
            </a:lvl7pPr>
            <a:lvl8pPr marL="3454192" indent="0">
              <a:buNone/>
              <a:defRPr sz="1727" b="1"/>
            </a:lvl8pPr>
            <a:lvl9pPr marL="3947648" indent="0">
              <a:buNone/>
              <a:defRPr sz="1727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1293" y="2397397"/>
            <a:ext cx="4725930" cy="4355563"/>
          </a:xfrm>
        </p:spPr>
        <p:txBody>
          <a:bodyPr/>
          <a:lstStyle>
            <a:lvl1pPr>
              <a:defRPr sz="2590"/>
            </a:lvl1pPr>
            <a:lvl2pPr>
              <a:defRPr sz="2159"/>
            </a:lvl2pPr>
            <a:lvl3pPr>
              <a:defRPr sz="1943"/>
            </a:lvl3pPr>
            <a:lvl4pPr>
              <a:defRPr sz="1727"/>
            </a:lvl4pPr>
            <a:lvl5pPr>
              <a:defRPr sz="1727"/>
            </a:lvl5pPr>
            <a:lvl6pPr>
              <a:defRPr sz="1727"/>
            </a:lvl6pPr>
            <a:lvl7pPr>
              <a:defRPr sz="1727"/>
            </a:lvl7pPr>
            <a:lvl8pPr>
              <a:defRPr sz="1727"/>
            </a:lvl8pPr>
            <a:lvl9pPr>
              <a:defRPr sz="1727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DBBA-2D5E-4CFD-9490-2C18C66EE394}" type="datetimeFigureOut">
              <a:rPr lang="fr-FR" smtClean="0"/>
              <a:t>29/10/2018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1933-C9D3-4F4C-B9FF-4C4F141DB4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86042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DBBA-2D5E-4CFD-9490-2C18C66EE394}" type="datetimeFigureOut">
              <a:rPr lang="fr-FR" smtClean="0"/>
              <a:t>29/10/2018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1933-C9D3-4F4C-B9FF-4C4F141DB4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76651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DBBA-2D5E-4CFD-9490-2C18C66EE394}" type="datetimeFigureOut">
              <a:rPr lang="fr-FR" smtClean="0"/>
              <a:t>29/10/2018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1933-C9D3-4F4C-B9FF-4C4F141DB4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55210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591" y="300987"/>
            <a:ext cx="3517533" cy="1280945"/>
          </a:xfrm>
        </p:spPr>
        <p:txBody>
          <a:bodyPr anchor="b"/>
          <a:lstStyle>
            <a:lvl1pPr algn="l">
              <a:defRPr sz="2159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0203" y="300989"/>
            <a:ext cx="5977020" cy="6451973"/>
          </a:xfrm>
        </p:spPr>
        <p:txBody>
          <a:bodyPr/>
          <a:lstStyle>
            <a:lvl1pPr>
              <a:defRPr sz="3454"/>
            </a:lvl1pPr>
            <a:lvl2pPr>
              <a:defRPr sz="3022"/>
            </a:lvl2pPr>
            <a:lvl3pPr>
              <a:defRPr sz="2590"/>
            </a:lvl3pPr>
            <a:lvl4pPr>
              <a:defRPr sz="2159"/>
            </a:lvl4pPr>
            <a:lvl5pPr>
              <a:defRPr sz="2159"/>
            </a:lvl5pPr>
            <a:lvl6pPr>
              <a:defRPr sz="2159"/>
            </a:lvl6pPr>
            <a:lvl7pPr>
              <a:defRPr sz="2159"/>
            </a:lvl7pPr>
            <a:lvl8pPr>
              <a:defRPr sz="2159"/>
            </a:lvl8pPr>
            <a:lvl9pPr>
              <a:defRPr sz="2159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591" y="1581934"/>
            <a:ext cx="3517533" cy="5171028"/>
          </a:xfrm>
        </p:spPr>
        <p:txBody>
          <a:bodyPr/>
          <a:lstStyle>
            <a:lvl1pPr marL="0" indent="0">
              <a:buNone/>
              <a:defRPr sz="1511"/>
            </a:lvl1pPr>
            <a:lvl2pPr marL="493456" indent="0">
              <a:buNone/>
              <a:defRPr sz="1295"/>
            </a:lvl2pPr>
            <a:lvl3pPr marL="986912" indent="0">
              <a:buNone/>
              <a:defRPr sz="1079"/>
            </a:lvl3pPr>
            <a:lvl4pPr marL="1480368" indent="0">
              <a:buNone/>
              <a:defRPr sz="971"/>
            </a:lvl4pPr>
            <a:lvl5pPr marL="1973824" indent="0">
              <a:buNone/>
              <a:defRPr sz="971"/>
            </a:lvl5pPr>
            <a:lvl6pPr marL="2467280" indent="0">
              <a:buNone/>
              <a:defRPr sz="971"/>
            </a:lvl6pPr>
            <a:lvl7pPr marL="2960736" indent="0">
              <a:buNone/>
              <a:defRPr sz="971"/>
            </a:lvl7pPr>
            <a:lvl8pPr marL="3454192" indent="0">
              <a:buNone/>
              <a:defRPr sz="971"/>
            </a:lvl8pPr>
            <a:lvl9pPr marL="3947648" indent="0">
              <a:buNone/>
              <a:defRPr sz="97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DBBA-2D5E-4CFD-9490-2C18C66EE394}" type="datetimeFigureOut">
              <a:rPr lang="fr-FR" smtClean="0"/>
              <a:t>29/10/2018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1933-C9D3-4F4C-B9FF-4C4F141DB4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2026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DBBA-2D5E-4CFD-9490-2C18C66EE394}" type="datetimeFigureOut">
              <a:rPr lang="fr-FR" smtClean="0"/>
              <a:t>29/10/2018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1933-C9D3-4F4C-B9FF-4C4F141DB4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8706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670" y="5291772"/>
            <a:ext cx="6415088" cy="624724"/>
          </a:xfrm>
        </p:spPr>
        <p:txBody>
          <a:bodyPr anchor="b"/>
          <a:lstStyle>
            <a:lvl1pPr algn="l">
              <a:defRPr sz="2159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95670" y="675471"/>
            <a:ext cx="6415088" cy="4535805"/>
          </a:xfrm>
        </p:spPr>
        <p:txBody>
          <a:bodyPr/>
          <a:lstStyle>
            <a:lvl1pPr marL="0" indent="0">
              <a:buNone/>
              <a:defRPr sz="3454"/>
            </a:lvl1pPr>
            <a:lvl2pPr marL="493456" indent="0">
              <a:buNone/>
              <a:defRPr sz="3022"/>
            </a:lvl2pPr>
            <a:lvl3pPr marL="986912" indent="0">
              <a:buNone/>
              <a:defRPr sz="2590"/>
            </a:lvl3pPr>
            <a:lvl4pPr marL="1480368" indent="0">
              <a:buNone/>
              <a:defRPr sz="2159"/>
            </a:lvl4pPr>
            <a:lvl5pPr marL="1973824" indent="0">
              <a:buNone/>
              <a:defRPr sz="2159"/>
            </a:lvl5pPr>
            <a:lvl6pPr marL="2467280" indent="0">
              <a:buNone/>
              <a:defRPr sz="2159"/>
            </a:lvl6pPr>
            <a:lvl7pPr marL="2960736" indent="0">
              <a:buNone/>
              <a:defRPr sz="2159"/>
            </a:lvl7pPr>
            <a:lvl8pPr marL="3454192" indent="0">
              <a:buNone/>
              <a:defRPr sz="2159"/>
            </a:lvl8pPr>
            <a:lvl9pPr marL="3947648" indent="0">
              <a:buNone/>
              <a:defRPr sz="2159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670" y="5916496"/>
            <a:ext cx="6415088" cy="887211"/>
          </a:xfrm>
        </p:spPr>
        <p:txBody>
          <a:bodyPr/>
          <a:lstStyle>
            <a:lvl1pPr marL="0" indent="0">
              <a:buNone/>
              <a:defRPr sz="1511"/>
            </a:lvl1pPr>
            <a:lvl2pPr marL="493456" indent="0">
              <a:buNone/>
              <a:defRPr sz="1295"/>
            </a:lvl2pPr>
            <a:lvl3pPr marL="986912" indent="0">
              <a:buNone/>
              <a:defRPr sz="1079"/>
            </a:lvl3pPr>
            <a:lvl4pPr marL="1480368" indent="0">
              <a:buNone/>
              <a:defRPr sz="971"/>
            </a:lvl4pPr>
            <a:lvl5pPr marL="1973824" indent="0">
              <a:buNone/>
              <a:defRPr sz="971"/>
            </a:lvl5pPr>
            <a:lvl6pPr marL="2467280" indent="0">
              <a:buNone/>
              <a:defRPr sz="971"/>
            </a:lvl6pPr>
            <a:lvl7pPr marL="2960736" indent="0">
              <a:buNone/>
              <a:defRPr sz="971"/>
            </a:lvl7pPr>
            <a:lvl8pPr marL="3454192" indent="0">
              <a:buNone/>
              <a:defRPr sz="971"/>
            </a:lvl8pPr>
            <a:lvl9pPr marL="3947648" indent="0">
              <a:buNone/>
              <a:defRPr sz="97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DBBA-2D5E-4CFD-9490-2C18C66EE394}" type="datetimeFigureOut">
              <a:rPr lang="fr-FR" smtClean="0"/>
              <a:t>29/10/2018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1933-C9D3-4F4C-B9FF-4C4F141DB4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8931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DBBA-2D5E-4CFD-9490-2C18C66EE394}" type="datetimeFigureOut">
              <a:rPr lang="fr-FR" smtClean="0"/>
              <a:t>29/10/2018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1933-C9D3-4F4C-B9FF-4C4F141DB4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75341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397528" y="302739"/>
            <a:ext cx="2606130" cy="6450223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79140" y="302739"/>
            <a:ext cx="7640192" cy="6450223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DBBA-2D5E-4CFD-9490-2C18C66EE394}" type="datetimeFigureOut">
              <a:rPr lang="fr-FR" smtClean="0"/>
              <a:t>29/10/2018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1933-C9D3-4F4C-B9FF-4C4F141DB4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2763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580" y="4857793"/>
            <a:ext cx="9088041" cy="150143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580" y="3204114"/>
            <a:ext cx="9088041" cy="165367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DBBA-2D5E-4CFD-9490-2C18C66EE394}" type="datetimeFigureOut">
              <a:rPr lang="fr-FR" smtClean="0"/>
              <a:t>29/10/2018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1933-C9D3-4F4C-B9FF-4C4F141DB4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6262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79141" y="1763926"/>
            <a:ext cx="5123160" cy="49890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880498" y="1763926"/>
            <a:ext cx="5123160" cy="49890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DBBA-2D5E-4CFD-9490-2C18C66EE394}" type="datetimeFigureOut">
              <a:rPr lang="fr-FR" smtClean="0"/>
              <a:t>29/10/2018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1933-C9D3-4F4C-B9FF-4C4F141DB4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2002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591" y="302737"/>
            <a:ext cx="9622632" cy="1259946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591" y="1692178"/>
            <a:ext cx="4724074" cy="70521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591" y="2397397"/>
            <a:ext cx="4724074" cy="4355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31293" y="1692178"/>
            <a:ext cx="4725930" cy="70521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1293" y="2397397"/>
            <a:ext cx="4725930" cy="4355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DBBA-2D5E-4CFD-9490-2C18C66EE394}" type="datetimeFigureOut">
              <a:rPr lang="fr-FR" smtClean="0"/>
              <a:t>29/10/2018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1933-C9D3-4F4C-B9FF-4C4F141DB4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6412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DBBA-2D5E-4CFD-9490-2C18C66EE394}" type="datetimeFigureOut">
              <a:rPr lang="fr-FR" smtClean="0"/>
              <a:t>29/10/2018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1933-C9D3-4F4C-B9FF-4C4F141DB4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5212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DBBA-2D5E-4CFD-9490-2C18C66EE394}" type="datetimeFigureOut">
              <a:rPr lang="fr-FR" smtClean="0"/>
              <a:t>29/10/2018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1933-C9D3-4F4C-B9FF-4C4F141DB4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9493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591" y="300987"/>
            <a:ext cx="3517533" cy="1280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0203" y="300989"/>
            <a:ext cx="5977020" cy="645197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591" y="1581934"/>
            <a:ext cx="3517533" cy="517102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DBBA-2D5E-4CFD-9490-2C18C66EE394}" type="datetimeFigureOut">
              <a:rPr lang="fr-FR" smtClean="0"/>
              <a:t>29/10/2018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1933-C9D3-4F4C-B9FF-4C4F141DB4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7353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670" y="5291772"/>
            <a:ext cx="6415088" cy="62472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95670" y="675471"/>
            <a:ext cx="6415088" cy="45358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670" y="5916496"/>
            <a:ext cx="6415088" cy="887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DBBA-2D5E-4CFD-9490-2C18C66EE394}" type="datetimeFigureOut">
              <a:rPr lang="fr-FR" smtClean="0"/>
              <a:t>29/10/2018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1933-C9D3-4F4C-B9FF-4C4F141DB4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16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4591" y="302737"/>
            <a:ext cx="9622632" cy="1259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591" y="1763926"/>
            <a:ext cx="9622632" cy="49890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4591" y="7006700"/>
            <a:ext cx="2494756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4DBBA-2D5E-4CFD-9490-2C18C66EE394}" type="datetimeFigureOut">
              <a:rPr lang="fr-FR" smtClean="0"/>
              <a:t>29/10/2018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53036" y="7006700"/>
            <a:ext cx="338574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62466" y="7006700"/>
            <a:ext cx="2494756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81933-C9D3-4F4C-B9FF-4C4F141DB4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9072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4591" y="302737"/>
            <a:ext cx="9622632" cy="1259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591" y="1763926"/>
            <a:ext cx="9622632" cy="49890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4591" y="7006700"/>
            <a:ext cx="2494756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4DBBA-2D5E-4CFD-9490-2C18C66EE394}" type="datetimeFigureOut">
              <a:rPr lang="fr-FR" smtClean="0"/>
              <a:t>29/10/2018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53036" y="7006700"/>
            <a:ext cx="338574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62466" y="7006700"/>
            <a:ext cx="2494756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81933-C9D3-4F4C-B9FF-4C4F141DB4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5722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86912" rtl="0" eaLnBrk="1" latinLnBrk="0" hangingPunct="1">
        <a:spcBef>
          <a:spcPct val="0"/>
        </a:spcBef>
        <a:buNone/>
        <a:defRPr sz="474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0092" indent="-370092" algn="l" defTabSz="986912" rtl="0" eaLnBrk="1" latinLnBrk="0" hangingPunct="1">
        <a:spcBef>
          <a:spcPct val="20000"/>
        </a:spcBef>
        <a:buFont typeface="Arial" panose="020B0604020202020204" pitchFamily="34" charset="0"/>
        <a:buChar char="•"/>
        <a:defRPr sz="3454" kern="1200">
          <a:solidFill>
            <a:schemeClr val="tx1"/>
          </a:solidFill>
          <a:latin typeface="+mn-lt"/>
          <a:ea typeface="+mn-ea"/>
          <a:cs typeface="+mn-cs"/>
        </a:defRPr>
      </a:lvl1pPr>
      <a:lvl2pPr marL="801866" indent="-308410" algn="l" defTabSz="986912" rtl="0" eaLnBrk="1" latinLnBrk="0" hangingPunct="1">
        <a:spcBef>
          <a:spcPct val="20000"/>
        </a:spcBef>
        <a:buFont typeface="Arial" panose="020B0604020202020204" pitchFamily="34" charset="0"/>
        <a:buChar char="–"/>
        <a:defRPr sz="3022" kern="1200">
          <a:solidFill>
            <a:schemeClr val="tx1"/>
          </a:solidFill>
          <a:latin typeface="+mn-lt"/>
          <a:ea typeface="+mn-ea"/>
          <a:cs typeface="+mn-cs"/>
        </a:defRPr>
      </a:lvl2pPr>
      <a:lvl3pPr marL="1233640" indent="-246728" algn="l" defTabSz="9869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590" kern="1200">
          <a:solidFill>
            <a:schemeClr val="tx1"/>
          </a:solidFill>
          <a:latin typeface="+mn-lt"/>
          <a:ea typeface="+mn-ea"/>
          <a:cs typeface="+mn-cs"/>
        </a:defRPr>
      </a:lvl3pPr>
      <a:lvl4pPr marL="1727096" indent="-246728" algn="l" defTabSz="986912" rtl="0" eaLnBrk="1" latinLnBrk="0" hangingPunct="1">
        <a:spcBef>
          <a:spcPct val="20000"/>
        </a:spcBef>
        <a:buFont typeface="Arial" panose="020B0604020202020204" pitchFamily="34" charset="0"/>
        <a:buChar char="–"/>
        <a:defRPr sz="2159" kern="1200">
          <a:solidFill>
            <a:schemeClr val="tx1"/>
          </a:solidFill>
          <a:latin typeface="+mn-lt"/>
          <a:ea typeface="+mn-ea"/>
          <a:cs typeface="+mn-cs"/>
        </a:defRPr>
      </a:lvl4pPr>
      <a:lvl5pPr marL="2220552" indent="-246728" algn="l" defTabSz="986912" rtl="0" eaLnBrk="1" latinLnBrk="0" hangingPunct="1">
        <a:spcBef>
          <a:spcPct val="20000"/>
        </a:spcBef>
        <a:buFont typeface="Arial" panose="020B0604020202020204" pitchFamily="34" charset="0"/>
        <a:buChar char="»"/>
        <a:defRPr sz="2159" kern="1200">
          <a:solidFill>
            <a:schemeClr val="tx1"/>
          </a:solidFill>
          <a:latin typeface="+mn-lt"/>
          <a:ea typeface="+mn-ea"/>
          <a:cs typeface="+mn-cs"/>
        </a:defRPr>
      </a:lvl5pPr>
      <a:lvl6pPr marL="2714008" indent="-246728" algn="l" defTabSz="9869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59" kern="1200">
          <a:solidFill>
            <a:schemeClr val="tx1"/>
          </a:solidFill>
          <a:latin typeface="+mn-lt"/>
          <a:ea typeface="+mn-ea"/>
          <a:cs typeface="+mn-cs"/>
        </a:defRPr>
      </a:lvl6pPr>
      <a:lvl7pPr marL="3207464" indent="-246728" algn="l" defTabSz="9869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59" kern="1200">
          <a:solidFill>
            <a:schemeClr val="tx1"/>
          </a:solidFill>
          <a:latin typeface="+mn-lt"/>
          <a:ea typeface="+mn-ea"/>
          <a:cs typeface="+mn-cs"/>
        </a:defRPr>
      </a:lvl7pPr>
      <a:lvl8pPr marL="3700920" indent="-246728" algn="l" defTabSz="9869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59" kern="1200">
          <a:solidFill>
            <a:schemeClr val="tx1"/>
          </a:solidFill>
          <a:latin typeface="+mn-lt"/>
          <a:ea typeface="+mn-ea"/>
          <a:cs typeface="+mn-cs"/>
        </a:defRPr>
      </a:lvl8pPr>
      <a:lvl9pPr marL="4194376" indent="-246728" algn="l" defTabSz="9869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86912" rtl="0" eaLnBrk="1" latinLnBrk="0" hangingPunct="1">
        <a:defRPr sz="1943" kern="1200">
          <a:solidFill>
            <a:schemeClr val="tx1"/>
          </a:solidFill>
          <a:latin typeface="+mn-lt"/>
          <a:ea typeface="+mn-ea"/>
          <a:cs typeface="+mn-cs"/>
        </a:defRPr>
      </a:lvl1pPr>
      <a:lvl2pPr marL="493456" algn="l" defTabSz="986912" rtl="0" eaLnBrk="1" latinLnBrk="0" hangingPunct="1">
        <a:defRPr sz="1943" kern="1200">
          <a:solidFill>
            <a:schemeClr val="tx1"/>
          </a:solidFill>
          <a:latin typeface="+mn-lt"/>
          <a:ea typeface="+mn-ea"/>
          <a:cs typeface="+mn-cs"/>
        </a:defRPr>
      </a:lvl2pPr>
      <a:lvl3pPr marL="986912" algn="l" defTabSz="986912" rtl="0" eaLnBrk="1" latinLnBrk="0" hangingPunct="1">
        <a:defRPr sz="1943" kern="1200">
          <a:solidFill>
            <a:schemeClr val="tx1"/>
          </a:solidFill>
          <a:latin typeface="+mn-lt"/>
          <a:ea typeface="+mn-ea"/>
          <a:cs typeface="+mn-cs"/>
        </a:defRPr>
      </a:lvl3pPr>
      <a:lvl4pPr marL="1480368" algn="l" defTabSz="986912" rtl="0" eaLnBrk="1" latinLnBrk="0" hangingPunct="1">
        <a:defRPr sz="1943" kern="1200">
          <a:solidFill>
            <a:schemeClr val="tx1"/>
          </a:solidFill>
          <a:latin typeface="+mn-lt"/>
          <a:ea typeface="+mn-ea"/>
          <a:cs typeface="+mn-cs"/>
        </a:defRPr>
      </a:lvl4pPr>
      <a:lvl5pPr marL="1973824" algn="l" defTabSz="986912" rtl="0" eaLnBrk="1" latinLnBrk="0" hangingPunct="1">
        <a:defRPr sz="1943" kern="1200">
          <a:solidFill>
            <a:schemeClr val="tx1"/>
          </a:solidFill>
          <a:latin typeface="+mn-lt"/>
          <a:ea typeface="+mn-ea"/>
          <a:cs typeface="+mn-cs"/>
        </a:defRPr>
      </a:lvl5pPr>
      <a:lvl6pPr marL="2467280" algn="l" defTabSz="986912" rtl="0" eaLnBrk="1" latinLnBrk="0" hangingPunct="1">
        <a:defRPr sz="1943" kern="1200">
          <a:solidFill>
            <a:schemeClr val="tx1"/>
          </a:solidFill>
          <a:latin typeface="+mn-lt"/>
          <a:ea typeface="+mn-ea"/>
          <a:cs typeface="+mn-cs"/>
        </a:defRPr>
      </a:lvl6pPr>
      <a:lvl7pPr marL="2960736" algn="l" defTabSz="986912" rtl="0" eaLnBrk="1" latinLnBrk="0" hangingPunct="1">
        <a:defRPr sz="1943" kern="1200">
          <a:solidFill>
            <a:schemeClr val="tx1"/>
          </a:solidFill>
          <a:latin typeface="+mn-lt"/>
          <a:ea typeface="+mn-ea"/>
          <a:cs typeface="+mn-cs"/>
        </a:defRPr>
      </a:lvl7pPr>
      <a:lvl8pPr marL="3454192" algn="l" defTabSz="986912" rtl="0" eaLnBrk="1" latinLnBrk="0" hangingPunct="1">
        <a:defRPr sz="1943" kern="1200">
          <a:solidFill>
            <a:schemeClr val="tx1"/>
          </a:solidFill>
          <a:latin typeface="+mn-lt"/>
          <a:ea typeface="+mn-ea"/>
          <a:cs typeface="+mn-cs"/>
        </a:defRPr>
      </a:lvl8pPr>
      <a:lvl9pPr marL="3947648" algn="l" defTabSz="986912" rtl="0" eaLnBrk="1" latinLnBrk="0" hangingPunct="1">
        <a:defRPr sz="19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rrondir un rectangle à un seul coin 4"/>
          <p:cNvSpPr/>
          <p:nvPr/>
        </p:nvSpPr>
        <p:spPr>
          <a:xfrm>
            <a:off x="593379" y="159893"/>
            <a:ext cx="9937104" cy="349741"/>
          </a:xfrm>
          <a:prstGeom prst="round1Rect">
            <a:avLst>
              <a:gd name="adj" fmla="val 50000"/>
            </a:avLst>
          </a:prstGeom>
          <a:solidFill>
            <a:srgbClr val="DE1C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86912"/>
            <a:r>
              <a:rPr lang="fr-FR" sz="1943" dirty="0">
                <a:solidFill>
                  <a:prstClr val="white"/>
                </a:solidFill>
                <a:latin typeface="Mrs chocolat" pitchFamily="2" charset="0"/>
              </a:rPr>
              <a:t>Projet pédagogique individualisé  -  septembre 2018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270875" y="560421"/>
            <a:ext cx="5052076" cy="388601"/>
          </a:xfrm>
          <a:prstGeom prst="roundRect">
            <a:avLst/>
          </a:prstGeom>
          <a:noFill/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defTabSz="986912"/>
            <a:r>
              <a:rPr lang="fr-FR" sz="1511" dirty="0">
                <a:solidFill>
                  <a:prstClr val="black">
                    <a:lumMod val="65000"/>
                    <a:lumOff val="3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nie Use Your Telescope" pitchFamily="2" charset="0"/>
              </a:rPr>
              <a:t>Projet rédigé par</a:t>
            </a:r>
            <a:r>
              <a:rPr lang="fr-FR" sz="1511" dirty="0">
                <a:solidFill>
                  <a:prstClr val="black">
                    <a:lumMod val="65000"/>
                    <a:lumOff val="35000"/>
                  </a:prstClr>
                </a:solidFill>
                <a:latin typeface="Annie Use Your Telescope" pitchFamily="2" charset="0"/>
              </a:rPr>
              <a:t> : ***, enseignante ULIS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003498"/>
              </p:ext>
            </p:extLst>
          </p:nvPr>
        </p:nvGraphicFramePr>
        <p:xfrm>
          <a:off x="214961" y="1334098"/>
          <a:ext cx="5367205" cy="1442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9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9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73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8499"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latin typeface="Love Is A Many Complicated Thin" pitchFamily="2" charset="-18"/>
                        </a:rPr>
                        <a:t>Le père</a:t>
                      </a:r>
                    </a:p>
                  </a:txBody>
                  <a:tcPr marL="98694" marR="98694" marT="49347" marB="4934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latin typeface="Love Is A Many Complicated Thin" pitchFamily="2" charset="-18"/>
                        </a:rPr>
                        <a:t>La mère</a:t>
                      </a:r>
                    </a:p>
                  </a:txBody>
                  <a:tcPr marL="98694" marR="98694" marT="49347" marB="4934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latin typeface="Love Is A Many Complicated Thin" pitchFamily="2" charset="-18"/>
                        </a:rPr>
                        <a:t>La fratrie</a:t>
                      </a:r>
                    </a:p>
                  </a:txBody>
                  <a:tcPr marL="98694" marR="98694" marT="49347" marB="4934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9264">
                <a:tc>
                  <a:txBody>
                    <a:bodyPr/>
                    <a:lstStyle/>
                    <a:p>
                      <a:r>
                        <a:rPr lang="fr-FR" sz="1500" dirty="0">
                          <a:latin typeface="Love Is A Many Complicated Thin" pitchFamily="2" charset="-18"/>
                        </a:rPr>
                        <a:t>séparés</a:t>
                      </a:r>
                      <a:endParaRPr lang="fr-FR" sz="1500" baseline="0" dirty="0">
                        <a:latin typeface="Love Is A Many Complicated Thin" pitchFamily="2" charset="-18"/>
                      </a:endParaRPr>
                    </a:p>
                  </a:txBody>
                  <a:tcPr marL="98694" marR="98694" marT="49347" marB="4934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latin typeface="Love Is A Many Complicated Thin" pitchFamily="2" charset="-18"/>
                      </a:endParaRPr>
                    </a:p>
                  </a:txBody>
                  <a:tcPr marL="98694" marR="98694" marT="49347" marB="4934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500" dirty="0">
                          <a:latin typeface="Love Is A Many Complicated Thin" pitchFamily="2" charset="-18"/>
                        </a:rPr>
                        <a:t>Nb de frère et sœurs : 1</a:t>
                      </a:r>
                    </a:p>
                    <a:p>
                      <a:r>
                        <a:rPr lang="fr-FR" sz="1500" dirty="0">
                          <a:latin typeface="Love Is A Many Complicated Thin" pitchFamily="2" charset="-18"/>
                        </a:rPr>
                        <a:t>Position : 1 / 2</a:t>
                      </a:r>
                    </a:p>
                  </a:txBody>
                  <a:tcPr marL="98694" marR="98694" marT="49347" marB="4934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258">
                <a:tc gridSpan="3">
                  <a:txBody>
                    <a:bodyPr/>
                    <a:lstStyle/>
                    <a:p>
                      <a:r>
                        <a:rPr lang="fr-FR" sz="1500" b="1" dirty="0">
                          <a:solidFill>
                            <a:schemeClr val="bg1"/>
                          </a:solidFill>
                          <a:latin typeface="Love Is A Many Complicated Thin" pitchFamily="2" charset="-18"/>
                        </a:rPr>
                        <a:t>Autres renseignements familiaux </a:t>
                      </a:r>
                      <a:r>
                        <a:rPr lang="fr-FR" sz="1500" dirty="0">
                          <a:solidFill>
                            <a:schemeClr val="bg1"/>
                          </a:solidFill>
                          <a:latin typeface="Love Is A Many Complicated Thin" pitchFamily="2" charset="-18"/>
                        </a:rPr>
                        <a:t>: petit frère troubles comportement</a:t>
                      </a:r>
                    </a:p>
                  </a:txBody>
                  <a:tcPr marL="98694" marR="98694" marT="49347" marB="4934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974503"/>
              </p:ext>
            </p:extLst>
          </p:nvPr>
        </p:nvGraphicFramePr>
        <p:xfrm>
          <a:off x="214961" y="4808560"/>
          <a:ext cx="10296432" cy="226251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2821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64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886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892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79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Nothing You Could Say" panose="02000503000000020004" pitchFamily="2" charset="0"/>
                        </a:rPr>
                        <a:t>Année</a:t>
                      </a:r>
                      <a:endParaRPr lang="fr-FR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Nothing You Could Say" panose="02000503000000020004" pitchFamily="2" charset="0"/>
                        <a:ea typeface="Times New Roman"/>
                      </a:endParaRPr>
                    </a:p>
                  </a:txBody>
                  <a:tcPr marL="74020" marR="74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Nothing You Could Say" panose="02000503000000020004" pitchFamily="2" charset="0"/>
                        </a:rPr>
                        <a:t>classe</a:t>
                      </a:r>
                      <a:endParaRPr lang="fr-FR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Nothing You Could Say" panose="02000503000000020004" pitchFamily="2" charset="0"/>
                        <a:ea typeface="Times New Roman"/>
                      </a:endParaRPr>
                    </a:p>
                  </a:txBody>
                  <a:tcPr marL="74020" marR="74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Nothing You Could Say" panose="02000503000000020004" pitchFamily="2" charset="0"/>
                        </a:rPr>
                        <a:t>Ecole / ville/ prise en charge EN </a:t>
                      </a:r>
                      <a:endParaRPr lang="fr-FR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Nothing You Could Say" panose="02000503000000020004" pitchFamily="2" charset="0"/>
                        <a:ea typeface="Times New Roman"/>
                      </a:endParaRPr>
                    </a:p>
                  </a:txBody>
                  <a:tcPr marL="74020" marR="74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11125" algn="ctr">
                        <a:spcAft>
                          <a:spcPts val="0"/>
                        </a:spcAft>
                      </a:pPr>
                      <a:r>
                        <a:rPr lang="fr-FR" sz="13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Nothing You Could Say" panose="02000503000000020004" pitchFamily="2" charset="0"/>
                        </a:rPr>
                        <a:t>prise en charge extérieure</a:t>
                      </a:r>
                      <a:endParaRPr lang="fr-FR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Nothing You Could Say" panose="02000503000000020004" pitchFamily="2" charset="0"/>
                        <a:ea typeface="Times New Roman"/>
                      </a:endParaRPr>
                    </a:p>
                  </a:txBody>
                  <a:tcPr marL="74020" marR="74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9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nnie Use Your Telescope" pitchFamily="2" charset="0"/>
                          <a:ea typeface="Times New Roman"/>
                        </a:rPr>
                        <a:t>2018 - 2019</a:t>
                      </a:r>
                    </a:p>
                  </a:txBody>
                  <a:tcPr marL="74020" marR="74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KG Love Somebody" panose="02000503000000020003" pitchFamily="2" charset="0"/>
                          <a:ea typeface="Times New Roman"/>
                        </a:rPr>
                        <a:t>CM2 / ULIS</a:t>
                      </a:r>
                    </a:p>
                  </a:txBody>
                  <a:tcPr marL="74020" marR="74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869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KG Love Somebody" panose="02000503000000020003" pitchFamily="2" charset="0"/>
                        <a:ea typeface="Times New Roman"/>
                      </a:endParaRPr>
                    </a:p>
                  </a:txBody>
                  <a:tcPr marL="74020" marR="74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11125"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KG Love Somebody" panose="02000503000000020003" pitchFamily="2" charset="0"/>
                          <a:ea typeface="Times New Roman"/>
                        </a:rPr>
                        <a:t>SESSAD APAR ortho, ergo</a:t>
                      </a:r>
                    </a:p>
                  </a:txBody>
                  <a:tcPr marL="74020" marR="74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8040037"/>
                  </a:ext>
                </a:extLst>
              </a:tr>
              <a:tr h="3179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nnie Use Your Telescope" pitchFamily="2" charset="0"/>
                          <a:ea typeface="Times New Roman"/>
                        </a:rPr>
                        <a:t>2017 - 2018</a:t>
                      </a:r>
                    </a:p>
                  </a:txBody>
                  <a:tcPr marL="74020" marR="74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KG Love Somebody" panose="02000503000000020003" pitchFamily="2" charset="0"/>
                          <a:ea typeface="Times New Roman"/>
                        </a:rPr>
                        <a:t>ULIS</a:t>
                      </a:r>
                    </a:p>
                  </a:txBody>
                  <a:tcPr marL="74020" marR="74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869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KG Love Somebody" panose="02000503000000020003" pitchFamily="2" charset="0"/>
                        <a:ea typeface="Times New Roman"/>
                      </a:endParaRPr>
                    </a:p>
                  </a:txBody>
                  <a:tcPr marL="74020" marR="74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11125"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KG Love Somebody" panose="02000503000000020003" pitchFamily="2" charset="0"/>
                          <a:ea typeface="Times New Roman"/>
                        </a:rPr>
                        <a:t>SESSAD APAR</a:t>
                      </a:r>
                    </a:p>
                  </a:txBody>
                  <a:tcPr marL="74020" marR="74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64362"/>
                  </a:ext>
                </a:extLst>
              </a:tr>
              <a:tr h="3179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nnie Use Your Telescope" pitchFamily="2" charset="0"/>
                          <a:ea typeface="Times New Roman"/>
                        </a:rPr>
                        <a:t>2016 - 2017</a:t>
                      </a:r>
                    </a:p>
                  </a:txBody>
                  <a:tcPr marL="74020" marR="74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KG Love Somebody" panose="02000503000000020003" pitchFamily="2" charset="0"/>
                        </a:rPr>
                        <a:t>CE2 puis ULIS</a:t>
                      </a:r>
                      <a:endParaRPr lang="fr-FR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KG Love Somebody" panose="02000503000000020003" pitchFamily="2" charset="0"/>
                        <a:ea typeface="Times New Roman"/>
                      </a:endParaRPr>
                    </a:p>
                  </a:txBody>
                  <a:tcPr marL="74020" marR="74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KG Love Somebody" panose="02000503000000020003" pitchFamily="2" charset="0"/>
                        <a:ea typeface="Times New Roman"/>
                      </a:endParaRPr>
                    </a:p>
                  </a:txBody>
                  <a:tcPr marL="74020" marR="74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11125"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KG Love Somebody" panose="02000503000000020003" pitchFamily="2" charset="0"/>
                          <a:ea typeface="Times New Roman"/>
                        </a:rPr>
                        <a:t>SESSAD APAR</a:t>
                      </a:r>
                    </a:p>
                  </a:txBody>
                  <a:tcPr marL="74020" marR="74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9947345"/>
                  </a:ext>
                </a:extLst>
              </a:tr>
              <a:tr h="3179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nnie Use Your Telescope" pitchFamily="2" charset="0"/>
                          <a:ea typeface="Times New Roman"/>
                        </a:rPr>
                        <a:t>2015 - 2016</a:t>
                      </a:r>
                    </a:p>
                  </a:txBody>
                  <a:tcPr marL="74020" marR="74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KG Love Somebody" panose="02000503000000020003" pitchFamily="2" charset="0"/>
                        </a:rPr>
                        <a:t>CE1</a:t>
                      </a:r>
                      <a:endParaRPr lang="fr-FR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KG Love Somebody" panose="02000503000000020003" pitchFamily="2" charset="0"/>
                        <a:ea typeface="Times New Roman"/>
                      </a:endParaRPr>
                    </a:p>
                  </a:txBody>
                  <a:tcPr marL="74020" marR="74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KG Love Somebody" panose="02000503000000020003" pitchFamily="2" charset="0"/>
                        <a:ea typeface="Times New Roman"/>
                      </a:endParaRPr>
                    </a:p>
                  </a:txBody>
                  <a:tcPr marL="74020" marR="74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11125"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KG Love Somebody" panose="02000503000000020003" pitchFamily="2" charset="0"/>
                          <a:ea typeface="Times New Roman"/>
                        </a:rPr>
                        <a:t>SESSAD APAR</a:t>
                      </a:r>
                    </a:p>
                  </a:txBody>
                  <a:tcPr marL="74020" marR="74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538814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nnie Use Your Telescope" pitchFamily="2" charset="0"/>
                          <a:ea typeface="Times New Roman"/>
                        </a:rPr>
                        <a:t>2014 - 2015</a:t>
                      </a:r>
                    </a:p>
                  </a:txBody>
                  <a:tcPr marL="74020" marR="74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KG Love Somebody" panose="02000503000000020003" pitchFamily="2" charset="0"/>
                        </a:rPr>
                        <a:t>CP</a:t>
                      </a:r>
                    </a:p>
                  </a:txBody>
                  <a:tcPr marL="74020" marR="74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KG Love Somebody" panose="02000503000000020003" pitchFamily="2" charset="0"/>
                        <a:ea typeface="Times New Roman"/>
                      </a:endParaRPr>
                    </a:p>
                  </a:txBody>
                  <a:tcPr marL="74020" marR="74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11125"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KG Love Somebody" panose="02000503000000020003" pitchFamily="2" charset="0"/>
                          <a:ea typeface="Times New Roman"/>
                        </a:rPr>
                        <a:t>SESSAD </a:t>
                      </a:r>
                      <a:r>
                        <a:rPr lang="fr-FR" sz="1100" b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KG Love Somebody" panose="02000503000000020003" pitchFamily="2" charset="0"/>
                          <a:ea typeface="Times New Roman"/>
                        </a:rPr>
                        <a:t>APAR  bilan </a:t>
                      </a:r>
                      <a:r>
                        <a:rPr lang="fr-FR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KG Love Somebody" panose="02000503000000020003" pitchFamily="2" charset="0"/>
                          <a:ea typeface="Times New Roman"/>
                        </a:rPr>
                        <a:t>CRA à 5 ans</a:t>
                      </a:r>
                    </a:p>
                  </a:txBody>
                  <a:tcPr marL="74020" marR="74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nnie Use Your Telescope" pitchFamily="2" charset="0"/>
                        </a:rPr>
                        <a:t>2013 - 2014</a:t>
                      </a:r>
                      <a:endParaRPr lang="fr-FR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nnie Use Your Telescope" pitchFamily="2" charset="0"/>
                        <a:ea typeface="Times New Roman"/>
                      </a:endParaRPr>
                    </a:p>
                  </a:txBody>
                  <a:tcPr marL="74020" marR="74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KG Love Somebody" panose="02000503000000020003" pitchFamily="2" charset="0"/>
                        </a:rPr>
                        <a:t>PS </a:t>
                      </a:r>
                      <a:endParaRPr lang="fr-FR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KG Love Somebody" panose="02000503000000020003" pitchFamily="2" charset="0"/>
                        <a:ea typeface="Times New Roman"/>
                      </a:endParaRPr>
                    </a:p>
                  </a:txBody>
                  <a:tcPr marL="74020" marR="74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869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KG Love Somebody" panose="02000503000000020003" pitchFamily="2" charset="0"/>
                      </a:endParaRPr>
                    </a:p>
                  </a:txBody>
                  <a:tcPr marL="74020" marR="74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KG Love Somebody" panose="02000503000000020003" pitchFamily="2" charset="0"/>
                        </a:rPr>
                        <a:t> mi temps</a:t>
                      </a:r>
                      <a:endParaRPr lang="fr-FR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KG Love Somebody" panose="02000503000000020003" pitchFamily="2" charset="0"/>
                        <a:ea typeface="Times New Roman"/>
                      </a:endParaRPr>
                    </a:p>
                  </a:txBody>
                  <a:tcPr marL="74020" marR="74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" name="Organigramme : Terminateur 15"/>
          <p:cNvSpPr/>
          <p:nvPr/>
        </p:nvSpPr>
        <p:spPr>
          <a:xfrm rot="21220667">
            <a:off x="233453" y="150705"/>
            <a:ext cx="836270" cy="377438"/>
          </a:xfrm>
          <a:prstGeom prst="flowChartTerminator">
            <a:avLst/>
          </a:prstGeom>
          <a:solidFill>
            <a:schemeClr val="bg1"/>
          </a:solidFill>
          <a:ln>
            <a:solidFill>
              <a:srgbClr val="DE1C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DE1C3C"/>
                </a:solidFill>
                <a:latin typeface="Asimov" panose="020B0000000000000000" pitchFamily="34" charset="0"/>
              </a:rPr>
              <a:t>ULIS</a:t>
            </a:r>
          </a:p>
        </p:txBody>
      </p:sp>
      <p:sp>
        <p:nvSpPr>
          <p:cNvPr id="4" name="Flèche : pentagone 3">
            <a:extLst>
              <a:ext uri="{FF2B5EF4-FFF2-40B4-BE49-F238E27FC236}">
                <a16:creationId xmlns:a16="http://schemas.microsoft.com/office/drawing/2014/main" id="{A2552913-2FAD-4735-B73C-411563637FBC}"/>
              </a:ext>
            </a:extLst>
          </p:cNvPr>
          <p:cNvSpPr/>
          <p:nvPr/>
        </p:nvSpPr>
        <p:spPr>
          <a:xfrm>
            <a:off x="7362130" y="588346"/>
            <a:ext cx="3179869" cy="316295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b="1" dirty="0">
                <a:latin typeface="bkobiii" panose="02000603000000000000" pitchFamily="2" charset="0"/>
                <a:ea typeface="bkobiii" panose="02000603000000000000" pitchFamily="2" charset="0"/>
              </a:rPr>
              <a:t>Renseignements administratifs</a:t>
            </a:r>
          </a:p>
        </p:txBody>
      </p:sp>
      <p:sp>
        <p:nvSpPr>
          <p:cNvPr id="17" name="Flèche : pentagone 16">
            <a:extLst>
              <a:ext uri="{FF2B5EF4-FFF2-40B4-BE49-F238E27FC236}">
                <a16:creationId xmlns:a16="http://schemas.microsoft.com/office/drawing/2014/main" id="{32F387F0-8AE5-4E9D-84E4-8B8F3F89FCBD}"/>
              </a:ext>
            </a:extLst>
          </p:cNvPr>
          <p:cNvSpPr/>
          <p:nvPr/>
        </p:nvSpPr>
        <p:spPr>
          <a:xfrm>
            <a:off x="215214" y="973203"/>
            <a:ext cx="3179869" cy="316295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b="1" dirty="0">
                <a:latin typeface="bkobiii" panose="02000603000000000000" pitchFamily="2" charset="0"/>
                <a:ea typeface="bkobiii" panose="02000603000000000000" pitchFamily="2" charset="0"/>
              </a:rPr>
              <a:t>Cadre familial</a:t>
            </a:r>
          </a:p>
        </p:txBody>
      </p:sp>
      <p:sp>
        <p:nvSpPr>
          <p:cNvPr id="19" name="Flèche : pentagone 18">
            <a:extLst>
              <a:ext uri="{FF2B5EF4-FFF2-40B4-BE49-F238E27FC236}">
                <a16:creationId xmlns:a16="http://schemas.microsoft.com/office/drawing/2014/main" id="{E6BEE8A9-1425-4185-B8E2-35AFC7BDC733}"/>
              </a:ext>
            </a:extLst>
          </p:cNvPr>
          <p:cNvSpPr/>
          <p:nvPr/>
        </p:nvSpPr>
        <p:spPr>
          <a:xfrm>
            <a:off x="7343041" y="4388675"/>
            <a:ext cx="3179869" cy="316295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b="1" dirty="0">
                <a:latin typeface="bkobiii" panose="02000603000000000000" pitchFamily="2" charset="0"/>
                <a:ea typeface="bkobiii" panose="02000603000000000000" pitchFamily="2" charset="0"/>
              </a:rPr>
              <a:t>Cursus scolaire et soins</a:t>
            </a:r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953AAC83-7E74-40A8-9A66-0A8E40484B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021952"/>
              </p:ext>
            </p:extLst>
          </p:nvPr>
        </p:nvGraphicFramePr>
        <p:xfrm>
          <a:off x="5681076" y="1004835"/>
          <a:ext cx="4847934" cy="205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0050">
                  <a:extLst>
                    <a:ext uri="{9D8B030D-6E8A-4147-A177-3AD203B41FA5}">
                      <a16:colId xmlns:a16="http://schemas.microsoft.com/office/drawing/2014/main" val="3245902778"/>
                    </a:ext>
                  </a:extLst>
                </a:gridCol>
                <a:gridCol w="3117884">
                  <a:extLst>
                    <a:ext uri="{9D8B030D-6E8A-4147-A177-3AD203B41FA5}">
                      <a16:colId xmlns:a16="http://schemas.microsoft.com/office/drawing/2014/main" val="28471285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Kidprint" panose="03010101010101010101" pitchFamily="66" charset="0"/>
                        </a:rPr>
                        <a:t>Nom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69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000" b="1" dirty="0">
                        <a:solidFill>
                          <a:schemeClr val="bg1"/>
                        </a:solidFill>
                        <a:latin typeface="Fineliner Script" panose="02000506020000020003" pitchFamily="2" charset="0"/>
                        <a:ea typeface="Always In My Heart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157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Kidprint" panose="03010101010101010101" pitchFamily="66" charset="0"/>
                        </a:rPr>
                        <a:t>Prénom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bg1"/>
                        </a:solidFill>
                        <a:effectLst/>
                        <a:latin typeface="Always In My Heart" panose="02000603000000000000" pitchFamily="2" charset="0"/>
                        <a:ea typeface="Always In My Heart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414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Kidprint" panose="03010101010101010101" pitchFamily="66" charset="0"/>
                        </a:rPr>
                        <a:t>Date de naissance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bg1"/>
                        </a:solidFill>
                        <a:effectLst/>
                        <a:latin typeface="Always In My Heart" panose="02000603000000000000" pitchFamily="2" charset="0"/>
                        <a:ea typeface="Always In My Heart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2894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sz="12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Kidprint" panose="03010101010101010101" pitchFamily="66" charset="0"/>
                        </a:rPr>
                        <a:t>Date entrée ASH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>
                          <a:latin typeface="Annie Use Your Telescope" pitchFamily="2" charset="0"/>
                        </a:rPr>
                        <a:t>Sept 2014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85652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sz="12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Kidprint" panose="03010101010101010101" pitchFamily="66" charset="0"/>
                        </a:rPr>
                        <a:t>Notification ULIS jusqu’en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>
                          <a:latin typeface="Annie Use Your Telescope" pitchFamily="2" charset="0"/>
                        </a:rPr>
                        <a:t>Sept 2019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256674"/>
                  </a:ext>
                </a:extLst>
              </a:tr>
            </a:tbl>
          </a:graphicData>
        </a:graphic>
      </p:graphicFrame>
      <p:sp>
        <p:nvSpPr>
          <p:cNvPr id="26" name="Rectangle 25">
            <a:extLst>
              <a:ext uri="{FF2B5EF4-FFF2-40B4-BE49-F238E27FC236}">
                <a16:creationId xmlns:a16="http://schemas.microsoft.com/office/drawing/2014/main" id="{DBEC5DB0-4A7C-48CF-9B46-71A2E45A8BAA}"/>
              </a:ext>
            </a:extLst>
          </p:cNvPr>
          <p:cNvSpPr/>
          <p:nvPr/>
        </p:nvSpPr>
        <p:spPr>
          <a:xfrm>
            <a:off x="214961" y="3561165"/>
            <a:ext cx="1800199" cy="106530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Kidprint" panose="03010101010101010101" pitchFamily="66" charset="0"/>
              </a:rPr>
              <a:t>lunettes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Kidprint" panose="03010101010101010101" pitchFamily="66" charset="0"/>
              </a:rPr>
              <a:t>PAI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Kidprint" panose="03010101010101010101" pitchFamily="66" charset="0"/>
              </a:rPr>
              <a:t>traitement autre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Kidprint" panose="03010101010101010101" pitchFamily="66" charset="0"/>
              </a:rPr>
              <a:t>transport soins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78C48E0-AF25-4F7E-A4F5-B99A96D9F0D3}"/>
              </a:ext>
            </a:extLst>
          </p:cNvPr>
          <p:cNvSpPr/>
          <p:nvPr/>
        </p:nvSpPr>
        <p:spPr>
          <a:xfrm>
            <a:off x="2398269" y="3561165"/>
            <a:ext cx="1800199" cy="106530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Kidprint" panose="03010101010101010101" pitchFamily="66" charset="0"/>
              </a:rPr>
              <a:t>repas cantine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Kidprint" panose="03010101010101010101" pitchFamily="66" charset="0"/>
              </a:rPr>
              <a:t>taxi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Kidprint" panose="03010101010101010101" pitchFamily="66" charset="0"/>
              </a:rPr>
              <a:t>AVS – i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Kidprint" panose="03010101010101010101" pitchFamily="66" charset="0"/>
              </a:rPr>
              <a:t>rentre seul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3724CD6-5C5C-42DD-931C-A4B88F4307A8}"/>
              </a:ext>
            </a:extLst>
          </p:cNvPr>
          <p:cNvSpPr/>
          <p:nvPr/>
        </p:nvSpPr>
        <p:spPr>
          <a:xfrm>
            <a:off x="214961" y="3228309"/>
            <a:ext cx="1800199" cy="228410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SOINS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A7B87AF-BC81-4020-8F9E-1942DBAA1F78}"/>
              </a:ext>
            </a:extLst>
          </p:cNvPr>
          <p:cNvSpPr/>
          <p:nvPr/>
        </p:nvSpPr>
        <p:spPr>
          <a:xfrm>
            <a:off x="2398269" y="3228309"/>
            <a:ext cx="1800199" cy="228410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TEMPS SCOLAIRE</a:t>
            </a:r>
          </a:p>
        </p:txBody>
      </p:sp>
      <p:sp>
        <p:nvSpPr>
          <p:cNvPr id="32" name="Flèche : pentagone 31">
            <a:extLst>
              <a:ext uri="{FF2B5EF4-FFF2-40B4-BE49-F238E27FC236}">
                <a16:creationId xmlns:a16="http://schemas.microsoft.com/office/drawing/2014/main" id="{5C6A16A2-3D67-4B08-8FFA-014F1A077E96}"/>
              </a:ext>
            </a:extLst>
          </p:cNvPr>
          <p:cNvSpPr/>
          <p:nvPr/>
        </p:nvSpPr>
        <p:spPr>
          <a:xfrm>
            <a:off x="214961" y="2804590"/>
            <a:ext cx="3179869" cy="316295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b="1" dirty="0">
                <a:latin typeface="bkobiii" panose="02000603000000000000" pitchFamily="2" charset="0"/>
                <a:ea typeface="bkobiii" panose="02000603000000000000" pitchFamily="2" charset="0"/>
              </a:rPr>
              <a:t>Aménagements particuliers</a:t>
            </a:r>
          </a:p>
        </p:txBody>
      </p:sp>
      <p:pic>
        <p:nvPicPr>
          <p:cNvPr id="1026" name="Picture 2" descr="Image associÃ©e">
            <a:extLst>
              <a:ext uri="{FF2B5EF4-FFF2-40B4-BE49-F238E27FC236}">
                <a16:creationId xmlns:a16="http://schemas.microsoft.com/office/drawing/2014/main" id="{85662122-A182-49DD-BF86-4E6D45DAA2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875" y="3894961"/>
            <a:ext cx="271058" cy="230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Image associÃ©e">
            <a:extLst>
              <a:ext uri="{FF2B5EF4-FFF2-40B4-BE49-F238E27FC236}">
                <a16:creationId xmlns:a16="http://schemas.microsoft.com/office/drawing/2014/main" id="{2392A41E-B9CA-403A-AB32-7836BB78A1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875" y="4093819"/>
            <a:ext cx="271058" cy="230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Image associÃ©e">
            <a:extLst>
              <a:ext uri="{FF2B5EF4-FFF2-40B4-BE49-F238E27FC236}">
                <a16:creationId xmlns:a16="http://schemas.microsoft.com/office/drawing/2014/main" id="{9DAC1E4E-AC0C-41C8-A9F9-C75C9ADDCA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8926" y="4100495"/>
            <a:ext cx="271058" cy="230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Organigramme : Données 10">
            <a:extLst>
              <a:ext uri="{FF2B5EF4-FFF2-40B4-BE49-F238E27FC236}">
                <a16:creationId xmlns:a16="http://schemas.microsoft.com/office/drawing/2014/main" id="{85522E53-8F2C-44AE-8A63-1F5C5EC7D536}"/>
              </a:ext>
            </a:extLst>
          </p:cNvPr>
          <p:cNvSpPr/>
          <p:nvPr/>
        </p:nvSpPr>
        <p:spPr>
          <a:xfrm>
            <a:off x="7938194" y="2704834"/>
            <a:ext cx="702132" cy="245867"/>
          </a:xfrm>
          <a:prstGeom prst="flowChartInputOutput">
            <a:avLst/>
          </a:prstGeom>
          <a:solidFill>
            <a:srgbClr val="8CECE7">
              <a:alpha val="2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FDF0F56-C5CA-4E4F-9ACC-0EF4EF5DF0E2}"/>
              </a:ext>
            </a:extLst>
          </p:cNvPr>
          <p:cNvSpPr/>
          <p:nvPr/>
        </p:nvSpPr>
        <p:spPr>
          <a:xfrm>
            <a:off x="4656819" y="3561165"/>
            <a:ext cx="1800199" cy="106530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Kidprint" panose="03010101010101010101" pitchFamily="66" charset="0"/>
              </a:rPr>
              <a:t>droitier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Kidprint" panose="03010101010101010101" pitchFamily="66" charset="0"/>
              </a:rPr>
              <a:t>fratrie dans l’école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Kidprint" panose="03010101010101010101" pitchFamily="66" charset="0"/>
              </a:rPr>
              <a:t>fratrie dans une autre école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7F866BD-ACCF-484E-A81D-BE0A6E178E9B}"/>
              </a:ext>
            </a:extLst>
          </p:cNvPr>
          <p:cNvSpPr/>
          <p:nvPr/>
        </p:nvSpPr>
        <p:spPr>
          <a:xfrm>
            <a:off x="4656819" y="3228309"/>
            <a:ext cx="1800199" cy="228410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AUTRE</a:t>
            </a:r>
          </a:p>
        </p:txBody>
      </p:sp>
      <p:pic>
        <p:nvPicPr>
          <p:cNvPr id="40" name="Picture 2" descr="Image associÃ©e">
            <a:extLst>
              <a:ext uri="{FF2B5EF4-FFF2-40B4-BE49-F238E27FC236}">
                <a16:creationId xmlns:a16="http://schemas.microsoft.com/office/drawing/2014/main" id="{A0ED66A0-7DFB-4C39-850F-CB94C12200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312" y="4079922"/>
            <a:ext cx="271058" cy="230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Rectangle 40">
            <a:extLst>
              <a:ext uri="{FF2B5EF4-FFF2-40B4-BE49-F238E27FC236}">
                <a16:creationId xmlns:a16="http://schemas.microsoft.com/office/drawing/2014/main" id="{141EE271-28F4-42F8-AE3A-85A20A30AEFB}"/>
              </a:ext>
            </a:extLst>
          </p:cNvPr>
          <p:cNvSpPr/>
          <p:nvPr/>
        </p:nvSpPr>
        <p:spPr>
          <a:xfrm>
            <a:off x="6840127" y="3561165"/>
            <a:ext cx="1800199" cy="723920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Kidprint" panose="03010101010101010101" pitchFamily="66" charset="0"/>
              </a:rPr>
              <a:t>SESSAD </a:t>
            </a:r>
            <a:r>
              <a:rPr lang="fr-F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Kidprint" panose="03010101010101010101" pitchFamily="66" charset="0"/>
              </a:rPr>
              <a:t>APAR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Kidprint" panose="03010101010101010101" pitchFamily="66" charset="0"/>
              </a:rPr>
              <a:t>IME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Kidprint" panose="03010101010101010101" pitchFamily="66" charset="0"/>
              </a:rPr>
              <a:t>AVS-I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8FA5ABD-7635-4219-AD7C-A32230DFA89A}"/>
              </a:ext>
            </a:extLst>
          </p:cNvPr>
          <p:cNvSpPr/>
          <p:nvPr/>
        </p:nvSpPr>
        <p:spPr>
          <a:xfrm>
            <a:off x="7749451" y="3228309"/>
            <a:ext cx="1800199" cy="228410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NOTIFICATIONS OBTENUES</a:t>
            </a:r>
          </a:p>
        </p:txBody>
      </p:sp>
      <p:pic>
        <p:nvPicPr>
          <p:cNvPr id="43" name="Picture 2" descr="Image associÃ©e">
            <a:extLst>
              <a:ext uri="{FF2B5EF4-FFF2-40B4-BE49-F238E27FC236}">
                <a16:creationId xmlns:a16="http://schemas.microsoft.com/office/drawing/2014/main" id="{A83AF36C-7B83-49B7-93D9-3BE896635F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5369" y="3580630"/>
            <a:ext cx="271058" cy="230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Rectangle 43">
            <a:extLst>
              <a:ext uri="{FF2B5EF4-FFF2-40B4-BE49-F238E27FC236}">
                <a16:creationId xmlns:a16="http://schemas.microsoft.com/office/drawing/2014/main" id="{0D0DD605-932A-4DEC-AD27-82782096A3BD}"/>
              </a:ext>
            </a:extLst>
          </p:cNvPr>
          <p:cNvSpPr/>
          <p:nvPr/>
        </p:nvSpPr>
        <p:spPr>
          <a:xfrm>
            <a:off x="8734730" y="3561165"/>
            <a:ext cx="1800199" cy="723920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Kidprint" panose="03010101010101010101" pitchFamily="66" charset="0"/>
              </a:rPr>
              <a:t>transport</a:t>
            </a:r>
            <a:endParaRPr lang="fr-FR" sz="800" dirty="0">
              <a:solidFill>
                <a:schemeClr val="tx1">
                  <a:lumMod val="75000"/>
                  <a:lumOff val="25000"/>
                </a:schemeClr>
              </a:solidFill>
              <a:latin typeface="Kidprint" panose="03010101010101010101" pitchFamily="66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Kidprint" panose="03010101010101010101" pitchFamily="66" charset="0"/>
              </a:rPr>
              <a:t>matériel péda spé</a:t>
            </a:r>
          </a:p>
        </p:txBody>
      </p:sp>
      <p:pic>
        <p:nvPicPr>
          <p:cNvPr id="30" name="Picture 2" descr="Image associÃ©e">
            <a:extLst>
              <a:ext uri="{FF2B5EF4-FFF2-40B4-BE49-F238E27FC236}">
                <a16:creationId xmlns:a16="http://schemas.microsoft.com/office/drawing/2014/main" id="{6AD2763C-9801-4E97-ACAB-DC2077724A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1230" y="3643131"/>
            <a:ext cx="271058" cy="230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Image associÃ©e">
            <a:extLst>
              <a:ext uri="{FF2B5EF4-FFF2-40B4-BE49-F238E27FC236}">
                <a16:creationId xmlns:a16="http://schemas.microsoft.com/office/drawing/2014/main" id="{29184BC6-455D-4395-922E-F7899961C8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5369" y="4017440"/>
            <a:ext cx="271058" cy="230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Image associÃ©e">
            <a:extLst>
              <a:ext uri="{FF2B5EF4-FFF2-40B4-BE49-F238E27FC236}">
                <a16:creationId xmlns:a16="http://schemas.microsoft.com/office/drawing/2014/main" id="{09424895-F39C-4E67-94E6-3FD3ECB1A4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7446" y="3902240"/>
            <a:ext cx="271058" cy="230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3373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Tableau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340430"/>
              </p:ext>
            </p:extLst>
          </p:nvPr>
        </p:nvGraphicFramePr>
        <p:xfrm>
          <a:off x="332259" y="5136082"/>
          <a:ext cx="10209739" cy="6044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65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0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4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305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fr-FR" sz="1500" b="0" dirty="0">
                          <a:effectLst/>
                          <a:latin typeface="Always In My Heart" panose="02000603000000000000" pitchFamily="2" charset="0"/>
                          <a:ea typeface="Always In My Heart" panose="02000603000000000000" pitchFamily="2" charset="0"/>
                        </a:rPr>
                        <a:t>Classe de  référence</a:t>
                      </a:r>
                    </a:p>
                  </a:txBody>
                  <a:tcPr marL="142558" marR="142558" marT="37010" marB="3701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fr-FR" sz="1500" b="0" dirty="0">
                          <a:effectLst/>
                          <a:latin typeface="Always In My Heart" panose="02000603000000000000" pitchFamily="2" charset="0"/>
                          <a:ea typeface="Always In My Heart" panose="02000603000000000000" pitchFamily="2" charset="0"/>
                        </a:rPr>
                        <a:t>Dispositif  </a:t>
                      </a:r>
                      <a:r>
                        <a:rPr lang="fr-FR" sz="1500" b="0" dirty="0">
                          <a:effectLst/>
                          <a:latin typeface="Cursive Dumont maternelle" panose="02000000000000000000" pitchFamily="50" charset="0"/>
                          <a:ea typeface="Always In My Heart" panose="02000603000000000000" pitchFamily="2" charset="0"/>
                        </a:rPr>
                        <a:t>ULIS</a:t>
                      </a:r>
                    </a:p>
                  </a:txBody>
                  <a:tcPr marL="142558" marR="142558" marT="37010" marB="3701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fr-FR" sz="1500" b="0" dirty="0">
                          <a:effectLst/>
                          <a:latin typeface="Always In My Heart" panose="02000603000000000000" pitchFamily="2" charset="0"/>
                          <a:ea typeface="Always In My Heart" panose="02000603000000000000" pitchFamily="2" charset="0"/>
                        </a:rPr>
                        <a:t>soins</a:t>
                      </a:r>
                    </a:p>
                  </a:txBody>
                  <a:tcPr marL="142558" marR="142558" marT="37010" marB="3701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193"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Love Is A Many Complicated Thin" pitchFamily="2" charset="-18"/>
                        </a:rPr>
                        <a:t>Nombre d’heures : </a:t>
                      </a:r>
                      <a:r>
                        <a:rPr lang="fr-FR" sz="13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Love Is A Many Complicated Thin" pitchFamily="2" charset="-18"/>
                        </a:rPr>
                        <a:t>4 h </a:t>
                      </a:r>
                    </a:p>
                  </a:txBody>
                  <a:tcPr marL="142558" marR="142558" marT="37010" marB="3701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>
                          <a:latin typeface="Love Is A Many Complicated Thin" pitchFamily="2" charset="-18"/>
                        </a:rPr>
                        <a:t>Nombre d’heures : </a:t>
                      </a:r>
                      <a:r>
                        <a:rPr lang="fr-FR" sz="1300" b="1" dirty="0">
                          <a:solidFill>
                            <a:srgbClr val="FF0000"/>
                          </a:solidFill>
                          <a:latin typeface="Love Is A Many Complicated Thin" pitchFamily="2" charset="-18"/>
                        </a:rPr>
                        <a:t>5 h</a:t>
                      </a:r>
                    </a:p>
                  </a:txBody>
                  <a:tcPr marL="142558" marR="142558" marT="37010" marB="3701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>
                          <a:latin typeface="Love Is A Many Complicated Thin" pitchFamily="2" charset="-18"/>
                        </a:rPr>
                        <a:t>Nombres d’heures : </a:t>
                      </a:r>
                      <a:r>
                        <a:rPr lang="fr-FR" sz="1300" b="1" dirty="0">
                          <a:solidFill>
                            <a:srgbClr val="00B050"/>
                          </a:solidFill>
                          <a:latin typeface="Love Is A Many Complicated Thin" pitchFamily="2" charset="-18"/>
                        </a:rPr>
                        <a:t>4 h 30</a:t>
                      </a:r>
                    </a:p>
                  </a:txBody>
                  <a:tcPr marL="142558" marR="142558" marT="37010" marB="3701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Flèche : pentagone 13">
            <a:extLst>
              <a:ext uri="{FF2B5EF4-FFF2-40B4-BE49-F238E27FC236}">
                <a16:creationId xmlns:a16="http://schemas.microsoft.com/office/drawing/2014/main" id="{ED202134-A5C1-4A7D-8F2E-32FBC710FF12}"/>
              </a:ext>
            </a:extLst>
          </p:cNvPr>
          <p:cNvSpPr/>
          <p:nvPr/>
        </p:nvSpPr>
        <p:spPr>
          <a:xfrm>
            <a:off x="7362129" y="577590"/>
            <a:ext cx="3179869" cy="316295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b="1" dirty="0">
                <a:latin typeface="bkobiii" panose="02000603000000000000" pitchFamily="2" charset="0"/>
                <a:ea typeface="bkobiii" panose="02000603000000000000" pitchFamily="2" charset="0"/>
              </a:rPr>
              <a:t>Emploi du temps de l’élève</a:t>
            </a:r>
          </a:p>
        </p:txBody>
      </p:sp>
      <p:sp>
        <p:nvSpPr>
          <p:cNvPr id="15" name="Flèche : pentagone 14">
            <a:extLst>
              <a:ext uri="{FF2B5EF4-FFF2-40B4-BE49-F238E27FC236}">
                <a16:creationId xmlns:a16="http://schemas.microsoft.com/office/drawing/2014/main" id="{DFEB2E1A-F18C-4DE3-BAA6-E890E9730466}"/>
              </a:ext>
            </a:extLst>
          </p:cNvPr>
          <p:cNvSpPr/>
          <p:nvPr/>
        </p:nvSpPr>
        <p:spPr>
          <a:xfrm>
            <a:off x="7335828" y="4683781"/>
            <a:ext cx="3179869" cy="316295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b="1" dirty="0">
                <a:latin typeface="bkobiii" panose="02000603000000000000" pitchFamily="2" charset="0"/>
                <a:ea typeface="bkobiii" panose="02000603000000000000" pitchFamily="2" charset="0"/>
              </a:rPr>
              <a:t>Répartition des temps de l’élève</a:t>
            </a:r>
          </a:p>
        </p:txBody>
      </p:sp>
      <p:sp>
        <p:nvSpPr>
          <p:cNvPr id="17" name="Arrondir un rectangle à un seul coin 4">
            <a:extLst>
              <a:ext uri="{FF2B5EF4-FFF2-40B4-BE49-F238E27FC236}">
                <a16:creationId xmlns:a16="http://schemas.microsoft.com/office/drawing/2014/main" id="{46775D55-E4A6-46F4-9839-B7F2E37321A5}"/>
              </a:ext>
            </a:extLst>
          </p:cNvPr>
          <p:cNvSpPr/>
          <p:nvPr/>
        </p:nvSpPr>
        <p:spPr>
          <a:xfrm>
            <a:off x="593379" y="159893"/>
            <a:ext cx="9937104" cy="349741"/>
          </a:xfrm>
          <a:prstGeom prst="round1Rect">
            <a:avLst>
              <a:gd name="adj" fmla="val 50000"/>
            </a:avLst>
          </a:prstGeom>
          <a:solidFill>
            <a:srgbClr val="DE1C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86912"/>
            <a:r>
              <a:rPr lang="fr-FR" sz="1943" dirty="0">
                <a:solidFill>
                  <a:prstClr val="white"/>
                </a:solidFill>
                <a:latin typeface="Mrs chocolat" pitchFamily="2" charset="0"/>
              </a:rPr>
              <a:t>Projet pédagogique individualisé  -  année en cours</a:t>
            </a:r>
          </a:p>
        </p:txBody>
      </p:sp>
      <p:sp>
        <p:nvSpPr>
          <p:cNvPr id="24" name="Organigramme : Terminateur 23">
            <a:extLst>
              <a:ext uri="{FF2B5EF4-FFF2-40B4-BE49-F238E27FC236}">
                <a16:creationId xmlns:a16="http://schemas.microsoft.com/office/drawing/2014/main" id="{05E88CA4-A4AE-4D4D-8ED9-E49BE11B7BAB}"/>
              </a:ext>
            </a:extLst>
          </p:cNvPr>
          <p:cNvSpPr/>
          <p:nvPr/>
        </p:nvSpPr>
        <p:spPr>
          <a:xfrm rot="21220667">
            <a:off x="233453" y="150705"/>
            <a:ext cx="836270" cy="377438"/>
          </a:xfrm>
          <a:prstGeom prst="flowChartTerminator">
            <a:avLst/>
          </a:prstGeom>
          <a:solidFill>
            <a:schemeClr val="bg1"/>
          </a:solidFill>
          <a:ln>
            <a:solidFill>
              <a:srgbClr val="DE1C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DE1C3C"/>
                </a:solidFill>
                <a:latin typeface="Asimov" panose="020B0000000000000000" pitchFamily="34" charset="0"/>
              </a:rPr>
              <a:t>ULIS</a:t>
            </a:r>
          </a:p>
        </p:txBody>
      </p:sp>
      <p:sp>
        <p:nvSpPr>
          <p:cNvPr id="26" name="Flèche : pentagone 25">
            <a:extLst>
              <a:ext uri="{FF2B5EF4-FFF2-40B4-BE49-F238E27FC236}">
                <a16:creationId xmlns:a16="http://schemas.microsoft.com/office/drawing/2014/main" id="{4232ED60-AC75-4495-9F53-311E64A11F2F}"/>
              </a:ext>
            </a:extLst>
          </p:cNvPr>
          <p:cNvSpPr/>
          <p:nvPr/>
        </p:nvSpPr>
        <p:spPr>
          <a:xfrm>
            <a:off x="7335402" y="5847911"/>
            <a:ext cx="3179869" cy="316295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b="1" dirty="0">
                <a:latin typeface="bkobiii" panose="02000603000000000000" pitchFamily="2" charset="0"/>
                <a:ea typeface="bkobiii" panose="02000603000000000000" pitchFamily="2" charset="0"/>
              </a:rPr>
              <a:t>Les partenaires</a:t>
            </a:r>
          </a:p>
        </p:txBody>
      </p:sp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8B12DE1F-EB93-4041-B4D0-51AF43AF76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042456"/>
              </p:ext>
            </p:extLst>
          </p:nvPr>
        </p:nvGraphicFramePr>
        <p:xfrm>
          <a:off x="339635" y="938415"/>
          <a:ext cx="10175637" cy="3676235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032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90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90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34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90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90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536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17375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0" dirty="0">
                          <a:effectLst/>
                          <a:latin typeface="Kristen ITC" panose="03050502040202030202" pitchFamily="66" charset="0"/>
                          <a:cs typeface="Agent Orange" panose="00000400000000000000" pitchFamily="2" charset="0"/>
                        </a:rPr>
                        <a:t>LUNDI</a:t>
                      </a:r>
                      <a:endParaRPr lang="fr-FR" sz="1000" b="0" dirty="0">
                        <a:effectLst/>
                        <a:latin typeface="Kristen ITC" panose="03050502040202030202" pitchFamily="66" charset="0"/>
                        <a:ea typeface="Times New Roman"/>
                        <a:cs typeface="Agent Orange" panose="00000400000000000000" pitchFamily="2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0" dirty="0">
                          <a:effectLst/>
                          <a:latin typeface="Kristen ITC" panose="03050502040202030202" pitchFamily="66" charset="0"/>
                          <a:cs typeface="Agent Orange" panose="00000400000000000000" pitchFamily="2" charset="0"/>
                        </a:rPr>
                        <a:t>MARDI</a:t>
                      </a:r>
                      <a:endParaRPr lang="fr-FR" sz="1000" b="0" dirty="0">
                        <a:effectLst/>
                        <a:latin typeface="Kristen ITC" panose="03050502040202030202" pitchFamily="66" charset="0"/>
                        <a:ea typeface="Times New Roman"/>
                        <a:cs typeface="Agent Orange" panose="00000400000000000000" pitchFamily="2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0" dirty="0">
                          <a:effectLst/>
                          <a:latin typeface="Kristen ITC" panose="03050502040202030202" pitchFamily="66" charset="0"/>
                          <a:ea typeface="Times New Roman"/>
                          <a:cs typeface="Agent Orange" panose="00000400000000000000" pitchFamily="2" charset="0"/>
                        </a:rPr>
                        <a:t>MERCREDI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0" dirty="0">
                          <a:effectLst/>
                          <a:latin typeface="Kristen ITC" panose="03050502040202030202" pitchFamily="66" charset="0"/>
                          <a:cs typeface="Agent Orange" panose="00000400000000000000" pitchFamily="2" charset="0"/>
                        </a:rPr>
                        <a:t>JEUDI</a:t>
                      </a:r>
                      <a:endParaRPr lang="fr-FR" sz="1000" b="0" dirty="0">
                        <a:effectLst/>
                        <a:latin typeface="Kristen ITC" panose="03050502040202030202" pitchFamily="66" charset="0"/>
                        <a:ea typeface="Times New Roman"/>
                        <a:cs typeface="Agent Orange" panose="00000400000000000000" pitchFamily="2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0" dirty="0">
                          <a:effectLst/>
                          <a:latin typeface="Kristen ITC" panose="03050502040202030202" pitchFamily="66" charset="0"/>
                          <a:cs typeface="Agent Orange" panose="00000400000000000000" pitchFamily="2" charset="0"/>
                        </a:rPr>
                        <a:t>VENDREDI</a:t>
                      </a:r>
                      <a:endParaRPr lang="fr-FR" sz="1000" b="0" dirty="0">
                        <a:effectLst/>
                        <a:latin typeface="Kristen ITC" panose="03050502040202030202" pitchFamily="66" charset="0"/>
                        <a:ea typeface="Times New Roman"/>
                        <a:cs typeface="Agent Orange" panose="00000400000000000000" pitchFamily="2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0" dirty="0">
                          <a:effectLst/>
                          <a:latin typeface="Kristen ITC" panose="03050502040202030202" pitchFamily="66" charset="0"/>
                          <a:ea typeface="Times New Roman"/>
                          <a:cs typeface="Agent Orange" panose="00000400000000000000" pitchFamily="2" charset="0"/>
                        </a:rPr>
                        <a:t>SAMEDI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2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8h30-9h </a:t>
                      </a:r>
                      <a:endParaRPr lang="fr-FR" sz="10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375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75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FF0000"/>
                          </a:solidFill>
                          <a:effectLst/>
                          <a:latin typeface="Annie Use Your Telescope" pitchFamily="2" charset="0"/>
                          <a:ea typeface="Times New Roman"/>
                        </a:rPr>
                        <a:t>Rituels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FF0000"/>
                          </a:solidFill>
                          <a:effectLst/>
                          <a:latin typeface="Annie Use Your Telescope" pitchFamily="2" charset="0"/>
                          <a:ea typeface="Times New Roman"/>
                        </a:rPr>
                        <a:t>Rituels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chemeClr val="accent6"/>
                          </a:solidFill>
                          <a:effectLst/>
                          <a:latin typeface="Annie Use Your Telescope" pitchFamily="2" charset="0"/>
                          <a:ea typeface="Times New Roman"/>
                        </a:rPr>
                        <a:t>Devoirs jeux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FF0000"/>
                          </a:solidFill>
                          <a:effectLst/>
                          <a:latin typeface="Annie Use Your Telescope" pitchFamily="2" charset="0"/>
                          <a:ea typeface="Times New Roman"/>
                        </a:rPr>
                        <a:t>Rituels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accent6"/>
                          </a:solidFill>
                          <a:effectLst/>
                          <a:latin typeface="Annie Use Your Telescope" pitchFamily="2" charset="0"/>
                          <a:ea typeface="Times New Roman"/>
                        </a:rPr>
                        <a:t>domicile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65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9h-10h</a:t>
                      </a:r>
                      <a:endParaRPr lang="fr-FR" sz="10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375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75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Annie Use Your Telescope" pitchFamily="2" charset="0"/>
                          <a:ea typeface="Times New Roman"/>
                        </a:rPr>
                        <a:t>Français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Annie Use Your Telescope" pitchFamily="2" charset="0"/>
                          <a:ea typeface="Times New Roman"/>
                        </a:rPr>
                        <a:t>Français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Annie Use Your Telescope" pitchFamily="2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Annie Use Your Telescope" pitchFamily="2" charset="0"/>
                          <a:ea typeface="Times New Roman"/>
                        </a:rPr>
                        <a:t>Français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Annie Use Your Telescope" pitchFamily="2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2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10h-10h20</a:t>
                      </a:r>
                      <a:endParaRPr lang="fr-FR" sz="10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375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75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Annie Use Your Telescope" pitchFamily="2" charset="0"/>
                        </a:rPr>
                        <a:t>Récréation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Annie Use Your Telescope" pitchFamily="2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Annie Use Your Telescope" pitchFamily="2" charset="0"/>
                        </a:rPr>
                        <a:t>Récréation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Annie Use Your Telescope" pitchFamily="2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Annie Use Your Telescope" pitchFamily="2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85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10h20-11h</a:t>
                      </a:r>
                      <a:r>
                        <a:rPr lang="fr-FR" sz="1800" b="1" u="sng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20</a:t>
                      </a:r>
                      <a:endParaRPr lang="fr-FR" sz="1800" b="1" u="sng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375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75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FF0000"/>
                          </a:solidFill>
                          <a:effectLst/>
                          <a:latin typeface="Annie Use Your Telescope" pitchFamily="2" charset="0"/>
                          <a:ea typeface="Times New Roman"/>
                        </a:rPr>
                        <a:t>ULIS : pour l’instant reprise de ce qui a été fait au CM2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FF0000"/>
                          </a:solidFill>
                          <a:effectLst/>
                          <a:latin typeface="Annie Use Your Telescope" pitchFamily="2" charset="0"/>
                          <a:ea typeface="Times New Roman"/>
                        </a:rPr>
                        <a:t>ULIS : pour l’instant reprise de ce qui a été fait au CM2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Annie Use Your Telescope" pitchFamily="2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FF0000"/>
                          </a:solidFill>
                          <a:effectLst/>
                          <a:latin typeface="Annie Use Your Telescope" pitchFamily="2" charset="0"/>
                          <a:ea typeface="Times New Roman"/>
                        </a:rPr>
                        <a:t>ULIS : pour l’instant reprise de ce qui a été fait au CM2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2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11h30-13h30</a:t>
                      </a:r>
                      <a:endParaRPr lang="fr-FR" sz="10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375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75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accent6"/>
                          </a:solidFill>
                          <a:effectLst/>
                          <a:latin typeface="Annie Use Your Telescope" pitchFamily="2" charset="0"/>
                          <a:ea typeface="Times New Roman"/>
                        </a:rPr>
                        <a:t>domicile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accent6"/>
                          </a:solidFill>
                          <a:effectLst/>
                          <a:latin typeface="Annie Use Your Telescope" pitchFamily="2" charset="0"/>
                          <a:ea typeface="Times New Roman"/>
                        </a:rPr>
                        <a:t>domicile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869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00B050"/>
                          </a:solidFill>
                          <a:effectLst/>
                          <a:latin typeface="Annie Use Your Telescope" pitchFamily="2" charset="0"/>
                        </a:rPr>
                        <a:t>SESSAD APAR psychomot</a:t>
                      </a:r>
                      <a:endParaRPr lang="fr-FR" sz="1200" b="1" dirty="0">
                        <a:solidFill>
                          <a:srgbClr val="00B050"/>
                        </a:solidFill>
                        <a:effectLst/>
                        <a:latin typeface="Annie Use Your Telescope" pitchFamily="2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accent6"/>
                          </a:solidFill>
                          <a:effectLst/>
                          <a:latin typeface="Annie Use Your Telescope" pitchFamily="2" charset="0"/>
                          <a:ea typeface="Times New Roman"/>
                        </a:rPr>
                        <a:t>domicile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accent6"/>
                          </a:solidFill>
                          <a:effectLst/>
                          <a:latin typeface="Annie Use Your Telescope" pitchFamily="2" charset="0"/>
                          <a:ea typeface="Times New Roman"/>
                        </a:rPr>
                        <a:t>domicile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CLASSE DE REF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ULIS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Times New Roman"/>
                        </a:rPr>
                        <a:t>PRISES</a:t>
                      </a:r>
                      <a:r>
                        <a:rPr lang="fr-FR" sz="1000" b="1" baseline="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Times New Roman"/>
                        </a:rPr>
                        <a:t> EN CHARGE</a:t>
                      </a:r>
                      <a:endParaRPr lang="fr-FR" sz="1000" b="1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65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375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75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B050"/>
                          </a:solidFill>
                          <a:effectLst/>
                          <a:latin typeface="Annie Use Your Telescope" pitchFamily="2" charset="0"/>
                        </a:rPr>
                        <a:t>SESSAD APAR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B050"/>
                          </a:solidFill>
                          <a:effectLst/>
                          <a:latin typeface="Annie Use Your Telescope" pitchFamily="2" charset="0"/>
                          <a:ea typeface="Times New Roman"/>
                        </a:rPr>
                        <a:t>Éduc + psy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accent6"/>
                          </a:solidFill>
                          <a:effectLst/>
                          <a:latin typeface="Annie Use Your Telescope" pitchFamily="2" charset="0"/>
                          <a:ea typeface="Times New Roman"/>
                        </a:rPr>
                        <a:t>Devoirs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accent6"/>
                          </a:solidFill>
                          <a:effectLst/>
                          <a:latin typeface="Annie Use Your Telescope" pitchFamily="2" charset="0"/>
                          <a:ea typeface="Times New Roman"/>
                        </a:rPr>
                        <a:t>activités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accent6"/>
                          </a:solidFill>
                          <a:effectLst/>
                          <a:latin typeface="Annie Use Your Telescope" pitchFamily="2" charset="0"/>
                          <a:ea typeface="Times New Roman"/>
                        </a:rPr>
                        <a:t>Devoirs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accent6"/>
                          </a:solidFill>
                          <a:effectLst/>
                          <a:latin typeface="Annie Use Your Telescope" pitchFamily="2" charset="0"/>
                          <a:ea typeface="Times New Roman"/>
                        </a:rPr>
                        <a:t>activités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69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00B050"/>
                          </a:solidFill>
                          <a:effectLst/>
                          <a:latin typeface="Annie Use Your Telescope" pitchFamily="2" charset="0"/>
                        </a:rPr>
                        <a:t>SESSAD APAR</a:t>
                      </a:r>
                    </a:p>
                    <a:p>
                      <a:pPr marL="0" marR="0" lvl="0" indent="0" algn="ctr" defTabSz="9869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00B050"/>
                          </a:solidFill>
                          <a:effectLst/>
                          <a:latin typeface="Annie Use Your Telescope" pitchFamily="2" charset="0"/>
                          <a:ea typeface="Times New Roman"/>
                        </a:rPr>
                        <a:t>ortho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rgbClr val="00B050"/>
                        </a:solidFill>
                        <a:effectLst/>
                        <a:latin typeface="Annie Use Your Telescope" pitchFamily="2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2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375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75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869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chemeClr val="accent6"/>
                          </a:solidFill>
                          <a:effectLst/>
                          <a:latin typeface="Annie Use Your Telescope" pitchFamily="2" charset="0"/>
                          <a:ea typeface="Times New Roman"/>
                        </a:rPr>
                        <a:t>activités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rgbClr val="00B050"/>
                        </a:solidFill>
                        <a:effectLst/>
                        <a:latin typeface="Annie Use Your Telescope" pitchFamily="2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869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00B050"/>
                          </a:solidFill>
                          <a:effectLst/>
                          <a:latin typeface="Annie Use Your Telescope" pitchFamily="2" charset="0"/>
                        </a:rPr>
                        <a:t>Psy libéral</a:t>
                      </a:r>
                      <a:endParaRPr lang="fr-FR" sz="1200" b="1" dirty="0">
                        <a:solidFill>
                          <a:srgbClr val="00B050"/>
                        </a:solidFill>
                        <a:effectLst/>
                        <a:latin typeface="Annie Use Your Telescope" pitchFamily="2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rgbClr val="00B050"/>
                        </a:solidFill>
                        <a:effectLst/>
                        <a:latin typeface="Annie Use Your Telescope" pitchFamily="2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accent6"/>
                          </a:solidFill>
                          <a:effectLst/>
                          <a:latin typeface="Annie Use Your Telescope" pitchFamily="2" charset="0"/>
                          <a:ea typeface="Times New Roman"/>
                        </a:rPr>
                        <a:t>devoirs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82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375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Annie Use Your Telescope" pitchFamily="2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200" dirty="0">
                        <a:latin typeface="Annie Use Your Telescope" pitchFamily="2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rgbClr val="FF0000"/>
                        </a:solidFill>
                        <a:latin typeface="Annie Use Your Telescope" pitchFamily="2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200" dirty="0">
                        <a:latin typeface="Annie Use Your Telescope" pitchFamily="2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2C8FAEB0-89B9-445B-8C96-7F8BFD4232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8140388"/>
              </p:ext>
            </p:extLst>
          </p:nvPr>
        </p:nvGraphicFramePr>
        <p:xfrm>
          <a:off x="339635" y="6319539"/>
          <a:ext cx="10175636" cy="716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52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684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47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fr-FR" sz="1400" b="0" dirty="0">
                          <a:effectLst/>
                          <a:latin typeface="Always In My Heart" panose="02000603000000000000" pitchFamily="2" charset="0"/>
                          <a:ea typeface="Always In My Heart" panose="02000603000000000000" pitchFamily="2" charset="0"/>
                        </a:rPr>
                        <a:t>Qui</a:t>
                      </a:r>
                      <a:r>
                        <a:rPr lang="fr-FR" sz="1400" b="0" baseline="0" dirty="0">
                          <a:effectLst/>
                          <a:latin typeface="Always In My Heart" panose="02000603000000000000" pitchFamily="2" charset="0"/>
                          <a:ea typeface="Always In My Heart" panose="02000603000000000000" pitchFamily="2" charset="0"/>
                        </a:rPr>
                        <a:t> ?</a:t>
                      </a:r>
                      <a:endParaRPr lang="fr-FR" sz="1400" b="0" dirty="0">
                        <a:effectLst/>
                        <a:latin typeface="Always In My Heart" panose="02000603000000000000" pitchFamily="2" charset="0"/>
                        <a:ea typeface="Always In My Heart" panose="02000603000000000000" pitchFamily="2" charset="0"/>
                      </a:endParaRPr>
                    </a:p>
                  </a:txBody>
                  <a:tcPr marL="132080" marR="1320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fr-FR" sz="1400" b="0" dirty="0">
                          <a:effectLst/>
                          <a:latin typeface="Always In My Heart" panose="02000603000000000000" pitchFamily="2" charset="0"/>
                          <a:ea typeface="Always In My Heart" panose="02000603000000000000" pitchFamily="2" charset="0"/>
                        </a:rPr>
                        <a:t>Fonction ?</a:t>
                      </a:r>
                    </a:p>
                  </a:txBody>
                  <a:tcPr marL="132080" marR="132080" marT="34290" marB="3429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fr-FR" sz="1400" b="0" dirty="0">
                          <a:effectLst/>
                          <a:latin typeface="Always In My Heart" panose="02000603000000000000" pitchFamily="2" charset="0"/>
                          <a:ea typeface="Always In My Heart" panose="02000603000000000000" pitchFamily="2" charset="0"/>
                        </a:rPr>
                        <a:t>Tel ?</a:t>
                      </a:r>
                    </a:p>
                  </a:txBody>
                  <a:tcPr marL="132080" marR="132080" marT="34290" marB="3429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Script cole" panose="00000400000000000000" pitchFamily="2" charset="0"/>
                      </a:endParaRPr>
                    </a:p>
                  </a:txBody>
                  <a:tcPr marL="132080" marR="1320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latin typeface="Script cole" panose="00000400000000000000" pitchFamily="2" charset="0"/>
                        </a:rPr>
                        <a:t>Référente éduc spé SESSAD APAR Salon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SESSAD : psychomot + psy + orthophoniste</a:t>
                      </a:r>
                    </a:p>
                  </a:txBody>
                  <a:tcPr marL="132080" marR="132080" marT="34290" marB="3429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Script cole" panose="00000400000000000000" pitchFamily="2" charset="0"/>
                      </a:endParaRPr>
                    </a:p>
                  </a:txBody>
                  <a:tcPr marL="132080" marR="132080" marT="34290" marB="3429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6100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à coins arrondis 15"/>
          <p:cNvSpPr/>
          <p:nvPr/>
        </p:nvSpPr>
        <p:spPr>
          <a:xfrm>
            <a:off x="215214" y="743496"/>
            <a:ext cx="3423555" cy="388601"/>
          </a:xfrm>
          <a:prstGeom prst="round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86912"/>
            <a:r>
              <a:rPr lang="fr-FR" sz="1511" dirty="0">
                <a:solidFill>
                  <a:prstClr val="black">
                    <a:lumMod val="65000"/>
                    <a:lumOff val="3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nie Use Your Telescope" pitchFamily="2" charset="0"/>
              </a:rPr>
              <a:t>Date ESS </a:t>
            </a:r>
            <a:r>
              <a:rPr lang="fr-FR" sz="1511" dirty="0">
                <a:solidFill>
                  <a:prstClr val="black">
                    <a:lumMod val="65000"/>
                    <a:lumOff val="35000"/>
                  </a:prstClr>
                </a:solidFill>
                <a:latin typeface="Annie Use Your Telescope" pitchFamily="2" charset="0"/>
              </a:rPr>
              <a:t>: …</a:t>
            </a:r>
          </a:p>
        </p:txBody>
      </p:sp>
      <p:graphicFrame>
        <p:nvGraphicFramePr>
          <p:cNvPr id="23" name="Tableau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2200"/>
              </p:ext>
            </p:extLst>
          </p:nvPr>
        </p:nvGraphicFramePr>
        <p:xfrm>
          <a:off x="449535" y="1361787"/>
          <a:ext cx="9792741" cy="190446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253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9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80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3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ooney Loons" pitchFamily="50" charset="0"/>
                          <a:ea typeface="Times New Roman"/>
                        </a:rPr>
                        <a:t>orientation scolaire :…………………….</a:t>
                      </a:r>
                    </a:p>
                  </a:txBody>
                  <a:tcPr marL="74020" marR="740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3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ooney Loons" pitchFamily="50" charset="0"/>
                          <a:ea typeface="Times New Roman"/>
                        </a:rPr>
                        <a:t>Prise en charge extérieure : ………………………………………………………………………………………………………………………………………………………..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9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ooney Loons" pitchFamily="50" charset="0"/>
                        <a:ea typeface="Times New Roman"/>
                      </a:endParaRPr>
                    </a:p>
                  </a:txBody>
                  <a:tcPr marL="74020" marR="740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0322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3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ooney Loons" pitchFamily="50" charset="0"/>
                          <a:ea typeface="Times New Roman"/>
                        </a:rPr>
                        <a:t>Aménagement du temps scolaire ou matériel: …………………………………………………………………………………………………………………………………………………………………………………………</a:t>
                      </a:r>
                    </a:p>
                  </a:txBody>
                  <a:tcPr marL="74020" marR="740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3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ooney Loons" pitchFamily="50" charset="0"/>
                        <a:ea typeface="Times New Roman"/>
                      </a:endParaRPr>
                    </a:p>
                  </a:txBody>
                  <a:tcPr marL="74020" marR="7402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605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ooney Loons" pitchFamily="50" charset="0"/>
                          <a:ea typeface="Times New Roman"/>
                        </a:rPr>
                        <a:t>Autres aménagements (ex : transports, AVS) :………………………………………………………………………………………………………………….……………………………………………………………………</a:t>
                      </a:r>
                    </a:p>
                  </a:txBody>
                  <a:tcPr marL="74020" marR="740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3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ooney Loons" pitchFamily="50" charset="0"/>
                        <a:ea typeface="Times New Roman"/>
                      </a:endParaRPr>
                    </a:p>
                  </a:txBody>
                  <a:tcPr marL="74020" marR="7402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" name="Flèche : pentagone 14">
            <a:extLst>
              <a:ext uri="{FF2B5EF4-FFF2-40B4-BE49-F238E27FC236}">
                <a16:creationId xmlns:a16="http://schemas.microsoft.com/office/drawing/2014/main" id="{C60F5FBF-73F0-460D-9040-87590D66488E}"/>
              </a:ext>
            </a:extLst>
          </p:cNvPr>
          <p:cNvSpPr/>
          <p:nvPr/>
        </p:nvSpPr>
        <p:spPr>
          <a:xfrm>
            <a:off x="7350614" y="563720"/>
            <a:ext cx="3179869" cy="316295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b="1" dirty="0">
                <a:latin typeface="bkobiii" panose="02000603000000000000" pitchFamily="2" charset="0"/>
                <a:ea typeface="bkobiii" panose="02000603000000000000" pitchFamily="2" charset="0"/>
              </a:rPr>
              <a:t>Propositions pour le PPS</a:t>
            </a:r>
          </a:p>
        </p:txBody>
      </p:sp>
      <p:sp>
        <p:nvSpPr>
          <p:cNvPr id="16" name="Arrondir un rectangle à un seul coin 4">
            <a:extLst>
              <a:ext uri="{FF2B5EF4-FFF2-40B4-BE49-F238E27FC236}">
                <a16:creationId xmlns:a16="http://schemas.microsoft.com/office/drawing/2014/main" id="{7D3BBE96-8F1C-45ED-B48F-56885618181D}"/>
              </a:ext>
            </a:extLst>
          </p:cNvPr>
          <p:cNvSpPr/>
          <p:nvPr/>
        </p:nvSpPr>
        <p:spPr>
          <a:xfrm>
            <a:off x="593379" y="159893"/>
            <a:ext cx="9937104" cy="349741"/>
          </a:xfrm>
          <a:prstGeom prst="round1Rect">
            <a:avLst>
              <a:gd name="adj" fmla="val 50000"/>
            </a:avLst>
          </a:prstGeom>
          <a:solidFill>
            <a:srgbClr val="DE1C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86912"/>
            <a:r>
              <a:rPr lang="fr-FR" sz="1943" dirty="0">
                <a:solidFill>
                  <a:prstClr val="white"/>
                </a:solidFill>
                <a:latin typeface="Mrs chocolat" pitchFamily="2" charset="0"/>
              </a:rPr>
              <a:t>Projet pédagogique individualisé  -  septembre 2018</a:t>
            </a:r>
          </a:p>
        </p:txBody>
      </p:sp>
      <p:sp>
        <p:nvSpPr>
          <p:cNvPr id="17" name="Organigramme : Terminateur 16">
            <a:extLst>
              <a:ext uri="{FF2B5EF4-FFF2-40B4-BE49-F238E27FC236}">
                <a16:creationId xmlns:a16="http://schemas.microsoft.com/office/drawing/2014/main" id="{609E63AF-6257-4B18-A96D-CABBC16F6D07}"/>
              </a:ext>
            </a:extLst>
          </p:cNvPr>
          <p:cNvSpPr/>
          <p:nvPr/>
        </p:nvSpPr>
        <p:spPr>
          <a:xfrm rot="21220667">
            <a:off x="233453" y="150705"/>
            <a:ext cx="836270" cy="377438"/>
          </a:xfrm>
          <a:prstGeom prst="flowChartTerminator">
            <a:avLst/>
          </a:prstGeom>
          <a:solidFill>
            <a:schemeClr val="bg1"/>
          </a:solidFill>
          <a:ln>
            <a:solidFill>
              <a:srgbClr val="DE1C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DE1C3C"/>
                </a:solidFill>
                <a:latin typeface="Asimov" panose="020B0000000000000000" pitchFamily="34" charset="0"/>
              </a:rPr>
              <a:t>ULIS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E8D896-E696-4788-95D6-5795366103FC}"/>
              </a:ext>
            </a:extLst>
          </p:cNvPr>
          <p:cNvSpPr/>
          <p:nvPr/>
        </p:nvSpPr>
        <p:spPr>
          <a:xfrm>
            <a:off x="377354" y="3266249"/>
            <a:ext cx="4824536" cy="2313788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Organigramme : Terminateur 28">
            <a:extLst>
              <a:ext uri="{FF2B5EF4-FFF2-40B4-BE49-F238E27FC236}">
                <a16:creationId xmlns:a16="http://schemas.microsoft.com/office/drawing/2014/main" id="{ABB02749-F3DB-4DBA-8B25-B0D8BBA995D2}"/>
              </a:ext>
            </a:extLst>
          </p:cNvPr>
          <p:cNvSpPr/>
          <p:nvPr/>
        </p:nvSpPr>
        <p:spPr>
          <a:xfrm rot="21220667">
            <a:off x="232471" y="3158921"/>
            <a:ext cx="1158467" cy="377438"/>
          </a:xfrm>
          <a:prstGeom prst="flowChartTerminator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accent5"/>
                </a:solidFill>
                <a:latin typeface="Asimov" panose="020B0000000000000000" pitchFamily="34" charset="0"/>
              </a:rPr>
              <a:t>A NOTER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94714D2-BED8-4D14-89CB-04CE4A06483D}"/>
              </a:ext>
            </a:extLst>
          </p:cNvPr>
          <p:cNvSpPr/>
          <p:nvPr/>
        </p:nvSpPr>
        <p:spPr>
          <a:xfrm>
            <a:off x="5413270" y="3136532"/>
            <a:ext cx="4824536" cy="1576465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Organigramme : Terminateur 30">
            <a:extLst>
              <a:ext uri="{FF2B5EF4-FFF2-40B4-BE49-F238E27FC236}">
                <a16:creationId xmlns:a16="http://schemas.microsoft.com/office/drawing/2014/main" id="{B6B2C769-C318-4FA3-8452-82667E3A51D2}"/>
              </a:ext>
            </a:extLst>
          </p:cNvPr>
          <p:cNvSpPr/>
          <p:nvPr/>
        </p:nvSpPr>
        <p:spPr>
          <a:xfrm rot="21220667">
            <a:off x="5268387" y="3029204"/>
            <a:ext cx="1158467" cy="377438"/>
          </a:xfrm>
          <a:prstGeom prst="flowChartTerminator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accent5"/>
                </a:solidFill>
                <a:latin typeface="Asimov" panose="020B0000000000000000" pitchFamily="34" charset="0"/>
              </a:rPr>
              <a:t>parents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60C29C5-4FFB-44E7-91D0-476AB75A7633}"/>
              </a:ext>
            </a:extLst>
          </p:cNvPr>
          <p:cNvSpPr/>
          <p:nvPr/>
        </p:nvSpPr>
        <p:spPr>
          <a:xfrm>
            <a:off x="5413270" y="5085994"/>
            <a:ext cx="4824536" cy="2313788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Organigramme : Terminateur 32">
            <a:extLst>
              <a:ext uri="{FF2B5EF4-FFF2-40B4-BE49-F238E27FC236}">
                <a16:creationId xmlns:a16="http://schemas.microsoft.com/office/drawing/2014/main" id="{8E0A3294-0433-42CD-B5EB-E81879B4F8E9}"/>
              </a:ext>
            </a:extLst>
          </p:cNvPr>
          <p:cNvSpPr/>
          <p:nvPr/>
        </p:nvSpPr>
        <p:spPr>
          <a:xfrm rot="21220667">
            <a:off x="5268387" y="4978666"/>
            <a:ext cx="1158467" cy="377438"/>
          </a:xfrm>
          <a:prstGeom prst="flowChartTerminator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accent5"/>
                </a:solidFill>
                <a:latin typeface="Asimov" panose="020B0000000000000000" pitchFamily="34" charset="0"/>
              </a:rPr>
              <a:t>SOINS</a:t>
            </a:r>
          </a:p>
        </p:txBody>
      </p:sp>
    </p:spTree>
    <p:extLst>
      <p:ext uri="{BB962C8B-B14F-4D97-AF65-F5344CB8AC3E}">
        <p14:creationId xmlns:p14="http://schemas.microsoft.com/office/powerpoint/2010/main" val="3420986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llipse 9"/>
          <p:cNvSpPr/>
          <p:nvPr/>
        </p:nvSpPr>
        <p:spPr>
          <a:xfrm>
            <a:off x="-2202652" y="425106"/>
            <a:ext cx="1584176" cy="122413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-2532797" y="1067701"/>
            <a:ext cx="1584176" cy="53370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-1866887" y="4612029"/>
            <a:ext cx="1584176" cy="53370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Arrondir un rectangle à un seul coin 4">
            <a:extLst>
              <a:ext uri="{FF2B5EF4-FFF2-40B4-BE49-F238E27FC236}">
                <a16:creationId xmlns:a16="http://schemas.microsoft.com/office/drawing/2014/main" id="{FEEE6DEA-C6BE-482E-9282-D6F5059F3804}"/>
              </a:ext>
            </a:extLst>
          </p:cNvPr>
          <p:cNvSpPr/>
          <p:nvPr/>
        </p:nvSpPr>
        <p:spPr>
          <a:xfrm>
            <a:off x="593379" y="159893"/>
            <a:ext cx="9937104" cy="349741"/>
          </a:xfrm>
          <a:prstGeom prst="round1Rect">
            <a:avLst>
              <a:gd name="adj" fmla="val 50000"/>
            </a:avLst>
          </a:prstGeom>
          <a:solidFill>
            <a:srgbClr val="DE1C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86912"/>
            <a:r>
              <a:rPr lang="fr-FR" sz="1943" dirty="0">
                <a:solidFill>
                  <a:prstClr val="white"/>
                </a:solidFill>
                <a:latin typeface="Mrs chocolat" pitchFamily="2" charset="0"/>
              </a:rPr>
              <a:t>Projet pédagogique individualisé  -  les constats</a:t>
            </a:r>
          </a:p>
        </p:txBody>
      </p:sp>
      <p:sp>
        <p:nvSpPr>
          <p:cNvPr id="28" name="Organigramme : Terminateur 27">
            <a:extLst>
              <a:ext uri="{FF2B5EF4-FFF2-40B4-BE49-F238E27FC236}">
                <a16:creationId xmlns:a16="http://schemas.microsoft.com/office/drawing/2014/main" id="{A6E52559-3CA4-46D4-9BF6-517130A2DCAE}"/>
              </a:ext>
            </a:extLst>
          </p:cNvPr>
          <p:cNvSpPr/>
          <p:nvPr/>
        </p:nvSpPr>
        <p:spPr>
          <a:xfrm rot="21220667">
            <a:off x="233453" y="150705"/>
            <a:ext cx="836270" cy="377438"/>
          </a:xfrm>
          <a:prstGeom prst="flowChartTerminator">
            <a:avLst/>
          </a:prstGeom>
          <a:solidFill>
            <a:schemeClr val="bg1"/>
          </a:solidFill>
          <a:ln>
            <a:solidFill>
              <a:srgbClr val="DE1C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DE1C3C"/>
                </a:solidFill>
                <a:latin typeface="Asimov" panose="020B0000000000000000" pitchFamily="34" charset="0"/>
              </a:rPr>
              <a:t>ULIS</a:t>
            </a:r>
          </a:p>
        </p:txBody>
      </p:sp>
      <p:graphicFrame>
        <p:nvGraphicFramePr>
          <p:cNvPr id="29" name="Tableau 28">
            <a:extLst>
              <a:ext uri="{FF2B5EF4-FFF2-40B4-BE49-F238E27FC236}">
                <a16:creationId xmlns:a16="http://schemas.microsoft.com/office/drawing/2014/main" id="{6542DC6D-287E-4FB7-BACC-45803D9809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035929"/>
              </p:ext>
            </p:extLst>
          </p:nvPr>
        </p:nvGraphicFramePr>
        <p:xfrm>
          <a:off x="313185" y="498031"/>
          <a:ext cx="10212942" cy="68618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2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8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84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8441">
                  <a:extLst>
                    <a:ext uri="{9D8B030D-6E8A-4147-A177-3AD203B41FA5}">
                      <a16:colId xmlns:a16="http://schemas.microsoft.com/office/drawing/2014/main" val="2468461930"/>
                    </a:ext>
                  </a:extLst>
                </a:gridCol>
                <a:gridCol w="1498441">
                  <a:extLst>
                    <a:ext uri="{9D8B030D-6E8A-4147-A177-3AD203B41FA5}">
                      <a16:colId xmlns:a16="http://schemas.microsoft.com/office/drawing/2014/main" val="920940743"/>
                    </a:ext>
                  </a:extLst>
                </a:gridCol>
                <a:gridCol w="1498441">
                  <a:extLst>
                    <a:ext uri="{9D8B030D-6E8A-4147-A177-3AD203B41FA5}">
                      <a16:colId xmlns:a16="http://schemas.microsoft.com/office/drawing/2014/main" val="3223884541"/>
                    </a:ext>
                  </a:extLst>
                </a:gridCol>
                <a:gridCol w="1498441">
                  <a:extLst>
                    <a:ext uri="{9D8B030D-6E8A-4147-A177-3AD203B41FA5}">
                      <a16:colId xmlns:a16="http://schemas.microsoft.com/office/drawing/2014/main" val="934571172"/>
                    </a:ext>
                  </a:extLst>
                </a:gridCol>
              </a:tblGrid>
              <a:tr h="7391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rgbClr val="FF0000"/>
                          </a:solidFill>
                          <a:latin typeface="Martina" pitchFamily="2" charset="0"/>
                        </a:rPr>
                        <a:t>Production orale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anose="02000000000000000000" pitchFamily="50" charset="0"/>
                        </a:rPr>
                        <a:t>Défaut prononciation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Syntaxe incorrecte (confusion </a:t>
                      </a:r>
                      <a:r>
                        <a:rPr lang="fr-FR" sz="11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masc</a:t>
                      </a:r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/</a:t>
                      </a:r>
                      <a:r>
                        <a:rPr lang="fr-FR" sz="11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fém</a:t>
                      </a:r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, oubli de mots…), phrase courte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Phrase</a:t>
                      </a:r>
                      <a:r>
                        <a:rPr lang="fr-FR" sz="11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 correcte, peu de vocabulaire</a:t>
                      </a:r>
                      <a:endParaRPr lang="fr-F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ooney Loons" pitchFamily="50" charset="0"/>
                      </a:endParaRP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anose="02000000000000000000" pitchFamily="50" charset="0"/>
                        </a:rPr>
                        <a:t>Connecteurs, phrases</a:t>
                      </a:r>
                      <a:r>
                        <a:rPr lang="fr-FR" sz="11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anose="02000000000000000000" pitchFamily="50" charset="0"/>
                        </a:rPr>
                        <a:t> articulées entre elles</a:t>
                      </a:r>
                      <a:endParaRPr lang="fr-F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ooney Loons" panose="02000000000000000000" pitchFamily="50" charset="0"/>
                      </a:endParaRP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Sait poser questions sous différentes formes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Joue avec les tons, sait parler dans différents registres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FF0000"/>
                          </a:solidFill>
                          <a:latin typeface="Martina" pitchFamily="2" charset="0"/>
                        </a:rPr>
                        <a:t>Compréhension</a:t>
                      </a:r>
                      <a:r>
                        <a:rPr lang="fr-FR" sz="1600" dirty="0">
                          <a:solidFill>
                            <a:srgbClr val="FF0000"/>
                          </a:solidFill>
                          <a:latin typeface="Martina" pitchFamily="2" charset="0"/>
                        </a:rPr>
                        <a:t> orale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Comprend peu, il faut ajouter du non verbal</a:t>
                      </a:r>
                      <a:r>
                        <a:rPr lang="fr-FR" sz="11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 pour communiquer</a:t>
                      </a:r>
                      <a:endParaRPr lang="fr-F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ooney Loons" pitchFamily="50" charset="0"/>
                      </a:endParaRP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Comprend phrase et consigne simple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Comprend un texte court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Comprend un texte plus complexe, plus long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Comprend les jeux de mots, expressions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Comprend des discours de différents registres, l’ironie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386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Martina" pitchFamily="2" charset="0"/>
                          <a:ea typeface="+mn-ea"/>
                          <a:cs typeface="+mn-cs"/>
                        </a:rPr>
                        <a:t>Lecture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Aucune conscience phonologique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Débute les Alphas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Sait les sons simples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Connait </a:t>
                      </a:r>
                      <a:r>
                        <a:rPr lang="fr-FR" sz="11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qques</a:t>
                      </a:r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 sons complexes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Sait lire tous les sons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Sait lire les mots irréguliers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61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Lit avec expression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661375"/>
                  </a:ext>
                </a:extLst>
              </a:tr>
              <a:tr h="7391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Martina" pitchFamily="2" charset="0"/>
                          <a:ea typeface="+mn-ea"/>
                          <a:cs typeface="+mn-cs"/>
                        </a:rPr>
                        <a:t>Graphisme écriture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Trace des traits et des ronds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Trace des graphismes plus complexes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Reproduit chiffres et lettres dans un grand interligne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Sait écrire dans un cahier maternelle (capitale script)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Écrit en cursif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Copie</a:t>
                      </a:r>
                      <a:r>
                        <a:rPr lang="fr-FR" sz="11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 de façon efficace ( pas lettre par lettre, mais par groupe de mots)</a:t>
                      </a:r>
                      <a:endParaRPr lang="fr-F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ooney Loons" pitchFamily="50" charset="0"/>
                      </a:endParaRP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15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Martina" pitchFamily="2" charset="0"/>
                          <a:ea typeface="+mn-ea"/>
                          <a:cs typeface="+mn-cs"/>
                        </a:rPr>
                        <a:t>Production d’écrit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Écrit son prénom en CAPITALE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En cursive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Écrit des mots avec les Alphas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Écrit un</a:t>
                      </a:r>
                      <a:r>
                        <a:rPr lang="fr-FR" sz="11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 mot avec les sons étudiés</a:t>
                      </a:r>
                      <a:endParaRPr lang="fr-F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ooney Loons" pitchFamily="50" charset="0"/>
                      </a:endParaRP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Produit une phrase en oubliant des mots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Produit une phrase correcte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Produit un court texte de </a:t>
                      </a:r>
                      <a:r>
                        <a:rPr lang="fr-FR" sz="11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qques</a:t>
                      </a:r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 phrases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0731898"/>
                  </a:ext>
                </a:extLst>
              </a:tr>
              <a:tr h="73914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artina" pitchFamily="2" charset="0"/>
                        <a:ea typeface="+mn-ea"/>
                        <a:cs typeface="+mn-cs"/>
                      </a:endParaRPr>
                    </a:p>
                  </a:txBody>
                  <a:tcPr marL="132080" marR="1320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Sait dicter un texte à l’adulte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Écrit une phrase à l’aide d’étiquettes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Produit</a:t>
                      </a:r>
                      <a:r>
                        <a:rPr lang="fr-FR" sz="11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 une phrase dans laquelle les mots ne sont pas segmentés</a:t>
                      </a:r>
                      <a:endParaRPr lang="fr-F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ooney Loons" pitchFamily="50" charset="0"/>
                      </a:endParaRP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Produit une phrase qui a du sens mais pas</a:t>
                      </a:r>
                      <a:r>
                        <a:rPr lang="fr-FR" sz="11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 de majuscule et / ou de point</a:t>
                      </a:r>
                      <a:endParaRPr lang="fr-F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ooney Loons" pitchFamily="50" charset="0"/>
                      </a:endParaRP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Produit</a:t>
                      </a:r>
                      <a:r>
                        <a:rPr lang="fr-FR" sz="11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 un texte d’une dizaine de lignes, de différents types d’écrits, respectant des consignes précise</a:t>
                      </a:r>
                      <a:endParaRPr lang="fr-F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ooney Loons" pitchFamily="50" charset="0"/>
                      </a:endParaRP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8388993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Martina" pitchFamily="2" charset="0"/>
                          <a:ea typeface="+mn-ea"/>
                          <a:cs typeface="+mn-cs"/>
                        </a:rPr>
                        <a:t>Étude de la langue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Écrit en phonétique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Prend en compte les lettres autour</a:t>
                      </a:r>
                      <a:r>
                        <a:rPr lang="fr-FR" sz="11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 ( </a:t>
                      </a:r>
                      <a:r>
                        <a:rPr lang="fr-FR" sz="11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mbp</a:t>
                      </a:r>
                      <a:r>
                        <a:rPr lang="fr-FR" sz="11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, c/ç…)</a:t>
                      </a:r>
                      <a:endParaRPr lang="fr-F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ooney Loons" pitchFamily="50" charset="0"/>
                      </a:endParaRP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Mémorise orthographe</a:t>
                      </a:r>
                      <a:r>
                        <a:rPr lang="fr-FR" sz="11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 lexicale ou mots outils</a:t>
                      </a:r>
                      <a:endParaRPr lang="fr-F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ooney Loons" pitchFamily="50" charset="0"/>
                      </a:endParaRP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Marque les pluriels</a:t>
                      </a:r>
                    </a:p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Dans GN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Accorde sujet / verbe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anose="02000000000000000000" pitchFamily="50" charset="0"/>
                        </a:rPr>
                        <a:t>Maitrise plusieurs</a:t>
                      </a:r>
                      <a:r>
                        <a:rPr lang="fr-FR" sz="11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anose="02000000000000000000" pitchFamily="50" charset="0"/>
                        </a:rPr>
                        <a:t> temps verbaux à l’écrit</a:t>
                      </a:r>
                      <a:endParaRPr lang="fr-F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ooney Loons" panose="02000000000000000000" pitchFamily="50" charset="0"/>
                      </a:endParaRP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4333101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Martina" pitchFamily="2" charset="0"/>
                          <a:ea typeface="+mn-ea"/>
                          <a:cs typeface="+mn-cs"/>
                        </a:rPr>
                        <a:t>Nombres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Connait les nombres &lt;</a:t>
                      </a:r>
                      <a:r>
                        <a:rPr lang="fr-FR" sz="11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 10</a:t>
                      </a:r>
                      <a:endParaRPr lang="fr-F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ooney Loons" pitchFamily="50" charset="0"/>
                      </a:endParaRP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Sait comparer, trier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Connait et manipule les </a:t>
                      </a:r>
                      <a:r>
                        <a:rPr lang="fr-FR" sz="11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nbs</a:t>
                      </a:r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 =&gt; 60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Connait et manipule les </a:t>
                      </a:r>
                      <a:r>
                        <a:rPr lang="fr-FR" sz="11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nbs</a:t>
                      </a:r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 =&gt; 100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Connait et manipule les </a:t>
                      </a:r>
                      <a:r>
                        <a:rPr lang="fr-FR" sz="11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nbs</a:t>
                      </a:r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 =&gt; 1000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Les </a:t>
                      </a:r>
                      <a:r>
                        <a:rPr lang="fr-FR" sz="11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gds</a:t>
                      </a:r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 nombres, les décimaux et les fractions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0304850"/>
                  </a:ext>
                </a:extLst>
              </a:tr>
              <a:tr h="7391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Martina" pitchFamily="2" charset="0"/>
                          <a:ea typeface="+mn-ea"/>
                          <a:cs typeface="+mn-cs"/>
                        </a:rPr>
                        <a:t>Calculs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Ajoute deux ensembles en comptant</a:t>
                      </a:r>
                      <a:r>
                        <a:rPr lang="fr-FR" sz="11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 les éléments</a:t>
                      </a:r>
                      <a:endParaRPr lang="fr-F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ooney Loons" pitchFamily="50" charset="0"/>
                      </a:endParaRP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Compte sur ses doigts (</a:t>
                      </a:r>
                      <a:r>
                        <a:rPr lang="fr-FR" sz="11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inf</a:t>
                      </a:r>
                      <a:r>
                        <a:rPr lang="fr-FR" sz="11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 à 10)</a:t>
                      </a:r>
                      <a:endParaRPr lang="fr-F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ooney Loons" pitchFamily="50" charset="0"/>
                      </a:endParaRP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Sur-compte en mémorisant l’un des nombre et en ajoutant sur ses doigts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Mémorise </a:t>
                      </a:r>
                      <a:r>
                        <a:rPr lang="fr-FR" sz="11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qques</a:t>
                      </a:r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 calculs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Effectue des calculs en ligne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anose="02000000000000000000" pitchFamily="50" charset="0"/>
                        </a:rPr>
                        <a:t>Effectue calculs posés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7704254"/>
                  </a:ext>
                </a:extLst>
              </a:tr>
              <a:tr h="9067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Martina" pitchFamily="2" charset="0"/>
                          <a:ea typeface="+mn-ea"/>
                          <a:cs typeface="+mn-cs"/>
                        </a:rPr>
                        <a:t>problèmes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Comprend</a:t>
                      </a:r>
                      <a:r>
                        <a:rPr lang="fr-FR" sz="11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 si la transformation augmente ou réduit le nb de départ, sait comparer 2 </a:t>
                      </a:r>
                      <a:r>
                        <a:rPr lang="fr-FR" sz="11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nbs</a:t>
                      </a:r>
                      <a:endParaRPr lang="fr-F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ooney Loons" pitchFamily="50" charset="0"/>
                      </a:endParaRP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Sait trouver une solution en manipulant les objets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Représente la situation sous forme de schéma ou calcul pour répondre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Résous des </a:t>
                      </a:r>
                      <a:r>
                        <a:rPr lang="fr-FR" sz="11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pbs</a:t>
                      </a:r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 multiplicatifs</a:t>
                      </a:r>
                      <a:r>
                        <a:rPr lang="fr-FR" sz="11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 ou de partage</a:t>
                      </a:r>
                      <a:endParaRPr lang="fr-F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ooney Loons" pitchFamily="50" charset="0"/>
                      </a:endParaRP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itchFamily="50" charset="0"/>
                        </a:rPr>
                        <a:t>Repère les informations inutiles</a:t>
                      </a: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anose="02000000000000000000" pitchFamily="50" charset="0"/>
                        </a:rPr>
                        <a:t>Déduit les étapes</a:t>
                      </a:r>
                      <a:r>
                        <a:rPr lang="fr-FR" sz="11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anose="02000000000000000000" pitchFamily="50" charset="0"/>
                        </a:rPr>
                        <a:t> de calculs </a:t>
                      </a:r>
                      <a:r>
                        <a:rPr lang="fr-FR" sz="11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anose="02000000000000000000" pitchFamily="50" charset="0"/>
                        </a:rPr>
                        <a:t>qd</a:t>
                      </a:r>
                      <a:r>
                        <a:rPr lang="fr-FR" sz="11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ooney Loons" panose="02000000000000000000" pitchFamily="50" charset="0"/>
                        </a:rPr>
                        <a:t> c’est nécessaire</a:t>
                      </a:r>
                      <a:endParaRPr lang="fr-F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ooney Loons" panose="02000000000000000000" pitchFamily="50" charset="0"/>
                      </a:endParaRPr>
                    </a:p>
                  </a:txBody>
                  <a:tcPr marL="132080" marR="132080" marT="34290" marB="3429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9272086"/>
                  </a:ext>
                </a:extLst>
              </a:tr>
            </a:tbl>
          </a:graphicData>
        </a:graphic>
      </p:graphicFrame>
      <p:sp>
        <p:nvSpPr>
          <p:cNvPr id="30" name="Ellipse 29">
            <a:extLst>
              <a:ext uri="{FF2B5EF4-FFF2-40B4-BE49-F238E27FC236}">
                <a16:creationId xmlns:a16="http://schemas.microsoft.com/office/drawing/2014/main" id="{563ED6F4-CF85-4083-89BA-69949DF84F05}"/>
              </a:ext>
            </a:extLst>
          </p:cNvPr>
          <p:cNvSpPr/>
          <p:nvPr/>
        </p:nvSpPr>
        <p:spPr>
          <a:xfrm>
            <a:off x="7600131" y="5088707"/>
            <a:ext cx="1421413" cy="614802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286185F5-6277-4AFE-91F5-D66D7ACEFDF3}"/>
              </a:ext>
            </a:extLst>
          </p:cNvPr>
          <p:cNvSpPr/>
          <p:nvPr/>
        </p:nvSpPr>
        <p:spPr>
          <a:xfrm>
            <a:off x="9021544" y="2252242"/>
            <a:ext cx="1584176" cy="285111"/>
          </a:xfrm>
          <a:prstGeom prst="ellipse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60740F41-489B-4212-BC7E-AA352AC0534D}"/>
              </a:ext>
            </a:extLst>
          </p:cNvPr>
          <p:cNvSpPr/>
          <p:nvPr/>
        </p:nvSpPr>
        <p:spPr>
          <a:xfrm>
            <a:off x="6003693" y="509635"/>
            <a:ext cx="4522434" cy="740896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20CE9B1D-F0D1-438F-9A81-056C61E9CB7F}"/>
              </a:ext>
            </a:extLst>
          </p:cNvPr>
          <p:cNvSpPr/>
          <p:nvPr/>
        </p:nvSpPr>
        <p:spPr>
          <a:xfrm>
            <a:off x="6062518" y="3760687"/>
            <a:ext cx="1421413" cy="774960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369055A3-D622-4288-B96B-4939C7481C5C}"/>
              </a:ext>
            </a:extLst>
          </p:cNvPr>
          <p:cNvSpPr/>
          <p:nvPr/>
        </p:nvSpPr>
        <p:spPr>
          <a:xfrm>
            <a:off x="-2879838" y="4471912"/>
            <a:ext cx="1584176" cy="774960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Signe de multiplication 34">
            <a:extLst>
              <a:ext uri="{FF2B5EF4-FFF2-40B4-BE49-F238E27FC236}">
                <a16:creationId xmlns:a16="http://schemas.microsoft.com/office/drawing/2014/main" id="{69EC878E-47AC-43B0-B8D3-01D7E7508121}"/>
              </a:ext>
            </a:extLst>
          </p:cNvPr>
          <p:cNvSpPr/>
          <p:nvPr/>
        </p:nvSpPr>
        <p:spPr>
          <a:xfrm>
            <a:off x="8801728" y="5317559"/>
            <a:ext cx="1944216" cy="378521"/>
          </a:xfrm>
          <a:prstGeom prst="mathMultiply">
            <a:avLst>
              <a:gd name="adj1" fmla="val 326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B848C3CB-1983-4B54-8AF5-A9B6E0139837}"/>
              </a:ext>
            </a:extLst>
          </p:cNvPr>
          <p:cNvSpPr/>
          <p:nvPr/>
        </p:nvSpPr>
        <p:spPr>
          <a:xfrm>
            <a:off x="9070964" y="2532796"/>
            <a:ext cx="1421413" cy="814993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F1277819-CAE5-4EEB-A725-CCB78FB12C0F}"/>
              </a:ext>
            </a:extLst>
          </p:cNvPr>
          <p:cNvSpPr/>
          <p:nvPr/>
        </p:nvSpPr>
        <p:spPr>
          <a:xfrm>
            <a:off x="8999566" y="1763738"/>
            <a:ext cx="1624531" cy="488505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A1F48A02-9C92-4575-9EFB-6F0BEE1CD11F}"/>
              </a:ext>
            </a:extLst>
          </p:cNvPr>
          <p:cNvSpPr/>
          <p:nvPr/>
        </p:nvSpPr>
        <p:spPr>
          <a:xfrm>
            <a:off x="7657559" y="2632420"/>
            <a:ext cx="1214702" cy="488505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9518A23E-B701-4AC0-B568-5C7885A69F09}"/>
              </a:ext>
            </a:extLst>
          </p:cNvPr>
          <p:cNvSpPr/>
          <p:nvPr/>
        </p:nvSpPr>
        <p:spPr>
          <a:xfrm>
            <a:off x="-2791907" y="4221671"/>
            <a:ext cx="1408723" cy="437153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678CF996-30CB-432D-AF74-B63428A0EF90}"/>
              </a:ext>
            </a:extLst>
          </p:cNvPr>
          <p:cNvSpPr/>
          <p:nvPr/>
        </p:nvSpPr>
        <p:spPr>
          <a:xfrm>
            <a:off x="6119085" y="5811428"/>
            <a:ext cx="1408724" cy="546419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70F8FDCC-D34B-4B78-80CF-8147302FDA61}"/>
              </a:ext>
            </a:extLst>
          </p:cNvPr>
          <p:cNvSpPr/>
          <p:nvPr/>
        </p:nvSpPr>
        <p:spPr>
          <a:xfrm>
            <a:off x="4579510" y="4581707"/>
            <a:ext cx="1421413" cy="533701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id="{DE11F3DD-2FF3-496F-941C-3FA0421E8E18}"/>
              </a:ext>
            </a:extLst>
          </p:cNvPr>
          <p:cNvSpPr/>
          <p:nvPr/>
        </p:nvSpPr>
        <p:spPr>
          <a:xfrm>
            <a:off x="16533685" y="3983025"/>
            <a:ext cx="1408723" cy="431725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>
            <a:extLst>
              <a:ext uri="{FF2B5EF4-FFF2-40B4-BE49-F238E27FC236}">
                <a16:creationId xmlns:a16="http://schemas.microsoft.com/office/drawing/2014/main" id="{4281EBEE-7D6B-4623-8352-B758A0AF0808}"/>
              </a:ext>
            </a:extLst>
          </p:cNvPr>
          <p:cNvSpPr/>
          <p:nvPr/>
        </p:nvSpPr>
        <p:spPr>
          <a:xfrm>
            <a:off x="9119515" y="5147960"/>
            <a:ext cx="1208631" cy="201395"/>
          </a:xfrm>
          <a:prstGeom prst="ellipse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>
            <a:extLst>
              <a:ext uri="{FF2B5EF4-FFF2-40B4-BE49-F238E27FC236}">
                <a16:creationId xmlns:a16="http://schemas.microsoft.com/office/drawing/2014/main" id="{048EB6F7-C87A-4748-9A00-6F4F31DA1301}"/>
              </a:ext>
            </a:extLst>
          </p:cNvPr>
          <p:cNvSpPr/>
          <p:nvPr/>
        </p:nvSpPr>
        <p:spPr>
          <a:xfrm>
            <a:off x="9087303" y="5876894"/>
            <a:ext cx="1421413" cy="415489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>
            <a:extLst>
              <a:ext uri="{FF2B5EF4-FFF2-40B4-BE49-F238E27FC236}">
                <a16:creationId xmlns:a16="http://schemas.microsoft.com/office/drawing/2014/main" id="{D8DB0EE9-FB34-43FA-BA7A-BE689BB48F44}"/>
              </a:ext>
            </a:extLst>
          </p:cNvPr>
          <p:cNvSpPr/>
          <p:nvPr/>
        </p:nvSpPr>
        <p:spPr>
          <a:xfrm>
            <a:off x="14925985" y="4491400"/>
            <a:ext cx="3107124" cy="774960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>
            <a:extLst>
              <a:ext uri="{FF2B5EF4-FFF2-40B4-BE49-F238E27FC236}">
                <a16:creationId xmlns:a16="http://schemas.microsoft.com/office/drawing/2014/main" id="{7603BAB8-1CC7-4DDC-97E9-A62725EC4B0A}"/>
              </a:ext>
            </a:extLst>
          </p:cNvPr>
          <p:cNvSpPr/>
          <p:nvPr/>
        </p:nvSpPr>
        <p:spPr>
          <a:xfrm>
            <a:off x="-3079553" y="1873339"/>
            <a:ext cx="1408723" cy="664014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30413D62-92E0-4217-806B-A2FD7CDD2953}"/>
              </a:ext>
            </a:extLst>
          </p:cNvPr>
          <p:cNvSpPr/>
          <p:nvPr/>
        </p:nvSpPr>
        <p:spPr>
          <a:xfrm>
            <a:off x="5989729" y="1155297"/>
            <a:ext cx="3009838" cy="704722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B66F44B4-8EC9-4D2F-835B-6F122ADD27E2}"/>
              </a:ext>
            </a:extLst>
          </p:cNvPr>
          <p:cNvSpPr/>
          <p:nvPr/>
        </p:nvSpPr>
        <p:spPr>
          <a:xfrm>
            <a:off x="7578153" y="5777238"/>
            <a:ext cx="1421413" cy="614802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>
            <a:extLst>
              <a:ext uri="{FF2B5EF4-FFF2-40B4-BE49-F238E27FC236}">
                <a16:creationId xmlns:a16="http://schemas.microsoft.com/office/drawing/2014/main" id="{92D925A8-EB26-49E9-BA41-C9BA0BD0FFF0}"/>
              </a:ext>
            </a:extLst>
          </p:cNvPr>
          <p:cNvSpPr/>
          <p:nvPr/>
        </p:nvSpPr>
        <p:spPr>
          <a:xfrm>
            <a:off x="6188357" y="4600202"/>
            <a:ext cx="1214702" cy="488505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>
            <a:extLst>
              <a:ext uri="{FF2B5EF4-FFF2-40B4-BE49-F238E27FC236}">
                <a16:creationId xmlns:a16="http://schemas.microsoft.com/office/drawing/2014/main" id="{5FB016B2-91FD-4602-A0FB-A6DBBB7879F7}"/>
              </a:ext>
            </a:extLst>
          </p:cNvPr>
          <p:cNvSpPr/>
          <p:nvPr/>
        </p:nvSpPr>
        <p:spPr>
          <a:xfrm>
            <a:off x="7590492" y="4589571"/>
            <a:ext cx="1409073" cy="488505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>
            <a:extLst>
              <a:ext uri="{FF2B5EF4-FFF2-40B4-BE49-F238E27FC236}">
                <a16:creationId xmlns:a16="http://schemas.microsoft.com/office/drawing/2014/main" id="{4B4C673B-0AD9-4659-94C7-DC3CFD5E4637}"/>
              </a:ext>
            </a:extLst>
          </p:cNvPr>
          <p:cNvSpPr/>
          <p:nvPr/>
        </p:nvSpPr>
        <p:spPr>
          <a:xfrm>
            <a:off x="3144991" y="4471912"/>
            <a:ext cx="1336548" cy="643496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96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606663"/>
              </p:ext>
            </p:extLst>
          </p:nvPr>
        </p:nvGraphicFramePr>
        <p:xfrm>
          <a:off x="186525" y="908796"/>
          <a:ext cx="10315268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57634">
                  <a:extLst>
                    <a:ext uri="{9D8B030D-6E8A-4147-A177-3AD203B41FA5}">
                      <a16:colId xmlns:a16="http://schemas.microsoft.com/office/drawing/2014/main" val="39856931"/>
                    </a:ext>
                  </a:extLst>
                </a:gridCol>
                <a:gridCol w="5157634">
                  <a:extLst>
                    <a:ext uri="{9D8B030D-6E8A-4147-A177-3AD203B41FA5}">
                      <a16:colId xmlns:a16="http://schemas.microsoft.com/office/drawing/2014/main" val="1815846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fr-FR" sz="15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lways In My Heart" panose="02000603000000000000" pitchFamily="2" charset="0"/>
                          <a:ea typeface="Always In My Heart" panose="02000603000000000000" pitchFamily="2" charset="0"/>
                        </a:rPr>
                        <a:t>Points d’appui</a:t>
                      </a:r>
                    </a:p>
                  </a:txBody>
                  <a:tcPr marL="142558" marR="142558" marT="37010" marB="3701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fr-FR" sz="15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lways In My Heart" panose="02000603000000000000" pitchFamily="2" charset="0"/>
                          <a:ea typeface="Always In My Heart" panose="02000603000000000000" pitchFamily="2" charset="0"/>
                        </a:rPr>
                        <a:t>Difficultés </a:t>
                      </a:r>
                    </a:p>
                  </a:txBody>
                  <a:tcPr marL="142558" marR="142558" marT="37010" marB="3701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39473"/>
                  </a:ext>
                </a:extLst>
              </a:tr>
              <a:tr h="2011680">
                <a:tc>
                  <a:txBody>
                    <a:bodyPr/>
                    <a:lstStyle/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r>
                        <a:rPr lang="fr-FR" sz="1600" dirty="0">
                          <a:solidFill>
                            <a:srgbClr val="00B050"/>
                          </a:solidFill>
                          <a:latin typeface="Tooney Loons" panose="02000000000000000000" pitchFamily="50" charset="0"/>
                        </a:rPr>
                        <a:t>mémoriser les consignes, quand engagé </a:t>
                      </a:r>
                      <a:r>
                        <a:rPr lang="fr-FR" sz="1600" dirty="0" err="1">
                          <a:solidFill>
                            <a:srgbClr val="00B050"/>
                          </a:solidFill>
                          <a:latin typeface="Tooney Loons" panose="02000000000000000000" pitchFamily="50" charset="0"/>
                        </a:rPr>
                        <a:t>ds</a:t>
                      </a:r>
                      <a:r>
                        <a:rPr lang="fr-FR" sz="1600" dirty="0">
                          <a:solidFill>
                            <a:srgbClr val="00B050"/>
                          </a:solidFill>
                          <a:latin typeface="Tooney Loons" panose="02000000000000000000" pitchFamily="50" charset="0"/>
                        </a:rPr>
                        <a:t> la tâche, Nathan a une certaine autonomie. Aime être seul, sans bruit, tout peut parasiter</a:t>
                      </a:r>
                    </a:p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r>
                        <a:rPr lang="fr-FR" sz="1600" dirty="0">
                          <a:solidFill>
                            <a:schemeClr val="accent6"/>
                          </a:solidFill>
                          <a:latin typeface="Tooney Loons" panose="02000000000000000000" pitchFamily="50" charset="0"/>
                        </a:rPr>
                        <a:t>Accorder de l’attention aux consignes données en collectif, il faut lui parler en </a:t>
                      </a:r>
                      <a:r>
                        <a:rPr lang="fr-FR" sz="1600" dirty="0" err="1">
                          <a:solidFill>
                            <a:schemeClr val="accent6"/>
                          </a:solidFill>
                          <a:latin typeface="Tooney Loons" panose="02000000000000000000" pitchFamily="50" charset="0"/>
                        </a:rPr>
                        <a:t>ind</a:t>
                      </a:r>
                      <a:r>
                        <a:rPr lang="fr-FR" sz="1600" dirty="0">
                          <a:solidFill>
                            <a:schemeClr val="accent6"/>
                          </a:solidFill>
                          <a:latin typeface="Tooney Loons" panose="02000000000000000000" pitchFamily="50" charset="0"/>
                        </a:rPr>
                        <a:t>, ne sort pas son carnet qd c’est demandé en collectif. En général, besoin de l’interpeler ou lui donner les consignes plusieurs fois, ne vient pas / ne fait pas les choses à la 1</a:t>
                      </a:r>
                      <a:r>
                        <a:rPr lang="fr-FR" sz="1600" baseline="30000" dirty="0">
                          <a:solidFill>
                            <a:schemeClr val="accent6"/>
                          </a:solidFill>
                          <a:latin typeface="Tooney Loons" panose="02000000000000000000" pitchFamily="50" charset="0"/>
                        </a:rPr>
                        <a:t>ère</a:t>
                      </a:r>
                      <a:r>
                        <a:rPr lang="fr-FR" sz="1600" dirty="0">
                          <a:solidFill>
                            <a:schemeClr val="accent6"/>
                          </a:solidFill>
                          <a:latin typeface="Tooney Loons" panose="02000000000000000000" pitchFamily="50" charset="0"/>
                        </a:rPr>
                        <a:t> remarque</a:t>
                      </a:r>
                    </a:p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r>
                        <a:rPr lang="fr-FR" sz="1600" dirty="0">
                          <a:solidFill>
                            <a:srgbClr val="00B050"/>
                          </a:solidFill>
                          <a:latin typeface="Tooney Loons" panose="02000000000000000000" pitchFamily="50" charset="0"/>
                        </a:rPr>
                        <a:t>Compétence </a:t>
                      </a:r>
                      <a:r>
                        <a:rPr lang="fr-FR" sz="1600" dirty="0" err="1">
                          <a:solidFill>
                            <a:srgbClr val="00B050"/>
                          </a:solidFill>
                          <a:latin typeface="Tooney Loons" panose="02000000000000000000" pitchFamily="50" charset="0"/>
                        </a:rPr>
                        <a:t>visuo</a:t>
                      </a:r>
                      <a:r>
                        <a:rPr lang="fr-FR" sz="1600" dirty="0">
                          <a:solidFill>
                            <a:srgbClr val="00B050"/>
                          </a:solidFill>
                          <a:latin typeface="Tooney Loons" panose="02000000000000000000" pitchFamily="50" charset="0"/>
                        </a:rPr>
                        <a:t>-constructive ok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Þ"/>
                        <a:tabLst/>
                        <a:defRPr/>
                      </a:pPr>
                      <a:r>
                        <a:rPr lang="fr-FR" sz="1600" baseline="0" dirty="0">
                          <a:solidFill>
                            <a:srgbClr val="FF0000"/>
                          </a:solidFill>
                          <a:latin typeface="Tooney Loons" panose="02000000000000000000" pitchFamily="50" charset="0"/>
                        </a:rPr>
                        <a:t>Peut faire des crises, violence verbale ou physique ( fait incident)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Þ"/>
                        <a:tabLst/>
                        <a:defRPr/>
                      </a:pPr>
                      <a:r>
                        <a:rPr lang="fr-FR" sz="1600" dirty="0">
                          <a:solidFill>
                            <a:srgbClr val="FF0000"/>
                          </a:solidFill>
                          <a:latin typeface="Tooney Loons" panose="02000000000000000000" pitchFamily="50" charset="0"/>
                        </a:rPr>
                        <a:t>Inhibition : difficultés à contrôler ses pensées, ses émotions, capacité à inhiber les infos non pertinentes pour la tâche, lent , difficile de se mettre à la tâche</a:t>
                      </a:r>
                      <a:endParaRPr lang="fr-FR" sz="1600" baseline="0" dirty="0">
                        <a:solidFill>
                          <a:srgbClr val="FF0000"/>
                        </a:solidFill>
                        <a:latin typeface="Tooney Loons" panose="02000000000000000000" pitchFamily="50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Þ"/>
                        <a:tabLst/>
                        <a:defRPr/>
                      </a:pPr>
                      <a:r>
                        <a:rPr lang="fr-FR" sz="1600" baseline="0" dirty="0">
                          <a:solidFill>
                            <a:srgbClr val="FF0000"/>
                          </a:solidFill>
                          <a:latin typeface="Tooney Loons" panose="02000000000000000000" pitchFamily="50" charset="0"/>
                        </a:rPr>
                        <a:t>Perte de l’attention</a:t>
                      </a:r>
                      <a:r>
                        <a:rPr lang="fr-FR" sz="16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ooney Loons" panose="02000000000000000000" pitchFamily="50" charset="0"/>
                        </a:rPr>
                        <a:t>, besoin de  beaucoup bouger, très régulièrement </a:t>
                      </a:r>
                      <a:r>
                        <a:rPr lang="fr-FR" sz="1600" baseline="0" dirty="0">
                          <a:solidFill>
                            <a:schemeClr val="accent1"/>
                          </a:solidFill>
                          <a:latin typeface="Tooney Loons" panose="02000000000000000000" pitchFamily="50" charset="0"/>
                        </a:rPr>
                        <a:t>=&gt; carte pauses</a:t>
                      </a:r>
                    </a:p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r>
                        <a:rPr lang="fr-FR" sz="16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ooney Loons" panose="02000000000000000000" pitchFamily="50" charset="0"/>
                        </a:rPr>
                        <a:t>Aucune gestion du matériel, ne sort rien, passif</a:t>
                      </a:r>
                    </a:p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r>
                        <a:rPr lang="fr-FR" sz="1600" baseline="0" dirty="0">
                          <a:solidFill>
                            <a:srgbClr val="FF0000"/>
                          </a:solidFill>
                          <a:latin typeface="Tooney Loons" panose="02000000000000000000" pitchFamily="50" charset="0"/>
                        </a:rPr>
                        <a:t>Peu de repère temporel, toujours dans l’angoisse de la fin d’activité, </a:t>
                      </a:r>
                      <a:r>
                        <a:rPr lang="fr-FR" sz="1600" baseline="0" dirty="0">
                          <a:solidFill>
                            <a:schemeClr val="accent1"/>
                          </a:solidFill>
                          <a:latin typeface="Tooney Loons" panose="02000000000000000000" pitchFamily="50" charset="0"/>
                        </a:rPr>
                        <a:t>besoin de connaitre en avance la tâche à effectuer, ce qui se passe qd celle-ci est finie =&gt; pause ?</a:t>
                      </a:r>
                    </a:p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r>
                        <a:rPr lang="fr-FR" sz="1600" baseline="0" dirty="0">
                          <a:solidFill>
                            <a:srgbClr val="FF0000"/>
                          </a:solidFill>
                          <a:latin typeface="Tooney Loons" panose="02000000000000000000" pitchFamily="50" charset="0"/>
                        </a:rPr>
                        <a:t>Pb se confronter à une difficulté, pas de confiance en soi, gros danger à risquer une erreur. </a:t>
                      </a:r>
                      <a:r>
                        <a:rPr lang="fr-FR" sz="1600" baseline="0" dirty="0">
                          <a:solidFill>
                            <a:schemeClr val="accent1"/>
                          </a:solidFill>
                          <a:latin typeface="Tooney Loons" panose="02000000000000000000" pitchFamily="50" charset="0"/>
                        </a:rPr>
                        <a:t>Compliquer de se corriger, il vaut mieux reporter</a:t>
                      </a:r>
                    </a:p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endParaRPr lang="fr-FR" sz="1600" baseline="0" dirty="0">
                        <a:solidFill>
                          <a:srgbClr val="FF0000"/>
                        </a:solidFill>
                        <a:latin typeface="Tooney Loons" panose="02000000000000000000" pitchFamily="50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8597915"/>
                  </a:ext>
                </a:extLst>
              </a:tr>
            </a:tbl>
          </a:graphicData>
        </a:graphic>
      </p:graphicFrame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4361769"/>
              </p:ext>
            </p:extLst>
          </p:nvPr>
        </p:nvGraphicFramePr>
        <p:xfrm>
          <a:off x="135113" y="5179754"/>
          <a:ext cx="10315268" cy="8695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57634">
                  <a:extLst>
                    <a:ext uri="{9D8B030D-6E8A-4147-A177-3AD203B41FA5}">
                      <a16:colId xmlns:a16="http://schemas.microsoft.com/office/drawing/2014/main" val="39856931"/>
                    </a:ext>
                  </a:extLst>
                </a:gridCol>
                <a:gridCol w="5157634">
                  <a:extLst>
                    <a:ext uri="{9D8B030D-6E8A-4147-A177-3AD203B41FA5}">
                      <a16:colId xmlns:a16="http://schemas.microsoft.com/office/drawing/2014/main" val="181584684"/>
                    </a:ext>
                  </a:extLst>
                </a:gridCol>
              </a:tblGrid>
              <a:tr h="869529">
                <a:tc>
                  <a:txBody>
                    <a:bodyPr/>
                    <a:lstStyle/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r>
                        <a:rPr lang="fr-FR" sz="1600" baseline="0" dirty="0">
                          <a:solidFill>
                            <a:srgbClr val="00B050"/>
                          </a:solidFill>
                          <a:latin typeface="Tooney Loons" panose="02000000000000000000" pitchFamily="50" charset="0"/>
                        </a:rPr>
                        <a:t>Notion matin / après-midi</a:t>
                      </a:r>
                    </a:p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r>
                        <a:rPr lang="fr-FR" sz="1600" baseline="0" dirty="0">
                          <a:solidFill>
                            <a:srgbClr val="00B050"/>
                          </a:solidFill>
                          <a:latin typeface="Tooney Loons" panose="02000000000000000000" pitchFamily="50" charset="0"/>
                        </a:rPr>
                        <a:t>Date du jour</a:t>
                      </a:r>
                    </a:p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r>
                        <a:rPr lang="fr-FR" sz="1600" baseline="0" dirty="0">
                          <a:solidFill>
                            <a:srgbClr val="00B050"/>
                          </a:solidFill>
                          <a:latin typeface="Tooney Loons" panose="02000000000000000000" pitchFamily="50" charset="0"/>
                        </a:rPr>
                        <a:t>des jours , </a:t>
                      </a:r>
                      <a:r>
                        <a:rPr lang="fr-FR" sz="16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ooney Loons" panose="02000000000000000000" pitchFamily="50" charset="0"/>
                        </a:rPr>
                        <a:t>Les mois, </a:t>
                      </a:r>
                      <a:r>
                        <a:rPr lang="fr-FR" sz="1600" baseline="0" dirty="0">
                          <a:solidFill>
                            <a:schemeClr val="accent1"/>
                          </a:solidFill>
                          <a:latin typeface="Tooney Loons" panose="02000000000000000000" pitchFamily="50" charset="0"/>
                        </a:rPr>
                        <a:t>Les saisons (pas </a:t>
                      </a:r>
                      <a:r>
                        <a:rPr lang="fr-FR" sz="1600" baseline="0" dirty="0" err="1">
                          <a:solidFill>
                            <a:schemeClr val="accent1"/>
                          </a:solidFill>
                          <a:latin typeface="Tooney Loons" panose="02000000000000000000" pitchFamily="50" charset="0"/>
                        </a:rPr>
                        <a:t>ds</a:t>
                      </a:r>
                      <a:r>
                        <a:rPr lang="fr-FR" sz="1600" baseline="0" dirty="0">
                          <a:solidFill>
                            <a:schemeClr val="accent1"/>
                          </a:solidFill>
                          <a:latin typeface="Tooney Loons" panose="02000000000000000000" pitchFamily="50" charset="0"/>
                        </a:rPr>
                        <a:t> l’ordre)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r>
                        <a:rPr lang="fr-FR" sz="1600" baseline="0" dirty="0">
                          <a:solidFill>
                            <a:srgbClr val="FF0000"/>
                          </a:solidFill>
                          <a:latin typeface="Tooney Loons" panose="02000000000000000000" pitchFamily="50" charset="0"/>
                        </a:rPr>
                        <a:t>Ne connait pas sa date de naissance</a:t>
                      </a:r>
                    </a:p>
                    <a:p>
                      <a:pPr marL="0" indent="0">
                        <a:buFont typeface="Symbol" panose="05050102010706020507" pitchFamily="18" charset="2"/>
                        <a:buNone/>
                      </a:pPr>
                      <a:endParaRPr lang="fr-FR" sz="16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ooney Loons" panose="02000000000000000000" pitchFamily="50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8597915"/>
                  </a:ext>
                </a:extLst>
              </a:tr>
            </a:tbl>
          </a:graphicData>
        </a:graphic>
      </p:graphicFrame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4253511"/>
              </p:ext>
            </p:extLst>
          </p:nvPr>
        </p:nvGraphicFramePr>
        <p:xfrm>
          <a:off x="140777" y="6344625"/>
          <a:ext cx="10315268" cy="1276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57634">
                  <a:extLst>
                    <a:ext uri="{9D8B030D-6E8A-4147-A177-3AD203B41FA5}">
                      <a16:colId xmlns:a16="http://schemas.microsoft.com/office/drawing/2014/main" val="39856931"/>
                    </a:ext>
                  </a:extLst>
                </a:gridCol>
                <a:gridCol w="5157634">
                  <a:extLst>
                    <a:ext uri="{9D8B030D-6E8A-4147-A177-3AD203B41FA5}">
                      <a16:colId xmlns:a16="http://schemas.microsoft.com/office/drawing/2014/main" val="181584684"/>
                    </a:ext>
                  </a:extLst>
                </a:gridCol>
              </a:tblGrid>
              <a:tr h="1276799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Þ"/>
                        <a:tabLst/>
                        <a:defRPr/>
                      </a:pPr>
                      <a:r>
                        <a:rPr lang="fr-FR" sz="1600" dirty="0">
                          <a:solidFill>
                            <a:srgbClr val="00B050"/>
                          </a:solidFill>
                          <a:latin typeface="Tooney Loons" panose="02000000000000000000" pitchFamily="50" charset="0"/>
                        </a:rPr>
                        <a:t>Vocabulaire localisation</a:t>
                      </a:r>
                      <a:endParaRPr lang="fr-FR" sz="1600" baseline="0" dirty="0">
                        <a:solidFill>
                          <a:srgbClr val="00B050"/>
                        </a:solidFill>
                        <a:latin typeface="Tooney Loons" panose="02000000000000000000" pitchFamily="50" charset="0"/>
                      </a:endParaRPr>
                    </a:p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r>
                        <a:rPr lang="fr-FR" sz="1600" baseline="0" dirty="0">
                          <a:solidFill>
                            <a:srgbClr val="00B050"/>
                          </a:solidFill>
                          <a:latin typeface="Tooney Loons" panose="02000000000000000000" pitchFamily="50" charset="0"/>
                        </a:rPr>
                        <a:t>Ville de l ’école, grande ville proche</a:t>
                      </a:r>
                    </a:p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r>
                        <a:rPr lang="fr-FR" sz="1600" baseline="0" dirty="0">
                          <a:solidFill>
                            <a:srgbClr val="00B050"/>
                          </a:solidFill>
                          <a:latin typeface="Tooney Loons" panose="02000000000000000000" pitchFamily="50" charset="0"/>
                        </a:rPr>
                        <a:t>pays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r>
                        <a:rPr lang="fr-FR" sz="1600" baseline="0" dirty="0">
                          <a:solidFill>
                            <a:srgbClr val="FF0000"/>
                          </a:solidFill>
                          <a:latin typeface="Tooney Loons" panose="02000000000000000000" pitchFamily="50" charset="0"/>
                        </a:rPr>
                        <a:t>capitale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8597915"/>
                  </a:ext>
                </a:extLst>
              </a:tr>
            </a:tbl>
          </a:graphicData>
        </a:graphic>
      </p:graphicFrame>
      <p:sp>
        <p:nvSpPr>
          <p:cNvPr id="13" name="Arrondir un rectangle à un seul coin 4">
            <a:extLst>
              <a:ext uri="{FF2B5EF4-FFF2-40B4-BE49-F238E27FC236}">
                <a16:creationId xmlns:a16="http://schemas.microsoft.com/office/drawing/2014/main" id="{F4786BBA-B8E3-4217-85F9-0E39D965B3F2}"/>
              </a:ext>
            </a:extLst>
          </p:cNvPr>
          <p:cNvSpPr/>
          <p:nvPr/>
        </p:nvSpPr>
        <p:spPr>
          <a:xfrm>
            <a:off x="593379" y="159893"/>
            <a:ext cx="9937104" cy="349741"/>
          </a:xfrm>
          <a:prstGeom prst="round1Rect">
            <a:avLst>
              <a:gd name="adj" fmla="val 50000"/>
            </a:avLst>
          </a:prstGeom>
          <a:solidFill>
            <a:srgbClr val="DE1C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86912"/>
            <a:r>
              <a:rPr lang="fr-FR" sz="1943" dirty="0">
                <a:solidFill>
                  <a:prstClr val="white"/>
                </a:solidFill>
                <a:latin typeface="Mrs chocolat" pitchFamily="2" charset="0"/>
              </a:rPr>
              <a:t>Projet pédagogique individualisé  -  les constats</a:t>
            </a:r>
          </a:p>
        </p:txBody>
      </p:sp>
      <p:sp>
        <p:nvSpPr>
          <p:cNvPr id="16" name="Organigramme : Terminateur 15">
            <a:extLst>
              <a:ext uri="{FF2B5EF4-FFF2-40B4-BE49-F238E27FC236}">
                <a16:creationId xmlns:a16="http://schemas.microsoft.com/office/drawing/2014/main" id="{4680F933-141F-4E0B-85F4-9D40B209122B}"/>
              </a:ext>
            </a:extLst>
          </p:cNvPr>
          <p:cNvSpPr/>
          <p:nvPr/>
        </p:nvSpPr>
        <p:spPr>
          <a:xfrm rot="21220667">
            <a:off x="233453" y="150705"/>
            <a:ext cx="836270" cy="377438"/>
          </a:xfrm>
          <a:prstGeom prst="flowChartTerminator">
            <a:avLst/>
          </a:prstGeom>
          <a:solidFill>
            <a:schemeClr val="bg1"/>
          </a:solidFill>
          <a:ln>
            <a:solidFill>
              <a:srgbClr val="DE1C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DE1C3C"/>
                </a:solidFill>
                <a:latin typeface="Asimov" panose="020B0000000000000000" pitchFamily="34" charset="0"/>
              </a:rPr>
              <a:t>ULIS</a:t>
            </a:r>
          </a:p>
        </p:txBody>
      </p:sp>
      <p:sp>
        <p:nvSpPr>
          <p:cNvPr id="17" name="Flèche : pentagone 16">
            <a:extLst>
              <a:ext uri="{FF2B5EF4-FFF2-40B4-BE49-F238E27FC236}">
                <a16:creationId xmlns:a16="http://schemas.microsoft.com/office/drawing/2014/main" id="{4A2F9F14-C279-4910-9941-4D0131403AB6}"/>
              </a:ext>
            </a:extLst>
          </p:cNvPr>
          <p:cNvSpPr/>
          <p:nvPr/>
        </p:nvSpPr>
        <p:spPr>
          <a:xfrm>
            <a:off x="5830060" y="576650"/>
            <a:ext cx="4700421" cy="316295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b="1" dirty="0">
                <a:latin typeface="bkobiii" panose="02000603000000000000" pitchFamily="2" charset="0"/>
                <a:ea typeface="bkobiii" panose="02000603000000000000" pitchFamily="2" charset="0"/>
              </a:rPr>
              <a:t>La formation de la personne et du citoyen</a:t>
            </a:r>
          </a:p>
        </p:txBody>
      </p:sp>
      <p:sp>
        <p:nvSpPr>
          <p:cNvPr id="18" name="Flèche : pentagone 17">
            <a:extLst>
              <a:ext uri="{FF2B5EF4-FFF2-40B4-BE49-F238E27FC236}">
                <a16:creationId xmlns:a16="http://schemas.microsoft.com/office/drawing/2014/main" id="{8810A469-CE6E-4626-B39D-86D43D60643C}"/>
              </a:ext>
            </a:extLst>
          </p:cNvPr>
          <p:cNvSpPr/>
          <p:nvPr/>
        </p:nvSpPr>
        <p:spPr>
          <a:xfrm>
            <a:off x="5720250" y="4904991"/>
            <a:ext cx="4700421" cy="316295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b="1" dirty="0">
                <a:latin typeface="bkobiii" panose="02000603000000000000" pitchFamily="2" charset="0"/>
                <a:ea typeface="bkobiii" panose="02000603000000000000" pitchFamily="2" charset="0"/>
              </a:rPr>
              <a:t>Questionner le monde  : se repérer dans le temps</a:t>
            </a:r>
          </a:p>
        </p:txBody>
      </p:sp>
      <p:sp>
        <p:nvSpPr>
          <p:cNvPr id="19" name="Flèche : pentagone 18">
            <a:extLst>
              <a:ext uri="{FF2B5EF4-FFF2-40B4-BE49-F238E27FC236}">
                <a16:creationId xmlns:a16="http://schemas.microsoft.com/office/drawing/2014/main" id="{3C67BFB1-F2B3-4FAF-A0E7-E0692DFD3235}"/>
              </a:ext>
            </a:extLst>
          </p:cNvPr>
          <p:cNvSpPr/>
          <p:nvPr/>
        </p:nvSpPr>
        <p:spPr>
          <a:xfrm>
            <a:off x="5764227" y="5983730"/>
            <a:ext cx="4700421" cy="316295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b="1" dirty="0">
                <a:latin typeface="bkobiii" panose="02000603000000000000" pitchFamily="2" charset="0"/>
                <a:ea typeface="bkobiii" panose="02000603000000000000" pitchFamily="2" charset="0"/>
              </a:rPr>
              <a:t>Questionner le monde  : se repérer dans l’espace</a:t>
            </a:r>
          </a:p>
        </p:txBody>
      </p:sp>
    </p:spTree>
    <p:extLst>
      <p:ext uri="{BB962C8B-B14F-4D97-AF65-F5344CB8AC3E}">
        <p14:creationId xmlns:p14="http://schemas.microsoft.com/office/powerpoint/2010/main" val="107681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/>
          <p:cNvSpPr/>
          <p:nvPr/>
        </p:nvSpPr>
        <p:spPr>
          <a:xfrm>
            <a:off x="-2342635" y="193976"/>
            <a:ext cx="1584176" cy="432048"/>
          </a:xfrm>
          <a:prstGeom prst="ellipse">
            <a:avLst/>
          </a:prstGeom>
          <a:solidFill>
            <a:srgbClr val="FC8CEC"/>
          </a:solidFill>
          <a:ln>
            <a:solidFill>
              <a:srgbClr val="FC8C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dirty="0">
                <a:latin typeface="Toledo" pitchFamily="2" charset="0"/>
              </a:rPr>
              <a:t>Cycle 1</a:t>
            </a:r>
          </a:p>
        </p:txBody>
      </p:sp>
      <p:sp>
        <p:nvSpPr>
          <p:cNvPr id="10" name="Ellipse 9"/>
          <p:cNvSpPr/>
          <p:nvPr/>
        </p:nvSpPr>
        <p:spPr>
          <a:xfrm>
            <a:off x="-2863006" y="2051645"/>
            <a:ext cx="1584176" cy="432048"/>
          </a:xfrm>
          <a:prstGeom prst="ellipse">
            <a:avLst/>
          </a:prstGeom>
          <a:solidFill>
            <a:srgbClr val="FC8CEC"/>
          </a:solidFill>
          <a:ln>
            <a:solidFill>
              <a:srgbClr val="FC8C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dirty="0">
                <a:latin typeface="Toledo" pitchFamily="2" charset="0"/>
              </a:rPr>
              <a:t>Cycle 1</a:t>
            </a:r>
          </a:p>
        </p:txBody>
      </p:sp>
      <p:sp>
        <p:nvSpPr>
          <p:cNvPr id="13" name="Arrondir un rectangle à un seul coin 4">
            <a:extLst>
              <a:ext uri="{FF2B5EF4-FFF2-40B4-BE49-F238E27FC236}">
                <a16:creationId xmlns:a16="http://schemas.microsoft.com/office/drawing/2014/main" id="{9C31A5DA-BBA1-450A-930E-E078A4C4FFCD}"/>
              </a:ext>
            </a:extLst>
          </p:cNvPr>
          <p:cNvSpPr/>
          <p:nvPr/>
        </p:nvSpPr>
        <p:spPr>
          <a:xfrm>
            <a:off x="593379" y="159893"/>
            <a:ext cx="9937104" cy="349741"/>
          </a:xfrm>
          <a:prstGeom prst="round1Rect">
            <a:avLst>
              <a:gd name="adj" fmla="val 50000"/>
            </a:avLst>
          </a:prstGeom>
          <a:solidFill>
            <a:srgbClr val="DE1C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86912"/>
            <a:r>
              <a:rPr lang="fr-FR" sz="1943" dirty="0">
                <a:solidFill>
                  <a:prstClr val="white"/>
                </a:solidFill>
                <a:latin typeface="Mrs chocolat" pitchFamily="2" charset="0"/>
              </a:rPr>
              <a:t>Projet pédagogique individualisé  -  les constats</a:t>
            </a:r>
          </a:p>
        </p:txBody>
      </p:sp>
      <p:sp>
        <p:nvSpPr>
          <p:cNvPr id="14" name="Organigramme : Terminateur 13">
            <a:extLst>
              <a:ext uri="{FF2B5EF4-FFF2-40B4-BE49-F238E27FC236}">
                <a16:creationId xmlns:a16="http://schemas.microsoft.com/office/drawing/2014/main" id="{B33FF7D9-FB5A-408D-90F6-2FE30653417E}"/>
              </a:ext>
            </a:extLst>
          </p:cNvPr>
          <p:cNvSpPr/>
          <p:nvPr/>
        </p:nvSpPr>
        <p:spPr>
          <a:xfrm rot="21220667">
            <a:off x="233453" y="150705"/>
            <a:ext cx="836270" cy="377438"/>
          </a:xfrm>
          <a:prstGeom prst="flowChartTerminator">
            <a:avLst/>
          </a:prstGeom>
          <a:solidFill>
            <a:schemeClr val="bg1"/>
          </a:solidFill>
          <a:ln>
            <a:solidFill>
              <a:srgbClr val="DE1C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DE1C3C"/>
                </a:solidFill>
                <a:latin typeface="Asimov" panose="020B0000000000000000" pitchFamily="34" charset="0"/>
              </a:rPr>
              <a:t>ULIS</a:t>
            </a: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C4E51E8C-8B0D-4771-AC34-BC5521479F02}"/>
              </a:ext>
            </a:extLst>
          </p:cNvPr>
          <p:cNvSpPr/>
          <p:nvPr/>
        </p:nvSpPr>
        <p:spPr>
          <a:xfrm>
            <a:off x="366839" y="673312"/>
            <a:ext cx="1584176" cy="432048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dirty="0">
                <a:latin typeface="Toledo" pitchFamily="2" charset="0"/>
              </a:rPr>
              <a:t>Cycle 2</a:t>
            </a:r>
          </a:p>
        </p:txBody>
      </p:sp>
      <p:graphicFrame>
        <p:nvGraphicFramePr>
          <p:cNvPr id="17" name="Tableau 16">
            <a:extLst>
              <a:ext uri="{FF2B5EF4-FFF2-40B4-BE49-F238E27FC236}">
                <a16:creationId xmlns:a16="http://schemas.microsoft.com/office/drawing/2014/main" id="{06BDD42B-76B5-4C46-9AB6-BD9125EA27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657774"/>
              </p:ext>
            </p:extLst>
          </p:nvPr>
        </p:nvGraphicFramePr>
        <p:xfrm>
          <a:off x="215214" y="1316941"/>
          <a:ext cx="10303204" cy="4508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51602">
                  <a:extLst>
                    <a:ext uri="{9D8B030D-6E8A-4147-A177-3AD203B41FA5}">
                      <a16:colId xmlns:a16="http://schemas.microsoft.com/office/drawing/2014/main" val="39856931"/>
                    </a:ext>
                  </a:extLst>
                </a:gridCol>
                <a:gridCol w="5151602">
                  <a:extLst>
                    <a:ext uri="{9D8B030D-6E8A-4147-A177-3AD203B41FA5}">
                      <a16:colId xmlns:a16="http://schemas.microsoft.com/office/drawing/2014/main" val="181584684"/>
                    </a:ext>
                  </a:extLst>
                </a:gridCol>
              </a:tblGrid>
              <a:tr h="22073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fr-FR" sz="15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lways In My Heart" panose="02000603000000000000" pitchFamily="2" charset="0"/>
                          <a:ea typeface="Always In My Heart" panose="02000603000000000000" pitchFamily="2" charset="0"/>
                        </a:rPr>
                        <a:t>Points d’appui</a:t>
                      </a:r>
                    </a:p>
                  </a:txBody>
                  <a:tcPr marL="142558" marR="142558" marT="37010" marB="3701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fr-FR" sz="15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lways In My Heart" panose="02000603000000000000" pitchFamily="2" charset="0"/>
                          <a:ea typeface="Always In My Heart" panose="02000603000000000000" pitchFamily="2" charset="0"/>
                        </a:rPr>
                        <a:t>Difficultés </a:t>
                      </a:r>
                    </a:p>
                  </a:txBody>
                  <a:tcPr marL="142558" marR="142558" marT="37010" marB="3701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39473"/>
                  </a:ext>
                </a:extLst>
              </a:tr>
              <a:tr h="2862784">
                <a:tc>
                  <a:txBody>
                    <a:bodyPr/>
                    <a:lstStyle/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r>
                        <a:rPr lang="fr-FR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ooney Loons" panose="02000000000000000000" pitchFamily="50" charset="0"/>
                        </a:rPr>
                        <a:t>Compte jusqu’à : </a:t>
                      </a:r>
                      <a:r>
                        <a:rPr lang="fr-FR" baseline="0" dirty="0">
                          <a:solidFill>
                            <a:schemeClr val="accent1"/>
                          </a:solidFill>
                          <a:latin typeface="Tooney Loons" panose="02000000000000000000" pitchFamily="50" charset="0"/>
                        </a:rPr>
                        <a:t>ok</a:t>
                      </a:r>
                    </a:p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r>
                        <a:rPr lang="fr-FR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ooney Loons" panose="02000000000000000000" pitchFamily="50" charset="0"/>
                        </a:rPr>
                        <a:t>Lit jusqu’à : </a:t>
                      </a:r>
                      <a:r>
                        <a:rPr lang="fr-FR" baseline="0" dirty="0">
                          <a:solidFill>
                            <a:srgbClr val="00B050"/>
                          </a:solidFill>
                          <a:latin typeface="Tooney Loons" panose="02000000000000000000" pitchFamily="50" charset="0"/>
                        </a:rPr>
                        <a:t>dizaines </a:t>
                      </a:r>
                      <a:r>
                        <a:rPr lang="fr-FR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ooney Loons" panose="02000000000000000000" pitchFamily="50" charset="0"/>
                        </a:rPr>
                        <a:t>/</a:t>
                      </a:r>
                      <a:r>
                        <a:rPr lang="fr-FR" baseline="0" dirty="0">
                          <a:solidFill>
                            <a:schemeClr val="accent1"/>
                          </a:solidFill>
                          <a:latin typeface="Tooney Loons" panose="02000000000000000000" pitchFamily="50" charset="0"/>
                        </a:rPr>
                        <a:t>centaines de 1000, </a:t>
                      </a:r>
                      <a:r>
                        <a:rPr lang="fr-FR" baseline="0" dirty="0">
                          <a:solidFill>
                            <a:srgbClr val="FF0000"/>
                          </a:solidFill>
                          <a:latin typeface="Tooney Loons" panose="02000000000000000000" pitchFamily="50" charset="0"/>
                        </a:rPr>
                        <a:t>pas les millions</a:t>
                      </a:r>
                    </a:p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r>
                        <a:rPr lang="fr-FR" baseline="0" dirty="0">
                          <a:solidFill>
                            <a:srgbClr val="00B050"/>
                          </a:solidFill>
                          <a:latin typeface="Tooney Loons" panose="02000000000000000000" pitchFamily="50" charset="0"/>
                        </a:rPr>
                        <a:t>Maitrise la file numérique écrite, a compris centaine, dizaine, unité</a:t>
                      </a:r>
                    </a:p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r>
                        <a:rPr lang="fr-FR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ooney Loons" panose="02000000000000000000" pitchFamily="50" charset="0"/>
                        </a:rPr>
                        <a:t>Écrit jusqu’à : </a:t>
                      </a:r>
                      <a:r>
                        <a:rPr lang="fr-FR" baseline="0" dirty="0">
                          <a:solidFill>
                            <a:srgbClr val="00B050"/>
                          </a:solidFill>
                          <a:latin typeface="Tooney Loons" panose="02000000000000000000" pitchFamily="50" charset="0"/>
                        </a:rPr>
                        <a:t>9 999 </a:t>
                      </a:r>
                      <a:r>
                        <a:rPr lang="fr-FR" baseline="0" dirty="0">
                          <a:solidFill>
                            <a:schemeClr val="accent1"/>
                          </a:solidFill>
                          <a:latin typeface="Tooney Loons" panose="02000000000000000000" pitchFamily="50" charset="0"/>
                        </a:rPr>
                        <a:t>, AR 99 999</a:t>
                      </a:r>
                    </a:p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r>
                        <a:rPr lang="fr-FR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ooney Loons" panose="02000000000000000000" pitchFamily="50" charset="0"/>
                        </a:rPr>
                        <a:t>Compte de 10 en 10 jusqu’à : </a:t>
                      </a:r>
                      <a:r>
                        <a:rPr lang="fr-FR" baseline="0" dirty="0">
                          <a:solidFill>
                            <a:schemeClr val="accent1"/>
                          </a:solidFill>
                          <a:latin typeface="Tooney Loons" panose="02000000000000000000" pitchFamily="50" charset="0"/>
                        </a:rPr>
                        <a:t>170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Þ"/>
                        <a:tabLst/>
                        <a:defRPr/>
                      </a:pPr>
                      <a:r>
                        <a:rPr lang="fr-FR" baseline="0" dirty="0">
                          <a:solidFill>
                            <a:srgbClr val="00B050"/>
                          </a:solidFill>
                          <a:latin typeface="Tooney Loons" panose="02000000000000000000" pitchFamily="50" charset="0"/>
                        </a:rPr>
                        <a:t>Sait compter de de 2 en 2 ou 5 en 5</a:t>
                      </a:r>
                    </a:p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r>
                        <a:rPr lang="fr-FR" baseline="0" dirty="0">
                          <a:solidFill>
                            <a:srgbClr val="00B050"/>
                          </a:solidFill>
                          <a:latin typeface="Tooney Loons" panose="02000000000000000000" pitchFamily="50" charset="0"/>
                        </a:rPr>
                        <a:t>Sait comparer ranger encadrer les nb </a:t>
                      </a:r>
                      <a:r>
                        <a:rPr lang="fr-FR" baseline="0" dirty="0" err="1">
                          <a:solidFill>
                            <a:srgbClr val="00B050"/>
                          </a:solidFill>
                          <a:latin typeface="Tooney Loons" panose="02000000000000000000" pitchFamily="50" charset="0"/>
                        </a:rPr>
                        <a:t>inf</a:t>
                      </a:r>
                      <a:r>
                        <a:rPr lang="fr-FR" baseline="0" dirty="0">
                          <a:solidFill>
                            <a:srgbClr val="00B050"/>
                          </a:solidFill>
                          <a:latin typeface="Tooney Loons" panose="02000000000000000000" pitchFamily="50" charset="0"/>
                        </a:rPr>
                        <a:t> à 999 999</a:t>
                      </a:r>
                    </a:p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r>
                        <a:rPr lang="fr-FR" baseline="0" dirty="0">
                          <a:solidFill>
                            <a:srgbClr val="00B050"/>
                          </a:solidFill>
                          <a:latin typeface="Tooney Loons" panose="02000000000000000000" pitchFamily="50" charset="0"/>
                        </a:rPr>
                        <a:t>Composer une somme </a:t>
                      </a:r>
                      <a:r>
                        <a:rPr lang="fr-FR" baseline="0" dirty="0" err="1">
                          <a:solidFill>
                            <a:srgbClr val="00B050"/>
                          </a:solidFill>
                          <a:latin typeface="Tooney Loons" panose="02000000000000000000" pitchFamily="50" charset="0"/>
                        </a:rPr>
                        <a:t>inf</a:t>
                      </a:r>
                      <a:r>
                        <a:rPr lang="fr-FR" baseline="0" dirty="0">
                          <a:solidFill>
                            <a:srgbClr val="00B050"/>
                          </a:solidFill>
                          <a:latin typeface="Tooney Loons" panose="02000000000000000000" pitchFamily="50" charset="0"/>
                        </a:rPr>
                        <a:t> à 999</a:t>
                      </a:r>
                    </a:p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endParaRPr lang="fr-FR" baseline="0" dirty="0">
                        <a:solidFill>
                          <a:srgbClr val="00B050"/>
                        </a:solidFill>
                        <a:latin typeface="Tooney Loons" panose="02000000000000000000" pitchFamily="50" charset="0"/>
                      </a:endParaRPr>
                    </a:p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r>
                        <a:rPr lang="fr-FR" baseline="0" dirty="0">
                          <a:solidFill>
                            <a:schemeClr val="accent1"/>
                          </a:solidFill>
                          <a:latin typeface="Tooney Loons" panose="02000000000000000000" pitchFamily="50" charset="0"/>
                        </a:rPr>
                        <a:t>Connait les doubles / moitiés </a:t>
                      </a:r>
                      <a:r>
                        <a:rPr lang="fr-FR" baseline="0" dirty="0" err="1">
                          <a:solidFill>
                            <a:schemeClr val="accent1"/>
                          </a:solidFill>
                          <a:latin typeface="Tooney Loons" panose="02000000000000000000" pitchFamily="50" charset="0"/>
                        </a:rPr>
                        <a:t>inf</a:t>
                      </a:r>
                      <a:r>
                        <a:rPr lang="fr-FR" baseline="0" dirty="0">
                          <a:solidFill>
                            <a:schemeClr val="accent1"/>
                          </a:solidFill>
                          <a:latin typeface="Tooney Loons" panose="02000000000000000000" pitchFamily="50" charset="0"/>
                        </a:rPr>
                        <a:t> à 20</a:t>
                      </a:r>
                    </a:p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r>
                        <a:rPr lang="fr-FR" baseline="0" dirty="0">
                          <a:solidFill>
                            <a:srgbClr val="00B050"/>
                          </a:solidFill>
                          <a:latin typeface="Tooney Loons" panose="02000000000000000000" pitchFamily="50" charset="0"/>
                        </a:rPr>
                        <a:t>Sait faire </a:t>
                      </a:r>
                      <a:r>
                        <a:rPr lang="fr-FR" baseline="0" dirty="0" err="1">
                          <a:solidFill>
                            <a:srgbClr val="00B050"/>
                          </a:solidFill>
                          <a:latin typeface="Tooney Loons" panose="02000000000000000000" pitchFamily="50" charset="0"/>
                        </a:rPr>
                        <a:t>add</a:t>
                      </a:r>
                      <a:r>
                        <a:rPr lang="fr-FR" baseline="0" dirty="0">
                          <a:solidFill>
                            <a:srgbClr val="00B050"/>
                          </a:solidFill>
                          <a:latin typeface="Tooney Loons" panose="02000000000000000000" pitchFamily="50" charset="0"/>
                        </a:rPr>
                        <a:t> ou </a:t>
                      </a:r>
                      <a:r>
                        <a:rPr lang="fr-FR" baseline="0" dirty="0" err="1">
                          <a:solidFill>
                            <a:srgbClr val="00B050"/>
                          </a:solidFill>
                          <a:latin typeface="Tooney Loons" panose="02000000000000000000" pitchFamily="50" charset="0"/>
                        </a:rPr>
                        <a:t>soust</a:t>
                      </a:r>
                      <a:r>
                        <a:rPr lang="fr-FR" baseline="0" dirty="0">
                          <a:solidFill>
                            <a:srgbClr val="00B050"/>
                          </a:solidFill>
                          <a:latin typeface="Tooney Loons" panose="02000000000000000000" pitchFamily="50" charset="0"/>
                        </a:rPr>
                        <a:t> en ligne, idem à trous</a:t>
                      </a:r>
                    </a:p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r>
                        <a:rPr lang="fr-FR" baseline="0" dirty="0">
                          <a:solidFill>
                            <a:srgbClr val="00B050"/>
                          </a:solidFill>
                          <a:latin typeface="Tooney Loons" panose="02000000000000000000" pitchFamily="50" charset="0"/>
                        </a:rPr>
                        <a:t>Sait poser </a:t>
                      </a:r>
                      <a:r>
                        <a:rPr lang="fr-FR" baseline="0" dirty="0" err="1">
                          <a:solidFill>
                            <a:srgbClr val="00B050"/>
                          </a:solidFill>
                          <a:latin typeface="Tooney Loons" panose="02000000000000000000" pitchFamily="50" charset="0"/>
                        </a:rPr>
                        <a:t>add</a:t>
                      </a:r>
                      <a:r>
                        <a:rPr lang="fr-FR" baseline="0" dirty="0">
                          <a:solidFill>
                            <a:srgbClr val="00B050"/>
                          </a:solidFill>
                          <a:latin typeface="Tooney Loons" panose="02000000000000000000" pitchFamily="50" charset="0"/>
                        </a:rPr>
                        <a:t> et </a:t>
                      </a:r>
                      <a:r>
                        <a:rPr lang="fr-FR" baseline="0" dirty="0" err="1">
                          <a:solidFill>
                            <a:srgbClr val="00B050"/>
                          </a:solidFill>
                          <a:latin typeface="Tooney Loons" panose="02000000000000000000" pitchFamily="50" charset="0"/>
                        </a:rPr>
                        <a:t>soust</a:t>
                      </a:r>
                      <a:r>
                        <a:rPr lang="fr-FR" baseline="0" dirty="0">
                          <a:solidFill>
                            <a:srgbClr val="00B050"/>
                          </a:solidFill>
                          <a:latin typeface="Tooney Loons" panose="02000000000000000000" pitchFamily="50" charset="0"/>
                        </a:rPr>
                        <a:t> de 2 nb à 2 chiffres</a:t>
                      </a:r>
                    </a:p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r>
                        <a:rPr lang="fr-FR" baseline="0" dirty="0">
                          <a:solidFill>
                            <a:srgbClr val="00B050"/>
                          </a:solidFill>
                          <a:latin typeface="Tooney Loons" panose="02000000000000000000" pitchFamily="50" charset="0"/>
                        </a:rPr>
                        <a:t>Sait utiliser la calculatrice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fr-FR" baseline="0" dirty="0">
                          <a:solidFill>
                            <a:schemeClr val="accent6"/>
                          </a:solidFill>
                          <a:latin typeface="Tooney Loons" panose="02000000000000000000" pitchFamily="50" charset="0"/>
                        </a:rPr>
                        <a:t>Calculer une somme </a:t>
                      </a:r>
                      <a:r>
                        <a:rPr lang="fr-FR" baseline="0" dirty="0" err="1">
                          <a:solidFill>
                            <a:schemeClr val="accent6"/>
                          </a:solidFill>
                          <a:latin typeface="Tooney Loons" panose="02000000000000000000" pitchFamily="50" charset="0"/>
                        </a:rPr>
                        <a:t>inf</a:t>
                      </a:r>
                      <a:r>
                        <a:rPr lang="fr-FR" baseline="0" dirty="0">
                          <a:solidFill>
                            <a:schemeClr val="accent6"/>
                          </a:solidFill>
                          <a:latin typeface="Tooney Loons" panose="02000000000000000000" pitchFamily="50" charset="0"/>
                        </a:rPr>
                        <a:t> à 999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fr-FR" baseline="0" dirty="0">
                          <a:solidFill>
                            <a:schemeClr val="accent6"/>
                          </a:solidFill>
                          <a:latin typeface="Tooney Loons" panose="02000000000000000000" pitchFamily="50" charset="0"/>
                        </a:rPr>
                        <a:t>Diff à </a:t>
                      </a:r>
                      <a:r>
                        <a:rPr lang="fr-FR" baseline="0" dirty="0" err="1">
                          <a:solidFill>
                            <a:schemeClr val="accent6"/>
                          </a:solidFill>
                          <a:latin typeface="Tooney Loons" panose="02000000000000000000" pitchFamily="50" charset="0"/>
                        </a:rPr>
                        <a:t>add</a:t>
                      </a:r>
                      <a:r>
                        <a:rPr lang="fr-FR" baseline="0" dirty="0">
                          <a:solidFill>
                            <a:schemeClr val="accent6"/>
                          </a:solidFill>
                          <a:latin typeface="Tooney Loons" panose="02000000000000000000" pitchFamily="50" charset="0"/>
                        </a:rPr>
                        <a:t> 3 nb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fr-FR" baseline="0" dirty="0">
                          <a:solidFill>
                            <a:schemeClr val="accent6"/>
                          </a:solidFill>
                          <a:latin typeface="Tooney Loons" panose="02000000000000000000" pitchFamily="50" charset="0"/>
                        </a:rPr>
                        <a:t>diff à poser </a:t>
                      </a:r>
                      <a:r>
                        <a:rPr lang="fr-FR" baseline="0" dirty="0" err="1">
                          <a:solidFill>
                            <a:schemeClr val="accent6"/>
                          </a:solidFill>
                          <a:latin typeface="Tooney Loons" panose="02000000000000000000" pitchFamily="50" charset="0"/>
                        </a:rPr>
                        <a:t>soust</a:t>
                      </a:r>
                      <a:r>
                        <a:rPr lang="fr-FR" baseline="0" dirty="0">
                          <a:solidFill>
                            <a:schemeClr val="accent6"/>
                          </a:solidFill>
                          <a:latin typeface="Tooney Loons" panose="02000000000000000000" pitchFamily="50" charset="0"/>
                        </a:rPr>
                        <a:t> avec des nb qui n’ont pas le même nb de chiffres</a:t>
                      </a:r>
                    </a:p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endParaRPr lang="fr-FR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ooney Loons" panose="02000000000000000000" pitchFamily="50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8597915"/>
                  </a:ext>
                </a:extLst>
              </a:tr>
            </a:tbl>
          </a:graphicData>
        </a:graphic>
      </p:graphicFrame>
      <p:sp>
        <p:nvSpPr>
          <p:cNvPr id="19" name="Flèche : pentagone 18">
            <a:extLst>
              <a:ext uri="{FF2B5EF4-FFF2-40B4-BE49-F238E27FC236}">
                <a16:creationId xmlns:a16="http://schemas.microsoft.com/office/drawing/2014/main" id="{FE569A01-CBFC-4BC2-896A-3936C712120B}"/>
              </a:ext>
            </a:extLst>
          </p:cNvPr>
          <p:cNvSpPr/>
          <p:nvPr/>
        </p:nvSpPr>
        <p:spPr>
          <a:xfrm>
            <a:off x="5817997" y="573041"/>
            <a:ext cx="4700421" cy="316295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b="1" dirty="0">
                <a:latin typeface="bkobiii" panose="02000603000000000000" pitchFamily="2" charset="0"/>
                <a:ea typeface="bkobiii" panose="02000603000000000000" pitchFamily="2" charset="0"/>
              </a:rPr>
              <a:t>Les systèmes naturels et les systèmes techniques</a:t>
            </a:r>
          </a:p>
        </p:txBody>
      </p:sp>
      <p:sp>
        <p:nvSpPr>
          <p:cNvPr id="20" name="Flèche : pentagone 19">
            <a:extLst>
              <a:ext uri="{FF2B5EF4-FFF2-40B4-BE49-F238E27FC236}">
                <a16:creationId xmlns:a16="http://schemas.microsoft.com/office/drawing/2014/main" id="{6F183EDF-2C66-4A16-9C6E-EB7342A2A64E}"/>
              </a:ext>
            </a:extLst>
          </p:cNvPr>
          <p:cNvSpPr/>
          <p:nvPr/>
        </p:nvSpPr>
        <p:spPr>
          <a:xfrm>
            <a:off x="8206326" y="905274"/>
            <a:ext cx="2324157" cy="316295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b="1" dirty="0">
                <a:latin typeface="bkobiii" panose="02000603000000000000" pitchFamily="2" charset="0"/>
                <a:ea typeface="bkobiii" panose="02000603000000000000" pitchFamily="2" charset="0"/>
              </a:rPr>
              <a:t>Nombres et calculs</a:t>
            </a:r>
          </a:p>
        </p:txBody>
      </p:sp>
      <p:sp>
        <p:nvSpPr>
          <p:cNvPr id="22" name="Flèche : pentagone 21">
            <a:extLst>
              <a:ext uri="{FF2B5EF4-FFF2-40B4-BE49-F238E27FC236}">
                <a16:creationId xmlns:a16="http://schemas.microsoft.com/office/drawing/2014/main" id="{FD09616F-9E55-4FAF-BCF9-4BB60AAA43B1}"/>
              </a:ext>
            </a:extLst>
          </p:cNvPr>
          <p:cNvSpPr/>
          <p:nvPr/>
        </p:nvSpPr>
        <p:spPr>
          <a:xfrm>
            <a:off x="8206326" y="5396889"/>
            <a:ext cx="2324157" cy="316295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b="1" dirty="0">
                <a:latin typeface="bkobiii" panose="02000603000000000000" pitchFamily="2" charset="0"/>
                <a:ea typeface="bkobiii" panose="02000603000000000000" pitchFamily="2" charset="0"/>
              </a:rPr>
              <a:t>Problèmes </a:t>
            </a:r>
          </a:p>
        </p:txBody>
      </p:sp>
      <p:graphicFrame>
        <p:nvGraphicFramePr>
          <p:cNvPr id="23" name="Tableau 22">
            <a:extLst>
              <a:ext uri="{FF2B5EF4-FFF2-40B4-BE49-F238E27FC236}">
                <a16:creationId xmlns:a16="http://schemas.microsoft.com/office/drawing/2014/main" id="{25D18613-324E-409F-ABAB-5BC75AB445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795009"/>
              </p:ext>
            </p:extLst>
          </p:nvPr>
        </p:nvGraphicFramePr>
        <p:xfrm>
          <a:off x="227279" y="5831027"/>
          <a:ext cx="10303204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51602">
                  <a:extLst>
                    <a:ext uri="{9D8B030D-6E8A-4147-A177-3AD203B41FA5}">
                      <a16:colId xmlns:a16="http://schemas.microsoft.com/office/drawing/2014/main" val="39856931"/>
                    </a:ext>
                  </a:extLst>
                </a:gridCol>
                <a:gridCol w="5151602">
                  <a:extLst>
                    <a:ext uri="{9D8B030D-6E8A-4147-A177-3AD203B41FA5}">
                      <a16:colId xmlns:a16="http://schemas.microsoft.com/office/drawing/2014/main" val="181584684"/>
                    </a:ext>
                  </a:extLst>
                </a:gridCol>
              </a:tblGrid>
              <a:tr h="961649">
                <a:tc>
                  <a:txBody>
                    <a:bodyPr/>
                    <a:lstStyle/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r>
                        <a:rPr lang="fr-FR" baseline="0" dirty="0">
                          <a:solidFill>
                            <a:srgbClr val="00B050"/>
                          </a:solidFill>
                          <a:latin typeface="Tooney Loons" panose="02000000000000000000" pitchFamily="50" charset="0"/>
                        </a:rPr>
                        <a:t>Transformation +, état final ?</a:t>
                      </a:r>
                    </a:p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r>
                        <a:rPr lang="fr-FR" baseline="0" dirty="0">
                          <a:solidFill>
                            <a:srgbClr val="00B050"/>
                          </a:solidFill>
                          <a:latin typeface="Tooney Loons" panose="02000000000000000000" pitchFamily="50" charset="0"/>
                        </a:rPr>
                        <a:t>Retrouve la composition de 2 états ( le tout)</a:t>
                      </a:r>
                    </a:p>
                    <a:p>
                      <a:pPr marL="0" indent="0">
                        <a:buFont typeface="Symbol" panose="05050102010706020507" pitchFamily="18" charset="2"/>
                        <a:buNone/>
                      </a:pPr>
                      <a:endParaRPr lang="fr-FR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ooney Loons" panose="02000000000000000000" pitchFamily="50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r>
                        <a:rPr lang="fr-FR" baseline="0" dirty="0">
                          <a:solidFill>
                            <a:srgbClr val="FF0000"/>
                          </a:solidFill>
                          <a:latin typeface="Tooney Loons" panose="02000000000000000000" pitchFamily="50" charset="0"/>
                        </a:rPr>
                        <a:t>transformation - état final</a:t>
                      </a:r>
                    </a:p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r>
                        <a:rPr lang="fr-FR" baseline="0" dirty="0">
                          <a:solidFill>
                            <a:srgbClr val="FF0000"/>
                          </a:solidFill>
                          <a:latin typeface="Tooney Loons" panose="02000000000000000000" pitchFamily="50" charset="0"/>
                        </a:rPr>
                        <a:t>Transformation + , transfo ?</a:t>
                      </a:r>
                    </a:p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r>
                        <a:rPr lang="fr-FR" baseline="0" dirty="0">
                          <a:solidFill>
                            <a:srgbClr val="FF0000"/>
                          </a:solidFill>
                          <a:latin typeface="Tooney Loons" panose="02000000000000000000" pitchFamily="50" charset="0"/>
                        </a:rPr>
                        <a:t>Ne pense pas à schématiser ou manipuler pour comprendre la situation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8597915"/>
                  </a:ext>
                </a:extLst>
              </a:tr>
            </a:tbl>
          </a:graphicData>
        </a:graphic>
      </p:graphicFrame>
      <p:sp>
        <p:nvSpPr>
          <p:cNvPr id="24" name="Flèche : pentagone 23">
            <a:extLst>
              <a:ext uri="{FF2B5EF4-FFF2-40B4-BE49-F238E27FC236}">
                <a16:creationId xmlns:a16="http://schemas.microsoft.com/office/drawing/2014/main" id="{26B01487-A973-4E2A-8C76-2990568700A4}"/>
              </a:ext>
            </a:extLst>
          </p:cNvPr>
          <p:cNvSpPr/>
          <p:nvPr/>
        </p:nvSpPr>
        <p:spPr>
          <a:xfrm>
            <a:off x="8218390" y="6861599"/>
            <a:ext cx="2324157" cy="316295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b="1" dirty="0">
                <a:latin typeface="bkobiii" panose="02000603000000000000" pitchFamily="2" charset="0"/>
                <a:ea typeface="bkobiii" panose="02000603000000000000" pitchFamily="2" charset="0"/>
              </a:rPr>
              <a:t>Géométrie, mesures </a:t>
            </a:r>
          </a:p>
        </p:txBody>
      </p:sp>
      <p:graphicFrame>
        <p:nvGraphicFramePr>
          <p:cNvPr id="25" name="Tableau 24">
            <a:extLst>
              <a:ext uri="{FF2B5EF4-FFF2-40B4-BE49-F238E27FC236}">
                <a16:creationId xmlns:a16="http://schemas.microsoft.com/office/drawing/2014/main" id="{E50B98F5-62AF-4D5F-B513-78F3C00364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979061"/>
              </p:ext>
            </p:extLst>
          </p:nvPr>
        </p:nvGraphicFramePr>
        <p:xfrm>
          <a:off x="199225" y="7078850"/>
          <a:ext cx="10303204" cy="9616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51602">
                  <a:extLst>
                    <a:ext uri="{9D8B030D-6E8A-4147-A177-3AD203B41FA5}">
                      <a16:colId xmlns:a16="http://schemas.microsoft.com/office/drawing/2014/main" val="39856931"/>
                    </a:ext>
                  </a:extLst>
                </a:gridCol>
                <a:gridCol w="5151602">
                  <a:extLst>
                    <a:ext uri="{9D8B030D-6E8A-4147-A177-3AD203B41FA5}">
                      <a16:colId xmlns:a16="http://schemas.microsoft.com/office/drawing/2014/main" val="181584684"/>
                    </a:ext>
                  </a:extLst>
                </a:gridCol>
              </a:tblGrid>
              <a:tr h="961649">
                <a:tc>
                  <a:txBody>
                    <a:bodyPr/>
                    <a:lstStyle/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r>
                        <a:rPr lang="fr-FR" baseline="0" dirty="0">
                          <a:solidFill>
                            <a:schemeClr val="accent6"/>
                          </a:solidFill>
                          <a:latin typeface="Tooney Loons" panose="02000000000000000000" pitchFamily="50" charset="0"/>
                        </a:rPr>
                        <a:t>Tracer à la règle, repro figure sur quadrillage</a:t>
                      </a:r>
                    </a:p>
                    <a:p>
                      <a:pPr marL="0" indent="0">
                        <a:buFont typeface="Symbol" panose="05050102010706020507" pitchFamily="18" charset="2"/>
                        <a:buNone/>
                      </a:pPr>
                      <a:endParaRPr lang="fr-FR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ooney Loons" panose="02000000000000000000" pitchFamily="50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endParaRPr lang="fr-FR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ooney Loons" panose="02000000000000000000" pitchFamily="50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8597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6886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/>
          <p:cNvSpPr/>
          <p:nvPr/>
        </p:nvSpPr>
        <p:spPr>
          <a:xfrm>
            <a:off x="-1926902" y="587887"/>
            <a:ext cx="1584176" cy="432048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dirty="0">
                <a:latin typeface="Toledo" pitchFamily="2" charset="0"/>
              </a:rPr>
              <a:t>Cycle 2</a:t>
            </a:r>
          </a:p>
        </p:txBody>
      </p:sp>
      <p:sp>
        <p:nvSpPr>
          <p:cNvPr id="10" name="Ellipse 9"/>
          <p:cNvSpPr/>
          <p:nvPr/>
        </p:nvSpPr>
        <p:spPr>
          <a:xfrm>
            <a:off x="-2863006" y="1979637"/>
            <a:ext cx="1584176" cy="432048"/>
          </a:xfrm>
          <a:prstGeom prst="ellipse">
            <a:avLst/>
          </a:prstGeom>
          <a:solidFill>
            <a:srgbClr val="FC8CEC"/>
          </a:solidFill>
          <a:ln>
            <a:solidFill>
              <a:srgbClr val="FC8C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dirty="0">
                <a:latin typeface="Toledo" pitchFamily="2" charset="0"/>
              </a:rPr>
              <a:t>Cycle 1</a:t>
            </a:r>
          </a:p>
        </p:txBody>
      </p:sp>
      <p:sp>
        <p:nvSpPr>
          <p:cNvPr id="17" name="Arrondir un rectangle à un seul coin 4">
            <a:extLst>
              <a:ext uri="{FF2B5EF4-FFF2-40B4-BE49-F238E27FC236}">
                <a16:creationId xmlns:a16="http://schemas.microsoft.com/office/drawing/2014/main" id="{BD055B6A-AF3D-45D7-936E-5DFA1A74FB44}"/>
              </a:ext>
            </a:extLst>
          </p:cNvPr>
          <p:cNvSpPr/>
          <p:nvPr/>
        </p:nvSpPr>
        <p:spPr>
          <a:xfrm>
            <a:off x="593379" y="159893"/>
            <a:ext cx="9937104" cy="349741"/>
          </a:xfrm>
          <a:prstGeom prst="round1Rect">
            <a:avLst>
              <a:gd name="adj" fmla="val 50000"/>
            </a:avLst>
          </a:prstGeom>
          <a:solidFill>
            <a:srgbClr val="DE1C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86912"/>
            <a:r>
              <a:rPr lang="fr-FR" sz="1943" dirty="0">
                <a:solidFill>
                  <a:prstClr val="white"/>
                </a:solidFill>
                <a:latin typeface="Mrs chocolat" pitchFamily="2" charset="0"/>
              </a:rPr>
              <a:t>Projet pédagogique individualisé  -  les constats</a:t>
            </a:r>
          </a:p>
        </p:txBody>
      </p:sp>
      <p:sp>
        <p:nvSpPr>
          <p:cNvPr id="18" name="Organigramme : Terminateur 17">
            <a:extLst>
              <a:ext uri="{FF2B5EF4-FFF2-40B4-BE49-F238E27FC236}">
                <a16:creationId xmlns:a16="http://schemas.microsoft.com/office/drawing/2014/main" id="{1594F841-E4E9-4527-BB63-6B1150DA70B3}"/>
              </a:ext>
            </a:extLst>
          </p:cNvPr>
          <p:cNvSpPr/>
          <p:nvPr/>
        </p:nvSpPr>
        <p:spPr>
          <a:xfrm rot="21220667">
            <a:off x="233453" y="150705"/>
            <a:ext cx="836270" cy="377438"/>
          </a:xfrm>
          <a:prstGeom prst="flowChartTerminator">
            <a:avLst/>
          </a:prstGeom>
          <a:solidFill>
            <a:schemeClr val="bg1"/>
          </a:solidFill>
          <a:ln>
            <a:solidFill>
              <a:srgbClr val="DE1C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DE1C3C"/>
                </a:solidFill>
                <a:latin typeface="Asimov" panose="020B0000000000000000" pitchFamily="34" charset="0"/>
              </a:rPr>
              <a:t>ULIS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0E5D4EB8-A690-446A-A633-63ECCBCEF088}"/>
              </a:ext>
            </a:extLst>
          </p:cNvPr>
          <p:cNvSpPr/>
          <p:nvPr/>
        </p:nvSpPr>
        <p:spPr>
          <a:xfrm>
            <a:off x="377353" y="599211"/>
            <a:ext cx="1584176" cy="432048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dirty="0">
                <a:latin typeface="Toledo" pitchFamily="2" charset="0"/>
              </a:rPr>
              <a:t>Cycle 2</a:t>
            </a:r>
          </a:p>
        </p:txBody>
      </p:sp>
      <p:graphicFrame>
        <p:nvGraphicFramePr>
          <p:cNvPr id="22" name="Tableau 21">
            <a:extLst>
              <a:ext uri="{FF2B5EF4-FFF2-40B4-BE49-F238E27FC236}">
                <a16:creationId xmlns:a16="http://schemas.microsoft.com/office/drawing/2014/main" id="{2B3F03FB-659A-48AE-A691-CD46297E72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636144"/>
              </p:ext>
            </p:extLst>
          </p:nvPr>
        </p:nvGraphicFramePr>
        <p:xfrm>
          <a:off x="215215" y="1015227"/>
          <a:ext cx="10243260" cy="2496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1630">
                  <a:extLst>
                    <a:ext uri="{9D8B030D-6E8A-4147-A177-3AD203B41FA5}">
                      <a16:colId xmlns:a16="http://schemas.microsoft.com/office/drawing/2014/main" val="39856931"/>
                    </a:ext>
                  </a:extLst>
                </a:gridCol>
                <a:gridCol w="5121630">
                  <a:extLst>
                    <a:ext uri="{9D8B030D-6E8A-4147-A177-3AD203B41FA5}">
                      <a16:colId xmlns:a16="http://schemas.microsoft.com/office/drawing/2014/main" val="181584684"/>
                    </a:ext>
                  </a:extLst>
                </a:gridCol>
              </a:tblGrid>
              <a:tr h="2496205">
                <a:tc>
                  <a:txBody>
                    <a:bodyPr/>
                    <a:lstStyle/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r>
                        <a:rPr lang="fr-FR" sz="1600" u="none" baseline="0" dirty="0">
                          <a:solidFill>
                            <a:srgbClr val="00B050"/>
                          </a:solidFill>
                          <a:effectLst/>
                          <a:latin typeface="Tooney Loons" panose="02000000000000000000" pitchFamily="50" charset="0"/>
                        </a:rPr>
                        <a:t>Très bonne lecture orale, déchiffre tout, même mots irréguliers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Þ"/>
                        <a:tabLst/>
                        <a:defRPr/>
                      </a:pPr>
                      <a:r>
                        <a:rPr lang="fr-FR" sz="1600" baseline="0" dirty="0">
                          <a:solidFill>
                            <a:srgbClr val="00B050"/>
                          </a:solidFill>
                          <a:latin typeface="Tooney Loons" panose="02000000000000000000" pitchFamily="50" charset="0"/>
                        </a:rPr>
                        <a:t>Comprend un texte lu de façon autonome</a:t>
                      </a:r>
                    </a:p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endParaRPr lang="fr-FR" sz="1600" u="none" baseline="0" dirty="0">
                        <a:solidFill>
                          <a:srgbClr val="00B050"/>
                        </a:solidFill>
                        <a:effectLst/>
                        <a:latin typeface="Tooney Loons" panose="02000000000000000000" pitchFamily="50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Symbol" panose="05050102010706020507" pitchFamily="18" charset="2"/>
                        <a:buNone/>
                      </a:pPr>
                      <a:endParaRPr lang="fr-FR" sz="1600" baseline="0" dirty="0">
                        <a:solidFill>
                          <a:srgbClr val="FF0000"/>
                        </a:solidFill>
                        <a:latin typeface="Tooney Loons" panose="02000000000000000000" pitchFamily="50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8597915"/>
                  </a:ext>
                </a:extLst>
              </a:tr>
            </a:tbl>
          </a:graphicData>
        </a:graphic>
      </p:graphicFrame>
      <p:graphicFrame>
        <p:nvGraphicFramePr>
          <p:cNvPr id="23" name="Tableau 22">
            <a:extLst>
              <a:ext uri="{FF2B5EF4-FFF2-40B4-BE49-F238E27FC236}">
                <a16:creationId xmlns:a16="http://schemas.microsoft.com/office/drawing/2014/main" id="{7E512AE8-AD93-4D8F-872E-E2F3FD3549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679359"/>
              </p:ext>
            </p:extLst>
          </p:nvPr>
        </p:nvGraphicFramePr>
        <p:xfrm>
          <a:off x="215216" y="2138198"/>
          <a:ext cx="1024326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1630">
                  <a:extLst>
                    <a:ext uri="{9D8B030D-6E8A-4147-A177-3AD203B41FA5}">
                      <a16:colId xmlns:a16="http://schemas.microsoft.com/office/drawing/2014/main" val="39856931"/>
                    </a:ext>
                  </a:extLst>
                </a:gridCol>
                <a:gridCol w="5121630">
                  <a:extLst>
                    <a:ext uri="{9D8B030D-6E8A-4147-A177-3AD203B41FA5}">
                      <a16:colId xmlns:a16="http://schemas.microsoft.com/office/drawing/2014/main" val="181584684"/>
                    </a:ext>
                  </a:extLst>
                </a:gridCol>
              </a:tblGrid>
              <a:tr h="860677">
                <a:tc>
                  <a:txBody>
                    <a:bodyPr/>
                    <a:lstStyle/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r>
                        <a:rPr lang="fr-FR" sz="16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ooney Loons" panose="02000000000000000000" pitchFamily="50" charset="0"/>
                        </a:rPr>
                        <a:t>Comprend un texte lu par un enseignant, sait manifester sa compréhension</a:t>
                      </a:r>
                    </a:p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r>
                        <a:rPr lang="fr-FR" sz="16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ooney Loons" panose="02000000000000000000" pitchFamily="50" charset="0"/>
                        </a:rPr>
                        <a:t>S’exprime correctement, sait se corriger si nécessaire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Þ"/>
                        <a:tabLst/>
                        <a:defRPr/>
                      </a:pPr>
                      <a:r>
                        <a:rPr lang="fr-FR" sz="1600" baseline="0" dirty="0">
                          <a:solidFill>
                            <a:schemeClr val="accent1"/>
                          </a:solidFill>
                          <a:latin typeface="Tooney Loons" panose="02000000000000000000" pitchFamily="50" charset="0"/>
                        </a:rPr>
                        <a:t>comprend une phrase complexe</a:t>
                      </a:r>
                    </a:p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endParaRPr lang="fr-FR" sz="16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ooney Loons" panose="02000000000000000000" pitchFamily="50" charset="0"/>
                      </a:endParaRPr>
                    </a:p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endParaRPr lang="fr-FR" sz="16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ooney Loons" panose="02000000000000000000" pitchFamily="50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aseline="0" dirty="0">
                        <a:solidFill>
                          <a:schemeClr val="accent1"/>
                        </a:solidFill>
                        <a:latin typeface="Tooney Loons" panose="02000000000000000000" pitchFamily="50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8597915"/>
                  </a:ext>
                </a:extLst>
              </a:tr>
            </a:tbl>
          </a:graphicData>
        </a:graphic>
      </p:graphicFrame>
      <p:graphicFrame>
        <p:nvGraphicFramePr>
          <p:cNvPr id="25" name="Tableau 24">
            <a:extLst>
              <a:ext uri="{FF2B5EF4-FFF2-40B4-BE49-F238E27FC236}">
                <a16:creationId xmlns:a16="http://schemas.microsoft.com/office/drawing/2014/main" id="{1FF6EE5F-51E6-4AAF-9163-D52423BBCD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3832643"/>
              </p:ext>
            </p:extLst>
          </p:nvPr>
        </p:nvGraphicFramePr>
        <p:xfrm>
          <a:off x="215215" y="3190200"/>
          <a:ext cx="10326632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63316">
                  <a:extLst>
                    <a:ext uri="{9D8B030D-6E8A-4147-A177-3AD203B41FA5}">
                      <a16:colId xmlns:a16="http://schemas.microsoft.com/office/drawing/2014/main" val="39856931"/>
                    </a:ext>
                  </a:extLst>
                </a:gridCol>
                <a:gridCol w="5163316">
                  <a:extLst>
                    <a:ext uri="{9D8B030D-6E8A-4147-A177-3AD203B41FA5}">
                      <a16:colId xmlns:a16="http://schemas.microsoft.com/office/drawing/2014/main" val="181584684"/>
                    </a:ext>
                  </a:extLst>
                </a:gridCol>
              </a:tblGrid>
              <a:tr h="736082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Þ"/>
                        <a:tabLst/>
                        <a:defRPr/>
                      </a:pPr>
                      <a:r>
                        <a:rPr lang="fr-FR" sz="1600" baseline="0" dirty="0">
                          <a:solidFill>
                            <a:schemeClr val="accent6"/>
                          </a:solidFill>
                          <a:latin typeface="Tooney Loons" panose="02000000000000000000" pitchFamily="50" charset="0"/>
                        </a:rPr>
                        <a:t>Ne pense pas à mettre maj et point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Þ"/>
                        <a:tabLst/>
                        <a:defRPr/>
                      </a:pPr>
                      <a:r>
                        <a:rPr lang="fr-FR" sz="1600" baseline="0" dirty="0">
                          <a:solidFill>
                            <a:schemeClr val="accent6"/>
                          </a:solidFill>
                          <a:latin typeface="Tooney Loons" panose="02000000000000000000" pitchFamily="50" charset="0"/>
                        </a:rPr>
                        <a:t>Ne structure pas un phrase pour le passage à l’écrit, répond comme à l’oral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Þ"/>
                        <a:tabLst/>
                        <a:defRPr/>
                      </a:pPr>
                      <a:r>
                        <a:rPr lang="fr-FR" sz="1600" baseline="0" dirty="0">
                          <a:solidFill>
                            <a:srgbClr val="00B050"/>
                          </a:solidFill>
                          <a:latin typeface="Tooney Loons" panose="02000000000000000000" pitchFamily="50" charset="0"/>
                        </a:rPr>
                        <a:t>Distingue ligne et phrase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Þ"/>
                        <a:tabLst/>
                        <a:defRPr/>
                      </a:pPr>
                      <a:r>
                        <a:rPr lang="fr-FR" sz="1600" baseline="0" dirty="0">
                          <a:solidFill>
                            <a:srgbClr val="00B050"/>
                          </a:solidFill>
                          <a:latin typeface="Tooney Loons" panose="02000000000000000000" pitchFamily="50" charset="0"/>
                        </a:rPr>
                        <a:t>Coloriage + bonhomme 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ooney Loons" pitchFamily="50" charset="0"/>
                          <a:ea typeface="+mn-ea"/>
                          <a:cs typeface="+mn-cs"/>
                        </a:rPr>
                        <a:t>Gestes graphiques : pas sur la ligne, mélange script et cursive, gros, segmentation peu visible</a:t>
                      </a:r>
                      <a:endParaRPr lang="fr-FR" sz="1600" baseline="0" dirty="0">
                        <a:solidFill>
                          <a:srgbClr val="FF0000"/>
                        </a:solidFill>
                        <a:latin typeface="Tooney Loons" panose="02000000000000000000" pitchFamily="50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8597915"/>
                  </a:ext>
                </a:extLst>
              </a:tr>
            </a:tbl>
          </a:graphicData>
        </a:graphic>
      </p:graphicFrame>
      <p:sp>
        <p:nvSpPr>
          <p:cNvPr id="26" name="Larme 25">
            <a:extLst>
              <a:ext uri="{FF2B5EF4-FFF2-40B4-BE49-F238E27FC236}">
                <a16:creationId xmlns:a16="http://schemas.microsoft.com/office/drawing/2014/main" id="{C7101600-8149-4376-AE6C-C8F0322F1FA4}"/>
              </a:ext>
            </a:extLst>
          </p:cNvPr>
          <p:cNvSpPr/>
          <p:nvPr/>
        </p:nvSpPr>
        <p:spPr>
          <a:xfrm>
            <a:off x="13122770" y="3602739"/>
            <a:ext cx="3132347" cy="354195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Mrs chocolat" pitchFamily="2" charset="0"/>
              </a:rPr>
              <a:t>autour des lettres</a:t>
            </a:r>
          </a:p>
        </p:txBody>
      </p:sp>
      <p:sp>
        <p:nvSpPr>
          <p:cNvPr id="27" name="Flèche : pentagone 26">
            <a:extLst>
              <a:ext uri="{FF2B5EF4-FFF2-40B4-BE49-F238E27FC236}">
                <a16:creationId xmlns:a16="http://schemas.microsoft.com/office/drawing/2014/main" id="{8BD934CB-48EE-40A7-AC87-A7BFC913BB5B}"/>
              </a:ext>
            </a:extLst>
          </p:cNvPr>
          <p:cNvSpPr/>
          <p:nvPr/>
        </p:nvSpPr>
        <p:spPr>
          <a:xfrm>
            <a:off x="8206326" y="905274"/>
            <a:ext cx="2324157" cy="316295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b="1" dirty="0">
                <a:latin typeface="bkobiii" panose="02000603000000000000" pitchFamily="2" charset="0"/>
                <a:ea typeface="bkobiii" panose="02000603000000000000" pitchFamily="2" charset="0"/>
              </a:rPr>
              <a:t>lecture</a:t>
            </a:r>
          </a:p>
        </p:txBody>
      </p:sp>
      <p:sp>
        <p:nvSpPr>
          <p:cNvPr id="28" name="Flèche : pentagone 27">
            <a:extLst>
              <a:ext uri="{FF2B5EF4-FFF2-40B4-BE49-F238E27FC236}">
                <a16:creationId xmlns:a16="http://schemas.microsoft.com/office/drawing/2014/main" id="{DC48D1DE-81A8-47FB-86F8-2E45475A77B5}"/>
              </a:ext>
            </a:extLst>
          </p:cNvPr>
          <p:cNvSpPr/>
          <p:nvPr/>
        </p:nvSpPr>
        <p:spPr>
          <a:xfrm>
            <a:off x="5830062" y="542533"/>
            <a:ext cx="4700421" cy="316295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b="1" dirty="0">
                <a:latin typeface="bkobiii" panose="02000603000000000000" pitchFamily="2" charset="0"/>
                <a:ea typeface="bkobiii" panose="02000603000000000000" pitchFamily="2" charset="0"/>
              </a:rPr>
              <a:t>Les langages pour penser et communiquer</a:t>
            </a:r>
          </a:p>
        </p:txBody>
      </p:sp>
      <p:sp>
        <p:nvSpPr>
          <p:cNvPr id="30" name="Flèche : pentagone 29">
            <a:extLst>
              <a:ext uri="{FF2B5EF4-FFF2-40B4-BE49-F238E27FC236}">
                <a16:creationId xmlns:a16="http://schemas.microsoft.com/office/drawing/2014/main" id="{43B9F959-D105-4BB3-8C7B-B0885B5A6457}"/>
              </a:ext>
            </a:extLst>
          </p:cNvPr>
          <p:cNvSpPr/>
          <p:nvPr/>
        </p:nvSpPr>
        <p:spPr>
          <a:xfrm>
            <a:off x="8205148" y="2763197"/>
            <a:ext cx="2324157" cy="316295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b="1" dirty="0">
                <a:latin typeface="bkobiii" panose="02000603000000000000" pitchFamily="2" charset="0"/>
                <a:ea typeface="bkobiii" panose="02000603000000000000" pitchFamily="2" charset="0"/>
              </a:rPr>
              <a:t>Produire de l’écrit</a:t>
            </a:r>
          </a:p>
        </p:txBody>
      </p:sp>
      <p:sp>
        <p:nvSpPr>
          <p:cNvPr id="31" name="Flèche : pentagone 30">
            <a:extLst>
              <a:ext uri="{FF2B5EF4-FFF2-40B4-BE49-F238E27FC236}">
                <a16:creationId xmlns:a16="http://schemas.microsoft.com/office/drawing/2014/main" id="{147F0D27-E1FA-4D12-829D-9876EF771A81}"/>
              </a:ext>
            </a:extLst>
          </p:cNvPr>
          <p:cNvSpPr/>
          <p:nvPr/>
        </p:nvSpPr>
        <p:spPr>
          <a:xfrm>
            <a:off x="8206327" y="1807185"/>
            <a:ext cx="2324157" cy="316295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b="1" dirty="0">
                <a:latin typeface="bkobiii" panose="02000603000000000000" pitchFamily="2" charset="0"/>
                <a:ea typeface="bkobiii" panose="02000603000000000000" pitchFamily="2" charset="0"/>
              </a:rPr>
              <a:t>Autour de l’oral</a:t>
            </a:r>
          </a:p>
        </p:txBody>
      </p:sp>
      <p:graphicFrame>
        <p:nvGraphicFramePr>
          <p:cNvPr id="15" name="Tableau 14">
            <a:extLst>
              <a:ext uri="{FF2B5EF4-FFF2-40B4-BE49-F238E27FC236}">
                <a16:creationId xmlns:a16="http://schemas.microsoft.com/office/drawing/2014/main" id="{72A83EDF-15E9-4D42-AA20-4F84864A68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0622538"/>
              </p:ext>
            </p:extLst>
          </p:nvPr>
        </p:nvGraphicFramePr>
        <p:xfrm>
          <a:off x="215214" y="4539503"/>
          <a:ext cx="10325872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62936">
                  <a:extLst>
                    <a:ext uri="{9D8B030D-6E8A-4147-A177-3AD203B41FA5}">
                      <a16:colId xmlns:a16="http://schemas.microsoft.com/office/drawing/2014/main" val="39856931"/>
                    </a:ext>
                  </a:extLst>
                </a:gridCol>
                <a:gridCol w="5162936">
                  <a:extLst>
                    <a:ext uri="{9D8B030D-6E8A-4147-A177-3AD203B41FA5}">
                      <a16:colId xmlns:a16="http://schemas.microsoft.com/office/drawing/2014/main" val="181584684"/>
                    </a:ext>
                  </a:extLst>
                </a:gridCol>
              </a:tblGrid>
              <a:tr h="860677">
                <a:tc>
                  <a:txBody>
                    <a:bodyPr/>
                    <a:lstStyle/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r>
                        <a:rPr lang="fr-FR" sz="1600" baseline="0" dirty="0" err="1">
                          <a:solidFill>
                            <a:srgbClr val="00B050"/>
                          </a:solidFill>
                          <a:latin typeface="Tooney Loons" panose="02000000000000000000" pitchFamily="50" charset="0"/>
                        </a:rPr>
                        <a:t>Voc</a:t>
                      </a:r>
                      <a:r>
                        <a:rPr lang="fr-FR" sz="1600" baseline="0" dirty="0">
                          <a:solidFill>
                            <a:srgbClr val="00B050"/>
                          </a:solidFill>
                          <a:latin typeface="Tooney Loons" panose="02000000000000000000" pitchFamily="50" charset="0"/>
                        </a:rPr>
                        <a:t> : maitrise synonymie et mots contraires, famille de mots, ranger mots </a:t>
                      </a:r>
                      <a:r>
                        <a:rPr lang="fr-FR" sz="1600" baseline="0" dirty="0" err="1">
                          <a:solidFill>
                            <a:srgbClr val="00B050"/>
                          </a:solidFill>
                          <a:latin typeface="Tooney Loons" panose="02000000000000000000" pitchFamily="50" charset="0"/>
                        </a:rPr>
                        <a:t>ds</a:t>
                      </a:r>
                      <a:r>
                        <a:rPr lang="fr-FR" sz="1600" baseline="0" dirty="0">
                          <a:solidFill>
                            <a:srgbClr val="00B050"/>
                          </a:solidFill>
                          <a:latin typeface="Tooney Loons" panose="02000000000000000000" pitchFamily="50" charset="0"/>
                        </a:rPr>
                        <a:t> ordre alpha</a:t>
                      </a:r>
                    </a:p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r>
                        <a:rPr lang="fr-FR" sz="1600" baseline="0" dirty="0">
                          <a:solidFill>
                            <a:srgbClr val="00B050"/>
                          </a:solidFill>
                          <a:latin typeface="Tooney Loons" panose="02000000000000000000" pitchFamily="50" charset="0"/>
                        </a:rPr>
                        <a:t>Identifie verbe </a:t>
                      </a:r>
                      <a:r>
                        <a:rPr lang="fr-FR" sz="1600" baseline="0" dirty="0" err="1">
                          <a:solidFill>
                            <a:srgbClr val="00B050"/>
                          </a:solidFill>
                          <a:latin typeface="Tooney Loons" panose="02000000000000000000" pitchFamily="50" charset="0"/>
                        </a:rPr>
                        <a:t>ds</a:t>
                      </a:r>
                      <a:r>
                        <a:rPr lang="fr-FR" sz="1600" baseline="0" dirty="0">
                          <a:solidFill>
                            <a:srgbClr val="00B050"/>
                          </a:solidFill>
                          <a:latin typeface="Tooney Loons" panose="02000000000000000000" pitchFamily="50" charset="0"/>
                        </a:rPr>
                        <a:t> phrase et </a:t>
                      </a:r>
                      <a:r>
                        <a:rPr lang="fr-FR" sz="1600" baseline="0" dirty="0">
                          <a:solidFill>
                            <a:schemeClr val="accent6"/>
                          </a:solidFill>
                          <a:latin typeface="Tooney Loons" panose="02000000000000000000" pitchFamily="50" charset="0"/>
                        </a:rPr>
                        <a:t>à 50 % le sujet du verbe</a:t>
                      </a:r>
                    </a:p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r>
                        <a:rPr lang="fr-FR" sz="1600" baseline="0" dirty="0">
                          <a:solidFill>
                            <a:srgbClr val="00B050"/>
                          </a:solidFill>
                          <a:latin typeface="Tooney Loons" panose="02000000000000000000" pitchFamily="50" charset="0"/>
                        </a:rPr>
                        <a:t>Identifie le nom </a:t>
                      </a:r>
                      <a:r>
                        <a:rPr lang="fr-FR" sz="1600" baseline="0" dirty="0">
                          <a:solidFill>
                            <a:srgbClr val="FF0000"/>
                          </a:solidFill>
                          <a:latin typeface="Tooney Loons" panose="02000000000000000000" pitchFamily="50" charset="0"/>
                        </a:rPr>
                        <a:t>mais pas l’article</a:t>
                      </a:r>
                    </a:p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r>
                        <a:rPr lang="fr-FR" sz="1600" baseline="0" dirty="0">
                          <a:solidFill>
                            <a:srgbClr val="FF0000"/>
                          </a:solidFill>
                          <a:latin typeface="Tooney Loons" panose="02000000000000000000" pitchFamily="50" charset="0"/>
                        </a:rPr>
                        <a:t>Ne connait pas le pluriel en X </a:t>
                      </a:r>
                      <a:r>
                        <a:rPr lang="fr-FR" sz="1600" baseline="0" dirty="0">
                          <a:solidFill>
                            <a:srgbClr val="00B050"/>
                          </a:solidFill>
                          <a:latin typeface="Tooney Loons" panose="02000000000000000000" pitchFamily="50" charset="0"/>
                        </a:rPr>
                        <a:t>mais sait le mettre dans le GN =&gt; S</a:t>
                      </a:r>
                    </a:p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r>
                        <a:rPr lang="fr-FR" sz="1600" u="sng" baseline="0" dirty="0">
                          <a:solidFill>
                            <a:srgbClr val="00B050"/>
                          </a:solidFill>
                          <a:latin typeface="Tooney Loons" panose="02000000000000000000" pitchFamily="50" charset="0"/>
                        </a:rPr>
                        <a:t>Dans un exercice sur le pluriel</a:t>
                      </a:r>
                      <a:r>
                        <a:rPr lang="fr-FR" sz="1600" baseline="0" dirty="0">
                          <a:solidFill>
                            <a:srgbClr val="00B050"/>
                          </a:solidFill>
                          <a:latin typeface="Tooney Loons" panose="02000000000000000000" pitchFamily="50" charset="0"/>
                        </a:rPr>
                        <a:t>, sait accorder les verbes</a:t>
                      </a:r>
                    </a:p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r>
                        <a:rPr lang="fr-FR" sz="1600" baseline="0" dirty="0">
                          <a:solidFill>
                            <a:srgbClr val="00B050"/>
                          </a:solidFill>
                          <a:latin typeface="Tooney Loons" panose="02000000000000000000" pitchFamily="50" charset="0"/>
                        </a:rPr>
                        <a:t>Connait la notion de genre</a:t>
                      </a:r>
                    </a:p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r>
                        <a:rPr lang="fr-FR" sz="1600" baseline="0" dirty="0">
                          <a:solidFill>
                            <a:srgbClr val="00B050"/>
                          </a:solidFill>
                          <a:latin typeface="Tooney Loons" panose="02000000000000000000" pitchFamily="50" charset="0"/>
                        </a:rPr>
                        <a:t>A mémorisé </a:t>
                      </a:r>
                      <a:r>
                        <a:rPr lang="fr-FR" sz="1600" baseline="0" dirty="0" err="1">
                          <a:solidFill>
                            <a:srgbClr val="00B050"/>
                          </a:solidFill>
                          <a:latin typeface="Tooney Loons" panose="02000000000000000000" pitchFamily="50" charset="0"/>
                        </a:rPr>
                        <a:t>orth</a:t>
                      </a:r>
                      <a:r>
                        <a:rPr lang="fr-FR" sz="1600" baseline="0" dirty="0">
                          <a:solidFill>
                            <a:srgbClr val="00B050"/>
                          </a:solidFill>
                          <a:latin typeface="Tooney Loons" panose="02000000000000000000" pitchFamily="50" charset="0"/>
                        </a:rPr>
                        <a:t> de mots invariables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aseline="0" dirty="0">
                          <a:solidFill>
                            <a:schemeClr val="accent6"/>
                          </a:solidFill>
                          <a:latin typeface="Tooney Loons" panose="02000000000000000000" pitchFamily="50" charset="0"/>
                        </a:rPr>
                        <a:t>A du mal à retrouver l’infinitif d’un verbe, besoin de lui donner la formule «  il faut », ne sait pas écrire la terminaison </a:t>
                      </a:r>
                      <a:r>
                        <a:rPr lang="fr-FR" sz="1600" baseline="0" dirty="0" err="1">
                          <a:solidFill>
                            <a:schemeClr val="accent6"/>
                          </a:solidFill>
                          <a:latin typeface="Tooney Loons" panose="02000000000000000000" pitchFamily="50" charset="0"/>
                        </a:rPr>
                        <a:t>és</a:t>
                      </a:r>
                      <a:r>
                        <a:rPr lang="fr-FR" sz="1600" baseline="0" dirty="0">
                          <a:solidFill>
                            <a:schemeClr val="accent6"/>
                          </a:solidFill>
                          <a:latin typeface="Tooney Loons" panose="02000000000000000000" pitchFamily="50" charset="0"/>
                        </a:rPr>
                        <a:t> =&gt; er, pb si changement de radical : vont =&gt; aller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aseline="0" dirty="0">
                          <a:solidFill>
                            <a:schemeClr val="accent6"/>
                          </a:solidFill>
                          <a:latin typeface="Tooney Loons" panose="02000000000000000000" pitchFamily="50" charset="0"/>
                        </a:rPr>
                        <a:t>Erreur présent : le s du tu et pluriel des verbes en 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aseline="0" dirty="0">
                          <a:solidFill>
                            <a:schemeClr val="accent6"/>
                          </a:solidFill>
                          <a:latin typeface="Tooney Loons" panose="02000000000000000000" pitchFamily="50" charset="0"/>
                        </a:rPr>
                        <a:t>En autonomie ou dictée : nombreux oublis d’accord </a:t>
                      </a:r>
                      <a:r>
                        <a:rPr lang="fr-FR" sz="1600" baseline="0" dirty="0" err="1">
                          <a:solidFill>
                            <a:schemeClr val="accent6"/>
                          </a:solidFill>
                          <a:latin typeface="Tooney Loons" panose="02000000000000000000" pitchFamily="50" charset="0"/>
                        </a:rPr>
                        <a:t>ds</a:t>
                      </a:r>
                      <a:r>
                        <a:rPr lang="fr-FR" sz="1600" baseline="0" dirty="0">
                          <a:solidFill>
                            <a:schemeClr val="accent6"/>
                          </a:solidFill>
                          <a:latin typeface="Tooney Loons" panose="02000000000000000000" pitchFamily="50" charset="0"/>
                        </a:rPr>
                        <a:t> le GN ou avec le verbe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aseline="0" dirty="0">
                          <a:solidFill>
                            <a:schemeClr val="accent6"/>
                          </a:solidFill>
                          <a:latin typeface="Tooney Loons" panose="02000000000000000000" pitchFamily="50" charset="0"/>
                        </a:rPr>
                        <a:t>Ne connait pas les règles d’</a:t>
                      </a:r>
                      <a:r>
                        <a:rPr lang="fr-FR" sz="1600" baseline="0" dirty="0" err="1">
                          <a:solidFill>
                            <a:schemeClr val="accent6"/>
                          </a:solidFill>
                          <a:latin typeface="Tooney Loons" panose="02000000000000000000" pitchFamily="50" charset="0"/>
                        </a:rPr>
                        <a:t>orth</a:t>
                      </a:r>
                      <a:r>
                        <a:rPr lang="fr-FR" sz="1600" baseline="0" dirty="0">
                          <a:solidFill>
                            <a:schemeClr val="accent6"/>
                          </a:solidFill>
                          <a:latin typeface="Tooney Loons" panose="02000000000000000000" pitchFamily="50" charset="0"/>
                        </a:rPr>
                        <a:t> de proximité sauf MBP et g / </a:t>
                      </a:r>
                      <a:r>
                        <a:rPr lang="fr-FR" sz="1600" baseline="0" dirty="0" err="1">
                          <a:solidFill>
                            <a:schemeClr val="accent6"/>
                          </a:solidFill>
                          <a:latin typeface="Tooney Loons" panose="02000000000000000000" pitchFamily="50" charset="0"/>
                        </a:rPr>
                        <a:t>gu</a:t>
                      </a:r>
                      <a:r>
                        <a:rPr lang="fr-FR" sz="1600" baseline="0" dirty="0">
                          <a:solidFill>
                            <a:schemeClr val="accent6"/>
                          </a:solidFill>
                          <a:latin typeface="Tooney Loons" panose="02000000000000000000" pitchFamily="50" charset="0"/>
                        </a:rPr>
                        <a:t> ( mémoire </a:t>
                      </a:r>
                      <a:r>
                        <a:rPr lang="fr-FR" sz="1600" baseline="0" dirty="0" err="1">
                          <a:solidFill>
                            <a:schemeClr val="accent6"/>
                          </a:solidFill>
                          <a:latin typeface="Tooney Loons" panose="02000000000000000000" pitchFamily="50" charset="0"/>
                        </a:rPr>
                        <a:t>orth</a:t>
                      </a:r>
                      <a:r>
                        <a:rPr lang="fr-FR" sz="1600" baseline="0" dirty="0">
                          <a:solidFill>
                            <a:schemeClr val="accent6"/>
                          </a:solidFill>
                          <a:latin typeface="Tooney Loons" panose="02000000000000000000" pitchFamily="50" charset="0"/>
                        </a:rPr>
                        <a:t> des mots déjà vus mais pas d’explicitation de règles : </a:t>
                      </a:r>
                      <a:r>
                        <a:rPr lang="fr-FR" sz="1600" baseline="0" dirty="0">
                          <a:solidFill>
                            <a:srgbClr val="FF0000"/>
                          </a:solidFill>
                          <a:latin typeface="Tooney Loons" panose="02000000000000000000" pitchFamily="50" charset="0"/>
                        </a:rPr>
                        <a:t>pas ç, pas g/</a:t>
                      </a:r>
                      <a:r>
                        <a:rPr lang="fr-FR" sz="1600" baseline="0" dirty="0" err="1">
                          <a:solidFill>
                            <a:srgbClr val="FF0000"/>
                          </a:solidFill>
                          <a:latin typeface="Tooney Loons" panose="02000000000000000000" pitchFamily="50" charset="0"/>
                        </a:rPr>
                        <a:t>ge</a:t>
                      </a:r>
                      <a:r>
                        <a:rPr lang="fr-FR" sz="1600" baseline="0" dirty="0">
                          <a:solidFill>
                            <a:srgbClr val="FF0000"/>
                          </a:solidFill>
                          <a:latin typeface="Tooney Loons" panose="02000000000000000000" pitchFamily="50" charset="0"/>
                        </a:rPr>
                        <a:t>, pas s/</a:t>
                      </a:r>
                      <a:r>
                        <a:rPr lang="fr-FR" sz="1600" baseline="0" dirty="0" err="1">
                          <a:solidFill>
                            <a:srgbClr val="FF0000"/>
                          </a:solidFill>
                          <a:latin typeface="Tooney Loons" panose="02000000000000000000" pitchFamily="50" charset="0"/>
                        </a:rPr>
                        <a:t>ss</a:t>
                      </a:r>
                      <a:endParaRPr lang="fr-FR" sz="1600" baseline="0" dirty="0">
                        <a:solidFill>
                          <a:srgbClr val="FF0000"/>
                        </a:solidFill>
                        <a:latin typeface="Tooney Loons" panose="02000000000000000000" pitchFamily="50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aseline="0" dirty="0">
                          <a:solidFill>
                            <a:srgbClr val="FF0000"/>
                          </a:solidFill>
                          <a:latin typeface="Tooney Loons" panose="02000000000000000000" pitchFamily="50" charset="0"/>
                        </a:rPr>
                        <a:t>Ne connait pas les termes «  pronoms personnels , noms propres, noms communs»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8597915"/>
                  </a:ext>
                </a:extLst>
              </a:tr>
            </a:tbl>
          </a:graphicData>
        </a:graphic>
      </p:graphicFrame>
      <p:sp>
        <p:nvSpPr>
          <p:cNvPr id="16" name="Flèche : pentagone 15">
            <a:extLst>
              <a:ext uri="{FF2B5EF4-FFF2-40B4-BE49-F238E27FC236}">
                <a16:creationId xmlns:a16="http://schemas.microsoft.com/office/drawing/2014/main" id="{FA239BF3-6ABB-4896-A6DF-5CA4EF7FD8C3}"/>
              </a:ext>
            </a:extLst>
          </p:cNvPr>
          <p:cNvSpPr/>
          <p:nvPr/>
        </p:nvSpPr>
        <p:spPr>
          <a:xfrm>
            <a:off x="8216929" y="4079486"/>
            <a:ext cx="2324157" cy="316295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b="1" dirty="0">
                <a:latin typeface="bkobiii" panose="02000603000000000000" pitchFamily="2" charset="0"/>
                <a:ea typeface="bkobiii" panose="02000603000000000000" pitchFamily="2" charset="0"/>
              </a:rPr>
              <a:t>Étude de la langue</a:t>
            </a:r>
          </a:p>
        </p:txBody>
      </p:sp>
    </p:spTree>
    <p:extLst>
      <p:ext uri="{BB962C8B-B14F-4D97-AF65-F5344CB8AC3E}">
        <p14:creationId xmlns:p14="http://schemas.microsoft.com/office/powerpoint/2010/main" val="1945994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Arrondir un rectangle à un seul coin 4">
            <a:extLst>
              <a:ext uri="{FF2B5EF4-FFF2-40B4-BE49-F238E27FC236}">
                <a16:creationId xmlns:a16="http://schemas.microsoft.com/office/drawing/2014/main" id="{E57C1AEA-ECE8-4940-B05F-301BDE5A2735}"/>
              </a:ext>
            </a:extLst>
          </p:cNvPr>
          <p:cNvSpPr/>
          <p:nvPr/>
        </p:nvSpPr>
        <p:spPr>
          <a:xfrm>
            <a:off x="593379" y="159893"/>
            <a:ext cx="9937104" cy="349741"/>
          </a:xfrm>
          <a:prstGeom prst="round1Rect">
            <a:avLst>
              <a:gd name="adj" fmla="val 50000"/>
            </a:avLst>
          </a:prstGeom>
          <a:solidFill>
            <a:srgbClr val="DE1C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86912"/>
            <a:r>
              <a:rPr lang="fr-FR" sz="1943" dirty="0">
                <a:solidFill>
                  <a:prstClr val="white"/>
                </a:solidFill>
                <a:latin typeface="Mrs chocolat" pitchFamily="2" charset="0"/>
              </a:rPr>
              <a:t>Projet pédagogique individualisé  -  objectifs et bilans</a:t>
            </a:r>
          </a:p>
        </p:txBody>
      </p:sp>
      <p:sp>
        <p:nvSpPr>
          <p:cNvPr id="20" name="Organigramme : Terminateur 19">
            <a:extLst>
              <a:ext uri="{FF2B5EF4-FFF2-40B4-BE49-F238E27FC236}">
                <a16:creationId xmlns:a16="http://schemas.microsoft.com/office/drawing/2014/main" id="{671E6BF6-FFB8-4D29-8B1F-6490DDA6361C}"/>
              </a:ext>
            </a:extLst>
          </p:cNvPr>
          <p:cNvSpPr/>
          <p:nvPr/>
        </p:nvSpPr>
        <p:spPr>
          <a:xfrm rot="21220667">
            <a:off x="233453" y="150705"/>
            <a:ext cx="836270" cy="377438"/>
          </a:xfrm>
          <a:prstGeom prst="flowChartTerminator">
            <a:avLst/>
          </a:prstGeom>
          <a:solidFill>
            <a:schemeClr val="bg1"/>
          </a:solidFill>
          <a:ln>
            <a:solidFill>
              <a:srgbClr val="DE1C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DE1C3C"/>
                </a:solidFill>
                <a:latin typeface="Asimov" panose="020B0000000000000000" pitchFamily="34" charset="0"/>
              </a:rPr>
              <a:t>ULIS</a:t>
            </a:r>
          </a:p>
        </p:txBody>
      </p:sp>
      <p:sp>
        <p:nvSpPr>
          <p:cNvPr id="21" name="Flèche : pentagone 20">
            <a:extLst>
              <a:ext uri="{FF2B5EF4-FFF2-40B4-BE49-F238E27FC236}">
                <a16:creationId xmlns:a16="http://schemas.microsoft.com/office/drawing/2014/main" id="{99EA71F0-11FF-4F12-9CE2-4CFFA68610F1}"/>
              </a:ext>
            </a:extLst>
          </p:cNvPr>
          <p:cNvSpPr/>
          <p:nvPr/>
        </p:nvSpPr>
        <p:spPr>
          <a:xfrm>
            <a:off x="5776178" y="575067"/>
            <a:ext cx="4700421" cy="316295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b="1" dirty="0">
                <a:latin typeface="bkobiii" panose="02000603000000000000" pitchFamily="2" charset="0"/>
                <a:ea typeface="bkobiii" panose="02000603000000000000" pitchFamily="2" charset="0"/>
              </a:rPr>
              <a:t>La formation de la personne et du citoyen</a:t>
            </a:r>
          </a:p>
        </p:txBody>
      </p:sp>
      <p:sp>
        <p:nvSpPr>
          <p:cNvPr id="22" name="Flèche : pentagone 21">
            <a:extLst>
              <a:ext uri="{FF2B5EF4-FFF2-40B4-BE49-F238E27FC236}">
                <a16:creationId xmlns:a16="http://schemas.microsoft.com/office/drawing/2014/main" id="{D8246312-2574-46C5-8212-2F371DB2AA18}"/>
              </a:ext>
            </a:extLst>
          </p:cNvPr>
          <p:cNvSpPr/>
          <p:nvPr/>
        </p:nvSpPr>
        <p:spPr>
          <a:xfrm>
            <a:off x="5776178" y="2732775"/>
            <a:ext cx="4700421" cy="316295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b="1" dirty="0">
                <a:latin typeface="bkobiii" panose="02000603000000000000" pitchFamily="2" charset="0"/>
                <a:ea typeface="bkobiii" panose="02000603000000000000" pitchFamily="2" charset="0"/>
              </a:rPr>
              <a:t>Les langages pour penser et communiquer</a:t>
            </a:r>
          </a:p>
        </p:txBody>
      </p:sp>
      <p:sp>
        <p:nvSpPr>
          <p:cNvPr id="23" name="Flèche : pentagone 22">
            <a:extLst>
              <a:ext uri="{FF2B5EF4-FFF2-40B4-BE49-F238E27FC236}">
                <a16:creationId xmlns:a16="http://schemas.microsoft.com/office/drawing/2014/main" id="{C06A5EED-D284-4058-9917-4E2A34951F70}"/>
              </a:ext>
            </a:extLst>
          </p:cNvPr>
          <p:cNvSpPr/>
          <p:nvPr/>
        </p:nvSpPr>
        <p:spPr>
          <a:xfrm>
            <a:off x="5776177" y="4779837"/>
            <a:ext cx="4700421" cy="316295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b="1" dirty="0">
                <a:latin typeface="bkobiii" panose="02000603000000000000" pitchFamily="2" charset="0"/>
                <a:ea typeface="bkobiii" panose="02000603000000000000" pitchFamily="2" charset="0"/>
              </a:rPr>
              <a:t>Les systèmes naturels et les systèmes techniques</a:t>
            </a:r>
          </a:p>
        </p:txBody>
      </p:sp>
      <p:graphicFrame>
        <p:nvGraphicFramePr>
          <p:cNvPr id="24" name="Tableau 23">
            <a:extLst>
              <a:ext uri="{FF2B5EF4-FFF2-40B4-BE49-F238E27FC236}">
                <a16:creationId xmlns:a16="http://schemas.microsoft.com/office/drawing/2014/main" id="{8EC71426-B51D-4ED3-9F0B-02F37045E8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3714390"/>
              </p:ext>
            </p:extLst>
          </p:nvPr>
        </p:nvGraphicFramePr>
        <p:xfrm>
          <a:off x="215214" y="934036"/>
          <a:ext cx="10261386" cy="1442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42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6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80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533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fr-FR" sz="1500" b="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lways In My Heart" panose="02000603000000000000" pitchFamily="2" charset="0"/>
                          <a:ea typeface="Always In My Heart" panose="02000603000000000000" pitchFamily="2" charset="0"/>
                        </a:rPr>
                        <a:t>Sous domaines</a:t>
                      </a:r>
                    </a:p>
                  </a:txBody>
                  <a:tcPr marL="142558" marR="142558" marT="37010" marB="3701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8C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fr-FR" sz="1500" b="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lways In My Heart" panose="02000603000000000000" pitchFamily="2" charset="0"/>
                          <a:ea typeface="Always In My Heart" panose="02000603000000000000" pitchFamily="2" charset="0"/>
                        </a:rPr>
                        <a:t>Besoins, objectifs visés / Moyens</a:t>
                      </a:r>
                      <a:r>
                        <a:rPr lang="fr-FR" sz="1500" b="0" baseline="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lways In My Heart" panose="02000603000000000000" pitchFamily="2" charset="0"/>
                          <a:ea typeface="Always In My Heart" panose="02000603000000000000" pitchFamily="2" charset="0"/>
                        </a:rPr>
                        <a:t> adaptations</a:t>
                      </a:r>
                      <a:endParaRPr lang="fr-FR" sz="1500" b="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lways In My Heart" panose="02000603000000000000" pitchFamily="2" charset="0"/>
                        <a:ea typeface="Always In My Heart" panose="02000603000000000000" pitchFamily="2" charset="0"/>
                      </a:endParaRPr>
                    </a:p>
                  </a:txBody>
                  <a:tcPr marL="142558" marR="142558" marT="37010" marB="3701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8C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fr-FR" sz="1500" b="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lways In My Heart" panose="02000603000000000000" pitchFamily="2" charset="0"/>
                          <a:ea typeface="Always In My Heart" panose="02000603000000000000" pitchFamily="2" charset="0"/>
                        </a:rPr>
                        <a:t>Bilans</a:t>
                      </a:r>
                      <a:r>
                        <a:rPr lang="fr-FR" sz="1500" b="0" baseline="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lways In My Heart" panose="02000603000000000000" pitchFamily="2" charset="0"/>
                          <a:ea typeface="Always In My Heart" panose="02000603000000000000" pitchFamily="2" charset="0"/>
                        </a:rPr>
                        <a:t> remédiations, évolutions</a:t>
                      </a:r>
                      <a:endParaRPr lang="fr-FR" sz="1500" b="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lways In My Heart" panose="02000603000000000000" pitchFamily="2" charset="0"/>
                        <a:ea typeface="Always In My Heart" panose="02000603000000000000" pitchFamily="2" charset="0"/>
                      </a:endParaRPr>
                    </a:p>
                  </a:txBody>
                  <a:tcPr marL="142558" marR="142558" marT="37010" marB="3701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8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0104">
                <a:tc>
                  <a:txBody>
                    <a:bodyPr/>
                    <a:lstStyle/>
                    <a:p>
                      <a:r>
                        <a:rPr lang="fr-FR" sz="13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ooney Loons" pitchFamily="50" charset="0"/>
                        </a:rPr>
                        <a:t>Autonomie</a:t>
                      </a:r>
                    </a:p>
                  </a:txBody>
                  <a:tcPr marL="142558" marR="142558" marT="37010" marB="3701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3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ooney Loons" pitchFamily="50" charset="0"/>
                        </a:rPr>
                        <a:t>Gestion du matériel</a:t>
                      </a:r>
                      <a:endParaRPr lang="fr-FR" sz="1300" b="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ooney Loons" pitchFamily="50" charset="0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300" b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ooney Loons" pitchFamily="50" charset="0"/>
                        </a:rPr>
                        <a:t>Entrer rapidement </a:t>
                      </a:r>
                      <a:r>
                        <a:rPr lang="fr-FR" sz="1300" b="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ooney Loons" pitchFamily="50" charset="0"/>
                        </a:rPr>
                        <a:t>ds</a:t>
                      </a:r>
                      <a:r>
                        <a:rPr lang="fr-FR" sz="1300" b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ooney Loons" pitchFamily="50" charset="0"/>
                        </a:rPr>
                        <a:t> la tâche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300" b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ooney Loons" pitchFamily="50" charset="0"/>
                        </a:rPr>
                        <a:t>S’appuyer sur son AVS, verbaliser ce qui lui est nécessaire</a:t>
                      </a:r>
                    </a:p>
                  </a:txBody>
                  <a:tcPr marL="142558" marR="142558" marT="37010" marB="3701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3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ooney Loons" pitchFamily="50" charset="0"/>
                        <a:ea typeface="+mn-ea"/>
                        <a:cs typeface="+mn-cs"/>
                      </a:endParaRPr>
                    </a:p>
                  </a:txBody>
                  <a:tcPr marL="142558" marR="142558" marT="37010" marB="3701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674">
                <a:tc>
                  <a:txBody>
                    <a:bodyPr/>
                    <a:lstStyle/>
                    <a:p>
                      <a:r>
                        <a:rPr lang="fr-FR" sz="13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ooney Loons" pitchFamily="50" charset="0"/>
                        </a:rPr>
                        <a:t>Attention / mémoire</a:t>
                      </a:r>
                    </a:p>
                  </a:txBody>
                  <a:tcPr marL="142558" marR="142558" marT="37010" marB="3701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3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ooney Loons" pitchFamily="50" charset="0"/>
                        </a:rPr>
                        <a:t>Gestion des cartes pause pour maitriser les pertes d’attention</a:t>
                      </a:r>
                    </a:p>
                  </a:txBody>
                  <a:tcPr marL="142558" marR="142558" marT="37010" marB="3701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3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ooney Loons" pitchFamily="50" charset="0"/>
                      </a:endParaRPr>
                    </a:p>
                  </a:txBody>
                  <a:tcPr marL="142558" marR="142558" marT="37010" marB="3701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5" name="Tableau 24">
            <a:extLst>
              <a:ext uri="{FF2B5EF4-FFF2-40B4-BE49-F238E27FC236}">
                <a16:creationId xmlns:a16="http://schemas.microsoft.com/office/drawing/2014/main" id="{F85B9DAA-3102-45E3-AC40-2650350900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282819"/>
              </p:ext>
            </p:extLst>
          </p:nvPr>
        </p:nvGraphicFramePr>
        <p:xfrm>
          <a:off x="215213" y="3129380"/>
          <a:ext cx="10261385" cy="13729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5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6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78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6441"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ooney Loons" pitchFamily="50" charset="0"/>
                        </a:rPr>
                        <a:t>Lire</a:t>
                      </a:r>
                    </a:p>
                  </a:txBody>
                  <a:tcPr marL="142558" marR="142558" marT="37010" marB="3701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ooney Loons" pitchFamily="50" charset="0"/>
                        </a:rPr>
                        <a:t>Travailler sur l’implicite et les inférences</a:t>
                      </a:r>
                      <a:endParaRPr lang="fr-FR" sz="13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ooney Loons" pitchFamily="50" charset="0"/>
                      </a:endParaRPr>
                    </a:p>
                    <a:p>
                      <a:r>
                        <a:rPr lang="fr-FR" sz="1300" dirty="0">
                          <a:solidFill>
                            <a:srgbClr val="FFC000"/>
                          </a:solidFill>
                          <a:latin typeface="Tooney Loons" pitchFamily="50" charset="0"/>
                        </a:rPr>
                        <a:t>Rattaché au groupe des : </a:t>
                      </a:r>
                      <a:r>
                        <a:rPr lang="fr-FR" sz="1300" b="1" dirty="0">
                          <a:solidFill>
                            <a:srgbClr val="FFC000"/>
                          </a:solidFill>
                          <a:latin typeface="Tooney Loons" pitchFamily="50" charset="0"/>
                        </a:rPr>
                        <a:t>MARRON</a:t>
                      </a:r>
                    </a:p>
                  </a:txBody>
                  <a:tcPr marL="142558" marR="142558" marT="37010" marB="3701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ooney Loons" pitchFamily="50" charset="0"/>
                      </a:endParaRPr>
                    </a:p>
                  </a:txBody>
                  <a:tcPr marL="142558" marR="142558" marT="37010" marB="3701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83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Tooney Loons" pitchFamily="50" charset="0"/>
                          <a:ea typeface="+mn-ea"/>
                          <a:cs typeface="+mn-cs"/>
                        </a:rPr>
                        <a:t>Ecrire</a:t>
                      </a:r>
                    </a:p>
                  </a:txBody>
                  <a:tcPr marL="142558" marR="142558" marT="37010" marB="3701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ooney Loons" pitchFamily="50" charset="0"/>
                        </a:rPr>
                        <a:t>Écrire une phrase construite avec maj et point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ooney Loons" pitchFamily="50" charset="0"/>
                        </a:rPr>
                        <a:t>Faire les accords </a:t>
                      </a:r>
                      <a:r>
                        <a:rPr lang="fr-FR" sz="13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ooney Loons" pitchFamily="50" charset="0"/>
                        </a:rPr>
                        <a:t>ds</a:t>
                      </a:r>
                      <a:r>
                        <a:rPr lang="fr-FR" sz="13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ooney Loons" pitchFamily="50" charset="0"/>
                        </a:rPr>
                        <a:t> GN et S/V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ooney Loons" pitchFamily="50" charset="0"/>
                        </a:rPr>
                        <a:t>Rituel : cahier écriture maitriser gestes </a:t>
                      </a:r>
                      <a:r>
                        <a:rPr lang="fr-FR" sz="13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ooney Loons" pitchFamily="50" charset="0"/>
                        </a:rPr>
                        <a:t>cursiives</a:t>
                      </a:r>
                      <a:r>
                        <a:rPr lang="fr-FR" sz="13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ooney Loons" pitchFamily="50" charset="0"/>
                        </a:rPr>
                        <a:t>, tenir un « beau » cahier, se donner l’occasion sur un temps court de s’appliquer, chercher à faire beau</a:t>
                      </a:r>
                    </a:p>
                  </a:txBody>
                  <a:tcPr marL="142558" marR="142558" marT="37010" marB="3701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ooney Loons" pitchFamily="50" charset="0"/>
                      </a:endParaRPr>
                    </a:p>
                  </a:txBody>
                  <a:tcPr marL="142558" marR="142558" marT="37010" marB="3701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6" name="Tableau 25">
            <a:extLst>
              <a:ext uri="{FF2B5EF4-FFF2-40B4-BE49-F238E27FC236}">
                <a16:creationId xmlns:a16="http://schemas.microsoft.com/office/drawing/2014/main" id="{007F9186-BF77-434F-8178-D2A80FDB8F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490532"/>
              </p:ext>
            </p:extLst>
          </p:nvPr>
        </p:nvGraphicFramePr>
        <p:xfrm>
          <a:off x="215213" y="5147989"/>
          <a:ext cx="10261385" cy="12126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5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418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22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0260"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ooney Loons" pitchFamily="50" charset="0"/>
                        </a:rPr>
                        <a:t>Nombre</a:t>
                      </a:r>
                    </a:p>
                  </a:txBody>
                  <a:tcPr marL="142558" marR="142558" marT="37010" marB="3701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>
                          <a:solidFill>
                            <a:schemeClr val="accent1"/>
                          </a:solidFill>
                          <a:latin typeface="Tooney Loons" pitchFamily="50" charset="0"/>
                        </a:rPr>
                        <a:t>Rattaché au groupe des : </a:t>
                      </a:r>
                      <a:r>
                        <a:rPr lang="fr-FR" sz="1300" b="1" dirty="0">
                          <a:solidFill>
                            <a:schemeClr val="accent1"/>
                          </a:solidFill>
                          <a:latin typeface="Tooney Loons" pitchFamily="50" charset="0"/>
                        </a:rPr>
                        <a:t>BLEU</a:t>
                      </a:r>
                    </a:p>
                    <a:p>
                      <a:r>
                        <a:rPr lang="fr-FR" sz="13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ooney Loons" pitchFamily="50" charset="0"/>
                        </a:rPr>
                        <a:t>Lire écrire nb décimaux et fractions</a:t>
                      </a:r>
                    </a:p>
                  </a:txBody>
                  <a:tcPr marL="142558" marR="142558" marT="37010" marB="3701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ooney Loons" pitchFamily="50" charset="0"/>
                      </a:endParaRPr>
                    </a:p>
                  </a:txBody>
                  <a:tcPr marL="142558" marR="142558" marT="37010" marB="3701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136"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ooney Loons" pitchFamily="50" charset="0"/>
                        </a:rPr>
                        <a:t>Calculs</a:t>
                      </a:r>
                    </a:p>
                  </a:txBody>
                  <a:tcPr marL="142558" marR="142558" marT="37010" marB="3701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ooney Loons" pitchFamily="50" charset="0"/>
                        </a:rPr>
                        <a:t>Renforcer calculs </a:t>
                      </a:r>
                      <a:r>
                        <a:rPr lang="fr-FR" sz="13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ooney Loons" pitchFamily="50" charset="0"/>
                        </a:rPr>
                        <a:t>add</a:t>
                      </a:r>
                      <a:r>
                        <a:rPr lang="fr-FR" sz="13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ooney Loons" pitchFamily="50" charset="0"/>
                        </a:rPr>
                        <a:t> et </a:t>
                      </a:r>
                      <a:r>
                        <a:rPr lang="fr-FR" sz="13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ooney Loons" pitchFamily="50" charset="0"/>
                        </a:rPr>
                        <a:t>soust</a:t>
                      </a:r>
                      <a:r>
                        <a:rPr lang="fr-FR" sz="13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ooney Loons" pitchFamily="50" charset="0"/>
                        </a:rPr>
                        <a:t> en colonnes</a:t>
                      </a:r>
                    </a:p>
                    <a:p>
                      <a:r>
                        <a:rPr lang="fr-FR" sz="13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ooney Loons" pitchFamily="50" charset="0"/>
                        </a:rPr>
                        <a:t>Approprier multi et division</a:t>
                      </a:r>
                    </a:p>
                  </a:txBody>
                  <a:tcPr marL="142558" marR="142558" marT="37010" marB="3701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ooney Loons" pitchFamily="50" charset="0"/>
                      </a:endParaRPr>
                    </a:p>
                  </a:txBody>
                  <a:tcPr marL="142558" marR="142558" marT="37010" marB="3701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1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3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Tooney Loons" pitchFamily="50" charset="0"/>
                          <a:ea typeface="+mn-ea"/>
                          <a:cs typeface="+mn-cs"/>
                        </a:rPr>
                        <a:t>Résol</a:t>
                      </a:r>
                      <a:r>
                        <a:rPr kumimoji="0" lang="fr-FR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Tooney Loons" pitchFamily="50" charset="0"/>
                          <a:ea typeface="+mn-ea"/>
                          <a:cs typeface="+mn-cs"/>
                        </a:rPr>
                        <a:t>° de pb</a:t>
                      </a:r>
                    </a:p>
                  </a:txBody>
                  <a:tcPr marL="142558" marR="142558" marT="37010" marB="3701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ooney Loons" pitchFamily="50" charset="0"/>
                        </a:rPr>
                        <a:t>Ceintures de pbs</a:t>
                      </a:r>
                    </a:p>
                  </a:txBody>
                  <a:tcPr marL="142558" marR="142558" marT="37010" marB="3701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ooney Loons" pitchFamily="50" charset="0"/>
                      </a:endParaRPr>
                    </a:p>
                  </a:txBody>
                  <a:tcPr marL="142558" marR="142558" marT="37010" marB="3701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3764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Arrondir un rectangle à un seul coin 4">
            <a:extLst>
              <a:ext uri="{FF2B5EF4-FFF2-40B4-BE49-F238E27FC236}">
                <a16:creationId xmlns:a16="http://schemas.microsoft.com/office/drawing/2014/main" id="{E57C1AEA-ECE8-4940-B05F-301BDE5A2735}"/>
              </a:ext>
            </a:extLst>
          </p:cNvPr>
          <p:cNvSpPr/>
          <p:nvPr/>
        </p:nvSpPr>
        <p:spPr>
          <a:xfrm>
            <a:off x="593379" y="159893"/>
            <a:ext cx="9937104" cy="349741"/>
          </a:xfrm>
          <a:prstGeom prst="round1Rect">
            <a:avLst>
              <a:gd name="adj" fmla="val 50000"/>
            </a:avLst>
          </a:prstGeom>
          <a:solidFill>
            <a:srgbClr val="DE1C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86912"/>
            <a:r>
              <a:rPr lang="fr-FR" sz="1943" dirty="0">
                <a:solidFill>
                  <a:prstClr val="white"/>
                </a:solidFill>
                <a:latin typeface="Mrs chocolat" pitchFamily="2" charset="0"/>
              </a:rPr>
              <a:t>Projet pédagogique individualisé  -  objectifs et bilans</a:t>
            </a:r>
          </a:p>
        </p:txBody>
      </p:sp>
      <p:sp>
        <p:nvSpPr>
          <p:cNvPr id="20" name="Organigramme : Terminateur 19">
            <a:extLst>
              <a:ext uri="{FF2B5EF4-FFF2-40B4-BE49-F238E27FC236}">
                <a16:creationId xmlns:a16="http://schemas.microsoft.com/office/drawing/2014/main" id="{671E6BF6-FFB8-4D29-8B1F-6490DDA6361C}"/>
              </a:ext>
            </a:extLst>
          </p:cNvPr>
          <p:cNvSpPr/>
          <p:nvPr/>
        </p:nvSpPr>
        <p:spPr>
          <a:xfrm rot="21220667">
            <a:off x="233453" y="150705"/>
            <a:ext cx="836270" cy="377438"/>
          </a:xfrm>
          <a:prstGeom prst="flowChartTerminator">
            <a:avLst/>
          </a:prstGeom>
          <a:solidFill>
            <a:schemeClr val="bg1"/>
          </a:solidFill>
          <a:ln>
            <a:solidFill>
              <a:srgbClr val="DE1C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DE1C3C"/>
                </a:solidFill>
                <a:latin typeface="Asimov" panose="020B0000000000000000" pitchFamily="34" charset="0"/>
              </a:rPr>
              <a:t>ULIS</a:t>
            </a:r>
          </a:p>
        </p:txBody>
      </p:sp>
      <p:sp>
        <p:nvSpPr>
          <p:cNvPr id="21" name="Flèche : pentagone 20">
            <a:extLst>
              <a:ext uri="{FF2B5EF4-FFF2-40B4-BE49-F238E27FC236}">
                <a16:creationId xmlns:a16="http://schemas.microsoft.com/office/drawing/2014/main" id="{99EA71F0-11FF-4F12-9CE2-4CFFA68610F1}"/>
              </a:ext>
            </a:extLst>
          </p:cNvPr>
          <p:cNvSpPr/>
          <p:nvPr/>
        </p:nvSpPr>
        <p:spPr>
          <a:xfrm>
            <a:off x="5776178" y="575067"/>
            <a:ext cx="4700421" cy="316295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b="1" dirty="0">
                <a:latin typeface="bkobiii" panose="02000603000000000000" pitchFamily="2" charset="0"/>
                <a:ea typeface="bkobiii" panose="02000603000000000000" pitchFamily="2" charset="0"/>
              </a:rPr>
              <a:t>Au sein de la classe de référence</a:t>
            </a:r>
          </a:p>
        </p:txBody>
      </p:sp>
      <p:sp>
        <p:nvSpPr>
          <p:cNvPr id="22" name="Flèche : pentagone 21">
            <a:extLst>
              <a:ext uri="{FF2B5EF4-FFF2-40B4-BE49-F238E27FC236}">
                <a16:creationId xmlns:a16="http://schemas.microsoft.com/office/drawing/2014/main" id="{D8246312-2574-46C5-8212-2F371DB2AA18}"/>
              </a:ext>
            </a:extLst>
          </p:cNvPr>
          <p:cNvSpPr/>
          <p:nvPr/>
        </p:nvSpPr>
        <p:spPr>
          <a:xfrm>
            <a:off x="7794178" y="3023192"/>
            <a:ext cx="2682421" cy="316295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b="1" dirty="0">
                <a:latin typeface="bkobiii" panose="02000603000000000000" pitchFamily="2" charset="0"/>
                <a:ea typeface="bkobiii" panose="02000603000000000000" pitchFamily="2" charset="0"/>
              </a:rPr>
              <a:t>langage</a:t>
            </a:r>
          </a:p>
        </p:txBody>
      </p:sp>
      <p:graphicFrame>
        <p:nvGraphicFramePr>
          <p:cNvPr id="25" name="Tableau 24">
            <a:extLst>
              <a:ext uri="{FF2B5EF4-FFF2-40B4-BE49-F238E27FC236}">
                <a16:creationId xmlns:a16="http://schemas.microsoft.com/office/drawing/2014/main" id="{F85B9DAA-3102-45E3-AC40-2650350900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2368144"/>
              </p:ext>
            </p:extLst>
          </p:nvPr>
        </p:nvGraphicFramePr>
        <p:xfrm>
          <a:off x="215213" y="3419797"/>
          <a:ext cx="10261385" cy="14445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5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6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78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6016"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ooney Loons" pitchFamily="50" charset="0"/>
                        </a:rPr>
                        <a:t>Lire</a:t>
                      </a:r>
                    </a:p>
                  </a:txBody>
                  <a:tcPr marL="142558" marR="142558" marT="37010" marB="3701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ooney Loons" pitchFamily="50" charset="0"/>
                        </a:rPr>
                        <a:t>Lire et comprendre un texte long</a:t>
                      </a:r>
                      <a:endParaRPr lang="fr-FR" sz="1300" b="1" dirty="0">
                        <a:solidFill>
                          <a:srgbClr val="FFC000"/>
                        </a:solidFill>
                        <a:latin typeface="Tooney Loons" pitchFamily="50" charset="0"/>
                      </a:endParaRPr>
                    </a:p>
                  </a:txBody>
                  <a:tcPr marL="142558" marR="142558" marT="37010" marB="3701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ooney Loons" pitchFamily="50" charset="0"/>
                      </a:endParaRPr>
                    </a:p>
                  </a:txBody>
                  <a:tcPr marL="142558" marR="142558" marT="37010" marB="3701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193"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ooney Loons" pitchFamily="50" charset="0"/>
                        </a:rPr>
                        <a:t>Dire</a:t>
                      </a:r>
                    </a:p>
                  </a:txBody>
                  <a:tcPr marL="142558" marR="142558" marT="37010" marB="3701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ooney Loons" pitchFamily="50" charset="0"/>
                        </a:rPr>
                        <a:t>Programmation de poésies du CM2</a:t>
                      </a:r>
                    </a:p>
                  </a:txBody>
                  <a:tcPr marL="142558" marR="142558" marT="37010" marB="3701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ooney Loons" pitchFamily="50" charset="0"/>
                      </a:endParaRPr>
                    </a:p>
                  </a:txBody>
                  <a:tcPr marL="142558" marR="142558" marT="37010" marB="3701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83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Tooney Loons" pitchFamily="50" charset="0"/>
                          <a:ea typeface="+mn-ea"/>
                          <a:cs typeface="+mn-cs"/>
                        </a:rPr>
                        <a:t>Ecrire</a:t>
                      </a:r>
                    </a:p>
                  </a:txBody>
                  <a:tcPr marL="142558" marR="142558" marT="37010" marB="3701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ooney Loons" pitchFamily="50" charset="0"/>
                        </a:rPr>
                        <a:t>Étude de la langue : programmation du CM2 pour l’orthographe, la grammaire et le </a:t>
                      </a:r>
                      <a:r>
                        <a:rPr lang="fr-FR" sz="13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ooney Loons" pitchFamily="50" charset="0"/>
                        </a:rPr>
                        <a:t>voc</a:t>
                      </a:r>
                      <a:endParaRPr lang="fr-FR" sz="13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ooney Loons" pitchFamily="50" charset="0"/>
                      </a:endParaRPr>
                    </a:p>
                  </a:txBody>
                  <a:tcPr marL="142558" marR="142558" marT="37010" marB="3701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ooney Loons" pitchFamily="50" charset="0"/>
                      </a:endParaRPr>
                    </a:p>
                  </a:txBody>
                  <a:tcPr marL="142558" marR="142558" marT="37010" marB="3701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Flèche : pentagone 8">
            <a:extLst>
              <a:ext uri="{FF2B5EF4-FFF2-40B4-BE49-F238E27FC236}">
                <a16:creationId xmlns:a16="http://schemas.microsoft.com/office/drawing/2014/main" id="{97E608FB-1838-4C09-BEC4-B9B1B4E33F4A}"/>
              </a:ext>
            </a:extLst>
          </p:cNvPr>
          <p:cNvSpPr/>
          <p:nvPr/>
        </p:nvSpPr>
        <p:spPr>
          <a:xfrm>
            <a:off x="5776176" y="1018793"/>
            <a:ext cx="4700421" cy="316295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b="1" dirty="0">
                <a:latin typeface="bkobiii" panose="02000603000000000000" pitchFamily="2" charset="0"/>
                <a:ea typeface="bkobiii" panose="02000603000000000000" pitchFamily="2" charset="0"/>
              </a:rPr>
              <a:t>La formation de la personne et du citoyen</a:t>
            </a: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E73007C2-1D42-4136-B92C-53B95B447A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446612"/>
              </p:ext>
            </p:extLst>
          </p:nvPr>
        </p:nvGraphicFramePr>
        <p:xfrm>
          <a:off x="215212" y="1377762"/>
          <a:ext cx="10261386" cy="1442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42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6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80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533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fr-FR" sz="1500" b="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lways In My Heart" panose="02000603000000000000" pitchFamily="2" charset="0"/>
                          <a:ea typeface="Always In My Heart" panose="02000603000000000000" pitchFamily="2" charset="0"/>
                        </a:rPr>
                        <a:t>Sous domaines</a:t>
                      </a:r>
                    </a:p>
                  </a:txBody>
                  <a:tcPr marL="142558" marR="142558" marT="37010" marB="3701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8C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fr-FR" sz="1500" b="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lways In My Heart" panose="02000603000000000000" pitchFamily="2" charset="0"/>
                          <a:ea typeface="Always In My Heart" panose="02000603000000000000" pitchFamily="2" charset="0"/>
                        </a:rPr>
                        <a:t>Besoins, objectifs visés / Moyens</a:t>
                      </a:r>
                      <a:r>
                        <a:rPr lang="fr-FR" sz="1500" b="0" baseline="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lways In My Heart" panose="02000603000000000000" pitchFamily="2" charset="0"/>
                          <a:ea typeface="Always In My Heart" panose="02000603000000000000" pitchFamily="2" charset="0"/>
                        </a:rPr>
                        <a:t> adaptations</a:t>
                      </a:r>
                      <a:endParaRPr lang="fr-FR" sz="1500" b="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lways In My Heart" panose="02000603000000000000" pitchFamily="2" charset="0"/>
                        <a:ea typeface="Always In My Heart" panose="02000603000000000000" pitchFamily="2" charset="0"/>
                      </a:endParaRPr>
                    </a:p>
                  </a:txBody>
                  <a:tcPr marL="142558" marR="142558" marT="37010" marB="3701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8C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fr-FR" sz="1500" b="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lways In My Heart" panose="02000603000000000000" pitchFamily="2" charset="0"/>
                          <a:ea typeface="Always In My Heart" panose="02000603000000000000" pitchFamily="2" charset="0"/>
                        </a:rPr>
                        <a:t>Bilans</a:t>
                      </a:r>
                      <a:r>
                        <a:rPr lang="fr-FR" sz="1500" b="0" baseline="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lways In My Heart" panose="02000603000000000000" pitchFamily="2" charset="0"/>
                          <a:ea typeface="Always In My Heart" panose="02000603000000000000" pitchFamily="2" charset="0"/>
                        </a:rPr>
                        <a:t> remédiations, évolutions</a:t>
                      </a:r>
                      <a:endParaRPr lang="fr-FR" sz="1500" b="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lways In My Heart" panose="02000603000000000000" pitchFamily="2" charset="0"/>
                        <a:ea typeface="Always In My Heart" panose="02000603000000000000" pitchFamily="2" charset="0"/>
                      </a:endParaRPr>
                    </a:p>
                  </a:txBody>
                  <a:tcPr marL="142558" marR="142558" marT="37010" marB="3701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8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0104">
                <a:tc>
                  <a:txBody>
                    <a:bodyPr/>
                    <a:lstStyle/>
                    <a:p>
                      <a:r>
                        <a:rPr lang="fr-FR" sz="13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ooney Loons" pitchFamily="50" charset="0"/>
                        </a:rPr>
                        <a:t>Autonomie</a:t>
                      </a:r>
                    </a:p>
                  </a:txBody>
                  <a:tcPr marL="142558" marR="142558" marT="37010" marB="3701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3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ooney Loons" pitchFamily="50" charset="0"/>
                        </a:rPr>
                        <a:t>Gestion du matériel</a:t>
                      </a:r>
                      <a:endParaRPr lang="fr-FR" sz="1300" b="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ooney Loons" pitchFamily="50" charset="0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300" b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ooney Loons" pitchFamily="50" charset="0"/>
                        </a:rPr>
                        <a:t>Entrer rapidement </a:t>
                      </a:r>
                      <a:r>
                        <a:rPr lang="fr-FR" sz="1300" b="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ooney Loons" pitchFamily="50" charset="0"/>
                        </a:rPr>
                        <a:t>ds</a:t>
                      </a:r>
                      <a:r>
                        <a:rPr lang="fr-FR" sz="1300" b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ooney Loons" pitchFamily="50" charset="0"/>
                        </a:rPr>
                        <a:t> la tâche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300" b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ooney Loons" pitchFamily="50" charset="0"/>
                        </a:rPr>
                        <a:t>S’appuyer sur son AVS, verbaliser ce qui lui est nécessaire</a:t>
                      </a:r>
                    </a:p>
                  </a:txBody>
                  <a:tcPr marL="142558" marR="142558" marT="37010" marB="3701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3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ooney Loons" pitchFamily="50" charset="0"/>
                        <a:ea typeface="+mn-ea"/>
                        <a:cs typeface="+mn-cs"/>
                      </a:endParaRPr>
                    </a:p>
                  </a:txBody>
                  <a:tcPr marL="142558" marR="142558" marT="37010" marB="3701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674">
                <a:tc>
                  <a:txBody>
                    <a:bodyPr/>
                    <a:lstStyle/>
                    <a:p>
                      <a:r>
                        <a:rPr lang="fr-FR" sz="13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ooney Loons" pitchFamily="50" charset="0"/>
                        </a:rPr>
                        <a:t>Attention / mémoire</a:t>
                      </a:r>
                    </a:p>
                  </a:txBody>
                  <a:tcPr marL="142558" marR="142558" marT="37010" marB="3701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3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ooney Loons" pitchFamily="50" charset="0"/>
                        </a:rPr>
                        <a:t>Gestion des cartes pause pour maitriser les pertes d’attention</a:t>
                      </a:r>
                    </a:p>
                  </a:txBody>
                  <a:tcPr marL="142558" marR="142558" marT="37010" marB="3701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3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ooney Loons" pitchFamily="50" charset="0"/>
                      </a:endParaRPr>
                    </a:p>
                  </a:txBody>
                  <a:tcPr marL="142558" marR="142558" marT="37010" marB="3701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509414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20375</TotalTime>
  <Words>1752</Words>
  <Application>Microsoft Office PowerPoint</Application>
  <PresentationFormat>Personnalisé</PresentationFormat>
  <Paragraphs>346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22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9</vt:i4>
      </vt:variant>
    </vt:vector>
  </HeadingPairs>
  <TitlesOfParts>
    <vt:vector size="33" baseType="lpstr">
      <vt:lpstr>Agent Orange</vt:lpstr>
      <vt:lpstr>Always In My Heart</vt:lpstr>
      <vt:lpstr>Annie Use Your Telescope</vt:lpstr>
      <vt:lpstr>Arial</vt:lpstr>
      <vt:lpstr>Asimov</vt:lpstr>
      <vt:lpstr>bkobiii</vt:lpstr>
      <vt:lpstr>Calibri</vt:lpstr>
      <vt:lpstr>Cursive Dumont maternelle</vt:lpstr>
      <vt:lpstr>Fineliner Script</vt:lpstr>
      <vt:lpstr>KG Love Somebody</vt:lpstr>
      <vt:lpstr>Kidprint</vt:lpstr>
      <vt:lpstr>Kristen ITC</vt:lpstr>
      <vt:lpstr>Love Is A Many Complicated Thin</vt:lpstr>
      <vt:lpstr>Martina</vt:lpstr>
      <vt:lpstr>Mrs chocolat</vt:lpstr>
      <vt:lpstr>Nothing You Could Say</vt:lpstr>
      <vt:lpstr>Script cole</vt:lpstr>
      <vt:lpstr>Symbol</vt:lpstr>
      <vt:lpstr>Times New Roman</vt:lpstr>
      <vt:lpstr>Toledo</vt:lpstr>
      <vt:lpstr>Tooney Loons</vt:lpstr>
      <vt:lpstr>Wingdings</vt:lpstr>
      <vt:lpstr>Thème Office</vt:lpstr>
      <vt:lpstr>1_Thème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delphine</dc:creator>
  <cp:lastModifiedBy>delphine</cp:lastModifiedBy>
  <cp:revision>317</cp:revision>
  <cp:lastPrinted>2016-11-08T05:38:12Z</cp:lastPrinted>
  <dcterms:created xsi:type="dcterms:W3CDTF">2014-10-04T11:57:29Z</dcterms:created>
  <dcterms:modified xsi:type="dcterms:W3CDTF">2018-10-29T09:05:46Z</dcterms:modified>
</cp:coreProperties>
</file>