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7345363" cy="10440988"/>
  <p:notesSz cx="6858000" cy="9144000"/>
  <p:defaultTextStyle>
    <a:defPPr>
      <a:defRPr lang="fr-FR"/>
    </a:defPPr>
    <a:lvl1pPr marL="0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8178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6356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4533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2711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0889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9067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57245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65422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289">
          <p15:clr>
            <a:srgbClr val="A4A3A4"/>
          </p15:clr>
        </p15:guide>
        <p15:guide id="2" pos="231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06" y="2484"/>
      </p:cViewPr>
      <p:guideLst>
        <p:guide orient="horz" pos="3289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0" d="100"/>
          <a:sy n="40" d="100"/>
        </p:scale>
        <p:origin x="2290" y="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F4A64-3D82-4D2A-A6D5-8E30991BA1CB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685800"/>
            <a:ext cx="241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7F513-6FD7-46E6-BBDA-4F212BBAB3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797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0902" y="3243476"/>
            <a:ext cx="6243559" cy="223804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1805" y="5916560"/>
            <a:ext cx="514175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8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4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0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9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5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602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09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94040" y="558304"/>
            <a:ext cx="1239531" cy="1187662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5452" y="558304"/>
            <a:ext cx="3596168" cy="118766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183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39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0233" y="6709302"/>
            <a:ext cx="6243559" cy="207369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0233" y="4425338"/>
            <a:ext cx="6243559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8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63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4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27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08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90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72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5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662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5451" y="3248308"/>
            <a:ext cx="2417849" cy="91866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15723" y="3248308"/>
            <a:ext cx="2417849" cy="91866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94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68" y="418123"/>
            <a:ext cx="6610827" cy="174016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69" y="2337138"/>
            <a:ext cx="3245478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78" indent="0">
              <a:buNone/>
              <a:defRPr sz="2200" b="1"/>
            </a:lvl2pPr>
            <a:lvl3pPr marL="1016356" indent="0">
              <a:buNone/>
              <a:defRPr sz="2000" b="1"/>
            </a:lvl3pPr>
            <a:lvl4pPr marL="1524533" indent="0">
              <a:buNone/>
              <a:defRPr sz="1800" b="1"/>
            </a:lvl4pPr>
            <a:lvl5pPr marL="2032711" indent="0">
              <a:buNone/>
              <a:defRPr sz="1800" b="1"/>
            </a:lvl5pPr>
            <a:lvl6pPr marL="2540889" indent="0">
              <a:buNone/>
              <a:defRPr sz="1800" b="1"/>
            </a:lvl6pPr>
            <a:lvl7pPr marL="3049067" indent="0">
              <a:buNone/>
              <a:defRPr sz="1800" b="1"/>
            </a:lvl7pPr>
            <a:lvl8pPr marL="3557245" indent="0">
              <a:buNone/>
              <a:defRPr sz="1800" b="1"/>
            </a:lvl8pPr>
            <a:lvl9pPr marL="4065422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7269" y="3311146"/>
            <a:ext cx="3245478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31343" y="2337138"/>
            <a:ext cx="3246752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78" indent="0">
              <a:buNone/>
              <a:defRPr sz="2200" b="1"/>
            </a:lvl2pPr>
            <a:lvl3pPr marL="1016356" indent="0">
              <a:buNone/>
              <a:defRPr sz="2000" b="1"/>
            </a:lvl3pPr>
            <a:lvl4pPr marL="1524533" indent="0">
              <a:buNone/>
              <a:defRPr sz="1800" b="1"/>
            </a:lvl4pPr>
            <a:lvl5pPr marL="2032711" indent="0">
              <a:buNone/>
              <a:defRPr sz="1800" b="1"/>
            </a:lvl5pPr>
            <a:lvl6pPr marL="2540889" indent="0">
              <a:buNone/>
              <a:defRPr sz="1800" b="1"/>
            </a:lvl6pPr>
            <a:lvl7pPr marL="3049067" indent="0">
              <a:buNone/>
              <a:defRPr sz="1800" b="1"/>
            </a:lvl7pPr>
            <a:lvl8pPr marL="3557245" indent="0">
              <a:buNone/>
              <a:defRPr sz="1800" b="1"/>
            </a:lvl8pPr>
            <a:lvl9pPr marL="4065422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31343" y="3311146"/>
            <a:ext cx="3246752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84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02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2832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69" y="415707"/>
            <a:ext cx="2416574" cy="1769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71833" y="415707"/>
            <a:ext cx="4106262" cy="891109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7269" y="2184874"/>
            <a:ext cx="2416574" cy="7141927"/>
          </a:xfrm>
        </p:spPr>
        <p:txBody>
          <a:bodyPr/>
          <a:lstStyle>
            <a:lvl1pPr marL="0" indent="0">
              <a:buNone/>
              <a:defRPr sz="1600"/>
            </a:lvl1pPr>
            <a:lvl2pPr marL="508178" indent="0">
              <a:buNone/>
              <a:defRPr sz="1300"/>
            </a:lvl2pPr>
            <a:lvl3pPr marL="1016356" indent="0">
              <a:buNone/>
              <a:defRPr sz="1100"/>
            </a:lvl3pPr>
            <a:lvl4pPr marL="1524533" indent="0">
              <a:buNone/>
              <a:defRPr sz="1000"/>
            </a:lvl4pPr>
            <a:lvl5pPr marL="2032711" indent="0">
              <a:buNone/>
              <a:defRPr sz="1000"/>
            </a:lvl5pPr>
            <a:lvl6pPr marL="2540889" indent="0">
              <a:buNone/>
              <a:defRPr sz="1000"/>
            </a:lvl6pPr>
            <a:lvl7pPr marL="3049067" indent="0">
              <a:buNone/>
              <a:defRPr sz="1000"/>
            </a:lvl7pPr>
            <a:lvl8pPr marL="3557245" indent="0">
              <a:buNone/>
              <a:defRPr sz="1000"/>
            </a:lvl8pPr>
            <a:lvl9pPr marL="406542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7020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9742" y="7308692"/>
            <a:ext cx="4407218" cy="86283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39742" y="932921"/>
            <a:ext cx="4407218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08178" indent="0">
              <a:buNone/>
              <a:defRPr sz="3100"/>
            </a:lvl2pPr>
            <a:lvl3pPr marL="1016356" indent="0">
              <a:buNone/>
              <a:defRPr sz="2700"/>
            </a:lvl3pPr>
            <a:lvl4pPr marL="1524533" indent="0">
              <a:buNone/>
              <a:defRPr sz="2200"/>
            </a:lvl4pPr>
            <a:lvl5pPr marL="2032711" indent="0">
              <a:buNone/>
              <a:defRPr sz="2200"/>
            </a:lvl5pPr>
            <a:lvl6pPr marL="2540889" indent="0">
              <a:buNone/>
              <a:defRPr sz="2200"/>
            </a:lvl6pPr>
            <a:lvl7pPr marL="3049067" indent="0">
              <a:buNone/>
              <a:defRPr sz="2200"/>
            </a:lvl7pPr>
            <a:lvl8pPr marL="3557245" indent="0">
              <a:buNone/>
              <a:defRPr sz="2200"/>
            </a:lvl8pPr>
            <a:lvl9pPr marL="4065422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39742" y="8171525"/>
            <a:ext cx="4407218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08178" indent="0">
              <a:buNone/>
              <a:defRPr sz="1300"/>
            </a:lvl2pPr>
            <a:lvl3pPr marL="1016356" indent="0">
              <a:buNone/>
              <a:defRPr sz="1100"/>
            </a:lvl3pPr>
            <a:lvl4pPr marL="1524533" indent="0">
              <a:buNone/>
              <a:defRPr sz="1000"/>
            </a:lvl4pPr>
            <a:lvl5pPr marL="2032711" indent="0">
              <a:buNone/>
              <a:defRPr sz="1000"/>
            </a:lvl5pPr>
            <a:lvl6pPr marL="2540889" indent="0">
              <a:buNone/>
              <a:defRPr sz="1000"/>
            </a:lvl6pPr>
            <a:lvl7pPr marL="3049067" indent="0">
              <a:buNone/>
              <a:defRPr sz="1000"/>
            </a:lvl7pPr>
            <a:lvl8pPr marL="3557245" indent="0">
              <a:buNone/>
              <a:defRPr sz="1000"/>
            </a:lvl8pPr>
            <a:lvl9pPr marL="406542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981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7268" y="418123"/>
            <a:ext cx="6610827" cy="1740165"/>
          </a:xfrm>
          <a:prstGeom prst="rect">
            <a:avLst/>
          </a:prstGeom>
        </p:spPr>
        <p:txBody>
          <a:bodyPr vert="horz" lIns="101636" tIns="50818" rIns="101636" bIns="50818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68" y="2436232"/>
            <a:ext cx="6610827" cy="6890569"/>
          </a:xfrm>
          <a:prstGeom prst="rect">
            <a:avLst/>
          </a:prstGeom>
        </p:spPr>
        <p:txBody>
          <a:bodyPr vert="horz" lIns="101636" tIns="50818" rIns="101636" bIns="50818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7268" y="9677250"/>
            <a:ext cx="1713918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2741C-D957-403A-9F51-84359728765F}" type="datetimeFigureOut">
              <a:rPr lang="fr-FR" smtClean="0"/>
              <a:t>31/10/2015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9666" y="9677250"/>
            <a:ext cx="2326032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64177" y="9677250"/>
            <a:ext cx="1713918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27C51-6870-4F28-BEA0-15BD898A69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9386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6356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133" indent="-381133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5789" indent="-317611" algn="l" defTabSz="1016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0445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8622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800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4978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3156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1334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9511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178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356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533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2711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0889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067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245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5422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microsoft.com/office/2007/relationships/hdphoto" Target="../media/hdphoto2.wdp"/><Relationship Id="rId10" Type="http://schemas.microsoft.com/office/2007/relationships/hdphoto" Target="../media/hdphoto3.wdp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à coins arrondis 29"/>
          <p:cNvSpPr/>
          <p:nvPr/>
        </p:nvSpPr>
        <p:spPr>
          <a:xfrm>
            <a:off x="144289" y="3636318"/>
            <a:ext cx="7056784" cy="1757798"/>
          </a:xfrm>
          <a:prstGeom prst="roundRect">
            <a:avLst>
              <a:gd name="adj" fmla="val 17426"/>
            </a:avLst>
          </a:prstGeom>
          <a:solidFill>
            <a:schemeClr val="bg1"/>
          </a:solidFill>
          <a:ln w="57150" cap="rnd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à coins arrondis 24"/>
          <p:cNvSpPr/>
          <p:nvPr/>
        </p:nvSpPr>
        <p:spPr>
          <a:xfrm>
            <a:off x="144289" y="5652542"/>
            <a:ext cx="7056784" cy="4608512"/>
          </a:xfrm>
          <a:prstGeom prst="roundRect">
            <a:avLst>
              <a:gd name="adj" fmla="val 5212"/>
            </a:avLst>
          </a:prstGeom>
          <a:solidFill>
            <a:schemeClr val="bg1"/>
          </a:solidFill>
          <a:ln w="57150" cap="rnd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/>
          <p:cNvSpPr/>
          <p:nvPr/>
        </p:nvSpPr>
        <p:spPr>
          <a:xfrm>
            <a:off x="360312" y="9239810"/>
            <a:ext cx="1764019" cy="73321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Rectangle à coins arrondis 21"/>
          <p:cNvSpPr/>
          <p:nvPr/>
        </p:nvSpPr>
        <p:spPr>
          <a:xfrm>
            <a:off x="144289" y="1759288"/>
            <a:ext cx="7056784" cy="1632820"/>
          </a:xfrm>
          <a:prstGeom prst="roundRect">
            <a:avLst>
              <a:gd name="adj" fmla="val 17426"/>
            </a:avLst>
          </a:prstGeom>
          <a:solidFill>
            <a:schemeClr val="bg1"/>
          </a:solidFill>
          <a:ln w="57150" cap="rnd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2304529" y="167740"/>
            <a:ext cx="4896543" cy="1308338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ZoneTexte 67"/>
          <p:cNvSpPr txBox="1"/>
          <p:nvPr/>
        </p:nvSpPr>
        <p:spPr>
          <a:xfrm>
            <a:off x="851755" y="5940574"/>
            <a:ext cx="197313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Mrs Chocolat" pitchFamily="2" charset="0"/>
                <a:ea typeface="Georgia Belle" panose="02000603000000000000" pitchFamily="2" charset="0"/>
              </a:rPr>
              <a:t>Nom de l’élève </a:t>
            </a:r>
            <a:r>
              <a:rPr lang="fr-FR" sz="1600" dirty="0" smtClean="0">
                <a:latin typeface="Mrs Chocolat" pitchFamily="2" charset="0"/>
              </a:rPr>
              <a:t>:</a:t>
            </a:r>
            <a:r>
              <a:rPr lang="fr-FR" sz="1400" dirty="0" smtClean="0">
                <a:latin typeface="Mrs Chocolat" pitchFamily="2" charset="0"/>
              </a:rPr>
              <a:t>	              </a:t>
            </a:r>
          </a:p>
          <a:p>
            <a:r>
              <a:rPr lang="fr-FR" sz="1600" dirty="0" smtClean="0">
                <a:latin typeface="Mrs Chocolat" pitchFamily="2" charset="0"/>
                <a:ea typeface="Georgia Belle" panose="02000603000000000000" pitchFamily="2" charset="0"/>
              </a:rPr>
              <a:t>Prénom</a:t>
            </a:r>
            <a:r>
              <a:rPr lang="fr-FR" sz="1600" dirty="0" smtClean="0">
                <a:latin typeface="Mrs Chocolat" pitchFamily="2" charset="0"/>
              </a:rPr>
              <a:t> : </a:t>
            </a:r>
            <a:r>
              <a:rPr lang="fr-FR" sz="1400" dirty="0" smtClean="0">
                <a:latin typeface="Mrs Chocolat" pitchFamily="2" charset="0"/>
              </a:rPr>
              <a:t>	</a:t>
            </a:r>
            <a:endParaRPr lang="fr-FR" sz="1400" dirty="0">
              <a:latin typeface="Mrs Chocolat" pitchFamily="2" charset="0"/>
            </a:endParaRPr>
          </a:p>
        </p:txBody>
      </p:sp>
      <p:graphicFrame>
        <p:nvGraphicFramePr>
          <p:cNvPr id="71" name="Tableau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198264"/>
              </p:ext>
            </p:extLst>
          </p:nvPr>
        </p:nvGraphicFramePr>
        <p:xfrm>
          <a:off x="576336" y="6876678"/>
          <a:ext cx="6192689" cy="2088232"/>
        </p:xfrm>
        <a:graphic>
          <a:graphicData uri="http://schemas.openxmlformats.org/drawingml/2006/table">
            <a:tbl>
              <a:tblPr/>
              <a:tblGrid>
                <a:gridCol w="4896545"/>
                <a:gridCol w="1296144"/>
              </a:tblGrid>
              <a:tr h="4089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400" b="0" kern="1400" dirty="0" smtClean="0"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  <a:ea typeface="Georgia Belle" panose="02000603000000000000" pitchFamily="2" charset="0"/>
                        </a:rPr>
                        <a:t>Appréciation</a:t>
                      </a:r>
                      <a:r>
                        <a:rPr lang="fr-FR" sz="1400" b="0" kern="1400" baseline="0" dirty="0" smtClean="0"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  <a:ea typeface="Georgia Belle" panose="02000603000000000000" pitchFamily="2" charset="0"/>
                        </a:rPr>
                        <a:t> de l’enseignante</a:t>
                      </a:r>
                      <a:endParaRPr lang="fr-FR" sz="1400" b="0" kern="1400" dirty="0">
                        <a:solidFill>
                          <a:srgbClr val="000000"/>
                        </a:solidFill>
                        <a:effectLst/>
                        <a:latin typeface="Mrs Chocolat" pitchFamily="2" charset="0"/>
                        <a:ea typeface="Georgia Belle" panose="02000603000000000000" pitchFamily="2" charset="0"/>
                      </a:endParaRPr>
                    </a:p>
                  </a:txBody>
                  <a:tcPr marL="66531" marR="66531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kern="1400" smtClean="0"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  <a:ea typeface="Georgia Belle" panose="02000603000000000000" pitchFamily="2" charset="0"/>
                        </a:rPr>
                        <a:t>Signature</a:t>
                      </a:r>
                      <a:r>
                        <a:rPr lang="fr-FR" sz="1100" kern="1400" baseline="0" smtClean="0"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  <a:ea typeface="Georgia Belle" panose="02000603000000000000" pitchFamily="2" charset="0"/>
                        </a:rPr>
                        <a:t> des parents</a:t>
                      </a:r>
                      <a:endParaRPr lang="fr-FR" sz="1100" kern="1400" dirty="0">
                        <a:solidFill>
                          <a:srgbClr val="000000"/>
                        </a:solidFill>
                        <a:effectLst/>
                        <a:latin typeface="Mrs Chocolat" pitchFamily="2" charset="0"/>
                        <a:ea typeface="Georgia Belle" panose="02000603000000000000" pitchFamily="2" charset="0"/>
                      </a:endParaRPr>
                    </a:p>
                  </a:txBody>
                  <a:tcPr marL="66531" marR="66531" marT="0" marB="0" anchor="ctr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79246">
                <a:tc>
                  <a:txBody>
                    <a:bodyPr/>
                    <a:lstStyle/>
                    <a:p>
                      <a:pPr marL="85725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100" kern="1400" baseline="0" dirty="0" smtClean="0">
                        <a:solidFill>
                          <a:srgbClr val="000000"/>
                        </a:solidFill>
                        <a:effectLst/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marL="66531" marR="66531" marT="0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6531" marR="66531" marT="0" marB="0">
                    <a:lnL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2" name="Rectangle à coins arrondis 71"/>
          <p:cNvSpPr/>
          <p:nvPr/>
        </p:nvSpPr>
        <p:spPr>
          <a:xfrm>
            <a:off x="576336" y="6876678"/>
            <a:ext cx="6192689" cy="2088232"/>
          </a:xfrm>
          <a:prstGeom prst="roundRect">
            <a:avLst>
              <a:gd name="adj" fmla="val 1082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ZoneTexte 73"/>
          <p:cNvSpPr txBox="1"/>
          <p:nvPr/>
        </p:nvSpPr>
        <p:spPr>
          <a:xfrm>
            <a:off x="320923" y="4881940"/>
            <a:ext cx="5007942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Mrs Chocolat" pitchFamily="2" charset="0"/>
                <a:ea typeface="Georgia Belle" panose="02000603000000000000" pitchFamily="2" charset="0"/>
              </a:rPr>
              <a:t>Enseignante</a:t>
            </a:r>
            <a:r>
              <a:rPr lang="fr-FR" sz="1600" dirty="0" smtClean="0">
                <a:latin typeface="Mrs Chocolat" pitchFamily="2" charset="0"/>
              </a:rPr>
              <a:t> </a:t>
            </a:r>
            <a:r>
              <a:rPr lang="fr-FR" sz="1400" dirty="0" smtClean="0">
                <a:latin typeface="Mrs Chocolat" pitchFamily="2" charset="0"/>
              </a:rPr>
              <a:t>: </a:t>
            </a:r>
            <a:r>
              <a:rPr lang="fr-FR" sz="12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</a:t>
            </a:r>
            <a:endParaRPr lang="fr-FR" sz="2400" dirty="0">
              <a:solidFill>
                <a:schemeClr val="bg1">
                  <a:lumMod val="50000"/>
                </a:schemeClr>
              </a:solidFill>
              <a:latin typeface="Mrs Chocolat" pitchFamily="2" charset="0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1440433" y="3009732"/>
            <a:ext cx="40324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600" dirty="0">
                <a:solidFill>
                  <a:prstClr val="black"/>
                </a:solidFill>
                <a:latin typeface="Mrs Chocolat" pitchFamily="2" charset="0"/>
              </a:rPr>
              <a:t>Année </a:t>
            </a:r>
            <a:r>
              <a:rPr lang="fr-FR" sz="1600" dirty="0" smtClean="0">
                <a:solidFill>
                  <a:prstClr val="black"/>
                </a:solidFill>
                <a:latin typeface="Mrs Chocolat" pitchFamily="2" charset="0"/>
              </a:rPr>
              <a:t>scolaire </a:t>
            </a:r>
            <a:r>
              <a:rPr lang="fr-FR" sz="1600" dirty="0" smtClean="0">
                <a:latin typeface="Mrs Chocolat" pitchFamily="2" charset="0"/>
              </a:rPr>
              <a:t>2015-2016</a:t>
            </a:r>
            <a:endParaRPr lang="fr-FR" sz="1600" dirty="0">
              <a:latin typeface="Mrs Chocolat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673" y="3841892"/>
            <a:ext cx="1320923" cy="1212144"/>
          </a:xfrm>
          <a:prstGeom prst="roundRect">
            <a:avLst>
              <a:gd name="adj" fmla="val 1352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89" y="167740"/>
            <a:ext cx="2262936" cy="1308338"/>
          </a:xfrm>
          <a:prstGeom prst="ellipse">
            <a:avLst/>
          </a:prstGeom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288305" y="3780334"/>
            <a:ext cx="5040560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</a:pPr>
            <a:r>
              <a:rPr lang="fr-FR" sz="1800" dirty="0" smtClean="0">
                <a:solidFill>
                  <a:prstClr val="black"/>
                </a:solidFill>
                <a:latin typeface="Mrs Chocolat" pitchFamily="2" charset="0"/>
              </a:rPr>
              <a:t>Ecole </a:t>
            </a:r>
            <a:r>
              <a:rPr lang="fr-FR" sz="12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</a:t>
            </a:r>
            <a:endParaRPr lang="fr-FR" sz="1800" dirty="0" smtClean="0"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400" dirty="0" smtClean="0">
                <a:solidFill>
                  <a:prstClr val="black"/>
                </a:solidFill>
                <a:latin typeface="Mrs Chocolat" pitchFamily="2" charset="0"/>
              </a:rPr>
              <a:t>Adresse : </a:t>
            </a:r>
            <a:r>
              <a:rPr lang="fr-FR" sz="1100" dirty="0">
                <a:solidFill>
                  <a:prstClr val="black"/>
                </a:solidFill>
                <a:latin typeface="Short Stack" panose="02010500040000000007" pitchFamily="2" charset="0"/>
              </a:rPr>
              <a:t>	</a:t>
            </a: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__________________________________________</a:t>
            </a:r>
            <a:endParaRPr lang="fr-FR" sz="1100" dirty="0" smtClean="0">
              <a:solidFill>
                <a:prstClr val="black"/>
              </a:solidFill>
              <a:latin typeface="Short Stack" panose="02010500040000000007" pitchFamily="2" charset="0"/>
            </a:endParaRPr>
          </a:p>
          <a:p>
            <a:pPr lvl="0">
              <a:lnSpc>
                <a:spcPct val="150000"/>
              </a:lnSpc>
            </a:pP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	__________________________________________</a:t>
            </a:r>
            <a:endParaRPr lang="fr-FR" sz="1400" dirty="0" smtClean="0">
              <a:solidFill>
                <a:schemeClr val="tx1">
                  <a:lumMod val="50000"/>
                  <a:lumOff val="50000"/>
                </a:schemeClr>
              </a:solidFill>
              <a:latin typeface="Mrs Chocolat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60314" y="9239810"/>
            <a:ext cx="17640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Code d’évaluation  </a:t>
            </a:r>
          </a:p>
        </p:txBody>
      </p:sp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462418"/>
              </p:ext>
            </p:extLst>
          </p:nvPr>
        </p:nvGraphicFramePr>
        <p:xfrm>
          <a:off x="2194549" y="9345936"/>
          <a:ext cx="4646485" cy="590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6276"/>
                <a:gridCol w="879065"/>
                <a:gridCol w="1067436"/>
                <a:gridCol w="753484"/>
                <a:gridCol w="1130224"/>
              </a:tblGrid>
              <a:tr h="195014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fr-FR" sz="1200" dirty="0" smtClean="0">
                          <a:latin typeface="KG Second Chances Solid" panose="02000000000000000000" pitchFamily="2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fr-FR" sz="1200" dirty="0" smtClean="0">
                          <a:latin typeface="KG Second Chances Solid" panose="02000000000000000000" pitchFamily="2" charset="0"/>
                        </a:rPr>
                        <a:t>2</a:t>
                      </a:r>
                      <a:endParaRPr lang="fr-FR" sz="1200" dirty="0">
                        <a:latin typeface="KG Second Chances Solid" panose="02000000000000000000" pitchFamily="2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fr-FR" sz="1200" dirty="0" smtClean="0">
                          <a:latin typeface="KG Second Chances Solid" panose="02000000000000000000" pitchFamily="2" charset="0"/>
                        </a:rPr>
                        <a:t>3</a:t>
                      </a:r>
                      <a:endParaRPr lang="fr-FR" sz="1200" dirty="0">
                        <a:latin typeface="KG Second Chances Solid" panose="02000000000000000000" pitchFamily="2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fr-FR" sz="1200" dirty="0" smtClean="0">
                          <a:latin typeface="KG Second Chances Solid" panose="02000000000000000000" pitchFamily="2" charset="0"/>
                        </a:rPr>
                        <a:t>4</a:t>
                      </a:r>
                      <a:endParaRPr lang="fr-FR" sz="1200" dirty="0">
                        <a:latin typeface="KG Second Chances Solid" panose="02000000000000000000" pitchFamily="2" charset="0"/>
                      </a:endParaRPr>
                    </a:p>
                  </a:txBody>
                  <a:tcPr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fr-FR" sz="1200" dirty="0" smtClean="0">
                          <a:latin typeface="KG Second Chances Solid" panose="02000000000000000000" pitchFamily="2" charset="0"/>
                          <a:sym typeface="Wingdings"/>
                        </a:rPr>
                        <a:t></a:t>
                      </a:r>
                      <a:endParaRPr lang="fr-FR" sz="1200" dirty="0">
                        <a:latin typeface="KG Second Chances Solid" panose="02000000000000000000" pitchFamily="2" charset="0"/>
                      </a:endParaRPr>
                    </a:p>
                  </a:txBody>
                  <a:tcPr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acquis</a:t>
                      </a:r>
                      <a:endParaRPr lang="fr-FR" sz="900" dirty="0"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À renforcer</a:t>
                      </a:r>
                      <a:endParaRPr lang="fr-FR" sz="900" dirty="0"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En cours d’acquisition</a:t>
                      </a:r>
                      <a:endParaRPr lang="fr-FR" sz="900" dirty="0"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Non acquis</a:t>
                      </a:r>
                      <a:endParaRPr lang="fr-FR" sz="900" dirty="0"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>
                          <a:latin typeface="Short Stack" panose="02010500040000000007" pitchFamily="2" charset="0"/>
                          <a:ea typeface="Georgia Belle" panose="02000603000000000000" pitchFamily="2" charset="0"/>
                        </a:rPr>
                        <a:t>Travaillé mais non évalué</a:t>
                      </a:r>
                      <a:endParaRPr lang="fr-FR" sz="900" dirty="0">
                        <a:latin typeface="Short Stack" panose="02010500040000000007" pitchFamily="2" charset="0"/>
                        <a:ea typeface="Georgia Belle" panose="02000603000000000000" pitchFamily="2" charset="0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" name="Rectangle à coins arrondis 33"/>
          <p:cNvSpPr/>
          <p:nvPr/>
        </p:nvSpPr>
        <p:spPr>
          <a:xfrm>
            <a:off x="2194549" y="9313560"/>
            <a:ext cx="4646484" cy="646330"/>
          </a:xfrm>
          <a:prstGeom prst="roundRect">
            <a:avLst>
              <a:gd name="adj" fmla="val 26073"/>
            </a:avLst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7" b="24794"/>
          <a:stretch/>
        </p:blipFill>
        <p:spPr bwMode="auto">
          <a:xfrm>
            <a:off x="2341734" y="290954"/>
            <a:ext cx="4859338" cy="1061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149" y="2404034"/>
            <a:ext cx="576064" cy="91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678" y="2017713"/>
            <a:ext cx="809078" cy="1115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9">
            <a:grayscl/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4698" y="1548086"/>
            <a:ext cx="1330351" cy="80552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1" name="ZoneTexte 10"/>
          <p:cNvSpPr txBox="1"/>
          <p:nvPr/>
        </p:nvSpPr>
        <p:spPr>
          <a:xfrm rot="21209097">
            <a:off x="5668502" y="1668447"/>
            <a:ext cx="1193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1</a:t>
            </a:r>
            <a:r>
              <a:rPr lang="fr-FR" sz="1400" b="1" baseline="300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er</a:t>
            </a:r>
            <a:r>
              <a:rPr lang="fr-FR" sz="14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 trimestre</a:t>
            </a:r>
            <a:endParaRPr lang="fr-FR" sz="14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2927069" y="5940574"/>
            <a:ext cx="24017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Short Stack" panose="02010500040000000007" pitchFamily="2" charset="0"/>
                <a:ea typeface="Georgia Belle" panose="02000603000000000000" pitchFamily="2" charset="0"/>
              </a:rPr>
              <a:t>_____________</a:t>
            </a:r>
          </a:p>
          <a:p>
            <a:endParaRPr lang="fr-FR" sz="1600" dirty="0">
              <a:latin typeface="Short Stack" panose="02010500040000000007" pitchFamily="2" charset="0"/>
              <a:ea typeface="Georgia Belle" panose="02000603000000000000" pitchFamily="2" charset="0"/>
            </a:endParaRPr>
          </a:p>
          <a:p>
            <a:r>
              <a:rPr lang="fr-FR" sz="1600" dirty="0" smtClean="0">
                <a:latin typeface="Short Stack" panose="02010500040000000007" pitchFamily="2" charset="0"/>
                <a:ea typeface="Georgia Belle" panose="02000603000000000000" pitchFamily="2" charset="0"/>
              </a:rPr>
              <a:t>_____________</a:t>
            </a:r>
            <a:endParaRPr lang="fr-FR" sz="1400" dirty="0">
              <a:latin typeface="Short Stack" panose="02010500040000000007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429" y="1656533"/>
            <a:ext cx="5224462" cy="147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6540" y="6596570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51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à coins arrondis 1"/>
          <p:cNvSpPr/>
          <p:nvPr/>
        </p:nvSpPr>
        <p:spPr>
          <a:xfrm>
            <a:off x="144289" y="126842"/>
            <a:ext cx="7056784" cy="611982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1111490"/>
              </p:ext>
            </p:extLst>
          </p:nvPr>
        </p:nvGraphicFramePr>
        <p:xfrm>
          <a:off x="144288" y="963226"/>
          <a:ext cx="7056785" cy="915380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514558"/>
                <a:gridCol w="1029114"/>
                <a:gridCol w="4937049"/>
                <a:gridCol w="576064"/>
              </a:tblGrid>
              <a:tr h="418337">
                <a:tc rowSpan="2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Dire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Dire un poème ou un court texte (pièce de théâtre) appris par cœur en l’interprétant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Lire un court texte à haute voix (après lect. silenc.) avec aisance (rapidité, fluidité, intonation…) </a:t>
                      </a:r>
                      <a:endParaRPr lang="fr-FR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Trouver dans un texte des réponses à des questions simples</a:t>
                      </a:r>
                      <a:endParaRPr lang="fr-FR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 b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Donner l’idée générale d’un texte lu en choisissant un titre</a:t>
                      </a:r>
                      <a:endParaRPr lang="fr-FR" sz="12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Identifier les personnages principaux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Ecriture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Ecrire lisiblement en cursive minuscule en respectant les normes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Production</a:t>
                      </a:r>
                      <a:r>
                        <a:rPr lang="fr-FR" sz="1200" b="0" baseline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 d’écrits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Produire un texte court et cohérent, libre ou selon un sujet donné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Utiliser des outils pour trouver des mots et éviter les répétitions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Utiliser les majuscules et les signes de ponctuation correctement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Orthographe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Proposer une écriture possible et phonétiquement correcte pour un mot régulier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Copier un texte court  sans faire d’erreurs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Orthographier des mots simples et les mots outils courants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8729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Grammaire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Connaître les caractéristiques d’une phrase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Reconnaître les différents types de phrases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Reconnaître et transformer les deux formes de phrases : affirmative et négative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Identifier le verbe dans une phrase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Identifier les noms dans une phrase et les déterminants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Conjugaison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Reconnaître le temps d’une phrase (passé, présent, futur)</a:t>
                      </a:r>
                      <a:endParaRPr lang="fr-FR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Donner l’infinitif et le groupe d’un verbe </a:t>
                      </a:r>
                      <a:endParaRPr lang="fr-FR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Vocabulaire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 b="0" dirty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Comprendre, mémorise et utilise des familles de mots</a:t>
                      </a:r>
                      <a:endParaRPr lang="fr-FR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 b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Connaître l’ordre alphabétique</a:t>
                      </a:r>
                      <a:endParaRPr lang="fr-FR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337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07950" algn="just">
                        <a:spcAft>
                          <a:spcPts val="0"/>
                        </a:spcAft>
                      </a:pPr>
                      <a:r>
                        <a:rPr lang="fr-FR" sz="1100" b="0" dirty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Ranger des mots dans l’ordre alphabétique</a:t>
                      </a:r>
                      <a:endParaRPr lang="fr-FR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à coins arrondis 9"/>
          <p:cNvSpPr/>
          <p:nvPr/>
        </p:nvSpPr>
        <p:spPr>
          <a:xfrm>
            <a:off x="144289" y="963203"/>
            <a:ext cx="7056784" cy="9153835"/>
          </a:xfrm>
          <a:prstGeom prst="roundRect">
            <a:avLst>
              <a:gd name="adj" fmla="val 916"/>
            </a:avLst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952602" y="78890"/>
            <a:ext cx="424847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b="1" cap="none" spc="0" dirty="0" smtClean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cycle des apprentissages fondamentaux, </a:t>
            </a:r>
            <a:r>
              <a:rPr lang="fr-FR" sz="1800" b="1" dirty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niveau </a:t>
            </a:r>
            <a:r>
              <a:rPr lang="fr-FR" sz="1800" b="1" dirty="0" smtClean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CE1</a:t>
            </a:r>
            <a:endParaRPr lang="fr-FR" sz="1800" b="1" cap="none" spc="0" dirty="0">
              <a:ln w="10541" cmpd="sng">
                <a:solidFill>
                  <a:schemeClr val="bg1">
                    <a:lumMod val="5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rs Chocolat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6" b="26545"/>
          <a:stretch/>
        </p:blipFill>
        <p:spPr bwMode="auto">
          <a:xfrm>
            <a:off x="195255" y="176562"/>
            <a:ext cx="3114675" cy="51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 rot="16200000">
            <a:off x="-2254452" y="5020439"/>
            <a:ext cx="53285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Étude de la langue française</a:t>
            </a:r>
            <a:endParaRPr lang="fr-FR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48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Tableau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2541316"/>
              </p:ext>
            </p:extLst>
          </p:nvPr>
        </p:nvGraphicFramePr>
        <p:xfrm>
          <a:off x="144287" y="900023"/>
          <a:ext cx="7056786" cy="55446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514558"/>
                <a:gridCol w="997612"/>
                <a:gridCol w="4968552"/>
                <a:gridCol w="576064"/>
              </a:tblGrid>
              <a:tr h="369640">
                <a:tc rowSpan="1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Numération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Lire et écrire en chiffre et en lettres les nombres entiers jusqu’à 1000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Produire des suites écrites de nombres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Ranger, encadrer, arrondir et comparer les nombres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Interpréter la valeur des chiffres en fonction de leur position </a:t>
                      </a:r>
                      <a:r>
                        <a:rPr lang="fr-FR" sz="1000" b="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(centaines, dizaines, unités)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Repérer et placer des nombres sur une droite graduée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640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Calcul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Connaitre les compléments à 100, à 1000</a:t>
                      </a:r>
                      <a:endParaRPr lang="fr-FR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Connaître quelques doubles et moitiés</a:t>
                      </a:r>
                      <a:endParaRPr lang="fr-FR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Calculer mentalement des sommes et des différences (nombres &lt;  100)</a:t>
                      </a:r>
                      <a:endParaRPr lang="fr-FR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Calculer une addition ou une soustraction en ligne</a:t>
                      </a:r>
                      <a:endParaRPr lang="fr-FR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Maîtriser la technique de l’addition posée sans retenue</a:t>
                      </a:r>
                      <a:endParaRPr lang="fr-FR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Commencer à connaître la technique de l’addition posée avec retenue</a:t>
                      </a:r>
                      <a:endParaRPr lang="fr-FR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indent="0" algn="ctr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Géométrie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  <a:ea typeface="Times New Roman"/>
                          <a:cs typeface="Times New Roman"/>
                        </a:rPr>
                        <a:t>Mesures</a:t>
                      </a: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Reproduire des figures simples sur un quadrillage</a:t>
                      </a:r>
                      <a:endParaRPr lang="fr-FR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Prolonger un segment</a:t>
                      </a:r>
                      <a:endParaRPr lang="fr-FR" sz="1200" b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Reconnaître quelques figures planes (carré, rectangle, triangle, cercle) et quelques solides (cube et pavé droit)</a:t>
                      </a:r>
                      <a:endParaRPr lang="fr-FR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964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1200" b="0" dirty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effectLst/>
                          <a:latin typeface="Calibri Light"/>
                          <a:ea typeface="Times New Roman"/>
                          <a:cs typeface="Segoe UI"/>
                        </a:rPr>
                        <a:t>Utiliser sa règle pour mesurer en centimètres ou construire un segment</a:t>
                      </a:r>
                      <a:endParaRPr lang="fr-FR" sz="12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7" name="Rectangle à coins arrondis 36"/>
          <p:cNvSpPr/>
          <p:nvPr/>
        </p:nvSpPr>
        <p:spPr>
          <a:xfrm>
            <a:off x="144289" y="900013"/>
            <a:ext cx="7056784" cy="5544617"/>
          </a:xfrm>
          <a:prstGeom prst="roundRect">
            <a:avLst>
              <a:gd name="adj" fmla="val 1321"/>
            </a:avLst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à coins arrondis 22"/>
          <p:cNvSpPr/>
          <p:nvPr/>
        </p:nvSpPr>
        <p:spPr>
          <a:xfrm>
            <a:off x="144289" y="126842"/>
            <a:ext cx="7056784" cy="611982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3458510" y="78890"/>
            <a:ext cx="3742563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fr-FR" b="1" dirty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cycle des apprentissages fondamentaux, </a:t>
            </a:r>
            <a:r>
              <a:rPr lang="fr-FR" sz="1800" b="1" dirty="0">
                <a:ln w="10541" cmpd="sng">
                  <a:solidFill>
                    <a:schemeClr val="bg1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niveau CE1</a:t>
            </a:r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466" b="26545"/>
          <a:stretch/>
        </p:blipFill>
        <p:spPr bwMode="auto">
          <a:xfrm>
            <a:off x="195255" y="176562"/>
            <a:ext cx="3114675" cy="512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" name="ZoneTexte 28"/>
          <p:cNvSpPr txBox="1"/>
          <p:nvPr/>
        </p:nvSpPr>
        <p:spPr>
          <a:xfrm rot="16200000">
            <a:off x="-1038962" y="5231237"/>
            <a:ext cx="2844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mathématiques</a:t>
            </a:r>
            <a:endParaRPr lang="fr-FR" sz="16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rt Stack" panose="02010500040000000007" pitchFamily="2" charset="0"/>
            </a:endParaRPr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268397"/>
              </p:ext>
            </p:extLst>
          </p:nvPr>
        </p:nvGraphicFramePr>
        <p:xfrm>
          <a:off x="144287" y="6732665"/>
          <a:ext cx="7056786" cy="34563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514558"/>
                <a:gridCol w="997612"/>
                <a:gridCol w="4968552"/>
                <a:gridCol w="576064"/>
              </a:tblGrid>
              <a:tr h="46198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200" b="0" kern="1400" dirty="0" smtClean="0">
                          <a:solidFill>
                            <a:srgbClr val="000000"/>
                          </a:solidFill>
                          <a:effectLst/>
                          <a:latin typeface="Mrs Chocolat" pitchFamily="2" charset="0"/>
                        </a:rPr>
                        <a:t>Anglais</a:t>
                      </a:r>
                      <a:endParaRPr lang="fr-FR" sz="1050" b="0" kern="1400" dirty="0">
                        <a:solidFill>
                          <a:srgbClr val="000000"/>
                        </a:solidFill>
                        <a:effectLst/>
                        <a:latin typeface="Mrs Chocolat" pitchFamily="2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Connaître un vocabulaire, des énoncés simples pour communiquer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8991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fr-FR" sz="1200" b="0" kern="1400" dirty="0">
                        <a:solidFill>
                          <a:srgbClr val="000000"/>
                        </a:solidFill>
                        <a:effectLst/>
                        <a:latin typeface="Sassoon Infant Std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fr-FR" sz="1100" b="0" kern="140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Commencer à acquérir une culture anglo-saxonne (alimentation, fête, géographie, chants…)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0772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indent="0" algn="ctr" defTabSz="10163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effectLst/>
                          <a:latin typeface="Mrs Chocolat" pitchFamily="2" charset="0"/>
                        </a:rPr>
                        <a:t>Attitudes scolaires générales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effectLst/>
                        <a:latin typeface="Mrs Chocolat" pitchFamily="2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Arial Unicode MS"/>
                          <a:cs typeface="Calibri"/>
                        </a:rPr>
                        <a:t>Désirer apprendre et manifester de la curiosité.</a:t>
                      </a:r>
                      <a:endParaRPr lang="fr-FR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077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Arial Unicode MS"/>
                          <a:cs typeface="Calibri"/>
                        </a:rPr>
                        <a:t>Ecouter avec attention lorsque quelqu'un parle.</a:t>
                      </a:r>
                      <a:endParaRPr lang="fr-FR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077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Arial Unicode MS"/>
                          <a:cs typeface="Calibri"/>
                        </a:rPr>
                        <a:t>Participer en classe </a:t>
                      </a:r>
                      <a:endParaRPr lang="fr-FR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077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Arial Unicode MS"/>
                          <a:cs typeface="Calibri"/>
                        </a:rPr>
                        <a:t>Commencer à être autonome : savoir s'occuper utilement et prendre des initiatives.</a:t>
                      </a:r>
                      <a:endParaRPr lang="fr-FR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077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Arial Unicode MS"/>
                          <a:cs typeface="Calibri"/>
                        </a:rPr>
                        <a:t>Respecter les règles de vie de la classe et de l'école.</a:t>
                      </a:r>
                      <a:endParaRPr lang="fr-FR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077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Arial Unicode MS"/>
                          <a:cs typeface="Calibri"/>
                        </a:rPr>
                        <a:t>Veiller à la qualité de présentation de son travail.</a:t>
                      </a:r>
                      <a:endParaRPr lang="fr-FR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0772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fr-FR" sz="2000" b="0" dirty="0">
                        <a:solidFill>
                          <a:schemeClr val="tx1"/>
                        </a:solidFill>
                        <a:effectLst/>
                        <a:latin typeface="Fineliner Script" pitchFamily="50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100" b="0" dirty="0">
                          <a:solidFill>
                            <a:srgbClr val="000000"/>
                          </a:solidFill>
                          <a:effectLst/>
                          <a:latin typeface="Calibri Light"/>
                          <a:ea typeface="Arial Unicode MS"/>
                          <a:cs typeface="Calibri"/>
                        </a:rPr>
                        <a:t>Mener son travail à son terme.</a:t>
                      </a:r>
                      <a:endParaRPr lang="fr-FR" sz="1100" b="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b="0" dirty="0">
                        <a:solidFill>
                          <a:schemeClr val="tx1"/>
                        </a:solidFill>
                        <a:latin typeface="Sassoon Infant Std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Rectangle à coins arrondis 14"/>
          <p:cNvSpPr/>
          <p:nvPr/>
        </p:nvSpPr>
        <p:spPr>
          <a:xfrm>
            <a:off x="144289" y="6732662"/>
            <a:ext cx="7056784" cy="3456384"/>
          </a:xfrm>
          <a:prstGeom prst="roundRect">
            <a:avLst>
              <a:gd name="adj" fmla="val 2496"/>
            </a:avLst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3" y="6732662"/>
            <a:ext cx="609600" cy="857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ZoneTexte 16"/>
          <p:cNvSpPr txBox="1"/>
          <p:nvPr/>
        </p:nvSpPr>
        <p:spPr>
          <a:xfrm rot="16200000">
            <a:off x="-708087" y="8305493"/>
            <a:ext cx="22472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A</a:t>
            </a:r>
            <a:r>
              <a:rPr lang="fr-FR" sz="1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rt Stack" panose="02010500040000000007" pitchFamily="2" charset="0"/>
              </a:rPr>
              <a:t>utonomie et développement</a:t>
            </a:r>
          </a:p>
        </p:txBody>
      </p:sp>
    </p:spTree>
    <p:extLst>
      <p:ext uri="{BB962C8B-B14F-4D97-AF65-F5344CB8AC3E}">
        <p14:creationId xmlns:p14="http://schemas.microsoft.com/office/powerpoint/2010/main" val="134686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518</Words>
  <Application>Microsoft Office PowerPoint</Application>
  <PresentationFormat>Personnalisé</PresentationFormat>
  <Paragraphs>89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102</cp:revision>
  <dcterms:created xsi:type="dcterms:W3CDTF">2013-10-20T20:46:41Z</dcterms:created>
  <dcterms:modified xsi:type="dcterms:W3CDTF">2015-10-31T10:26:49Z</dcterms:modified>
</cp:coreProperties>
</file>