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345363" cy="10440988"/>
  <p:notesSz cx="6858000" cy="9144000"/>
  <p:defaultTextStyle>
    <a:defPPr>
      <a:defRPr lang="fr-FR"/>
    </a:defPPr>
    <a:lvl1pPr marL="0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8178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6356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4533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2711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0889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9067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7245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5422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9">
          <p15:clr>
            <a:srgbClr val="A4A3A4"/>
          </p15:clr>
        </p15:guide>
        <p15:guide id="2" pos="231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06" y="2484"/>
      </p:cViewPr>
      <p:guideLst>
        <p:guide orient="horz" pos="3289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229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F4A64-3D82-4D2A-A6D5-8E30991BA1CB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F513-6FD7-46E6-BBDA-4F212BBAB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797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902" y="3243476"/>
            <a:ext cx="6243559" cy="22380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1805" y="5916560"/>
            <a:ext cx="514175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9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60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0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94040" y="558304"/>
            <a:ext cx="1239531" cy="118766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5452" y="558304"/>
            <a:ext cx="3596168" cy="118766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18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3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0233" y="6709302"/>
            <a:ext cx="6243559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0233" y="4425338"/>
            <a:ext cx="6243559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3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90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7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2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5451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15723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9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9" y="2337138"/>
            <a:ext cx="3245478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7269" y="3311146"/>
            <a:ext cx="3245478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31343" y="2337138"/>
            <a:ext cx="3246752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31343" y="3311146"/>
            <a:ext cx="3246752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84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02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83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9" y="415707"/>
            <a:ext cx="241657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1833" y="415707"/>
            <a:ext cx="4106262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7269" y="2184874"/>
            <a:ext cx="241657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0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742" y="7308692"/>
            <a:ext cx="4407218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39742" y="932921"/>
            <a:ext cx="440721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08178" indent="0">
              <a:buNone/>
              <a:defRPr sz="3100"/>
            </a:lvl2pPr>
            <a:lvl3pPr marL="1016356" indent="0">
              <a:buNone/>
              <a:defRPr sz="2700"/>
            </a:lvl3pPr>
            <a:lvl4pPr marL="1524533" indent="0">
              <a:buNone/>
              <a:defRPr sz="2200"/>
            </a:lvl4pPr>
            <a:lvl5pPr marL="2032711" indent="0">
              <a:buNone/>
              <a:defRPr sz="2200"/>
            </a:lvl5pPr>
            <a:lvl6pPr marL="2540889" indent="0">
              <a:buNone/>
              <a:defRPr sz="2200"/>
            </a:lvl6pPr>
            <a:lvl7pPr marL="3049067" indent="0">
              <a:buNone/>
              <a:defRPr sz="2200"/>
            </a:lvl7pPr>
            <a:lvl8pPr marL="3557245" indent="0">
              <a:buNone/>
              <a:defRPr sz="2200"/>
            </a:lvl8pPr>
            <a:lvl9pPr marL="4065422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39742" y="8171525"/>
            <a:ext cx="440721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8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  <a:prstGeom prst="rect">
            <a:avLst/>
          </a:prstGeom>
        </p:spPr>
        <p:txBody>
          <a:bodyPr vert="horz" lIns="101636" tIns="50818" rIns="101636" bIns="5081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8" y="2436232"/>
            <a:ext cx="6610827" cy="6890569"/>
          </a:xfrm>
          <a:prstGeom prst="rect">
            <a:avLst/>
          </a:prstGeom>
        </p:spPr>
        <p:txBody>
          <a:bodyPr vert="horz" lIns="101636" tIns="50818" rIns="101636" bIns="5081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7268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9666" y="9677250"/>
            <a:ext cx="2326032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64177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8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356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133" indent="-381133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789" indent="-317611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445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622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800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2.wdp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à coins arrondis 29"/>
          <p:cNvSpPr/>
          <p:nvPr/>
        </p:nvSpPr>
        <p:spPr>
          <a:xfrm>
            <a:off x="144289" y="3636318"/>
            <a:ext cx="7056784" cy="1757798"/>
          </a:xfrm>
          <a:prstGeom prst="roundRect">
            <a:avLst>
              <a:gd name="adj" fmla="val 17426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144289" y="5652542"/>
            <a:ext cx="7056784" cy="4608512"/>
          </a:xfrm>
          <a:prstGeom prst="roundRect">
            <a:avLst>
              <a:gd name="adj" fmla="val 5212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60312" y="9239810"/>
            <a:ext cx="1764019" cy="7332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144289" y="1759288"/>
            <a:ext cx="7056784" cy="1632820"/>
          </a:xfrm>
          <a:prstGeom prst="roundRect">
            <a:avLst>
              <a:gd name="adj" fmla="val 17426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304529" y="167740"/>
            <a:ext cx="4896543" cy="130833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851755" y="5940574"/>
            <a:ext cx="19731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Nom de l’élève </a:t>
            </a:r>
            <a:r>
              <a:rPr lang="fr-FR" sz="1600" dirty="0" smtClean="0">
                <a:latin typeface="Mrs Chocolat" pitchFamily="2" charset="0"/>
              </a:rPr>
              <a:t>:</a:t>
            </a:r>
            <a:r>
              <a:rPr lang="fr-FR" sz="1400" dirty="0" smtClean="0">
                <a:latin typeface="Mrs Chocolat" pitchFamily="2" charset="0"/>
              </a:rPr>
              <a:t>	              </a:t>
            </a:r>
          </a:p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Prénom</a:t>
            </a:r>
            <a:r>
              <a:rPr lang="fr-FR" sz="1600" dirty="0" smtClean="0">
                <a:latin typeface="Mrs Chocolat" pitchFamily="2" charset="0"/>
              </a:rPr>
              <a:t> : </a:t>
            </a:r>
            <a:r>
              <a:rPr lang="fr-FR" sz="1400" dirty="0" smtClean="0">
                <a:latin typeface="Mrs Chocolat" pitchFamily="2" charset="0"/>
              </a:rPr>
              <a:t>	</a:t>
            </a:r>
            <a:endParaRPr lang="fr-FR" sz="1400" dirty="0">
              <a:latin typeface="Mrs Chocolat" pitchFamily="2" charset="0"/>
            </a:endParaRP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98264"/>
              </p:ext>
            </p:extLst>
          </p:nvPr>
        </p:nvGraphicFramePr>
        <p:xfrm>
          <a:off x="576336" y="6876678"/>
          <a:ext cx="6192689" cy="2088232"/>
        </p:xfrm>
        <a:graphic>
          <a:graphicData uri="http://schemas.openxmlformats.org/drawingml/2006/table">
            <a:tbl>
              <a:tblPr/>
              <a:tblGrid>
                <a:gridCol w="4896545"/>
                <a:gridCol w="1296144"/>
              </a:tblGrid>
              <a:tr h="408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b="0" kern="140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Appréciation</a:t>
                      </a:r>
                      <a:r>
                        <a:rPr lang="fr-FR" sz="1400" b="0" kern="1400" baseline="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 de l’enseignante</a:t>
                      </a:r>
                      <a:endParaRPr lang="fr-FR" sz="1400" b="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Signature</a:t>
                      </a:r>
                      <a:r>
                        <a:rPr lang="fr-FR" sz="1100" kern="1400" baseline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 des parents</a:t>
                      </a:r>
                      <a:endParaRPr lang="fr-FR" sz="110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9246">
                <a:tc>
                  <a:txBody>
                    <a:bodyPr/>
                    <a:lstStyle/>
                    <a:p>
                      <a:pPr marL="85725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100" kern="1400" baseline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531" marR="66531" marT="0" marB="0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à coins arrondis 71"/>
          <p:cNvSpPr/>
          <p:nvPr/>
        </p:nvSpPr>
        <p:spPr>
          <a:xfrm>
            <a:off x="576336" y="6876678"/>
            <a:ext cx="6192689" cy="2088232"/>
          </a:xfrm>
          <a:prstGeom prst="roundRect">
            <a:avLst>
              <a:gd name="adj" fmla="val 1082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20923" y="4881940"/>
            <a:ext cx="50079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Enseignante</a:t>
            </a:r>
            <a:r>
              <a:rPr lang="fr-FR" sz="1600" dirty="0" smtClean="0">
                <a:latin typeface="Mrs Chocolat" pitchFamily="2" charset="0"/>
              </a:rPr>
              <a:t> </a:t>
            </a:r>
            <a:r>
              <a:rPr lang="fr-FR" sz="1400" dirty="0" smtClean="0">
                <a:latin typeface="Mrs Chocolat" pitchFamily="2" charset="0"/>
              </a:rPr>
              <a:t>: </a:t>
            </a:r>
            <a:r>
              <a:rPr lang="fr-FR" sz="12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</a:t>
            </a:r>
            <a:endParaRPr lang="fr-FR" sz="2400" dirty="0">
              <a:solidFill>
                <a:schemeClr val="bg1">
                  <a:lumMod val="50000"/>
                </a:schemeClr>
              </a:solidFill>
              <a:latin typeface="Mrs Chocolat" pitchFamily="2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440433" y="3009732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Mrs Chocolat" pitchFamily="2" charset="0"/>
              </a:rPr>
              <a:t>Année </a:t>
            </a:r>
            <a:r>
              <a:rPr lang="fr-FR" sz="1600" dirty="0" smtClean="0">
                <a:solidFill>
                  <a:prstClr val="black"/>
                </a:solidFill>
                <a:latin typeface="Mrs Chocolat" pitchFamily="2" charset="0"/>
              </a:rPr>
              <a:t>scolaire </a:t>
            </a:r>
            <a:r>
              <a:rPr lang="fr-FR" sz="1600" dirty="0" smtClean="0">
                <a:latin typeface="Mrs Chocolat" pitchFamily="2" charset="0"/>
              </a:rPr>
              <a:t>2015-2016</a:t>
            </a:r>
            <a:endParaRPr lang="fr-FR" sz="1600" dirty="0">
              <a:latin typeface="Mrs Chocolat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673" y="3841892"/>
            <a:ext cx="1320923" cy="1212144"/>
          </a:xfrm>
          <a:prstGeom prst="roundRect">
            <a:avLst>
              <a:gd name="adj" fmla="val 1352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89" y="167740"/>
            <a:ext cx="2262936" cy="1308338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288305" y="3780334"/>
            <a:ext cx="5040560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800" dirty="0" smtClean="0">
                <a:solidFill>
                  <a:prstClr val="black"/>
                </a:solidFill>
                <a:latin typeface="Mrs Chocolat" pitchFamily="2" charset="0"/>
              </a:rPr>
              <a:t>Ecole </a:t>
            </a:r>
            <a:r>
              <a:rPr lang="fr-FR" sz="12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______________________________________</a:t>
            </a:r>
            <a:endParaRPr lang="fr-FR" sz="1800" dirty="0" smtClean="0">
              <a:latin typeface="Short Stack" panose="02010500040000000007" pitchFamily="2" charset="0"/>
            </a:endParaRPr>
          </a:p>
          <a:p>
            <a:pPr lvl="0">
              <a:lnSpc>
                <a:spcPct val="150000"/>
              </a:lnSpc>
            </a:pPr>
            <a:r>
              <a:rPr lang="fr-FR" sz="1400" dirty="0" smtClean="0">
                <a:solidFill>
                  <a:prstClr val="black"/>
                </a:solidFill>
                <a:latin typeface="Mrs Chocolat" pitchFamily="2" charset="0"/>
              </a:rPr>
              <a:t>Adresse :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__________________________________________</a:t>
            </a:r>
            <a:endParaRPr lang="fr-FR" sz="11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  <a:p>
            <a:pPr lvl="0"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	__________________________________________</a:t>
            </a:r>
            <a:endParaRPr lang="fr-FR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Mrs Chocolat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60314" y="9239810"/>
            <a:ext cx="176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Code d’évaluation  </a:t>
            </a: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62418"/>
              </p:ext>
            </p:extLst>
          </p:nvPr>
        </p:nvGraphicFramePr>
        <p:xfrm>
          <a:off x="2194549" y="9345936"/>
          <a:ext cx="4646485" cy="5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276"/>
                <a:gridCol w="879065"/>
                <a:gridCol w="1067436"/>
                <a:gridCol w="753484"/>
                <a:gridCol w="1130224"/>
              </a:tblGrid>
              <a:tr h="195014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2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3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4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  <a:sym typeface="Wingdings"/>
                        </a:rPr>
                        <a:t>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acquis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À renforcer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En cours d’acquisition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Non acquis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Travaillé mais non évalué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Rectangle à coins arrondis 33"/>
          <p:cNvSpPr/>
          <p:nvPr/>
        </p:nvSpPr>
        <p:spPr>
          <a:xfrm>
            <a:off x="2194549" y="9313560"/>
            <a:ext cx="4646484" cy="646330"/>
          </a:xfrm>
          <a:prstGeom prst="roundRect">
            <a:avLst>
              <a:gd name="adj" fmla="val 26073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7" b="24794"/>
          <a:stretch/>
        </p:blipFill>
        <p:spPr bwMode="auto">
          <a:xfrm>
            <a:off x="2341734" y="290954"/>
            <a:ext cx="4859338" cy="106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49" y="2404034"/>
            <a:ext cx="576064" cy="91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8" y="2017713"/>
            <a:ext cx="809078" cy="111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>
            <a:grayscl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98" y="1548086"/>
            <a:ext cx="1330351" cy="8055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ZoneTexte 10"/>
          <p:cNvSpPr txBox="1"/>
          <p:nvPr/>
        </p:nvSpPr>
        <p:spPr>
          <a:xfrm rot="21209097">
            <a:off x="5668502" y="1668447"/>
            <a:ext cx="1193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1</a:t>
            </a:r>
            <a:r>
              <a:rPr lang="fr-FR" sz="1400" b="1" baseline="30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er</a:t>
            </a:r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 trimestre</a:t>
            </a:r>
            <a:endParaRPr lang="fr-FR" sz="1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927069" y="5940574"/>
            <a:ext cx="24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Short Stack" panose="02010500040000000007" pitchFamily="2" charset="0"/>
                <a:ea typeface="Georgia Belle" panose="02000603000000000000" pitchFamily="2" charset="0"/>
              </a:rPr>
              <a:t>_____________</a:t>
            </a:r>
          </a:p>
          <a:p>
            <a:endParaRPr lang="fr-FR" sz="1600" dirty="0">
              <a:latin typeface="Short Stack" panose="02010500040000000007" pitchFamily="2" charset="0"/>
              <a:ea typeface="Georgia Belle" panose="02000603000000000000" pitchFamily="2" charset="0"/>
            </a:endParaRPr>
          </a:p>
          <a:p>
            <a:r>
              <a:rPr lang="fr-FR" sz="1600" dirty="0" smtClean="0">
                <a:latin typeface="Short Stack" panose="02010500040000000007" pitchFamily="2" charset="0"/>
                <a:ea typeface="Georgia Belle" panose="02000603000000000000" pitchFamily="2" charset="0"/>
              </a:rPr>
              <a:t>_____________</a:t>
            </a:r>
            <a:endParaRPr lang="fr-FR" sz="1400" dirty="0">
              <a:latin typeface="Short Stack" panose="02010500040000000007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29" y="1656533"/>
            <a:ext cx="5224462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40" y="6596570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44289" y="126842"/>
            <a:ext cx="7056784" cy="61198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11490"/>
              </p:ext>
            </p:extLst>
          </p:nvPr>
        </p:nvGraphicFramePr>
        <p:xfrm>
          <a:off x="144288" y="963226"/>
          <a:ext cx="7056785" cy="91538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514558"/>
                <a:gridCol w="1029114"/>
                <a:gridCol w="4937049"/>
                <a:gridCol w="576064"/>
              </a:tblGrid>
              <a:tr h="418337">
                <a:tc rowSpan="2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Dire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Dire un poème ou un court texte (pièce de théâtre) appris par cœur en l’interprétant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Lire un court texte à haute voix (après lect. silenc.) avec aisance (rapidité, fluidité, intonation…) </a:t>
                      </a:r>
                      <a:endParaRPr lang="fr-FR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Trouver dans un texte des réponses à des questions simples</a:t>
                      </a:r>
                      <a:endParaRPr lang="fr-FR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Donner l’idée générale d’un texte lu en choisissant un titre</a:t>
                      </a:r>
                      <a:endParaRPr lang="fr-FR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Identifier les personnages principaux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Ecriture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Ecrire lisiblement en cursive minuscule en respectant les normes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Production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 d’écrits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Produire un texte court et cohérent, libre ou selon un sujet donné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Utiliser des outils pour trouver des mots et éviter les répétitions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Utiliser les majuscules et les signes de ponctuation correctement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Orthographe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Proposer une écriture possible et phonétiquement correcte pour un mot régulier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Copier un texte court  sans faire d’erreurs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Orthographier des mots simples et les mots outils courants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72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Grammaire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Connaître les caractéristiques d’une phrase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Reconnaître les différents types de phrases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Reconnaître et transformer les deux formes de phrases : affirmative et négative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Identifier le verbe dans une phrase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Identifier les noms dans une phrase et les déterminants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Conjugaison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Reconnaître le temps d’une phrase (passé, présent, futur)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Donner l’infinitif et le groupe d’un verbe 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Vocabulaire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Comprendre, mémorise et utilise des familles de mots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Connaître l’ordre alphabétique</a:t>
                      </a:r>
                      <a:endParaRPr lang="fr-FR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83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just"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Ranger des mots dans l’ordre alphabétique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144289" y="963203"/>
            <a:ext cx="7056784" cy="9153835"/>
          </a:xfrm>
          <a:prstGeom prst="roundRect">
            <a:avLst>
              <a:gd name="adj" fmla="val 916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952602" y="78890"/>
            <a:ext cx="42484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cycle des apprentissages fondamentaux, </a:t>
            </a:r>
            <a:r>
              <a:rPr lang="fr-FR" sz="1800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niveau </a:t>
            </a:r>
            <a:r>
              <a:rPr lang="fr-FR" sz="1800" b="1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CE1</a:t>
            </a:r>
            <a:endParaRPr lang="fr-FR" sz="1800" b="1" cap="none" spc="0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6" b="26545"/>
          <a:stretch/>
        </p:blipFill>
        <p:spPr bwMode="auto">
          <a:xfrm>
            <a:off x="195255" y="176562"/>
            <a:ext cx="3114675" cy="51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 rot="16200000">
            <a:off x="-2254452" y="5020439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Étude de la langue française</a:t>
            </a:r>
            <a:endParaRPr lang="fr-F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41316"/>
              </p:ext>
            </p:extLst>
          </p:nvPr>
        </p:nvGraphicFramePr>
        <p:xfrm>
          <a:off x="144287" y="900023"/>
          <a:ext cx="7056786" cy="5544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514558"/>
                <a:gridCol w="997612"/>
                <a:gridCol w="4968552"/>
                <a:gridCol w="576064"/>
              </a:tblGrid>
              <a:tr h="369640">
                <a:tc row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Numération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Lire et écrire en chiffre et en lettres les nombres entiers jusqu’à 1000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Produire des suites écrites de nombres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Ranger, encadrer, arrondir et comparer les nombres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Interpréter la valeur des chiffres en fonction de leur position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(centaines, dizaines, unités)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Repérer et placer des nombres sur une droite graduée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Calcul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Connaitre les compléments à 100, à 1000</a:t>
                      </a:r>
                      <a:endParaRPr lang="fr-FR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Connaître quelques doubles et moitiés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Calculer mentalement des sommes et des différences (nombres &lt;  100)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Calculer une addition ou une soustraction en ligne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Maîtriser la technique de l’addition posée sans retenue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Commencer à connaître la technique de l’addition posée avec retenue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Géométrie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Mesures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Reproduire des figures simples sur un quadrillage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Prolonger un segment</a:t>
                      </a:r>
                      <a:endParaRPr lang="fr-FR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Reconnaître quelques figures planes (carré, rectangle, triangle, cercle) et quelques solides (cube et pavé droit)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9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effectLst/>
                          <a:latin typeface="Calibri Light"/>
                          <a:ea typeface="Times New Roman"/>
                          <a:cs typeface="Segoe UI"/>
                        </a:rPr>
                        <a:t>Utiliser sa règle pour mesurer en centimètres ou construire un segment</a:t>
                      </a:r>
                      <a:endParaRPr lang="fr-FR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Rectangle à coins arrondis 36"/>
          <p:cNvSpPr/>
          <p:nvPr/>
        </p:nvSpPr>
        <p:spPr>
          <a:xfrm>
            <a:off x="144289" y="900013"/>
            <a:ext cx="7056784" cy="5544617"/>
          </a:xfrm>
          <a:prstGeom prst="roundRect">
            <a:avLst>
              <a:gd name="adj" fmla="val 1321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144289" y="126842"/>
            <a:ext cx="7056784" cy="61198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458510" y="78890"/>
            <a:ext cx="374256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cycle des apprentissages fondamentaux, </a:t>
            </a:r>
            <a:r>
              <a:rPr lang="fr-FR" sz="1800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niveau CE1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6" b="26545"/>
          <a:stretch/>
        </p:blipFill>
        <p:spPr bwMode="auto">
          <a:xfrm>
            <a:off x="195255" y="176562"/>
            <a:ext cx="3114675" cy="51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ZoneTexte 28"/>
          <p:cNvSpPr txBox="1"/>
          <p:nvPr/>
        </p:nvSpPr>
        <p:spPr>
          <a:xfrm rot="16200000">
            <a:off x="-1038962" y="5231237"/>
            <a:ext cx="28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mathématiques</a:t>
            </a:r>
            <a:endParaRPr lang="fr-FR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268397"/>
              </p:ext>
            </p:extLst>
          </p:nvPr>
        </p:nvGraphicFramePr>
        <p:xfrm>
          <a:off x="144287" y="6732665"/>
          <a:ext cx="7056786" cy="34563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514558"/>
                <a:gridCol w="997612"/>
                <a:gridCol w="4968552"/>
                <a:gridCol w="576064"/>
              </a:tblGrid>
              <a:tr h="46198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</a:rPr>
                        <a:t>Anglais</a:t>
                      </a:r>
                      <a:endParaRPr lang="fr-FR" sz="1050" b="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Connaître un vocabulaire, des énoncés simples pour communiquer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899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200" b="0" kern="1400" dirty="0">
                        <a:solidFill>
                          <a:srgbClr val="000000"/>
                        </a:solidFill>
                        <a:effectLst/>
                        <a:latin typeface="Sassoon Infant Std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0" kern="14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Commencer à acquérir une culture anglo-saxonne (alimentation, fête, géographie, chants…)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</a:rPr>
                        <a:t>Attitudes scolaires générales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Désirer apprendre et manifester de la curiosité.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Ecouter avec attention lorsque quelqu'un parle.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Participer en classe 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Commencer à être autonome : savoir s'occuper utilement et prendre des initiatives.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Respecter les règles de vie de la classe et de l'école.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Veiller à la qualité de présentation de son travail.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07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Arial Unicode MS"/>
                          <a:cs typeface="Calibri"/>
                        </a:rPr>
                        <a:t>Mener son travail à son terme.</a:t>
                      </a:r>
                      <a:endParaRPr lang="fr-FR" sz="11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à coins arrondis 14"/>
          <p:cNvSpPr/>
          <p:nvPr/>
        </p:nvSpPr>
        <p:spPr>
          <a:xfrm>
            <a:off x="144289" y="6732662"/>
            <a:ext cx="7056784" cy="3456384"/>
          </a:xfrm>
          <a:prstGeom prst="roundRect">
            <a:avLst>
              <a:gd name="adj" fmla="val 2496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3" y="6732662"/>
            <a:ext cx="609600" cy="85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ZoneTexte 16"/>
          <p:cNvSpPr txBox="1"/>
          <p:nvPr/>
        </p:nvSpPr>
        <p:spPr>
          <a:xfrm rot="16200000">
            <a:off x="-708087" y="8305493"/>
            <a:ext cx="2247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A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utonomie et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13468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518</Words>
  <Application>Microsoft Office PowerPoint</Application>
  <PresentationFormat>Personnalisé</PresentationFormat>
  <Paragraphs>89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102</cp:revision>
  <dcterms:created xsi:type="dcterms:W3CDTF">2013-10-20T20:46:41Z</dcterms:created>
  <dcterms:modified xsi:type="dcterms:W3CDTF">2015-10-31T10:26:49Z</dcterms:modified>
</cp:coreProperties>
</file>