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6B954-C6AD-4EC0-9BB7-B1BD320E4DCA}" type="datetimeFigureOut">
              <a:rPr lang="fr-BE" smtClean="0"/>
              <a:pPr/>
              <a:t>18/08/2012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0A9A9-E8FF-4F34-B1C3-8D63CD9EC06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4114800" cy="418058"/>
          </a:xfrm>
        </p:spPr>
        <p:txBody>
          <a:bodyPr>
            <a:normAutofit fontScale="90000"/>
          </a:bodyPr>
          <a:lstStyle/>
          <a:p>
            <a:r>
              <a:rPr lang="fr-BE" sz="2400" dirty="0" smtClean="0"/>
              <a:t>Conjugaison: le présent</a:t>
            </a:r>
            <a:endParaRPr lang="fr-BE" sz="2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040188" cy="360040"/>
          </a:xfrm>
        </p:spPr>
        <p:txBody>
          <a:bodyPr>
            <a:normAutofit fontScale="92500" lnSpcReduction="10000"/>
          </a:bodyPr>
          <a:lstStyle/>
          <a:p>
            <a:r>
              <a:rPr lang="fr-BE" sz="2000" u="sng" dirty="0"/>
              <a:t>Le présent des verbes en [er] et [</a:t>
            </a:r>
            <a:r>
              <a:rPr lang="fr-BE" sz="2000" u="sng" dirty="0" err="1"/>
              <a:t>ir</a:t>
            </a:r>
            <a:r>
              <a:rPr lang="fr-BE" sz="2000" u="sng" dirty="0"/>
              <a:t>].</a:t>
            </a:r>
            <a:endParaRPr lang="fr-BE" sz="2000" dirty="0"/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sz="quarter" idx="4"/>
          </p:nvPr>
        </p:nvGraphicFramePr>
        <p:xfrm>
          <a:off x="323528" y="1700808"/>
          <a:ext cx="4041775" cy="4896541"/>
        </p:xfrm>
        <a:graphic>
          <a:graphicData uri="http://schemas.openxmlformats.org/drawingml/2006/table">
            <a:tbl>
              <a:tblPr/>
              <a:tblGrid>
                <a:gridCol w="939010"/>
                <a:gridCol w="1061139"/>
                <a:gridCol w="2041626"/>
              </a:tblGrid>
              <a:tr h="376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VERBE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personne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au présent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danser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il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copier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elles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punir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nous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secouer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je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clouer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tu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rougir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on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fleurir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elle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parier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vous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marcher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il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éternuer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tu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chanter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il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scier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tu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 dirty="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323528" y="260648"/>
            <a:ext cx="1872208" cy="4046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pSp>
        <p:nvGrpSpPr>
          <p:cNvPr id="13" name="Groupe 12"/>
          <p:cNvGrpSpPr/>
          <p:nvPr/>
        </p:nvGrpSpPr>
        <p:grpSpPr>
          <a:xfrm>
            <a:off x="4644008" y="188640"/>
            <a:ext cx="4114800" cy="922114"/>
            <a:chOff x="4644008" y="188640"/>
            <a:chExt cx="4114800" cy="922114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4644008" y="188640"/>
              <a:ext cx="1872208" cy="4046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" name="Titre 1"/>
            <p:cNvSpPr txBox="1">
              <a:spLocks/>
            </p:cNvSpPr>
            <p:nvPr/>
          </p:nvSpPr>
          <p:spPr>
            <a:xfrm>
              <a:off x="4644008" y="692696"/>
              <a:ext cx="4114800" cy="41805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0000" lnSpcReduction="1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Conjugaison: le présent</a:t>
              </a:r>
              <a:endParaRPr kumimoji="0" lang="fr-B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10" name="Espace réservé du texte 2"/>
          <p:cNvSpPr>
            <a:spLocks noGrp="1"/>
          </p:cNvSpPr>
          <p:nvPr>
            <p:ph type="body" idx="1"/>
          </p:nvPr>
        </p:nvSpPr>
        <p:spPr>
          <a:xfrm>
            <a:off x="4644008" y="1196752"/>
            <a:ext cx="4040188" cy="360040"/>
          </a:xfrm>
        </p:spPr>
        <p:txBody>
          <a:bodyPr>
            <a:normAutofit fontScale="92500" lnSpcReduction="10000"/>
          </a:bodyPr>
          <a:lstStyle/>
          <a:p>
            <a:r>
              <a:rPr lang="fr-BE" sz="2000" u="sng" dirty="0"/>
              <a:t>Le présent des verbes en [er] et [</a:t>
            </a:r>
            <a:r>
              <a:rPr lang="fr-BE" sz="2000" u="sng" dirty="0" err="1"/>
              <a:t>ir</a:t>
            </a:r>
            <a:r>
              <a:rPr lang="fr-BE" sz="2000" u="sng" dirty="0"/>
              <a:t>].</a:t>
            </a:r>
            <a:endParaRPr lang="fr-BE" sz="2000" dirty="0"/>
          </a:p>
        </p:txBody>
      </p:sp>
      <p:graphicFrame>
        <p:nvGraphicFramePr>
          <p:cNvPr id="12" name="Espace réservé du contenu 10"/>
          <p:cNvGraphicFramePr>
            <a:graphicFrameLocks noGrp="1"/>
          </p:cNvGraphicFramePr>
          <p:nvPr>
            <p:ph sz="quarter" idx="4"/>
          </p:nvPr>
        </p:nvGraphicFramePr>
        <p:xfrm>
          <a:off x="4716016" y="1700808"/>
          <a:ext cx="4041775" cy="4896541"/>
        </p:xfrm>
        <a:graphic>
          <a:graphicData uri="http://schemas.openxmlformats.org/drawingml/2006/table">
            <a:tbl>
              <a:tblPr/>
              <a:tblGrid>
                <a:gridCol w="939010"/>
                <a:gridCol w="1061139"/>
                <a:gridCol w="2041626"/>
              </a:tblGrid>
              <a:tr h="376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300" dirty="0">
                          <a:latin typeface="Times New Roman"/>
                          <a:ea typeface="Calibri"/>
                          <a:cs typeface="Times New Roman"/>
                        </a:rPr>
                        <a:t>VERBE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personne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au présent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danser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il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copier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elles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punir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nous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secouer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je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clouer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tu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rougir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on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fleurir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elle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parier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vous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marcher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il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éternuer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tu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chanter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il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 dirty="0">
                          <a:latin typeface="Times New Roman"/>
                          <a:ea typeface="Calibri"/>
                          <a:cs typeface="Times New Roman"/>
                        </a:rPr>
                        <a:t>scier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>
                          <a:latin typeface="Times New Roman"/>
                          <a:ea typeface="Calibri"/>
                          <a:cs typeface="Times New Roman"/>
                        </a:rPr>
                        <a:t>tu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300" dirty="0"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...............................................</a:t>
                      </a:r>
                    </a:p>
                  </a:txBody>
                  <a:tcPr marL="40303" marR="40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7524328" y="188640"/>
            <a:ext cx="1325238" cy="28803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fr-FR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Devoir</a:t>
            </a:r>
            <a:endParaRPr lang="fr-F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5816" y="188640"/>
            <a:ext cx="1325238" cy="28803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fr-FR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Devoir</a:t>
            </a:r>
            <a:endParaRPr lang="fr-F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51520" y="1124744"/>
            <a:ext cx="399593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Pour conjuguer à l’imparfait, tu peux commencer ta phrase par : </a:t>
            </a:r>
            <a:r>
              <a:rPr kumimoji="0" lang="fr-FR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« Autrefois, ... ».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23528" y="692696"/>
            <a:ext cx="4114800" cy="418058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Conjugaison: </a:t>
            </a:r>
            <a:r>
              <a:rPr kumimoji="0" lang="fr-BE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l’imparfait</a:t>
            </a:r>
            <a:r>
              <a:rPr kumimoji="0" lang="fr-B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44008" y="692696"/>
            <a:ext cx="4114800" cy="418058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Conjugaison: </a:t>
            </a:r>
            <a:r>
              <a:rPr kumimoji="0" lang="fr-BE" sz="2400" b="0" i="0" u="sng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l’imparfait</a:t>
            </a:r>
            <a:r>
              <a:rPr kumimoji="0" lang="fr-B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788024" y="1124744"/>
            <a:ext cx="399593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Pour conjuguer à l’imparfait, tu peux commencer ta phrase par : </a:t>
            </a:r>
            <a:r>
              <a:rPr kumimoji="0" lang="fr-FR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« Autrefois, ... ».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79512" y="1628800"/>
            <a:ext cx="4355976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Complète avec les bonnes terminaisons de  l'imparfait.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sonner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 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je </a:t>
            </a:r>
            <a:r>
              <a:rPr kumimoji="0" lang="fr-B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sonn</a:t>
            </a:r>
            <a:r>
              <a:rPr kumimoji="0" lang="fr-B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.........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, il </a:t>
            </a:r>
            <a:r>
              <a:rPr kumimoji="0" lang="fr-B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sonn</a:t>
            </a:r>
            <a:r>
              <a:rPr lang="fr-BE" sz="1200" dirty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traverser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fr-BE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je travers</a:t>
            </a:r>
            <a:r>
              <a:rPr kumimoji="0" lang="fr-B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.........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, nous travers</a:t>
            </a:r>
            <a:r>
              <a:rPr kumimoji="0" lang="fr-B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revenir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fr-BE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tu </a:t>
            </a:r>
            <a:r>
              <a:rPr kumimoji="0" lang="fr-B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reven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vous </a:t>
            </a:r>
            <a:r>
              <a:rPr kumimoji="0" lang="fr-B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reven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construire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elles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construis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perdre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   on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perd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ils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perd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2. Complète avec les bonnes terminaisons de  l'imparfait.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Je sort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le soir.  Nous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chant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.........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des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comptines. Tu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dans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beaucoup.   Tu 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salu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la foule. 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Ils fleuri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leur magasin. On 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pens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tout savoir.  Elles se 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promen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à pied. Elle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obéi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bien.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lions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rugi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Nous 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cherch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le lait à la ferme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3. Sur les lignes de ton cahier, conjugue ces verbes à l'imparfait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monter          fleurir        danser            garnir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51520" y="188640"/>
            <a:ext cx="1872208" cy="4046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Rectangle à coins arrondis 8"/>
          <p:cNvSpPr/>
          <p:nvPr/>
        </p:nvSpPr>
        <p:spPr>
          <a:xfrm>
            <a:off x="4716016" y="188640"/>
            <a:ext cx="1872208" cy="4046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644008" y="1628800"/>
            <a:ext cx="4355976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Complète avec les bonnes terminaisons de  l'imparfait.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sonner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 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je </a:t>
            </a:r>
            <a:r>
              <a:rPr kumimoji="0" lang="fr-B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sonn</a:t>
            </a:r>
            <a:r>
              <a:rPr kumimoji="0" lang="fr-B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.........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, il </a:t>
            </a:r>
            <a:r>
              <a:rPr kumimoji="0" lang="fr-B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sonn</a:t>
            </a:r>
            <a:r>
              <a:rPr lang="fr-BE" sz="1200" dirty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traverser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fr-BE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je travers</a:t>
            </a:r>
            <a:r>
              <a:rPr kumimoji="0" lang="fr-B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.........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, nous travers</a:t>
            </a:r>
            <a:r>
              <a:rPr kumimoji="0" lang="fr-B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revenir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fr-BE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tu </a:t>
            </a:r>
            <a:r>
              <a:rPr kumimoji="0" lang="fr-B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reven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vous </a:t>
            </a:r>
            <a:r>
              <a:rPr kumimoji="0" lang="fr-B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reven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construire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 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elles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construis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perdre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—   on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perd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ils 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perd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BE" sz="1200" dirty="0" smtClean="0">
                <a:latin typeface="Segoe Print" pitchFamily="2" charset="0"/>
                <a:ea typeface="Calibri" pitchFamily="34" charset="0"/>
                <a:cs typeface="Times New Roman" pitchFamily="18" charset="0"/>
              </a:rPr>
              <a:t>.........</a:t>
            </a: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2. Complète avec les bonnes terminaisons de  l'imparfait.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Je sort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le soir.  Nous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chant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.........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des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comptines. Tu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dans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beaucoup.   Tu 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salu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la foule. 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Ils fleuri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leur magasin. On 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pens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tout savoir.  Elles se 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promen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à pied. Elle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obéi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bien.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lions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rugi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.........</a:t>
            </a:r>
            <a:r>
              <a:rPr lang="fr-FR" sz="1200" dirty="0" smtClean="0"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Nous 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cherch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.......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le lait à la ferme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3. Sur les lignes de ton cahier, conjugue ces verbes à l'imparfait</a:t>
            </a: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B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monter          fleurir        danser            garnir</a:t>
            </a:r>
            <a:endParaRPr kumimoji="0" lang="fr-B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96336" y="188640"/>
            <a:ext cx="1325238" cy="28803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fr-FR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Devoir</a:t>
            </a:r>
            <a:endParaRPr lang="fr-F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43808" y="188640"/>
            <a:ext cx="1325238" cy="28803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fr-FR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Devoir</a:t>
            </a:r>
            <a:endParaRPr lang="fr-F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3" name="Image 12" descr="01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1412776"/>
            <a:ext cx="633705" cy="2808312"/>
          </a:xfrm>
          <a:prstGeom prst="rect">
            <a:avLst/>
          </a:prstGeom>
        </p:spPr>
      </p:pic>
      <p:pic>
        <p:nvPicPr>
          <p:cNvPr id="14" name="Image 13" descr="01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1412776"/>
            <a:ext cx="633705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15816" y="692696"/>
            <a:ext cx="6013176" cy="360040"/>
          </a:xfrm>
        </p:spPr>
        <p:txBody>
          <a:bodyPr>
            <a:noAutofit/>
          </a:bodyPr>
          <a:lstStyle/>
          <a:p>
            <a:r>
              <a:rPr lang="fr-BE" sz="2400" b="1" u="sng" dirty="0" smtClean="0"/>
              <a:t>L’imparfait des verbes </a:t>
            </a:r>
            <a:r>
              <a:rPr lang="fr-BE" sz="2400" b="1" u="sng" dirty="0" smtClean="0"/>
              <a:t>en [</a:t>
            </a:r>
            <a:r>
              <a:rPr lang="fr-BE" sz="2400" b="1" u="sng" dirty="0" err="1" smtClean="0"/>
              <a:t>cer</a:t>
            </a:r>
            <a:r>
              <a:rPr lang="fr-BE" sz="2400" b="1" u="sng" dirty="0" smtClean="0"/>
              <a:t>] et [</a:t>
            </a:r>
            <a:r>
              <a:rPr lang="fr-BE" sz="2400" b="1" u="sng" dirty="0" err="1" smtClean="0"/>
              <a:t>ger</a:t>
            </a:r>
            <a:r>
              <a:rPr lang="fr-BE" sz="2400" b="1" u="sng" dirty="0" smtClean="0"/>
              <a:t>] !</a:t>
            </a:r>
            <a:endParaRPr lang="fr-BE" sz="2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484784"/>
            <a:ext cx="4040188" cy="432048"/>
          </a:xfrm>
        </p:spPr>
        <p:txBody>
          <a:bodyPr>
            <a:normAutofit lnSpcReduction="10000"/>
          </a:bodyPr>
          <a:lstStyle/>
          <a:p>
            <a:r>
              <a:rPr lang="fr-BE" dirty="0" smtClean="0"/>
              <a:t>Petit </a:t>
            </a:r>
            <a:r>
              <a:rPr lang="fr-BE" u="sng" dirty="0" smtClean="0"/>
              <a:t>rappel</a:t>
            </a:r>
            <a:r>
              <a:rPr lang="fr-BE" dirty="0" smtClean="0"/>
              <a:t> des </a:t>
            </a:r>
            <a:r>
              <a:rPr lang="fr-BE" u="sng" dirty="0" smtClean="0"/>
              <a:t>règles</a:t>
            </a:r>
            <a:r>
              <a:rPr lang="fr-BE" dirty="0" smtClean="0"/>
              <a:t>!</a:t>
            </a:r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2348880"/>
            <a:ext cx="4040188" cy="4104456"/>
          </a:xfrm>
          <a:ln w="76200" cmpd="dbl">
            <a:beve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fr-BE" i="1" dirty="0" smtClean="0"/>
          </a:p>
          <a:p>
            <a:r>
              <a:rPr lang="fr-BE" dirty="0" smtClean="0"/>
              <a:t>Pour conjuguer à l’imparfait, on place souvent devant la phrase l’expression suivante:</a:t>
            </a:r>
          </a:p>
          <a:p>
            <a:pPr>
              <a:buNone/>
            </a:pPr>
            <a:endParaRPr lang="fr-BE" sz="1300" dirty="0" smtClean="0"/>
          </a:p>
          <a:p>
            <a:pPr>
              <a:buNone/>
            </a:pPr>
            <a:endParaRPr lang="fr-BE" sz="1300" dirty="0" smtClean="0"/>
          </a:p>
          <a:p>
            <a:r>
              <a:rPr lang="fr-BE" dirty="0" smtClean="0"/>
              <a:t>Les </a:t>
            </a:r>
            <a:r>
              <a:rPr lang="fr-BE" dirty="0" smtClean="0"/>
              <a:t>verbes qui se terminent par</a:t>
            </a:r>
            <a:r>
              <a:rPr lang="fr-BE" b="1" dirty="0" smtClean="0"/>
              <a:t> -GER</a:t>
            </a:r>
            <a:r>
              <a:rPr lang="fr-BE" dirty="0" smtClean="0"/>
              <a:t> prennent un </a:t>
            </a:r>
            <a:r>
              <a:rPr lang="fr-BE" b="1" dirty="0" smtClean="0"/>
              <a:t> -e- après le g</a:t>
            </a:r>
            <a:r>
              <a:rPr lang="fr-BE" dirty="0" smtClean="0"/>
              <a:t> quand la terminaison commence par </a:t>
            </a:r>
            <a:r>
              <a:rPr lang="fr-BE" b="1" dirty="0" smtClean="0"/>
              <a:t>a</a:t>
            </a:r>
            <a:r>
              <a:rPr lang="fr-BE" dirty="0" smtClean="0"/>
              <a:t> ou </a:t>
            </a:r>
            <a:r>
              <a:rPr lang="fr-BE" b="1" dirty="0" smtClean="0"/>
              <a:t>o</a:t>
            </a:r>
            <a:r>
              <a:rPr lang="fr-BE" dirty="0" smtClean="0"/>
              <a:t>: </a:t>
            </a:r>
          </a:p>
          <a:p>
            <a:pPr lvl="1">
              <a:buNone/>
            </a:pPr>
            <a:r>
              <a:rPr lang="fr-BE" sz="2400" i="1" u="sng" dirty="0" smtClean="0"/>
              <a:t>au présent</a:t>
            </a:r>
            <a:r>
              <a:rPr lang="fr-BE" sz="2400" i="1" dirty="0" smtClean="0"/>
              <a:t> : nous man</a:t>
            </a:r>
            <a:r>
              <a:rPr lang="fr-BE" sz="2400" b="1" i="1" dirty="0" smtClean="0"/>
              <a:t>ge</a:t>
            </a:r>
            <a:r>
              <a:rPr lang="fr-BE" sz="2400" i="1" dirty="0" smtClean="0"/>
              <a:t>ons</a:t>
            </a:r>
            <a:endParaRPr lang="fr-BE" sz="1300" dirty="0" smtClean="0"/>
          </a:p>
          <a:p>
            <a:pPr>
              <a:buNone/>
            </a:pPr>
            <a:r>
              <a:rPr lang="fr-BE" sz="1300" i="1" dirty="0" smtClean="0"/>
              <a:t> </a:t>
            </a:r>
            <a:endParaRPr lang="fr-BE" sz="1300" dirty="0" smtClean="0"/>
          </a:p>
          <a:p>
            <a:pPr lvl="1">
              <a:buNone/>
            </a:pPr>
            <a:r>
              <a:rPr lang="fr-BE" sz="2400" i="1" u="sng" dirty="0" smtClean="0"/>
              <a:t>à l’imparfait</a:t>
            </a:r>
            <a:r>
              <a:rPr lang="fr-BE" sz="2400" i="1" dirty="0" smtClean="0"/>
              <a:t> : je plon</a:t>
            </a:r>
            <a:r>
              <a:rPr lang="fr-BE" sz="2400" b="1" i="1" dirty="0" smtClean="0"/>
              <a:t>ge</a:t>
            </a:r>
            <a:r>
              <a:rPr lang="fr-BE" sz="2400" i="1" dirty="0" smtClean="0"/>
              <a:t>ais, tu plon</a:t>
            </a:r>
            <a:r>
              <a:rPr lang="fr-BE" sz="2400" b="1" i="1" dirty="0" smtClean="0"/>
              <a:t>ge</a:t>
            </a:r>
            <a:r>
              <a:rPr lang="fr-BE" sz="2400" i="1" dirty="0" smtClean="0"/>
              <a:t>ais,         </a:t>
            </a:r>
            <a:endParaRPr lang="fr-BE" sz="2400" dirty="0" smtClean="0"/>
          </a:p>
          <a:p>
            <a:pPr lvl="1">
              <a:buNone/>
            </a:pPr>
            <a:r>
              <a:rPr lang="fr-BE" sz="2400" i="1" dirty="0" smtClean="0"/>
              <a:t>         </a:t>
            </a:r>
            <a:r>
              <a:rPr lang="fr-BE" sz="2400" i="1" dirty="0" smtClean="0"/>
              <a:t>               il </a:t>
            </a:r>
            <a:r>
              <a:rPr lang="fr-BE" sz="2400" i="1" dirty="0" smtClean="0"/>
              <a:t>plon</a:t>
            </a:r>
            <a:r>
              <a:rPr lang="fr-BE" sz="2400" b="1" i="1" dirty="0" smtClean="0"/>
              <a:t>ge</a:t>
            </a:r>
            <a:r>
              <a:rPr lang="fr-BE" sz="2400" i="1" dirty="0" smtClean="0"/>
              <a:t>ait, ils plon</a:t>
            </a:r>
            <a:r>
              <a:rPr lang="fr-BE" sz="2400" b="1" i="1" dirty="0" smtClean="0"/>
              <a:t>ge</a:t>
            </a:r>
            <a:r>
              <a:rPr lang="fr-BE" sz="2400" i="1" dirty="0" smtClean="0"/>
              <a:t>aient.</a:t>
            </a:r>
            <a:endParaRPr lang="fr-BE" sz="1300" dirty="0" smtClean="0"/>
          </a:p>
          <a:p>
            <a:pPr>
              <a:buNone/>
            </a:pPr>
            <a:r>
              <a:rPr lang="fr-BE" sz="1300" dirty="0" smtClean="0"/>
              <a:t> </a:t>
            </a:r>
          </a:p>
          <a:p>
            <a:pPr>
              <a:buNone/>
            </a:pPr>
            <a:r>
              <a:rPr lang="fr-BE" dirty="0" smtClean="0"/>
              <a:t>• Les verbes qui se terminent </a:t>
            </a:r>
            <a:r>
              <a:rPr lang="fr-BE" b="1" dirty="0" smtClean="0"/>
              <a:t>-CER</a:t>
            </a:r>
            <a:r>
              <a:rPr lang="fr-BE" dirty="0" smtClean="0"/>
              <a:t> s'écrivent </a:t>
            </a:r>
            <a:r>
              <a:rPr lang="fr-BE" b="1" dirty="0" smtClean="0"/>
              <a:t>-ç-</a:t>
            </a:r>
            <a:r>
              <a:rPr lang="fr-BE" dirty="0" smtClean="0"/>
              <a:t> quand la terminaison commence par </a:t>
            </a:r>
            <a:r>
              <a:rPr lang="fr-BE" b="1" dirty="0" smtClean="0"/>
              <a:t>a </a:t>
            </a:r>
            <a:r>
              <a:rPr lang="fr-BE" dirty="0" smtClean="0"/>
              <a:t>ou </a:t>
            </a:r>
            <a:r>
              <a:rPr lang="fr-BE" b="1" dirty="0" smtClean="0"/>
              <a:t>o </a:t>
            </a:r>
            <a:r>
              <a:rPr lang="fr-BE" dirty="0" smtClean="0"/>
              <a:t>: </a:t>
            </a:r>
          </a:p>
          <a:p>
            <a:pPr lvl="1">
              <a:buNone/>
            </a:pPr>
            <a:r>
              <a:rPr lang="fr-BE" sz="2400" i="1" u="sng" dirty="0" smtClean="0"/>
              <a:t>au présent</a:t>
            </a:r>
            <a:r>
              <a:rPr lang="fr-BE" sz="2400" i="1" dirty="0" smtClean="0"/>
              <a:t> : nous tra</a:t>
            </a:r>
            <a:r>
              <a:rPr lang="fr-BE" sz="2400" b="1" i="1" dirty="0" smtClean="0"/>
              <a:t>ç</a:t>
            </a:r>
            <a:r>
              <a:rPr lang="fr-BE" sz="2400" i="1" dirty="0" smtClean="0"/>
              <a:t>ons</a:t>
            </a:r>
            <a:endParaRPr lang="fr-BE" sz="1300" dirty="0" smtClean="0"/>
          </a:p>
          <a:p>
            <a:pPr>
              <a:buNone/>
            </a:pPr>
            <a:r>
              <a:rPr lang="fr-BE" sz="1300" i="1" dirty="0" smtClean="0"/>
              <a:t> </a:t>
            </a:r>
            <a:endParaRPr lang="fr-BE" sz="1300" dirty="0" smtClean="0"/>
          </a:p>
          <a:p>
            <a:pPr lvl="1">
              <a:buNone/>
            </a:pPr>
            <a:r>
              <a:rPr lang="fr-BE" sz="2400" i="1" u="sng" dirty="0" smtClean="0"/>
              <a:t>à l’imparfait</a:t>
            </a:r>
            <a:r>
              <a:rPr lang="fr-BE" sz="2400" i="1" dirty="0" smtClean="0"/>
              <a:t>   : j'avan</a:t>
            </a:r>
            <a:r>
              <a:rPr lang="fr-BE" sz="2400" b="1" i="1" dirty="0" smtClean="0"/>
              <a:t>ç</a:t>
            </a:r>
            <a:r>
              <a:rPr lang="fr-BE" sz="2400" i="1" dirty="0" smtClean="0"/>
              <a:t>ais, tu avan</a:t>
            </a:r>
            <a:r>
              <a:rPr lang="fr-BE" sz="2400" b="1" i="1" dirty="0" smtClean="0"/>
              <a:t>ç</a:t>
            </a:r>
            <a:r>
              <a:rPr lang="fr-BE" sz="2400" i="1" dirty="0" smtClean="0"/>
              <a:t>ais, </a:t>
            </a:r>
            <a:endParaRPr lang="fr-BE" sz="2400" dirty="0" smtClean="0"/>
          </a:p>
          <a:p>
            <a:pPr lvl="3">
              <a:buNone/>
            </a:pPr>
            <a:r>
              <a:rPr lang="fr-BE" sz="2400" i="1" dirty="0" smtClean="0"/>
              <a:t>      </a:t>
            </a:r>
            <a:r>
              <a:rPr lang="fr-BE" sz="2400" i="1" dirty="0" smtClean="0"/>
              <a:t>  il avan</a:t>
            </a:r>
            <a:r>
              <a:rPr lang="fr-BE" sz="2400" b="1" i="1" dirty="0" smtClean="0"/>
              <a:t>ç</a:t>
            </a:r>
            <a:r>
              <a:rPr lang="fr-BE" sz="2400" i="1" dirty="0" smtClean="0"/>
              <a:t>ait, ils avan</a:t>
            </a:r>
            <a:r>
              <a:rPr lang="fr-BE" sz="2400" b="1" i="1" dirty="0" smtClean="0"/>
              <a:t>ç</a:t>
            </a:r>
            <a:r>
              <a:rPr lang="fr-BE" sz="2400" i="1" dirty="0" smtClean="0"/>
              <a:t>aient </a:t>
            </a:r>
            <a:endParaRPr lang="fr-BE" sz="1300" dirty="0" smtClean="0"/>
          </a:p>
          <a:p>
            <a:pPr>
              <a:buNone/>
            </a:pPr>
            <a:endParaRPr lang="fr-BE" sz="13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041775" cy="453727"/>
          </a:xfrm>
        </p:spPr>
        <p:txBody>
          <a:bodyPr>
            <a:normAutofit lnSpcReduction="10000"/>
          </a:bodyPr>
          <a:lstStyle/>
          <a:p>
            <a:r>
              <a:rPr lang="fr-BE" u="sng" dirty="0" smtClean="0"/>
              <a:t>Exercices à faire tout seul!</a:t>
            </a:r>
            <a:endParaRPr lang="fr-BE" u="sng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041775" cy="49685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fr-FR" sz="3400" dirty="0" smtClean="0"/>
          </a:p>
          <a:p>
            <a:pPr>
              <a:buNone/>
            </a:pPr>
            <a:r>
              <a:rPr lang="fr-FR" sz="3400" dirty="0" smtClean="0"/>
              <a:t>la</a:t>
            </a:r>
            <a:r>
              <a:rPr lang="fr-FR" sz="3400" b="1" dirty="0" smtClean="0"/>
              <a:t>c</a:t>
            </a:r>
            <a:r>
              <a:rPr lang="fr-FR" sz="3400" dirty="0" smtClean="0"/>
              <a:t>er</a:t>
            </a:r>
            <a:r>
              <a:rPr lang="fr-FR" sz="3400" dirty="0" smtClean="0"/>
              <a:t> : Je ………………...…... mes souliers. </a:t>
            </a:r>
            <a:endParaRPr lang="fr-FR" sz="3400" dirty="0" smtClean="0"/>
          </a:p>
          <a:p>
            <a:pPr>
              <a:lnSpc>
                <a:spcPct val="170000"/>
              </a:lnSpc>
              <a:buNone/>
            </a:pPr>
            <a:r>
              <a:rPr lang="fr-FR" sz="3400" dirty="0" smtClean="0"/>
              <a:t>tra</a:t>
            </a:r>
            <a:r>
              <a:rPr lang="fr-FR" sz="3400" b="1" dirty="0" smtClean="0"/>
              <a:t>c</a:t>
            </a:r>
            <a:r>
              <a:rPr lang="fr-FR" sz="3400" dirty="0" smtClean="0"/>
              <a:t>er</a:t>
            </a:r>
            <a:r>
              <a:rPr lang="fr-FR" sz="3400" dirty="0" smtClean="0"/>
              <a:t> : </a:t>
            </a:r>
            <a:r>
              <a:rPr lang="fr-FR" sz="3400" dirty="0" smtClean="0"/>
              <a:t>Tu </a:t>
            </a:r>
            <a:r>
              <a:rPr lang="fr-FR" sz="3400" dirty="0" smtClean="0"/>
              <a:t>……………..……….... des </a:t>
            </a:r>
            <a:r>
              <a:rPr lang="fr-FR" sz="3400" dirty="0" smtClean="0"/>
              <a:t>droites. </a:t>
            </a:r>
            <a:endParaRPr lang="fr-BE" sz="3400" dirty="0" smtClean="0"/>
          </a:p>
          <a:p>
            <a:pPr>
              <a:lnSpc>
                <a:spcPct val="170000"/>
              </a:lnSpc>
              <a:buNone/>
            </a:pPr>
            <a:r>
              <a:rPr lang="fr-FR" sz="3400" dirty="0" smtClean="0"/>
              <a:t>man</a:t>
            </a:r>
            <a:r>
              <a:rPr lang="fr-FR" sz="3400" b="1" dirty="0" smtClean="0"/>
              <a:t>g</a:t>
            </a:r>
            <a:r>
              <a:rPr lang="fr-FR" sz="3400" dirty="0" smtClean="0"/>
              <a:t>er : Il  ………………………. des fruits.</a:t>
            </a:r>
            <a:endParaRPr lang="fr-BE" sz="3400" dirty="0" smtClean="0"/>
          </a:p>
          <a:p>
            <a:pPr>
              <a:lnSpc>
                <a:spcPct val="170000"/>
              </a:lnSpc>
              <a:buNone/>
            </a:pPr>
            <a:r>
              <a:rPr lang="fr-FR" sz="3400" dirty="0" smtClean="0"/>
              <a:t>diri</a:t>
            </a:r>
            <a:r>
              <a:rPr lang="fr-FR" sz="3400" b="1" dirty="0" smtClean="0"/>
              <a:t>g</a:t>
            </a:r>
            <a:r>
              <a:rPr lang="fr-FR" sz="3400" dirty="0" smtClean="0"/>
              <a:t>er :  Elle …………………..... les autres.</a:t>
            </a:r>
            <a:endParaRPr lang="fr-BE" sz="3400" dirty="0" smtClean="0"/>
          </a:p>
          <a:p>
            <a:pPr>
              <a:lnSpc>
                <a:spcPct val="170000"/>
              </a:lnSpc>
              <a:buNone/>
            </a:pPr>
            <a:r>
              <a:rPr lang="fr-FR" sz="3400" dirty="0" smtClean="0"/>
              <a:t>lo</a:t>
            </a:r>
            <a:r>
              <a:rPr lang="fr-FR" sz="3400" b="1" dirty="0" smtClean="0"/>
              <a:t>g</a:t>
            </a:r>
            <a:r>
              <a:rPr lang="fr-FR" sz="3400" dirty="0" smtClean="0"/>
              <a:t>er : Nous ………….…………. à la ferme. </a:t>
            </a:r>
            <a:endParaRPr lang="fr-BE" sz="3400" dirty="0" smtClean="0"/>
          </a:p>
          <a:p>
            <a:pPr>
              <a:lnSpc>
                <a:spcPct val="170000"/>
              </a:lnSpc>
              <a:buNone/>
            </a:pPr>
            <a:r>
              <a:rPr lang="fr-FR" sz="3400" dirty="0" smtClean="0"/>
              <a:t>lan</a:t>
            </a:r>
            <a:r>
              <a:rPr lang="fr-FR" sz="3400" b="1" dirty="0" smtClean="0"/>
              <a:t>c</a:t>
            </a:r>
            <a:r>
              <a:rPr lang="fr-FR" sz="3400" dirty="0" smtClean="0"/>
              <a:t>er :  Vous ………………….. des balles. </a:t>
            </a:r>
            <a:endParaRPr lang="fr-BE" sz="3400" dirty="0" smtClean="0"/>
          </a:p>
          <a:p>
            <a:pPr>
              <a:lnSpc>
                <a:spcPct val="170000"/>
              </a:lnSpc>
              <a:buNone/>
            </a:pPr>
            <a:r>
              <a:rPr lang="fr-FR" sz="3400" dirty="0" smtClean="0"/>
              <a:t>annon</a:t>
            </a:r>
            <a:r>
              <a:rPr lang="fr-FR" sz="3400" b="1" dirty="0" smtClean="0"/>
              <a:t>c</a:t>
            </a:r>
            <a:r>
              <a:rPr lang="fr-FR" sz="3400" dirty="0" smtClean="0"/>
              <a:t>er : Ils ………………... les résultats. </a:t>
            </a:r>
            <a:endParaRPr lang="fr-BE" sz="3400" dirty="0" smtClean="0"/>
          </a:p>
          <a:p>
            <a:pPr>
              <a:lnSpc>
                <a:spcPct val="170000"/>
              </a:lnSpc>
              <a:buNone/>
            </a:pPr>
            <a:r>
              <a:rPr lang="fr-FR" sz="3400" dirty="0" smtClean="0"/>
              <a:t>parta</a:t>
            </a:r>
            <a:r>
              <a:rPr lang="fr-FR" sz="3400" b="1" dirty="0" smtClean="0"/>
              <a:t>g</a:t>
            </a:r>
            <a:r>
              <a:rPr lang="fr-FR" sz="3400" dirty="0" smtClean="0"/>
              <a:t>er :  Je ………………….…. le goûter. </a:t>
            </a:r>
            <a:endParaRPr lang="fr-BE" sz="3400" dirty="0" smtClean="0"/>
          </a:p>
          <a:p>
            <a:pPr>
              <a:lnSpc>
                <a:spcPct val="170000"/>
              </a:lnSpc>
              <a:buNone/>
            </a:pPr>
            <a:r>
              <a:rPr lang="fr-FR" sz="3400" dirty="0" smtClean="0"/>
              <a:t>na</a:t>
            </a:r>
            <a:r>
              <a:rPr lang="fr-FR" sz="3400" b="1" dirty="0" smtClean="0"/>
              <a:t>g</a:t>
            </a:r>
            <a:r>
              <a:rPr lang="fr-FR" sz="3400" dirty="0" smtClean="0"/>
              <a:t>er : Je ………………………. l</a:t>
            </a:r>
            <a:r>
              <a:rPr lang="fr-FR" sz="3400" dirty="0" smtClean="0"/>
              <a:t>e mardi.</a:t>
            </a:r>
            <a:endParaRPr lang="fr-BE" sz="3400" dirty="0" smtClean="0"/>
          </a:p>
          <a:p>
            <a:pPr>
              <a:buNone/>
            </a:pPr>
            <a:r>
              <a:rPr lang="fr-FR" dirty="0" smtClean="0"/>
              <a:t>  </a:t>
            </a:r>
            <a:endParaRPr lang="fr-BE" dirty="0" smtClean="0"/>
          </a:p>
          <a:p>
            <a:pPr>
              <a:buNone/>
            </a:pPr>
            <a:r>
              <a:rPr lang="fr-FR" sz="3400" u="sng" dirty="0" smtClean="0"/>
              <a:t>Au verso de ta feuille :</a:t>
            </a:r>
            <a:endParaRPr lang="fr-BE" sz="3400" dirty="0" smtClean="0"/>
          </a:p>
          <a:p>
            <a:pPr>
              <a:buNone/>
            </a:pPr>
            <a:r>
              <a:rPr lang="fr-FR" sz="3400" dirty="0" smtClean="0"/>
              <a:t>Conjugue le verbe TRACER à </a:t>
            </a:r>
            <a:r>
              <a:rPr lang="fr-FR" sz="3400" dirty="0" smtClean="0"/>
              <a:t>l’imparfait.</a:t>
            </a:r>
            <a:endParaRPr lang="fr-BE" sz="3400" dirty="0" smtClean="0"/>
          </a:p>
          <a:p>
            <a:pPr>
              <a:buNone/>
            </a:pPr>
            <a:r>
              <a:rPr lang="fr-FR" sz="3400" dirty="0" smtClean="0"/>
              <a:t>Conjugue le verbe NAGER à </a:t>
            </a:r>
            <a:r>
              <a:rPr lang="fr-FR" sz="3400" dirty="0" smtClean="0"/>
              <a:t>l’imparfait.</a:t>
            </a:r>
            <a:endParaRPr lang="fr-BE" sz="3400" dirty="0" smtClean="0"/>
          </a:p>
          <a:p>
            <a:endParaRPr lang="fr-BE" dirty="0"/>
          </a:p>
        </p:txBody>
      </p:sp>
      <p:grpSp>
        <p:nvGrpSpPr>
          <p:cNvPr id="7" name="Groupe 6"/>
          <p:cNvGrpSpPr/>
          <p:nvPr/>
        </p:nvGrpSpPr>
        <p:grpSpPr>
          <a:xfrm>
            <a:off x="395536" y="188640"/>
            <a:ext cx="4114800" cy="922114"/>
            <a:chOff x="4644008" y="188640"/>
            <a:chExt cx="4114800" cy="922114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4644008" y="188640"/>
              <a:ext cx="1872208" cy="4046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" name="Titre 1"/>
            <p:cNvSpPr txBox="1">
              <a:spLocks/>
            </p:cNvSpPr>
            <p:nvPr/>
          </p:nvSpPr>
          <p:spPr>
            <a:xfrm>
              <a:off x="4644008" y="692696"/>
              <a:ext cx="4114800" cy="41805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0000" lnSpcReduction="1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Conjugaison: </a:t>
              </a:r>
            </a:p>
          </p:txBody>
        </p:sp>
      </p:grpSp>
      <p:pic>
        <p:nvPicPr>
          <p:cNvPr id="10" name="Image 9" descr="schtroumpf-farce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1268760"/>
            <a:ext cx="1123950" cy="1171575"/>
          </a:xfrm>
          <a:prstGeom prst="rect">
            <a:avLst/>
          </a:prstGeom>
        </p:spPr>
      </p:pic>
      <p:sp>
        <p:nvSpPr>
          <p:cNvPr id="11" name="Bouton d'action : Suivant 10">
            <a:hlinkClick r:id="" action="ppaction://hlinkshowjump?jump=nextslide" highlightClick="1"/>
          </p:cNvPr>
          <p:cNvSpPr/>
          <p:nvPr/>
        </p:nvSpPr>
        <p:spPr>
          <a:xfrm>
            <a:off x="8316416" y="5373216"/>
            <a:ext cx="360040" cy="432048"/>
          </a:xfrm>
          <a:prstGeom prst="actionButtonForwardNex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ZoneTexte 11"/>
          <p:cNvSpPr txBox="1"/>
          <p:nvPr/>
        </p:nvSpPr>
        <p:spPr>
          <a:xfrm>
            <a:off x="1619672" y="2996952"/>
            <a:ext cx="129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L’an passé...</a:t>
            </a:r>
            <a:endParaRPr lang="fr-BE" dirty="0"/>
          </a:p>
        </p:txBody>
      </p:sp>
      <p:sp>
        <p:nvSpPr>
          <p:cNvPr id="13" name="Rectangle 12"/>
          <p:cNvSpPr/>
          <p:nvPr/>
        </p:nvSpPr>
        <p:spPr>
          <a:xfrm>
            <a:off x="7380312" y="188640"/>
            <a:ext cx="1325238" cy="28803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fr-FR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Devoir</a:t>
            </a:r>
            <a:endParaRPr lang="fr-F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63888" y="1412776"/>
            <a:ext cx="511256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Pour conjuguer un verbe du 1</a:t>
            </a:r>
            <a:r>
              <a:rPr kumimoji="0" lang="fr-BE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er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groupe [er], j’enlève le er et j’ajoute la bonne </a:t>
            </a:r>
            <a:r>
              <a:rPr kumimoji="0" lang="fr-BE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terminaison.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Je chant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e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Tu chant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es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Il/elle/on  chant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e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Nous chant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ons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Vous chant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ez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Ils/elles chant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Pour conjuguer un verbe du 2</a:t>
            </a:r>
            <a:r>
              <a:rPr kumimoji="0" lang="fr-BE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ème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 groupe [</a:t>
            </a:r>
            <a:r>
              <a:rPr kumimoji="0" lang="fr-BE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ir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], j’enlève le </a:t>
            </a:r>
            <a:r>
              <a:rPr kumimoji="0" lang="fr-BE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ir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 , j’ajoute la bonne </a:t>
            </a:r>
            <a:r>
              <a:rPr kumimoji="0" lang="fr-BE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terminaison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.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Je fin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is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Tu  fin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is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Il/elle/on  fin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it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Nous fin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issons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Vous fin</a:t>
            </a:r>
            <a:r>
              <a:rPr kumimoji="0" lang="fr-B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issez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Ils/elles fin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Arial" pitchFamily="34" charset="0"/>
              </a:rPr>
              <a:t>issent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404664"/>
            <a:ext cx="6912768" cy="79208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retenir pour bien conjuguer au présent !</a:t>
            </a:r>
            <a:endParaRPr lang="fr-F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Image 9" descr="02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844824"/>
            <a:ext cx="2880320" cy="36440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3384376" cy="381719"/>
          </a:xfrm>
        </p:spPr>
        <p:txBody>
          <a:bodyPr>
            <a:normAutofit lnSpcReduction="10000"/>
          </a:bodyPr>
          <a:lstStyle/>
          <a:p>
            <a:r>
              <a:rPr lang="fr-BE" sz="2000" u="sng" dirty="0" smtClean="0"/>
              <a:t>Dans ton cahier </a:t>
            </a:r>
            <a:r>
              <a:rPr lang="fr-BE" sz="2000" u="sng" dirty="0" smtClean="0"/>
              <a:t>de travail ...</a:t>
            </a:r>
            <a:endParaRPr lang="fr-BE" sz="2000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2132856"/>
            <a:ext cx="4040188" cy="39512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BE" b="1" u="sng" dirty="0" smtClean="0"/>
              <a:t>1</a:t>
            </a:r>
            <a:r>
              <a:rPr lang="fr-BE" b="1" u="sng" dirty="0" smtClean="0"/>
              <a:t>. Ecris les phrases au Présent</a:t>
            </a:r>
            <a:endParaRPr lang="fr-BE" dirty="0" smtClean="0"/>
          </a:p>
          <a:p>
            <a:pPr>
              <a:buNone/>
            </a:pPr>
            <a:r>
              <a:rPr lang="fr-BE" b="1" u="sng" dirty="0" smtClean="0"/>
              <a:t>2. Ecris les phrases au Futur  </a:t>
            </a:r>
            <a:endParaRPr lang="fr-BE" dirty="0" smtClean="0"/>
          </a:p>
          <a:p>
            <a:pPr>
              <a:buNone/>
            </a:pPr>
            <a:r>
              <a:rPr lang="fr-BE" b="1" dirty="0" smtClean="0"/>
              <a:t> </a:t>
            </a:r>
            <a:endParaRPr lang="fr-BE" dirty="0" smtClean="0"/>
          </a:p>
          <a:p>
            <a:pPr>
              <a:buNone/>
            </a:pPr>
            <a:r>
              <a:rPr lang="fr-BE" dirty="0" smtClean="0"/>
              <a:t>Le petit chat (</a:t>
            </a:r>
            <a:r>
              <a:rPr lang="fr-BE" u="sng" dirty="0" smtClean="0"/>
              <a:t>grandir</a:t>
            </a:r>
            <a:r>
              <a:rPr lang="fr-BE" dirty="0" smtClean="0"/>
              <a:t>) vite.</a:t>
            </a:r>
          </a:p>
          <a:p>
            <a:pPr>
              <a:buNone/>
            </a:pPr>
            <a:r>
              <a:rPr lang="fr-BE" dirty="0" smtClean="0"/>
              <a:t>Les chats sauvages (</a:t>
            </a:r>
            <a:r>
              <a:rPr lang="fr-BE" u="sng" dirty="0" smtClean="0"/>
              <a:t>attraper</a:t>
            </a:r>
            <a:r>
              <a:rPr lang="fr-BE" dirty="0" smtClean="0"/>
              <a:t>) les souris.</a:t>
            </a:r>
          </a:p>
          <a:p>
            <a:pPr>
              <a:buNone/>
            </a:pPr>
            <a:r>
              <a:rPr lang="fr-BE" dirty="0" smtClean="0"/>
              <a:t>Elles (surveiller) les beaux chats.</a:t>
            </a:r>
          </a:p>
          <a:p>
            <a:pPr>
              <a:buNone/>
            </a:pPr>
            <a:r>
              <a:rPr lang="fr-BE" dirty="0" smtClean="0"/>
              <a:t>Vous (</a:t>
            </a:r>
            <a:r>
              <a:rPr lang="fr-BE" u="sng" dirty="0" smtClean="0"/>
              <a:t>guérir</a:t>
            </a:r>
            <a:r>
              <a:rPr lang="fr-BE" dirty="0" smtClean="0"/>
              <a:t>) votre chat noir.</a:t>
            </a:r>
          </a:p>
          <a:p>
            <a:pPr>
              <a:buNone/>
            </a:pPr>
            <a:r>
              <a:rPr lang="fr-BE" dirty="0" smtClean="0"/>
              <a:t>Il (</a:t>
            </a:r>
            <a:r>
              <a:rPr lang="fr-BE" u="sng" dirty="0" smtClean="0"/>
              <a:t>miauler</a:t>
            </a:r>
            <a:r>
              <a:rPr lang="fr-BE" dirty="0" smtClean="0"/>
              <a:t>) très fort.</a:t>
            </a:r>
          </a:p>
          <a:p>
            <a:pPr>
              <a:buNone/>
            </a:pPr>
            <a:r>
              <a:rPr lang="fr-BE" dirty="0" smtClean="0"/>
              <a:t>Nous ( </a:t>
            </a:r>
            <a:r>
              <a:rPr lang="fr-BE" u="sng" dirty="0" smtClean="0"/>
              <a:t>caresser</a:t>
            </a:r>
            <a:r>
              <a:rPr lang="fr-BE" dirty="0" smtClean="0"/>
              <a:t>) notre chat.</a:t>
            </a:r>
          </a:p>
          <a:p>
            <a:pPr>
              <a:buNone/>
            </a:pPr>
            <a:r>
              <a:rPr lang="fr-BE" dirty="0" smtClean="0"/>
              <a:t>Tu (</a:t>
            </a:r>
            <a:r>
              <a:rPr lang="fr-BE" u="sng" dirty="0" smtClean="0"/>
              <a:t>guérir</a:t>
            </a:r>
            <a:r>
              <a:rPr lang="fr-BE" dirty="0" smtClean="0"/>
              <a:t>) ton vieux chat</a:t>
            </a:r>
          </a:p>
          <a:p>
            <a:pPr>
              <a:buNone/>
            </a:pPr>
            <a:r>
              <a:rPr lang="fr-BE" dirty="0" smtClean="0"/>
              <a:t>Nous (surveiller) les petits chats.</a:t>
            </a:r>
          </a:p>
          <a:p>
            <a:pPr>
              <a:buNone/>
            </a:pPr>
            <a:r>
              <a:rPr lang="fr-BE" dirty="0" smtClean="0"/>
              <a:t>Je (</a:t>
            </a:r>
            <a:r>
              <a:rPr lang="fr-BE" u="sng" dirty="0" smtClean="0"/>
              <a:t>regarder</a:t>
            </a:r>
            <a:r>
              <a:rPr lang="fr-BE" dirty="0" smtClean="0"/>
              <a:t>) votre chat noir.</a:t>
            </a:r>
          </a:p>
          <a:p>
            <a:pPr>
              <a:buNone/>
            </a:pPr>
            <a:r>
              <a:rPr lang="fr-BE" dirty="0" smtClean="0"/>
              <a:t>Les chats (</a:t>
            </a:r>
            <a:r>
              <a:rPr lang="fr-BE" u="sng" dirty="0" smtClean="0"/>
              <a:t>miauler</a:t>
            </a:r>
            <a:r>
              <a:rPr lang="fr-BE" dirty="0" smtClean="0"/>
              <a:t>) très </a:t>
            </a:r>
            <a:r>
              <a:rPr lang="fr-BE" dirty="0" smtClean="0"/>
              <a:t>fort.</a:t>
            </a:r>
            <a:endParaRPr lang="fr-BE" dirty="0" smtClean="0"/>
          </a:p>
          <a:p>
            <a:pPr>
              <a:buNone/>
            </a:pPr>
            <a:endParaRPr lang="fr-BE" dirty="0"/>
          </a:p>
        </p:txBody>
      </p:sp>
      <p:grpSp>
        <p:nvGrpSpPr>
          <p:cNvPr id="12" name="Groupe 11"/>
          <p:cNvGrpSpPr/>
          <p:nvPr/>
        </p:nvGrpSpPr>
        <p:grpSpPr>
          <a:xfrm>
            <a:off x="179512" y="260648"/>
            <a:ext cx="4104456" cy="1152128"/>
            <a:chOff x="179512" y="260648"/>
            <a:chExt cx="4104456" cy="1152128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251520" y="260648"/>
              <a:ext cx="1965791" cy="4046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" name="Titre 1"/>
            <p:cNvSpPr txBox="1">
              <a:spLocks/>
            </p:cNvSpPr>
            <p:nvPr/>
          </p:nvSpPr>
          <p:spPr>
            <a:xfrm>
              <a:off x="179512" y="836712"/>
              <a:ext cx="4104456" cy="5760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2500" lnSpcReduction="1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BE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Conjugaison: </a:t>
              </a:r>
              <a:r>
                <a:rPr kumimoji="0" lang="fr-BE" sz="2400" b="1" i="0" u="sng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le </a:t>
              </a:r>
              <a:r>
                <a:rPr kumimoji="0" lang="fr-BE" sz="2400" b="1" i="0" u="sng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présent et le futur ... </a:t>
              </a:r>
              <a:endParaRPr kumimoji="0" lang="fr-B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843808" y="188640"/>
            <a:ext cx="1325238" cy="28803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fr-FR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Devoir</a:t>
            </a:r>
            <a:endParaRPr lang="fr-FR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788024" y="188640"/>
            <a:ext cx="4104456" cy="1224136"/>
            <a:chOff x="179512" y="188640"/>
            <a:chExt cx="4104456" cy="1224136"/>
          </a:xfrm>
        </p:grpSpPr>
        <p:grpSp>
          <p:nvGrpSpPr>
            <p:cNvPr id="15" name="Groupe 11"/>
            <p:cNvGrpSpPr/>
            <p:nvPr/>
          </p:nvGrpSpPr>
          <p:grpSpPr>
            <a:xfrm>
              <a:off x="179512" y="260648"/>
              <a:ext cx="4104456" cy="1152128"/>
              <a:chOff x="179512" y="260648"/>
              <a:chExt cx="4104456" cy="1152128"/>
            </a:xfrm>
          </p:grpSpPr>
          <p:sp>
            <p:nvSpPr>
              <p:cNvPr id="17" name="Rectangle à coins arrondis 16"/>
              <p:cNvSpPr/>
              <p:nvPr/>
            </p:nvSpPr>
            <p:spPr>
              <a:xfrm>
                <a:off x="251520" y="260648"/>
                <a:ext cx="1965791" cy="40466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8" name="Titre 1"/>
              <p:cNvSpPr txBox="1">
                <a:spLocks/>
              </p:cNvSpPr>
              <p:nvPr/>
            </p:nvSpPr>
            <p:spPr>
              <a:xfrm>
                <a:off x="179512" y="836712"/>
                <a:ext cx="4104456" cy="57606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82500" lnSpcReduction="1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BE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  <a:t>Conjugaison: </a:t>
                </a:r>
                <a:r>
                  <a:rPr kumimoji="0" lang="fr-BE" sz="2400" b="1" i="0" u="sng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  <a:t>le </a:t>
                </a:r>
                <a:r>
                  <a:rPr kumimoji="0" lang="fr-BE" sz="2400" b="1" i="0" u="sng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  <a:t>présent et le futur ... </a:t>
                </a:r>
                <a:endParaRPr kumimoji="0" lang="fr-BE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endParaRPr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2843808" y="188640"/>
              <a:ext cx="1325238" cy="2880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fr-FR" sz="2000" b="1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Devoir</a:t>
              </a:r>
              <a:endParaRPr lang="fr-FR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19" name="Espace réservé du texte 2"/>
          <p:cNvSpPr>
            <a:spLocks noGrp="1"/>
          </p:cNvSpPr>
          <p:nvPr>
            <p:ph type="body" idx="1"/>
          </p:nvPr>
        </p:nvSpPr>
        <p:spPr>
          <a:xfrm>
            <a:off x="4860032" y="1556792"/>
            <a:ext cx="3384376" cy="381719"/>
          </a:xfrm>
        </p:spPr>
        <p:txBody>
          <a:bodyPr>
            <a:normAutofit lnSpcReduction="10000"/>
          </a:bodyPr>
          <a:lstStyle/>
          <a:p>
            <a:r>
              <a:rPr lang="fr-BE" sz="2000" u="sng" dirty="0" smtClean="0"/>
              <a:t>Dans ton cahier </a:t>
            </a:r>
            <a:r>
              <a:rPr lang="fr-BE" sz="2000" u="sng" dirty="0" smtClean="0"/>
              <a:t>de travail ...</a:t>
            </a:r>
            <a:endParaRPr lang="fr-BE" sz="2000" dirty="0" smtClean="0"/>
          </a:p>
        </p:txBody>
      </p:sp>
      <p:sp>
        <p:nvSpPr>
          <p:cNvPr id="20" name="Espace réservé du contenu 3"/>
          <p:cNvSpPr>
            <a:spLocks noGrp="1"/>
          </p:cNvSpPr>
          <p:nvPr>
            <p:ph sz="half" idx="2"/>
          </p:nvPr>
        </p:nvSpPr>
        <p:spPr>
          <a:xfrm>
            <a:off x="4788024" y="2132856"/>
            <a:ext cx="4040188" cy="39512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BE" b="1" u="sng" dirty="0" smtClean="0"/>
              <a:t>1</a:t>
            </a:r>
            <a:r>
              <a:rPr lang="fr-BE" b="1" u="sng" dirty="0" smtClean="0"/>
              <a:t>. Ecris les phrases au Présent</a:t>
            </a:r>
            <a:endParaRPr lang="fr-BE" dirty="0" smtClean="0"/>
          </a:p>
          <a:p>
            <a:pPr>
              <a:buNone/>
            </a:pPr>
            <a:r>
              <a:rPr lang="fr-BE" b="1" u="sng" dirty="0" smtClean="0"/>
              <a:t>2. Ecris les phrases au Futur  </a:t>
            </a:r>
            <a:endParaRPr lang="fr-BE" dirty="0" smtClean="0"/>
          </a:p>
          <a:p>
            <a:pPr>
              <a:buNone/>
            </a:pPr>
            <a:r>
              <a:rPr lang="fr-BE" b="1" dirty="0" smtClean="0"/>
              <a:t> </a:t>
            </a:r>
            <a:endParaRPr lang="fr-BE" dirty="0" smtClean="0"/>
          </a:p>
          <a:p>
            <a:pPr>
              <a:buNone/>
            </a:pPr>
            <a:r>
              <a:rPr lang="fr-BE" dirty="0" smtClean="0"/>
              <a:t>Le petit chat (</a:t>
            </a:r>
            <a:r>
              <a:rPr lang="fr-BE" u="sng" dirty="0" smtClean="0"/>
              <a:t>grandir</a:t>
            </a:r>
            <a:r>
              <a:rPr lang="fr-BE" dirty="0" smtClean="0"/>
              <a:t>) vite.</a:t>
            </a:r>
          </a:p>
          <a:p>
            <a:pPr>
              <a:buNone/>
            </a:pPr>
            <a:r>
              <a:rPr lang="fr-BE" dirty="0" smtClean="0"/>
              <a:t>Les chats sauvages (</a:t>
            </a:r>
            <a:r>
              <a:rPr lang="fr-BE" u="sng" dirty="0" smtClean="0"/>
              <a:t>attraper</a:t>
            </a:r>
            <a:r>
              <a:rPr lang="fr-BE" dirty="0" smtClean="0"/>
              <a:t>) les souris.</a:t>
            </a:r>
          </a:p>
          <a:p>
            <a:pPr>
              <a:buNone/>
            </a:pPr>
            <a:r>
              <a:rPr lang="fr-BE" dirty="0" smtClean="0"/>
              <a:t>Elles (surveiller) les beaux chats.</a:t>
            </a:r>
          </a:p>
          <a:p>
            <a:pPr>
              <a:buNone/>
            </a:pPr>
            <a:r>
              <a:rPr lang="fr-BE" dirty="0" smtClean="0"/>
              <a:t>Vous (</a:t>
            </a:r>
            <a:r>
              <a:rPr lang="fr-BE" u="sng" dirty="0" smtClean="0"/>
              <a:t>guérir</a:t>
            </a:r>
            <a:r>
              <a:rPr lang="fr-BE" dirty="0" smtClean="0"/>
              <a:t>) votre chat noir.</a:t>
            </a:r>
          </a:p>
          <a:p>
            <a:pPr>
              <a:buNone/>
            </a:pPr>
            <a:r>
              <a:rPr lang="fr-BE" dirty="0" smtClean="0"/>
              <a:t>Il (</a:t>
            </a:r>
            <a:r>
              <a:rPr lang="fr-BE" u="sng" dirty="0" smtClean="0"/>
              <a:t>miauler</a:t>
            </a:r>
            <a:r>
              <a:rPr lang="fr-BE" dirty="0" smtClean="0"/>
              <a:t>) très fort.</a:t>
            </a:r>
          </a:p>
          <a:p>
            <a:pPr>
              <a:buNone/>
            </a:pPr>
            <a:r>
              <a:rPr lang="fr-BE" dirty="0" smtClean="0"/>
              <a:t>Nous ( </a:t>
            </a:r>
            <a:r>
              <a:rPr lang="fr-BE" u="sng" dirty="0" smtClean="0"/>
              <a:t>caresser</a:t>
            </a:r>
            <a:r>
              <a:rPr lang="fr-BE" dirty="0" smtClean="0"/>
              <a:t>) notre chat.</a:t>
            </a:r>
          </a:p>
          <a:p>
            <a:pPr>
              <a:buNone/>
            </a:pPr>
            <a:r>
              <a:rPr lang="fr-BE" dirty="0" smtClean="0"/>
              <a:t>Tu (</a:t>
            </a:r>
            <a:r>
              <a:rPr lang="fr-BE" u="sng" dirty="0" smtClean="0"/>
              <a:t>guérir</a:t>
            </a:r>
            <a:r>
              <a:rPr lang="fr-BE" dirty="0" smtClean="0"/>
              <a:t>) ton vieux chat</a:t>
            </a:r>
          </a:p>
          <a:p>
            <a:pPr>
              <a:buNone/>
            </a:pPr>
            <a:r>
              <a:rPr lang="fr-BE" dirty="0" smtClean="0"/>
              <a:t>Nous (surveiller) les petits chats.</a:t>
            </a:r>
          </a:p>
          <a:p>
            <a:pPr>
              <a:buNone/>
            </a:pPr>
            <a:r>
              <a:rPr lang="fr-BE" dirty="0" smtClean="0"/>
              <a:t>Je (</a:t>
            </a:r>
            <a:r>
              <a:rPr lang="fr-BE" u="sng" dirty="0" smtClean="0"/>
              <a:t>regarder</a:t>
            </a:r>
            <a:r>
              <a:rPr lang="fr-BE" dirty="0" smtClean="0"/>
              <a:t>) votre chat noir.</a:t>
            </a:r>
          </a:p>
          <a:p>
            <a:pPr>
              <a:buNone/>
            </a:pPr>
            <a:r>
              <a:rPr lang="fr-BE" dirty="0" smtClean="0"/>
              <a:t>Les chats (</a:t>
            </a:r>
            <a:r>
              <a:rPr lang="fr-BE" u="sng" dirty="0" smtClean="0"/>
              <a:t>miauler</a:t>
            </a:r>
            <a:r>
              <a:rPr lang="fr-BE" dirty="0" smtClean="0"/>
              <a:t>) très </a:t>
            </a:r>
            <a:r>
              <a:rPr lang="fr-BE" dirty="0" smtClean="0"/>
              <a:t>fort.</a:t>
            </a:r>
            <a:endParaRPr lang="fr-BE" dirty="0" smtClean="0"/>
          </a:p>
          <a:p>
            <a:pPr>
              <a:buNone/>
            </a:pPr>
            <a:endParaRPr lang="fr-BE" dirty="0"/>
          </a:p>
        </p:txBody>
      </p:sp>
      <p:pic>
        <p:nvPicPr>
          <p:cNvPr id="21" name="Image 20" descr="u198665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2420888"/>
            <a:ext cx="936104" cy="743377"/>
          </a:xfrm>
          <a:prstGeom prst="rect">
            <a:avLst/>
          </a:prstGeom>
        </p:spPr>
      </p:pic>
      <p:pic>
        <p:nvPicPr>
          <p:cNvPr id="22" name="Image 21" descr="u198665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2348880"/>
            <a:ext cx="936104" cy="7433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595</Words>
  <Application>Microsoft Office PowerPoint</Application>
  <PresentationFormat>Affichage à l'écran (4:3)</PresentationFormat>
  <Paragraphs>209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Conjugaison: le présent</vt:lpstr>
      <vt:lpstr>Diapositive 2</vt:lpstr>
      <vt:lpstr>L’imparfait des verbes en [cer] et [ger] !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Conjugaison: le présent</dc:title>
  <dc:creator>Utilisateur Windows</dc:creator>
  <cp:lastModifiedBy>Utilisateur Windows</cp:lastModifiedBy>
  <cp:revision>12</cp:revision>
  <dcterms:created xsi:type="dcterms:W3CDTF">2012-08-17T19:54:14Z</dcterms:created>
  <dcterms:modified xsi:type="dcterms:W3CDTF">2012-08-18T15:31:52Z</dcterms:modified>
</cp:coreProperties>
</file>