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8" r:id="rId2"/>
    <p:sldId id="274" r:id="rId3"/>
    <p:sldId id="275" r:id="rId4"/>
    <p:sldId id="267" r:id="rId5"/>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84F"/>
    <a:srgbClr val="FAB900"/>
    <a:srgbClr val="F4AF88"/>
    <a:srgbClr val="FFD357"/>
    <a:srgbClr val="FFF2CD"/>
    <a:srgbClr val="FEE3AC"/>
    <a:srgbClr val="DEA400"/>
    <a:srgbClr val="C08E00"/>
    <a:srgbClr val="FEDD9C"/>
    <a:srgbClr val="FFC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p:cViewPr>
        <p:scale>
          <a:sx n="100" d="100"/>
          <a:sy n="100" d="100"/>
        </p:scale>
        <p:origin x="1056" y="-3654"/>
      </p:cViewPr>
      <p:guideLst>
        <p:guide orient="horz" pos="3289"/>
        <p:guide pos="2314"/>
      </p:guideLst>
    </p:cSldViewPr>
  </p:slideViewPr>
  <p:notesTextViewPr>
    <p:cViewPr>
      <p:scale>
        <a:sx n="1" d="1"/>
        <a:sy n="1" d="1"/>
      </p:scale>
      <p:origin x="0" y="0"/>
    </p:cViewPr>
  </p:notesTextViewPr>
  <p:notesViewPr>
    <p:cSldViewPr>
      <p:cViewPr varScale="1">
        <p:scale>
          <a:sx n="50" d="100"/>
          <a:sy n="50" d="100"/>
        </p:scale>
        <p:origin x="2904" y="5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21/11/2014</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smtClean="0"/>
              <a:t>Modifiez le style du titre</a:t>
            </a:r>
            <a:endParaRPr lang="fr-F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21/11/2014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21/11/2014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21/11/2014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21/11/2014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21/11/2014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46EECC-1494-4A94-92E8-2069CFE9F7B8}" type="datetimeFigureOut">
              <a:rPr lang="fr-FR" smtClean="0"/>
              <a:t>21/11/2014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46EECC-1494-4A94-92E8-2069CFE9F7B8}" type="datetimeFigureOut">
              <a:rPr lang="fr-FR" smtClean="0"/>
              <a:t>21/11/2014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46EECC-1494-4A94-92E8-2069CFE9F7B8}" type="datetimeFigureOut">
              <a:rPr lang="fr-FR" smtClean="0"/>
              <a:t>21/11/2014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21/11/2014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21/11/2014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21/11/2014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21/11/2014</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63402" y="1395507"/>
            <a:ext cx="6793654" cy="2960892"/>
          </a:xfrm>
          <a:prstGeom prst="roundRect">
            <a:avLst>
              <a:gd name="adj" fmla="val 6506"/>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59667" y="1476078"/>
            <a:ext cx="6797390" cy="2795673"/>
          </a:xfrm>
          <a:prstGeom prst="rect">
            <a:avLst/>
          </a:prstGeom>
          <a:noFill/>
        </p:spPr>
        <p:txBody>
          <a:bodyPr wrap="square" lIns="101636" tIns="50818" rIns="101636" bIns="50818" rtlCol="0">
            <a:spAutoFit/>
          </a:bodyPr>
          <a:lstStyle/>
          <a:p>
            <a:pPr>
              <a:spcAft>
                <a:spcPts val="600"/>
              </a:spcAft>
            </a:pPr>
            <a:r>
              <a:rPr lang="fr-FR" sz="1600" dirty="0" smtClean="0">
                <a:latin typeface="KG Primary Italics" panose="02000506000000020003" pitchFamily="2" charset="0"/>
                <a:ea typeface="Clensey" panose="02000603000000000000" pitchFamily="2" charset="0"/>
              </a:rPr>
              <a:t>Pour se repérer sur la Terre, les hommes ont inventé des repères :</a:t>
            </a:r>
          </a:p>
          <a:p>
            <a:pPr marL="342900" indent="-342900">
              <a:spcAft>
                <a:spcPts val="600"/>
              </a:spcAft>
              <a:buAutoNum type="arabicParenR"/>
            </a:pPr>
            <a:r>
              <a:rPr lang="fr-FR" sz="1600" u="sng" dirty="0">
                <a:latin typeface="KG Primary Italics" panose="02000506000000020003" pitchFamily="2" charset="0"/>
                <a:ea typeface="Clensey" panose="02000603000000000000" pitchFamily="2" charset="0"/>
              </a:rPr>
              <a:t>L</a:t>
            </a:r>
            <a:r>
              <a:rPr lang="fr-FR" sz="1600" u="sng" dirty="0" smtClean="0">
                <a:latin typeface="KG Primary Italics" panose="02000506000000020003" pitchFamily="2" charset="0"/>
                <a:ea typeface="Clensey" panose="02000603000000000000" pitchFamily="2" charset="0"/>
              </a:rPr>
              <a:t>’équateur</a:t>
            </a:r>
            <a:r>
              <a:rPr lang="fr-FR" sz="1600" dirty="0" smtClean="0">
                <a:latin typeface="KG Primary Italics" panose="02000506000000020003" pitchFamily="2" charset="0"/>
                <a:ea typeface="Clensey" panose="02000603000000000000" pitchFamily="2" charset="0"/>
              </a:rPr>
              <a:t>, est une ligne imaginaire qui partage la terre en 2 parties : l’hémisphère nord et l’hémisphère sud</a:t>
            </a:r>
          </a:p>
          <a:p>
            <a:pPr marL="342900" indent="-342900">
              <a:spcAft>
                <a:spcPts val="600"/>
              </a:spcAft>
              <a:buAutoNum type="arabicParenR"/>
            </a:pPr>
            <a:r>
              <a:rPr lang="fr-FR" sz="1600" dirty="0" smtClean="0">
                <a:latin typeface="KG Primary Italics" panose="02000506000000020003" pitchFamily="2" charset="0"/>
                <a:ea typeface="Clensey" panose="02000603000000000000" pitchFamily="2" charset="0"/>
              </a:rPr>
              <a:t>Le globe a été découpé en tranches </a:t>
            </a:r>
            <a:r>
              <a:rPr lang="fr-FR" sz="1600" u="sng" dirty="0" smtClean="0">
                <a:latin typeface="KG Primary Italics" panose="02000506000000020003" pitchFamily="2" charset="0"/>
                <a:ea typeface="Clensey" panose="02000603000000000000" pitchFamily="2" charset="0"/>
              </a:rPr>
              <a:t>parallèles</a:t>
            </a:r>
            <a:r>
              <a:rPr lang="fr-FR" sz="1600" dirty="0" smtClean="0">
                <a:latin typeface="KG Primary Italics" panose="02000506000000020003" pitchFamily="2" charset="0"/>
                <a:ea typeface="Clensey" panose="02000603000000000000" pitchFamily="2" charset="0"/>
              </a:rPr>
              <a:t> à l’équateur. Ces tranches ont été numérotées de 0° à 90°N entre l’équateur et le pole Nord et de 0° à 90°S de l’équateur au pôle Sud. Ce sont les latitudes.</a:t>
            </a:r>
          </a:p>
          <a:p>
            <a:pPr marL="342900" indent="-342900">
              <a:spcAft>
                <a:spcPts val="600"/>
              </a:spcAft>
              <a:buAutoNum type="arabicParenR"/>
            </a:pPr>
            <a:r>
              <a:rPr lang="fr-FR" sz="1600" dirty="0" smtClean="0">
                <a:latin typeface="KG Primary Italics" panose="02000506000000020003" pitchFamily="2" charset="0"/>
                <a:ea typeface="Clensey" panose="02000603000000000000" pitchFamily="2" charset="0"/>
              </a:rPr>
              <a:t>Le globe a aussi été découpé en quartiers comme une orange. Les lignes imaginaires qui joignent les deux pôles s’appellent des </a:t>
            </a:r>
            <a:r>
              <a:rPr lang="fr-FR" sz="1600" u="sng" dirty="0" smtClean="0">
                <a:latin typeface="KG Primary Italics" panose="02000506000000020003" pitchFamily="2" charset="0"/>
                <a:ea typeface="Clensey" panose="02000603000000000000" pitchFamily="2" charset="0"/>
              </a:rPr>
              <a:t>méridiens</a:t>
            </a:r>
            <a:r>
              <a:rPr lang="fr-FR" sz="1600" dirty="0" smtClean="0">
                <a:latin typeface="KG Primary Italics" panose="02000506000000020003" pitchFamily="2" charset="0"/>
                <a:ea typeface="Clensey" panose="02000603000000000000" pitchFamily="2" charset="0"/>
              </a:rPr>
              <a:t>. Les méridiens ont eux aussi été numérotés à partir de celui qui passe par l’observatoire de Greenwich à Londres, ce sont les longitudes.</a:t>
            </a:r>
          </a:p>
        </p:txBody>
      </p:sp>
      <p:sp>
        <p:nvSpPr>
          <p:cNvPr id="10" name="ZoneTexte 9"/>
          <p:cNvSpPr txBox="1"/>
          <p:nvPr/>
        </p:nvSpPr>
        <p:spPr>
          <a:xfrm>
            <a:off x="277653" y="932110"/>
            <a:ext cx="3321815" cy="471960"/>
          </a:xfrm>
          <a:prstGeom prst="rect">
            <a:avLst/>
          </a:prstGeom>
          <a:noFill/>
        </p:spPr>
        <p:txBody>
          <a:bodyPr wrap="square" lIns="101636" tIns="50818" rIns="101636" bIns="50818" rtlCol="0">
            <a:spAutoFit/>
          </a:bodyPr>
          <a:lstStyle/>
          <a:p>
            <a:r>
              <a:rPr lang="fr-FR" sz="2400" dirty="0" smtClean="0">
                <a:latin typeface="Fineliner Script" pitchFamily="50" charset="0"/>
              </a:rPr>
              <a:t>Des lignes imaginaires</a:t>
            </a:r>
            <a:endParaRPr lang="fr-FR" sz="240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95117" y="153716"/>
            <a:ext cx="610817"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G1</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256147" y="88919"/>
            <a:ext cx="4569657"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Se repérer sur la Terre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43" name="ZoneTexte 42"/>
          <p:cNvSpPr txBox="1"/>
          <p:nvPr/>
        </p:nvSpPr>
        <p:spPr>
          <a:xfrm>
            <a:off x="304602" y="9901014"/>
            <a:ext cx="4520207" cy="257369"/>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2</a:t>
            </a:r>
            <a:r>
              <a:rPr lang="fr-FR" sz="1200" dirty="0" smtClean="0">
                <a:latin typeface="KG Primary Italics" panose="02000506000000020003" pitchFamily="2" charset="0"/>
              </a:rPr>
              <a:t>:  Les parallèles, nous donnent la latitude.</a:t>
            </a:r>
            <a:endParaRPr lang="fr-FR" sz="1200" dirty="0">
              <a:latin typeface="KG Primary Italics" panose="02000506000000020003" pitchFamily="2" charset="0"/>
            </a:endParaRPr>
          </a:p>
        </p:txBody>
      </p:sp>
      <p:sp>
        <p:nvSpPr>
          <p:cNvPr id="45" name="ZoneTexte 44"/>
          <p:cNvSpPr txBox="1"/>
          <p:nvPr/>
        </p:nvSpPr>
        <p:spPr>
          <a:xfrm>
            <a:off x="375398" y="7104550"/>
            <a:ext cx="1713107" cy="257369"/>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1</a:t>
            </a:r>
            <a:r>
              <a:rPr lang="fr-FR" sz="1200" dirty="0" smtClean="0">
                <a:latin typeface="KG Primary Italics" panose="02000506000000020003" pitchFamily="2" charset="0"/>
              </a:rPr>
              <a:t> : L’équateur</a:t>
            </a:r>
            <a:endParaRPr lang="fr-FR" sz="1200" dirty="0">
              <a:latin typeface="KG Primary Italics" panose="02000506000000020003" pitchFamily="2" charset="0"/>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05" y="7524749"/>
            <a:ext cx="6768751" cy="233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02" y="4704250"/>
            <a:ext cx="67627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3045" y="9169113"/>
            <a:ext cx="303530" cy="1208500"/>
          </a:xfrm>
          <a:prstGeom prst="rect">
            <a:avLst/>
          </a:prstGeom>
        </p:spPr>
      </p:pic>
    </p:spTree>
    <p:extLst>
      <p:ext uri="{BB962C8B-B14F-4D97-AF65-F5344CB8AC3E}">
        <p14:creationId xmlns:p14="http://schemas.microsoft.com/office/powerpoint/2010/main" val="78677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16383" y="3724934"/>
            <a:ext cx="2520195" cy="1333977"/>
          </a:xfrm>
          <a:prstGeom prst="roundRect">
            <a:avLst>
              <a:gd name="adj" fmla="val 8758"/>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16384" y="3800739"/>
            <a:ext cx="2520194" cy="1174845"/>
          </a:xfrm>
          <a:prstGeom prst="rect">
            <a:avLst/>
          </a:prstGeom>
          <a:noFill/>
        </p:spPr>
        <p:txBody>
          <a:bodyPr wrap="square" lIns="101636" tIns="50818" rIns="101636" bIns="50818" rtlCol="0">
            <a:spAutoFit/>
          </a:bodyPr>
          <a:lstStyle/>
          <a:p>
            <a:pPr>
              <a:lnSpc>
                <a:spcPct val="80000"/>
              </a:lnSpc>
              <a:spcAft>
                <a:spcPts val="600"/>
              </a:spcAft>
            </a:pPr>
            <a:r>
              <a:rPr lang="fr-FR" sz="1600" dirty="0" smtClean="0">
                <a:latin typeface="KG Primary Italics" panose="02000506000000020003" pitchFamily="2" charset="0"/>
                <a:ea typeface="Clensey" panose="02000603000000000000" pitchFamily="2" charset="0"/>
              </a:rPr>
              <a:t>La terre est découpée un peu comme un quadrillage. </a:t>
            </a:r>
          </a:p>
          <a:p>
            <a:pPr>
              <a:lnSpc>
                <a:spcPct val="80000"/>
              </a:lnSpc>
              <a:spcAft>
                <a:spcPts val="600"/>
              </a:spcAft>
            </a:pPr>
            <a:r>
              <a:rPr lang="fr-FR" sz="1600" dirty="0" smtClean="0">
                <a:latin typeface="KG Primary Italics" panose="02000506000000020003" pitchFamily="2" charset="0"/>
                <a:ea typeface="Clensey" panose="02000603000000000000" pitchFamily="2" charset="0"/>
              </a:rPr>
              <a:t>On peut retrouver un lieu sur une carte, grâce à ses coordonnées géographiques.</a:t>
            </a:r>
          </a:p>
        </p:txBody>
      </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95117" y="153716"/>
            <a:ext cx="610817"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G1</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256147" y="88919"/>
            <a:ext cx="4569657"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Se repérer sur la Terre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13" name="Rectangle 12"/>
          <p:cNvSpPr/>
          <p:nvPr/>
        </p:nvSpPr>
        <p:spPr>
          <a:xfrm>
            <a:off x="2875108" y="3650689"/>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En utilisant le document 4 :</a:t>
            </a:r>
            <a:endParaRPr lang="fr-FR" dirty="0"/>
          </a:p>
        </p:txBody>
      </p:sp>
      <p:sp>
        <p:nvSpPr>
          <p:cNvPr id="28" name="Rectangle à coins arrondis 27"/>
          <p:cNvSpPr/>
          <p:nvPr/>
        </p:nvSpPr>
        <p:spPr>
          <a:xfrm>
            <a:off x="6048945" y="179934"/>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594394"/>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558989"/>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179934"/>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15" name="ZoneTexte 14"/>
          <p:cNvSpPr txBox="1"/>
          <p:nvPr/>
        </p:nvSpPr>
        <p:spPr>
          <a:xfrm>
            <a:off x="2888974" y="4022343"/>
            <a:ext cx="4289765" cy="1054135"/>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1) Indique si ces points sont situés sur le continent (C) ou dans la mer (M) :</a:t>
            </a:r>
          </a:p>
          <a:p>
            <a:pPr>
              <a:lnSpc>
                <a:spcPct val="150000"/>
              </a:lnSpc>
              <a:spcAft>
                <a:spcPts val="600"/>
              </a:spcAft>
            </a:pPr>
            <a:r>
              <a:rPr lang="fr-FR" sz="1050" dirty="0" smtClean="0">
                <a:latin typeface="Short Stack" panose="02010500040000000007" pitchFamily="2" charset="0"/>
              </a:rPr>
              <a:t>A (60°N ; 60°E</a:t>
            </a:r>
            <a:r>
              <a:rPr lang="fr-FR" sz="1050" dirty="0">
                <a:latin typeface="Short Stack" panose="02010500040000000007" pitchFamily="2" charset="0"/>
              </a:rPr>
              <a:t>) _____	C ( 80°S ; 60° O) _____</a:t>
            </a:r>
            <a:endParaRPr lang="fr-FR" sz="1050" dirty="0" smtClean="0">
              <a:latin typeface="Short Stack" panose="02010500040000000007" pitchFamily="2" charset="0"/>
            </a:endParaRPr>
          </a:p>
          <a:p>
            <a:pPr>
              <a:lnSpc>
                <a:spcPct val="150000"/>
              </a:lnSpc>
              <a:spcAft>
                <a:spcPts val="600"/>
              </a:spcAft>
            </a:pPr>
            <a:r>
              <a:rPr lang="fr-FR" sz="1050" dirty="0" smtClean="0">
                <a:latin typeface="Short Stack" panose="02010500040000000007" pitchFamily="2" charset="0"/>
              </a:rPr>
              <a:t>B (20°N ; 20° E) _____	D ( 20°S ; 100° O) </a:t>
            </a:r>
            <a:r>
              <a:rPr lang="fr-FR" sz="1050" dirty="0">
                <a:latin typeface="Short Stack" panose="02010500040000000007" pitchFamily="2" charset="0"/>
              </a:rPr>
              <a:t>_____</a:t>
            </a:r>
            <a:endParaRPr lang="fr-FR" sz="1050" dirty="0" smtClean="0">
              <a:latin typeface="Short Stack" panose="02010500040000000007" pitchFamily="2" charset="0"/>
            </a:endParaRPr>
          </a:p>
        </p:txBody>
      </p:sp>
      <p:pic>
        <p:nvPicPr>
          <p:cNvPr id="205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7848" y="5172859"/>
            <a:ext cx="6741977" cy="386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p:cNvSpPr txBox="1"/>
          <p:nvPr/>
        </p:nvSpPr>
        <p:spPr>
          <a:xfrm>
            <a:off x="163909" y="9049184"/>
            <a:ext cx="7000433" cy="1211870"/>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2) Jusqu’à quels parallèles doit-on aller pour contourner l’Afrique et l’Amérique du sud en bateau ? </a:t>
            </a:r>
          </a:p>
          <a:p>
            <a:pPr>
              <a:lnSpc>
                <a:spcPct val="150000"/>
              </a:lnSpc>
              <a:spcAft>
                <a:spcPts val="600"/>
              </a:spcAft>
            </a:pPr>
            <a:r>
              <a:rPr lang="fr-FR" sz="1050" dirty="0" smtClean="0">
                <a:latin typeface="Short Stack" panose="02010500040000000007" pitchFamily="2" charset="0"/>
              </a:rPr>
              <a:t>________________________________________________________________________________</a:t>
            </a:r>
          </a:p>
          <a:p>
            <a:pPr>
              <a:spcAft>
                <a:spcPts val="600"/>
              </a:spcAft>
            </a:pPr>
            <a:r>
              <a:rPr lang="fr-FR" sz="1050" dirty="0" smtClean="0">
                <a:latin typeface="Short Stack" panose="02010500040000000007" pitchFamily="2" charset="0"/>
              </a:rPr>
              <a:t>3) Place un bateau          par 20° de longitude Ouest et 40° de latitude Nord. </a:t>
            </a:r>
          </a:p>
          <a:p>
            <a:pPr>
              <a:spcAft>
                <a:spcPts val="600"/>
              </a:spcAft>
            </a:pPr>
            <a:r>
              <a:rPr lang="fr-FR" sz="1050" dirty="0" smtClean="0">
                <a:latin typeface="Short Stack" panose="02010500040000000007" pitchFamily="2" charset="0"/>
              </a:rPr>
              <a:t>4) Place une voiture         par 130° de longitude Est et 30° de latitude Sud.</a:t>
            </a:r>
          </a:p>
        </p:txBody>
      </p:sp>
      <p:sp>
        <p:nvSpPr>
          <p:cNvPr id="3" name="Organigramme : Opération manuelle 2"/>
          <p:cNvSpPr/>
          <p:nvPr/>
        </p:nvSpPr>
        <p:spPr>
          <a:xfrm>
            <a:off x="1728465" y="9841272"/>
            <a:ext cx="328302" cy="144016"/>
          </a:xfrm>
          <a:prstGeom prst="flowChartManualOperation">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5010158" y="8689144"/>
            <a:ext cx="1958228" cy="257369"/>
          </a:xfrm>
          <a:prstGeom prst="rect">
            <a:avLst/>
          </a:prstGeom>
          <a:noFill/>
        </p:spPr>
        <p:txBody>
          <a:bodyPr wrap="square" lIns="36000" tIns="36000" rIns="36000" bIns="36000" rtlCol="0">
            <a:spAutoFit/>
          </a:bodyPr>
          <a:lstStyle/>
          <a:p>
            <a:pPr algn="r"/>
            <a:r>
              <a:rPr lang="fr-FR" sz="1200" b="1" dirty="0" smtClean="0">
                <a:latin typeface="KG Primary Italics" panose="02000506000000020003" pitchFamily="2" charset="0"/>
              </a:rPr>
              <a:t>Doc 4</a:t>
            </a:r>
            <a:r>
              <a:rPr lang="fr-FR" sz="1200" dirty="0" smtClean="0">
                <a:latin typeface="KG Primary Italics" panose="02000506000000020003" pitchFamily="2" charset="0"/>
              </a:rPr>
              <a:t> </a:t>
            </a:r>
            <a:endParaRPr lang="fr-FR" sz="1200" dirty="0">
              <a:latin typeface="KG Primary Italics" panose="02000506000000020003" pitchFamily="2" charset="0"/>
            </a:endParaRPr>
          </a:p>
        </p:txBody>
      </p:sp>
      <p:pic>
        <p:nvPicPr>
          <p:cNvPr id="2053"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307" y="10058407"/>
            <a:ext cx="330373" cy="18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ZoneTexte 39"/>
          <p:cNvSpPr txBox="1"/>
          <p:nvPr/>
        </p:nvSpPr>
        <p:spPr>
          <a:xfrm>
            <a:off x="3801546" y="3333898"/>
            <a:ext cx="3166840" cy="257369"/>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3</a:t>
            </a:r>
            <a:r>
              <a:rPr lang="fr-FR" sz="1200" dirty="0" smtClean="0">
                <a:latin typeface="KG Primary Italics" panose="02000506000000020003" pitchFamily="2" charset="0"/>
              </a:rPr>
              <a:t> : Les méridiens, nous donnent la longitude.</a:t>
            </a:r>
            <a:endParaRPr lang="fr-FR" sz="1200" dirty="0">
              <a:latin typeface="KG Primary Italics" panose="02000506000000020003" pitchFamily="2" charset="0"/>
            </a:endParaRPr>
          </a:p>
        </p:txBody>
      </p:sp>
      <p:grpSp>
        <p:nvGrpSpPr>
          <p:cNvPr id="43" name="Groupe 42"/>
          <p:cNvGrpSpPr/>
          <p:nvPr/>
        </p:nvGrpSpPr>
        <p:grpSpPr>
          <a:xfrm>
            <a:off x="508762" y="972022"/>
            <a:ext cx="6377504" cy="2348460"/>
            <a:chOff x="852615" y="8228797"/>
            <a:chExt cx="5955354" cy="2069317"/>
          </a:xfrm>
        </p:grpSpPr>
        <p:pic>
          <p:nvPicPr>
            <p:cNvPr id="45"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99131" y="8228797"/>
              <a:ext cx="3708838" cy="206931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7"/>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52615" y="8228798"/>
              <a:ext cx="2099985" cy="206931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6" name="Imag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3045" y="9169113"/>
            <a:ext cx="303530" cy="1208500"/>
          </a:xfrm>
          <a:prstGeom prst="rect">
            <a:avLst/>
          </a:prstGeom>
        </p:spPr>
      </p:pic>
    </p:spTree>
    <p:extLst>
      <p:ext uri="{BB962C8B-B14F-4D97-AF65-F5344CB8AC3E}">
        <p14:creationId xmlns:p14="http://schemas.microsoft.com/office/powerpoint/2010/main" val="701396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16384" y="5014179"/>
            <a:ext cx="2592202" cy="5102859"/>
          </a:xfrm>
          <a:prstGeom prst="roundRect">
            <a:avLst>
              <a:gd name="adj" fmla="val 8758"/>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16384" y="5089984"/>
            <a:ext cx="2664209" cy="5027054"/>
          </a:xfrm>
          <a:prstGeom prst="rect">
            <a:avLst/>
          </a:prstGeom>
          <a:noFill/>
        </p:spPr>
        <p:txBody>
          <a:bodyPr wrap="square" lIns="101636" tIns="50818" rIns="101636" bIns="50818" rtlCol="0">
            <a:spAutoFit/>
          </a:bodyPr>
          <a:lstStyle/>
          <a:p>
            <a:r>
              <a:rPr lang="fr-FR" sz="1600" dirty="0">
                <a:latin typeface="KG Primary Italics" panose="02000506000000020003" pitchFamily="2" charset="0"/>
              </a:rPr>
              <a:t>Les </a:t>
            </a:r>
            <a:r>
              <a:rPr lang="fr-FR" sz="1600" b="1" dirty="0">
                <a:latin typeface="KG Primary Italics" panose="02000506000000020003" pitchFamily="2" charset="0"/>
              </a:rPr>
              <a:t>tropiques</a:t>
            </a:r>
            <a:r>
              <a:rPr lang="fr-FR" sz="1600" dirty="0">
                <a:latin typeface="KG Primary Italics" panose="02000506000000020003" pitchFamily="2" charset="0"/>
              </a:rPr>
              <a:t> sont des cercles (imaginaires également), symétriquement parallèles à l'équateur. Celui de l'hémisphère Nord s'appelle le tropique du Cancer et celui de l'hémisphère Sud, le tropique du Capricorne. De même, </a:t>
            </a:r>
            <a:r>
              <a:rPr lang="fr-FR" sz="1600" dirty="0" smtClean="0">
                <a:latin typeface="KG Primary Italics" panose="02000506000000020003" pitchFamily="2" charset="0"/>
              </a:rPr>
              <a:t>les </a:t>
            </a:r>
            <a:r>
              <a:rPr lang="fr-FR" sz="1600" b="1" dirty="0" smtClean="0">
                <a:latin typeface="KG Primary Italics" panose="02000506000000020003" pitchFamily="2" charset="0"/>
              </a:rPr>
              <a:t>cercles </a:t>
            </a:r>
            <a:r>
              <a:rPr lang="fr-FR" sz="1600" b="1" dirty="0">
                <a:latin typeface="KG Primary Italics" panose="02000506000000020003" pitchFamily="2" charset="0"/>
              </a:rPr>
              <a:t>polaires</a:t>
            </a:r>
            <a:r>
              <a:rPr lang="fr-FR" sz="1600" dirty="0">
                <a:latin typeface="KG Primary Italics" panose="02000506000000020003" pitchFamily="2" charset="0"/>
              </a:rPr>
              <a:t> isolent les pôles de chaque hémisphère.</a:t>
            </a:r>
            <a:br>
              <a:rPr lang="fr-FR" sz="1600" dirty="0">
                <a:latin typeface="KG Primary Italics" panose="02000506000000020003" pitchFamily="2" charset="0"/>
              </a:rPr>
            </a:br>
            <a:endParaRPr lang="fr-FR" sz="1600" dirty="0">
              <a:latin typeface="KG Primary Italics" panose="02000506000000020003" pitchFamily="2" charset="0"/>
            </a:endParaRPr>
          </a:p>
          <a:p>
            <a:r>
              <a:rPr lang="fr-FR" sz="1600" dirty="0">
                <a:latin typeface="KG Primary Italics" panose="02000506000000020003" pitchFamily="2" charset="0"/>
              </a:rPr>
              <a:t>Cet ensemble de lignes délimitent en partie des </a:t>
            </a:r>
            <a:r>
              <a:rPr lang="fr-FR" sz="1600" b="1" dirty="0">
                <a:latin typeface="KG Primary Italics" panose="02000506000000020003" pitchFamily="2" charset="0"/>
              </a:rPr>
              <a:t>zones climatiques</a:t>
            </a:r>
            <a:r>
              <a:rPr lang="fr-FR" sz="1600" dirty="0">
                <a:latin typeface="KG Primary Italics" panose="02000506000000020003" pitchFamily="2" charset="0"/>
              </a:rPr>
              <a:t> : les régions chaudes sont plutôt autour de l'équateur, entre les deux tropiques, tandis que les régions froides sont situées près des pôles. Entre les tropiques et les pôles se trouvent les régions tempérées.</a:t>
            </a:r>
          </a:p>
        </p:txBody>
      </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95117" y="153716"/>
            <a:ext cx="610817"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G1</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256147" y="88919"/>
            <a:ext cx="4569657"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Se repérer sur la Terre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83990"/>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30" name="ZoneTexte 29"/>
          <p:cNvSpPr txBox="1"/>
          <p:nvPr/>
        </p:nvSpPr>
        <p:spPr>
          <a:xfrm>
            <a:off x="3007711" y="9204956"/>
            <a:ext cx="4219609" cy="815608"/>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1) Repasse en marron les deux tropiques et indique s’il s’agit du tropique du cancer ou du capricorne.</a:t>
            </a:r>
          </a:p>
          <a:p>
            <a:pPr>
              <a:spcAft>
                <a:spcPts val="600"/>
              </a:spcAft>
            </a:pPr>
            <a:r>
              <a:rPr lang="fr-FR" sz="1050" dirty="0" smtClean="0">
                <a:latin typeface="Short Stack" panose="02010500040000000007" pitchFamily="2" charset="0"/>
              </a:rPr>
              <a:t>2) Repasse les cercles polaires en rouge et écrit nord ou sud.</a:t>
            </a:r>
          </a:p>
        </p:txBody>
      </p:sp>
      <p:sp>
        <p:nvSpPr>
          <p:cNvPr id="31" name="Rectangle 30"/>
          <p:cNvSpPr/>
          <p:nvPr/>
        </p:nvSpPr>
        <p:spPr>
          <a:xfrm>
            <a:off x="2957761" y="8828366"/>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Sur la carte ci-dessus :</a:t>
            </a:r>
            <a:endParaRPr lang="fr-F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795" y="4987829"/>
            <a:ext cx="42005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220462" y="900014"/>
            <a:ext cx="3211140"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Sur les cartes ci-dessous :</a:t>
            </a:r>
            <a:endParaRPr lang="fr-FR" dirty="0"/>
          </a:p>
        </p:txBody>
      </p:sp>
      <p:pic>
        <p:nvPicPr>
          <p:cNvPr id="24" name="Picture 3" descr="C:\Users\Sandrine\Dropbox\Camera Uploads\2014-11-16 17.27.24.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1376" y="2124150"/>
            <a:ext cx="6897689" cy="2781978"/>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245936" y="1297653"/>
            <a:ext cx="6722450" cy="815608"/>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1) Repasse en rouge le méridien d’origine (de Greenwich), en jaune les méridiens Est et en bleu les méridiens Ouest (1</a:t>
            </a:r>
            <a:r>
              <a:rPr lang="fr-FR" sz="1050" baseline="30000" dirty="0" smtClean="0">
                <a:latin typeface="Short Stack" panose="02010500040000000007" pitchFamily="2" charset="0"/>
              </a:rPr>
              <a:t>ère</a:t>
            </a:r>
            <a:r>
              <a:rPr lang="fr-FR" sz="1050" dirty="0" smtClean="0">
                <a:latin typeface="Short Stack" panose="02010500040000000007" pitchFamily="2" charset="0"/>
              </a:rPr>
              <a:t> carte)</a:t>
            </a:r>
          </a:p>
          <a:p>
            <a:pPr>
              <a:spcAft>
                <a:spcPts val="600"/>
              </a:spcAft>
            </a:pPr>
            <a:r>
              <a:rPr lang="fr-FR" sz="1050" dirty="0" smtClean="0">
                <a:latin typeface="Short Stack" panose="02010500040000000007" pitchFamily="2" charset="0"/>
              </a:rPr>
              <a:t>2) Repasse en orange l’équateur  en violet les parallèles Nord et en rose les parallèles Sud (2</a:t>
            </a:r>
            <a:r>
              <a:rPr lang="fr-FR" sz="1050" baseline="30000" dirty="0" smtClean="0">
                <a:latin typeface="Short Stack" panose="02010500040000000007" pitchFamily="2" charset="0"/>
              </a:rPr>
              <a:t>ème</a:t>
            </a:r>
            <a:r>
              <a:rPr lang="fr-FR" sz="1050" dirty="0" smtClean="0">
                <a:latin typeface="Short Stack" panose="02010500040000000007" pitchFamily="2" charset="0"/>
              </a:rPr>
              <a:t> carte)</a:t>
            </a:r>
          </a:p>
        </p:txBody>
      </p:sp>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045" y="9169113"/>
            <a:ext cx="303530" cy="1208500"/>
          </a:xfrm>
          <a:prstGeom prst="rect">
            <a:avLst/>
          </a:prstGeom>
        </p:spPr>
      </p:pic>
    </p:spTree>
    <p:extLst>
      <p:ext uri="{BB962C8B-B14F-4D97-AF65-F5344CB8AC3E}">
        <p14:creationId xmlns:p14="http://schemas.microsoft.com/office/powerpoint/2010/main" val="731724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3">
              <a:lumMod val="40000"/>
              <a:lumOff val="60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a:ln>
            <a:noFill/>
          </a:ln>
        </p:spPr>
        <p:txBody>
          <a:bodyPr wrap="square" lIns="101636" tIns="50818" rIns="101636" bIns="50818" rtlCol="0">
            <a:spAutoFit/>
          </a:bodyPr>
          <a:lstStyle/>
          <a:p>
            <a:pPr algn="ctr"/>
            <a:r>
              <a:rPr lang="fr-FR" b="1" spc="50" dirty="0" smtClean="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1338997"/>
            <a:ext cx="6984492" cy="5033625"/>
          </a:xfrm>
          <a:prstGeom prst="roundRect">
            <a:avLst>
              <a:gd name="adj" fmla="val 3137"/>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1332062"/>
            <a:ext cx="6971296" cy="5188636"/>
          </a:xfrm>
          <a:prstGeom prst="rect">
            <a:avLst/>
          </a:prstGeom>
        </p:spPr>
        <p:txBody>
          <a:bodyPr wrap="square" lIns="101636" tIns="50818" rIns="101636" bIns="50818">
            <a:spAutoFit/>
          </a:bodyPr>
          <a:lstStyle/>
          <a:p>
            <a:r>
              <a:rPr lang="fr-FR" sz="1600" dirty="0" smtClean="0">
                <a:latin typeface="KG Primary Italics" panose="02000506000000020003" pitchFamily="2" charset="0"/>
              </a:rPr>
              <a:t>	         </a:t>
            </a:r>
            <a:r>
              <a:rPr lang="fr-FR" sz="1800" dirty="0" smtClean="0">
                <a:effectLst>
                  <a:outerShdw blurRad="38100" dist="38100" dir="2700000" algn="tl">
                    <a:srgbClr val="000000">
                      <a:alpha val="43137"/>
                    </a:srgbClr>
                  </a:outerShdw>
                </a:effectLst>
                <a:latin typeface="KG Primary Italics" panose="02000506000000020003" pitchFamily="2" charset="0"/>
              </a:rPr>
              <a:t>Des lignes </a:t>
            </a:r>
            <a:r>
              <a:rPr lang="fr-FR" sz="1800" dirty="0" smtClean="0">
                <a:effectLst>
                  <a:outerShdw blurRad="38100" dist="38100" dir="2700000" algn="tl">
                    <a:srgbClr val="000000">
                      <a:alpha val="43137"/>
                    </a:srgbClr>
                  </a:outerShdw>
                </a:effectLst>
                <a:latin typeface="KG Primary Italics" panose="02000506000000020003" pitchFamily="2" charset="0"/>
              </a:rPr>
              <a:t>imaginaires</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Pour se repérer sur la </a:t>
            </a:r>
            <a:r>
              <a:rPr lang="fr-FR" sz="1050" dirty="0" smtClean="0">
                <a:latin typeface="Short Stack" panose="02010500040000000007" pitchFamily="2" charset="0"/>
                <a:ea typeface="Clensey" panose="02000603000000000000" pitchFamily="2" charset="0"/>
              </a:rPr>
              <a:t>_____________, </a:t>
            </a:r>
            <a:r>
              <a:rPr lang="fr-FR" sz="1050" dirty="0">
                <a:latin typeface="Short Stack" panose="02010500040000000007" pitchFamily="2" charset="0"/>
                <a:ea typeface="Clensey" panose="02000603000000000000" pitchFamily="2" charset="0"/>
              </a:rPr>
              <a:t>les hommes ont inventé des </a:t>
            </a:r>
            <a:r>
              <a:rPr lang="fr-FR" sz="1050" dirty="0" smtClean="0">
                <a:latin typeface="Short Stack" panose="02010500040000000007" pitchFamily="2" charset="0"/>
                <a:ea typeface="Clensey" panose="02000603000000000000" pitchFamily="2" charset="0"/>
              </a:rPr>
              <a:t>________________:</a:t>
            </a:r>
            <a:endParaRPr lang="fr-FR" sz="1050" dirty="0">
              <a:latin typeface="Short Stack" panose="02010500040000000007" pitchFamily="2" charset="0"/>
              <a:ea typeface="Clensey" panose="02000603000000000000" pitchFamily="2" charset="0"/>
            </a:endParaRPr>
          </a:p>
          <a:p>
            <a:pPr marL="342900" indent="-342900">
              <a:lnSpc>
                <a:spcPct val="150000"/>
              </a:lnSpc>
              <a:spcAft>
                <a:spcPts val="600"/>
              </a:spcAft>
              <a:buAutoNum type="arabicParenR"/>
            </a:pPr>
            <a:r>
              <a:rPr lang="fr-FR" sz="1050" dirty="0" smtClean="0">
                <a:latin typeface="Short Stack" panose="02010500040000000007" pitchFamily="2" charset="0"/>
                <a:ea typeface="Clensey" panose="02000603000000000000" pitchFamily="2" charset="0"/>
              </a:rPr>
              <a:t>L’_________________ , </a:t>
            </a:r>
            <a:r>
              <a:rPr lang="fr-FR" sz="1050" dirty="0">
                <a:latin typeface="Short Stack" panose="02010500040000000007" pitchFamily="2" charset="0"/>
                <a:ea typeface="Clensey" panose="02000603000000000000" pitchFamily="2" charset="0"/>
              </a:rPr>
              <a:t>est une ligne imaginaire qui partage la terre en 2 parties : </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l</a:t>
            </a:r>
            <a:r>
              <a:rPr lang="fr-FR" sz="1050" dirty="0">
                <a:latin typeface="Short Stack" panose="02010500040000000007" pitchFamily="2" charset="0"/>
                <a:ea typeface="Clensey" panose="02000603000000000000" pitchFamily="2" charset="0"/>
              </a:rPr>
              <a:t>’ ____________________ </a:t>
            </a:r>
            <a:r>
              <a:rPr lang="fr-FR" sz="1050" dirty="0">
                <a:latin typeface="Short Stack" panose="02010500040000000007" pitchFamily="2" charset="0"/>
                <a:ea typeface="Clensey" panose="02000603000000000000" pitchFamily="2" charset="0"/>
              </a:rPr>
              <a:t>nord </a:t>
            </a:r>
            <a:r>
              <a:rPr lang="fr-FR" sz="1050" dirty="0" smtClean="0">
                <a:latin typeface="Short Stack" panose="02010500040000000007" pitchFamily="2" charset="0"/>
                <a:ea typeface="Clensey" panose="02000603000000000000" pitchFamily="2" charset="0"/>
              </a:rPr>
              <a:t>et l’ ____________________ sud</a:t>
            </a:r>
            <a:endParaRPr lang="fr-FR" sz="1050" dirty="0">
              <a:latin typeface="Short Stack" panose="02010500040000000007" pitchFamily="2" charset="0"/>
              <a:ea typeface="Clensey" panose="02000603000000000000" pitchFamily="2" charset="0"/>
            </a:endParaRPr>
          </a:p>
          <a:p>
            <a:pPr marL="342900" indent="-342900">
              <a:lnSpc>
                <a:spcPct val="150000"/>
              </a:lnSpc>
              <a:spcAft>
                <a:spcPts val="600"/>
              </a:spcAft>
              <a:buAutoNum type="arabicParenR"/>
            </a:pPr>
            <a:r>
              <a:rPr lang="fr-FR" sz="1050" dirty="0">
                <a:latin typeface="Short Stack" panose="02010500040000000007" pitchFamily="2" charset="0"/>
                <a:ea typeface="Clensey" panose="02000603000000000000" pitchFamily="2" charset="0"/>
              </a:rPr>
              <a:t>Le globe a été découpé en tranches </a:t>
            </a:r>
            <a:r>
              <a:rPr lang="fr-FR" sz="1050" dirty="0" smtClean="0">
                <a:latin typeface="Short Stack" panose="02010500040000000007" pitchFamily="2" charset="0"/>
                <a:ea typeface="Clensey" panose="02000603000000000000" pitchFamily="2" charset="0"/>
              </a:rPr>
              <a:t>_____________________  </a:t>
            </a:r>
            <a:r>
              <a:rPr lang="fr-FR" sz="1050" dirty="0">
                <a:latin typeface="Short Stack" panose="02010500040000000007" pitchFamily="2" charset="0"/>
                <a:ea typeface="Clensey" panose="02000603000000000000" pitchFamily="2" charset="0"/>
              </a:rPr>
              <a:t>à l’équateur</a:t>
            </a:r>
            <a:r>
              <a:rPr lang="fr-FR" sz="1050" dirty="0">
                <a:latin typeface="Short Stack" panose="02010500040000000007" pitchFamily="2" charset="0"/>
                <a:ea typeface="Clensey" panose="02000603000000000000" pitchFamily="2" charset="0"/>
              </a:rPr>
              <a:t>. Ces coordonnées sont </a:t>
            </a:r>
            <a:r>
              <a:rPr lang="fr-FR" sz="1050" dirty="0" smtClean="0">
                <a:latin typeface="Short Stack" panose="02010500040000000007" pitchFamily="2" charset="0"/>
                <a:ea typeface="Clensey" panose="02000603000000000000" pitchFamily="2" charset="0"/>
              </a:rPr>
              <a:t>les ________________ </a:t>
            </a:r>
            <a:r>
              <a:rPr lang="fr-FR" sz="1050" dirty="0" smtClean="0">
                <a:latin typeface="Short Stack" panose="02010500040000000007" pitchFamily="2" charset="0"/>
                <a:ea typeface="Clensey" panose="02000603000000000000" pitchFamily="2" charset="0"/>
              </a:rPr>
              <a:t>.</a:t>
            </a:r>
            <a:endParaRPr lang="fr-FR" sz="1050" dirty="0">
              <a:latin typeface="Short Stack" panose="02010500040000000007" pitchFamily="2" charset="0"/>
              <a:ea typeface="Clensey" panose="02000603000000000000" pitchFamily="2" charset="0"/>
            </a:endParaRPr>
          </a:p>
          <a:p>
            <a:pPr marL="342900" indent="-342900">
              <a:lnSpc>
                <a:spcPct val="150000"/>
              </a:lnSpc>
              <a:spcAft>
                <a:spcPts val="600"/>
              </a:spcAft>
              <a:buAutoNum type="arabicParenR"/>
            </a:pPr>
            <a:r>
              <a:rPr lang="fr-FR" sz="1050" dirty="0">
                <a:latin typeface="Short Stack" panose="02010500040000000007" pitchFamily="2" charset="0"/>
                <a:ea typeface="Clensey" panose="02000603000000000000" pitchFamily="2" charset="0"/>
              </a:rPr>
              <a:t>Le globe a aussi été découpé en quartiers comme une orange. Les lignes imaginaires </a:t>
            </a:r>
            <a:r>
              <a:rPr lang="fr-FR" sz="1050" dirty="0" smtClean="0">
                <a:latin typeface="Short Stack" panose="02010500040000000007" pitchFamily="2" charset="0"/>
                <a:ea typeface="Clensey" panose="02000603000000000000" pitchFamily="2" charset="0"/>
              </a:rPr>
              <a:t>s’appellent </a:t>
            </a:r>
            <a:r>
              <a:rPr lang="fr-FR" sz="1050" dirty="0">
                <a:latin typeface="Short Stack" panose="02010500040000000007" pitchFamily="2" charset="0"/>
                <a:ea typeface="Clensey" panose="02000603000000000000" pitchFamily="2" charset="0"/>
              </a:rPr>
              <a:t>des </a:t>
            </a:r>
            <a:r>
              <a:rPr lang="fr-FR" sz="1050" dirty="0" smtClean="0">
                <a:latin typeface="Short Stack" panose="02010500040000000007" pitchFamily="2" charset="0"/>
                <a:ea typeface="Clensey" panose="02000603000000000000" pitchFamily="2" charset="0"/>
              </a:rPr>
              <a:t>__________________ . Celui d’origine qui sert de repère, s’appelle le _____________ de _______________ à Londres. Ces coordonnées sont </a:t>
            </a:r>
            <a:r>
              <a:rPr lang="fr-FR" sz="1050" dirty="0">
                <a:latin typeface="Short Stack" panose="02010500040000000007" pitchFamily="2" charset="0"/>
                <a:ea typeface="Clensey" panose="02000603000000000000" pitchFamily="2" charset="0"/>
              </a:rPr>
              <a:t>les </a:t>
            </a:r>
            <a:r>
              <a:rPr lang="fr-FR" sz="1050" dirty="0" smtClean="0">
                <a:latin typeface="Short Stack" panose="02010500040000000007" pitchFamily="2" charset="0"/>
                <a:ea typeface="Clensey" panose="02000603000000000000" pitchFamily="2" charset="0"/>
              </a:rPr>
              <a:t>___________________ .</a:t>
            </a:r>
            <a:endParaRPr lang="fr-FR" sz="1050" dirty="0" smtClean="0">
              <a:latin typeface="Short Stack" panose="02010500040000000007" pitchFamily="2" charset="0"/>
              <a:ea typeface="Clensey" panose="02000603000000000000" pitchFamily="2" charset="0"/>
            </a:endParaRPr>
          </a:p>
          <a:p>
            <a:pPr marL="228600" indent="-228600">
              <a:lnSpc>
                <a:spcPct val="150000"/>
              </a:lnSpc>
              <a:buAutoNum type="arabicParenR" startAt="4"/>
            </a:pPr>
            <a:r>
              <a:rPr lang="fr-FR" sz="1050" dirty="0" smtClean="0">
                <a:latin typeface="Short Stack" panose="02010500040000000007" pitchFamily="2" charset="0"/>
              </a:rPr>
              <a:t>Les</a:t>
            </a:r>
            <a:r>
              <a:rPr lang="fr-FR" sz="1050" dirty="0">
                <a:latin typeface="Short Stack" panose="02010500040000000007" pitchFamily="2" charset="0"/>
              </a:rPr>
              <a:t> </a:t>
            </a:r>
            <a:r>
              <a:rPr lang="fr-FR" sz="1050" dirty="0" smtClean="0">
                <a:latin typeface="Short Stack" panose="02010500040000000007" pitchFamily="2" charset="0"/>
              </a:rPr>
              <a:t>________________ </a:t>
            </a:r>
            <a:r>
              <a:rPr lang="fr-FR" sz="1050" dirty="0">
                <a:latin typeface="Short Stack" panose="02010500040000000007" pitchFamily="2" charset="0"/>
              </a:rPr>
              <a:t> sont des cercles </a:t>
            </a:r>
            <a:r>
              <a:rPr lang="fr-FR" sz="1050" dirty="0" smtClean="0">
                <a:latin typeface="Short Stack" panose="02010500040000000007" pitchFamily="2" charset="0"/>
              </a:rPr>
              <a:t>imaginaires, </a:t>
            </a:r>
            <a:r>
              <a:rPr lang="fr-FR" sz="1050" dirty="0">
                <a:latin typeface="Short Stack" panose="02010500040000000007" pitchFamily="2" charset="0"/>
              </a:rPr>
              <a:t>symétriquement parallèles à </a:t>
            </a:r>
            <a:endParaRPr lang="fr-FR" sz="1050" dirty="0" smtClean="0">
              <a:latin typeface="Short Stack" panose="02010500040000000007" pitchFamily="2" charset="0"/>
            </a:endParaRPr>
          </a:p>
          <a:p>
            <a:pPr>
              <a:lnSpc>
                <a:spcPct val="150000"/>
              </a:lnSpc>
            </a:pPr>
            <a:r>
              <a:rPr lang="fr-FR" sz="1050" dirty="0">
                <a:latin typeface="Short Stack" panose="02010500040000000007" pitchFamily="2" charset="0"/>
              </a:rPr>
              <a:t> </a:t>
            </a:r>
            <a:r>
              <a:rPr lang="fr-FR" sz="1050" dirty="0" smtClean="0">
                <a:latin typeface="Short Stack" panose="02010500040000000007" pitchFamily="2" charset="0"/>
              </a:rPr>
              <a:t>    </a:t>
            </a:r>
            <a:r>
              <a:rPr lang="fr-FR" sz="1050" dirty="0" smtClean="0">
                <a:latin typeface="Short Stack" panose="02010500040000000007" pitchFamily="2" charset="0"/>
              </a:rPr>
              <a:t>l'équateur</a:t>
            </a:r>
            <a:r>
              <a:rPr lang="fr-FR" sz="1050" dirty="0">
                <a:latin typeface="Short Stack" panose="02010500040000000007" pitchFamily="2" charset="0"/>
              </a:rPr>
              <a:t>. Celui de l'hémisphère Nord s'appelle le tropique du </a:t>
            </a:r>
            <a:r>
              <a:rPr lang="fr-FR" sz="1050" dirty="0" smtClean="0">
                <a:latin typeface="Short Stack" panose="02010500040000000007" pitchFamily="2" charset="0"/>
              </a:rPr>
              <a:t>_____________ et </a:t>
            </a:r>
            <a:r>
              <a:rPr lang="fr-FR" sz="1050" dirty="0">
                <a:latin typeface="Short Stack" panose="02010500040000000007" pitchFamily="2" charset="0"/>
              </a:rPr>
              <a:t>celui </a:t>
            </a:r>
            <a:r>
              <a:rPr lang="fr-FR" sz="1050" dirty="0" smtClean="0">
                <a:latin typeface="Short Stack" panose="02010500040000000007" pitchFamily="2" charset="0"/>
              </a:rPr>
              <a:t> </a:t>
            </a:r>
          </a:p>
          <a:p>
            <a:pPr>
              <a:lnSpc>
                <a:spcPct val="150000"/>
              </a:lnSpc>
            </a:pPr>
            <a:r>
              <a:rPr lang="fr-FR" sz="1050" dirty="0" smtClean="0">
                <a:latin typeface="Short Stack" panose="02010500040000000007" pitchFamily="2" charset="0"/>
              </a:rPr>
              <a:t>     de </a:t>
            </a:r>
            <a:r>
              <a:rPr lang="fr-FR" sz="1050" dirty="0">
                <a:latin typeface="Short Stack" panose="02010500040000000007" pitchFamily="2" charset="0"/>
              </a:rPr>
              <a:t>l'hémisphère Sud, le tropique du </a:t>
            </a:r>
            <a:r>
              <a:rPr lang="fr-FR" sz="1050" dirty="0" smtClean="0">
                <a:latin typeface="Short Stack" panose="02010500040000000007" pitchFamily="2" charset="0"/>
              </a:rPr>
              <a:t>_____________</a:t>
            </a:r>
          </a:p>
          <a:p>
            <a:pPr marL="228600" indent="-228600">
              <a:lnSpc>
                <a:spcPct val="150000"/>
              </a:lnSpc>
              <a:buAutoNum type="arabicParenR" startAt="5"/>
            </a:pPr>
            <a:r>
              <a:rPr lang="fr-FR" sz="1050" dirty="0" smtClean="0">
                <a:latin typeface="Short Stack" panose="02010500040000000007" pitchFamily="2" charset="0"/>
              </a:rPr>
              <a:t>De </a:t>
            </a:r>
            <a:r>
              <a:rPr lang="fr-FR" sz="1050" dirty="0">
                <a:latin typeface="Short Stack" panose="02010500040000000007" pitchFamily="2" charset="0"/>
              </a:rPr>
              <a:t>même, les </a:t>
            </a:r>
            <a:r>
              <a:rPr lang="fr-FR" sz="1050" dirty="0" smtClean="0">
                <a:latin typeface="Short Stack" panose="02010500040000000007" pitchFamily="2" charset="0"/>
              </a:rPr>
              <a:t>______________  _________________</a:t>
            </a:r>
            <a:r>
              <a:rPr lang="fr-FR" sz="1050" dirty="0">
                <a:latin typeface="Short Stack" panose="02010500040000000007" pitchFamily="2" charset="0"/>
              </a:rPr>
              <a:t> isolent les pôles de chaque </a:t>
            </a:r>
            <a:endParaRPr lang="fr-FR" sz="1050" dirty="0" smtClean="0">
              <a:latin typeface="Short Stack" panose="02010500040000000007" pitchFamily="2" charset="0"/>
            </a:endParaRPr>
          </a:p>
          <a:p>
            <a:pPr>
              <a:lnSpc>
                <a:spcPct val="150000"/>
              </a:lnSpc>
            </a:pPr>
            <a:r>
              <a:rPr lang="fr-FR" sz="1050" dirty="0">
                <a:latin typeface="Short Stack" panose="02010500040000000007" pitchFamily="2" charset="0"/>
              </a:rPr>
              <a:t> </a:t>
            </a:r>
            <a:r>
              <a:rPr lang="fr-FR" sz="1050" dirty="0" smtClean="0">
                <a:latin typeface="Short Stack" panose="02010500040000000007" pitchFamily="2" charset="0"/>
              </a:rPr>
              <a:t>    </a:t>
            </a:r>
            <a:r>
              <a:rPr lang="fr-FR" sz="1050" dirty="0" smtClean="0">
                <a:latin typeface="Short Stack" panose="02010500040000000007" pitchFamily="2" charset="0"/>
              </a:rPr>
              <a:t>hémisphère.</a:t>
            </a:r>
            <a:r>
              <a:rPr lang="fr-FR" sz="1050" dirty="0">
                <a:latin typeface="Short Stack" panose="02010500040000000007" pitchFamily="2" charset="0"/>
              </a:rPr>
              <a:t/>
            </a:r>
            <a:br>
              <a:rPr lang="fr-FR" sz="1050" dirty="0">
                <a:latin typeface="Short Stack" panose="02010500040000000007" pitchFamily="2" charset="0"/>
              </a:rPr>
            </a:br>
            <a:r>
              <a:rPr lang="fr-FR" sz="1050" dirty="0" smtClean="0">
                <a:latin typeface="Short Stack" panose="02010500040000000007" pitchFamily="2" charset="0"/>
              </a:rPr>
              <a:t>Cet </a:t>
            </a:r>
            <a:r>
              <a:rPr lang="fr-FR" sz="1050" dirty="0">
                <a:latin typeface="Short Stack" panose="02010500040000000007" pitchFamily="2" charset="0"/>
              </a:rPr>
              <a:t>ensemble de lignes délimitent en partie des </a:t>
            </a:r>
            <a:r>
              <a:rPr lang="fr-FR" sz="1050" dirty="0" smtClean="0">
                <a:latin typeface="Short Stack" panose="02010500040000000007" pitchFamily="2" charset="0"/>
              </a:rPr>
              <a:t>_________  _____________________</a:t>
            </a:r>
            <a:r>
              <a:rPr lang="fr-FR" sz="1050" dirty="0">
                <a:latin typeface="Short Stack" panose="02010500040000000007" pitchFamily="2" charset="0"/>
              </a:rPr>
              <a:t> : </a:t>
            </a:r>
            <a:endParaRPr lang="fr-FR" sz="1050" dirty="0" smtClean="0">
              <a:latin typeface="Short Stack" panose="02010500040000000007" pitchFamily="2" charset="0"/>
            </a:endParaRPr>
          </a:p>
          <a:p>
            <a:pPr>
              <a:lnSpc>
                <a:spcPct val="150000"/>
              </a:lnSpc>
            </a:pPr>
            <a:r>
              <a:rPr lang="fr-FR" sz="1050" dirty="0" smtClean="0">
                <a:latin typeface="Short Stack" panose="02010500040000000007" pitchFamily="2" charset="0"/>
              </a:rPr>
              <a:t>les </a:t>
            </a:r>
            <a:r>
              <a:rPr lang="fr-FR" sz="1050" dirty="0">
                <a:latin typeface="Short Stack" panose="02010500040000000007" pitchFamily="2" charset="0"/>
              </a:rPr>
              <a:t>régions chaudes sont plutôt autour de </a:t>
            </a:r>
            <a:r>
              <a:rPr lang="fr-FR" sz="1050" dirty="0" smtClean="0">
                <a:latin typeface="Short Stack" panose="02010500040000000007" pitchFamily="2" charset="0"/>
              </a:rPr>
              <a:t>_________________ , </a:t>
            </a:r>
            <a:r>
              <a:rPr lang="fr-FR" sz="1050" dirty="0">
                <a:latin typeface="Short Stack" panose="02010500040000000007" pitchFamily="2" charset="0"/>
              </a:rPr>
              <a:t>entre les deux tropiques, tandis que les régions froides sont situées près des </a:t>
            </a:r>
            <a:r>
              <a:rPr lang="fr-FR" sz="1050" dirty="0" smtClean="0">
                <a:latin typeface="Short Stack" panose="02010500040000000007" pitchFamily="2" charset="0"/>
              </a:rPr>
              <a:t>___________ . </a:t>
            </a:r>
            <a:r>
              <a:rPr lang="fr-FR" sz="1050" dirty="0">
                <a:latin typeface="Short Stack" panose="02010500040000000007" pitchFamily="2" charset="0"/>
              </a:rPr>
              <a:t>Entre les tropiques et les pôles se trouvent les régions </a:t>
            </a:r>
            <a:r>
              <a:rPr lang="fr-FR" sz="1050" dirty="0" smtClean="0">
                <a:latin typeface="Short Stack" panose="02010500040000000007" pitchFamily="2" charset="0"/>
              </a:rPr>
              <a:t>______________________.</a:t>
            </a:r>
            <a:endParaRPr lang="fr-FR" sz="1000" dirty="0">
              <a:latin typeface="Short Stack" panose="02010500040000000007" pitchFamily="2" charset="0"/>
              <a:ea typeface="Clensey" panose="02000603000000000000" pitchFamily="2" charset="0"/>
            </a:endParaRPr>
          </a:p>
        </p:txBody>
      </p:sp>
      <p:sp>
        <p:nvSpPr>
          <p:cNvPr id="44" name="Étoile à 7 branches 43"/>
          <p:cNvSpPr/>
          <p:nvPr/>
        </p:nvSpPr>
        <p:spPr>
          <a:xfrm>
            <a:off x="283272" y="972022"/>
            <a:ext cx="1373185" cy="471960"/>
          </a:xfrm>
          <a:prstGeom prst="star7">
            <a:avLst>
              <a:gd name="adj" fmla="val 42273"/>
              <a:gd name="hf" fmla="val 102572"/>
              <a:gd name="vf" fmla="val 105210"/>
            </a:avLst>
          </a:prstGeom>
          <a:solidFill>
            <a:schemeClr val="accent3">
              <a:lumMod val="20000"/>
              <a:lumOff val="80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360386" y="972022"/>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60" name="Groupe 59"/>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61"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Ellipse 65"/>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1" name="Rectangle 70"/>
          <p:cNvSpPr/>
          <p:nvPr/>
        </p:nvSpPr>
        <p:spPr>
          <a:xfrm>
            <a:off x="195117" y="153716"/>
            <a:ext cx="610817"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G1</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p:cNvSpPr/>
          <p:nvPr/>
        </p:nvSpPr>
        <p:spPr>
          <a:xfrm>
            <a:off x="1256147" y="88919"/>
            <a:ext cx="4569657"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Se repérer sur la Terre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73" name="Rectangle à coins arrondis 72"/>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4" name="Rectangle à coins arrondis 73"/>
          <p:cNvSpPr/>
          <p:nvPr/>
        </p:nvSpPr>
        <p:spPr>
          <a:xfrm>
            <a:off x="6336977" y="683990"/>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ZoneTexte 74"/>
          <p:cNvSpPr txBox="1"/>
          <p:nvPr/>
        </p:nvSpPr>
        <p:spPr>
          <a:xfrm>
            <a:off x="6336977" y="67747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76" name="ZoneTexte 75"/>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77" y="6504302"/>
            <a:ext cx="6357884" cy="3873311"/>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045" y="9169113"/>
            <a:ext cx="303530" cy="1208500"/>
          </a:xfrm>
          <a:prstGeom prst="rect">
            <a:avLst/>
          </a:prstGeom>
        </p:spPr>
      </p:pic>
    </p:spTree>
    <p:extLst>
      <p:ext uri="{BB962C8B-B14F-4D97-AF65-F5344CB8AC3E}">
        <p14:creationId xmlns:p14="http://schemas.microsoft.com/office/powerpoint/2010/main" val="9023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5694</TotalTime>
  <Words>418</Words>
  <Application>Microsoft Office PowerPoint</Application>
  <PresentationFormat>Personnalisé</PresentationFormat>
  <Paragraphs>56</Paragraphs>
  <Slides>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vt:i4>
      </vt:variant>
    </vt:vector>
  </HeadingPairs>
  <TitlesOfParts>
    <vt:vector size="14" baseType="lpstr">
      <vt:lpstr>Amandine</vt:lpstr>
      <vt:lpstr>Arial</vt:lpstr>
      <vt:lpstr>Calibri</vt:lpstr>
      <vt:lpstr>Chinacat</vt:lpstr>
      <vt:lpstr>Clensey</vt:lpstr>
      <vt:lpstr>Fineliner Script</vt:lpstr>
      <vt:lpstr>KG Primary Italics</vt:lpstr>
      <vt:lpstr>Short Stack</vt:lpstr>
      <vt:lpstr>Wingdings</vt:lpstr>
      <vt:lpstr>Thème Office</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cp:lastModifiedBy>
  <cp:revision>228</cp:revision>
  <cp:lastPrinted>2013-09-26T11:43:32Z</cp:lastPrinted>
  <dcterms:created xsi:type="dcterms:W3CDTF">2013-09-22T07:50:11Z</dcterms:created>
  <dcterms:modified xsi:type="dcterms:W3CDTF">2014-11-21T08:34:14Z</dcterms:modified>
</cp:coreProperties>
</file>