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66" d="100"/>
          <a:sy n="66" d="100"/>
        </p:scale>
        <p:origin x="4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166B-3A21-4EDC-BD12-E4CEF8CA46BC}" type="datetimeFigureOut">
              <a:rPr lang="fr-FR" smtClean="0"/>
              <a:t>23/10/2016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A585-0473-484E-83F7-1C87E2476F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809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166B-3A21-4EDC-BD12-E4CEF8CA46BC}" type="datetimeFigureOut">
              <a:rPr lang="fr-FR" smtClean="0"/>
              <a:t>23/10/2016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A585-0473-484E-83F7-1C87E2476F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2035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166B-3A21-4EDC-BD12-E4CEF8CA46BC}" type="datetimeFigureOut">
              <a:rPr lang="fr-FR" smtClean="0"/>
              <a:t>23/10/2016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A585-0473-484E-83F7-1C87E2476F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82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166B-3A21-4EDC-BD12-E4CEF8CA46BC}" type="datetimeFigureOut">
              <a:rPr lang="fr-FR" smtClean="0"/>
              <a:t>23/10/2016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A585-0473-484E-83F7-1C87E2476F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197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166B-3A21-4EDC-BD12-E4CEF8CA46BC}" type="datetimeFigureOut">
              <a:rPr lang="fr-FR" smtClean="0"/>
              <a:t>23/10/2016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A585-0473-484E-83F7-1C87E2476F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2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166B-3A21-4EDC-BD12-E4CEF8CA46BC}" type="datetimeFigureOut">
              <a:rPr lang="fr-FR" smtClean="0"/>
              <a:t>23/10/2016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A585-0473-484E-83F7-1C87E2476F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962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166B-3A21-4EDC-BD12-E4CEF8CA46BC}" type="datetimeFigureOut">
              <a:rPr lang="fr-FR" smtClean="0"/>
              <a:t>23/10/2016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A585-0473-484E-83F7-1C87E2476F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071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166B-3A21-4EDC-BD12-E4CEF8CA46BC}" type="datetimeFigureOut">
              <a:rPr lang="fr-FR" smtClean="0"/>
              <a:t>23/10/2016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A585-0473-484E-83F7-1C87E2476F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64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166B-3A21-4EDC-BD12-E4CEF8CA46BC}" type="datetimeFigureOut">
              <a:rPr lang="fr-FR" smtClean="0"/>
              <a:t>23/10/2016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A585-0473-484E-83F7-1C87E2476F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541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166B-3A21-4EDC-BD12-E4CEF8CA46BC}" type="datetimeFigureOut">
              <a:rPr lang="fr-FR" smtClean="0"/>
              <a:t>23/10/2016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A585-0473-484E-83F7-1C87E2476F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43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166B-3A21-4EDC-BD12-E4CEF8CA46BC}" type="datetimeFigureOut">
              <a:rPr lang="fr-FR" smtClean="0"/>
              <a:t>23/10/2016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A585-0473-484E-83F7-1C87E2476F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220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3166B-3A21-4EDC-BD12-E4CEF8CA46BC}" type="datetimeFigureOut">
              <a:rPr lang="fr-FR" smtClean="0"/>
              <a:t>23/10/2016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CA585-0473-484E-83F7-1C87E2476F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3510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microsoft.com/office/2007/relationships/hdphoto" Target="../media/hdphoto3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11" Type="http://schemas.openxmlformats.org/officeDocument/2006/relationships/image" Target="../media/image9.png"/><Relationship Id="rId5" Type="http://schemas.openxmlformats.org/officeDocument/2006/relationships/image" Target="../media/image5.png"/><Relationship Id="rId10" Type="http://schemas.openxmlformats.org/officeDocument/2006/relationships/image" Target="../media/image8.png"/><Relationship Id="rId4" Type="http://schemas.openxmlformats.org/officeDocument/2006/relationships/image" Target="../media/image4.png"/><Relationship Id="rId9" Type="http://schemas.microsoft.com/office/2007/relationships/hdphoto" Target="../media/hdphoto2.wdp"/><Relationship Id="rId1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Un constituant du GN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 COMPLEMENT DU NOM</a:t>
            </a:r>
          </a:p>
          <a:p>
            <a:r>
              <a:rPr lang="fr-FR" dirty="0"/>
              <a:t>OU CDN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221" y="3723281"/>
            <a:ext cx="2371725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053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89613" y="246490"/>
            <a:ext cx="1110002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fr-FR" b="1" dirty="0">
                <a:latin typeface="Comic Sans MS" panose="030F0702030302020204" pitchFamily="66" charset="0"/>
              </a:rPr>
              <a:t>la plage </a:t>
            </a:r>
            <a:r>
              <a:rPr lang="fr-FR" b="1" dirty="0">
                <a:solidFill>
                  <a:srgbClr val="FFC000"/>
                </a:solidFill>
                <a:latin typeface="Comic Sans MS" panose="030F0702030302020204" pitchFamily="66" charset="0"/>
              </a:rPr>
              <a:t>de</a:t>
            </a:r>
            <a:r>
              <a:rPr lang="fr-FR" b="1" dirty="0">
                <a:latin typeface="Comic Sans MS" panose="030F0702030302020204" pitchFamily="66" charset="0"/>
              </a:rPr>
              <a:t> Saint-Clair </a:t>
            </a:r>
            <a:r>
              <a:rPr lang="fr-FR" dirty="0">
                <a:latin typeface="Comic Sans MS" panose="030F0702030302020204" pitchFamily="66" charset="0"/>
              </a:rPr>
              <a:t>		</a:t>
            </a:r>
            <a:r>
              <a:rPr lang="fr-FR" b="1" dirty="0">
                <a:latin typeface="Comic Sans MS" panose="030F0702030302020204" pitchFamily="66" charset="0"/>
              </a:rPr>
              <a:t>les derniers vacanciers </a:t>
            </a:r>
            <a:r>
              <a:rPr lang="fr-FR" b="1" dirty="0">
                <a:solidFill>
                  <a:srgbClr val="FFC000"/>
                </a:solidFill>
                <a:latin typeface="Comic Sans MS" panose="030F0702030302020204" pitchFamily="66" charset="0"/>
              </a:rPr>
              <a:t>de</a:t>
            </a:r>
            <a:r>
              <a:rPr lang="fr-FR" b="1" dirty="0">
                <a:latin typeface="Comic Sans MS" panose="030F0702030302020204" pitchFamily="66" charset="0"/>
              </a:rPr>
              <a:t> septembre </a:t>
            </a:r>
            <a:r>
              <a:rPr lang="fr-FR" dirty="0">
                <a:latin typeface="Comic Sans MS" panose="030F0702030302020204" pitchFamily="66" charset="0"/>
              </a:rPr>
              <a:t>	</a:t>
            </a:r>
            <a:r>
              <a:rPr lang="fr-FR" b="1" dirty="0">
                <a:latin typeface="Comic Sans MS" panose="030F0702030302020204" pitchFamily="66" charset="0"/>
              </a:rPr>
              <a:t>la sortie </a:t>
            </a:r>
            <a:r>
              <a:rPr lang="fr-FR" b="1" dirty="0">
                <a:solidFill>
                  <a:srgbClr val="FFC000"/>
                </a:solidFill>
                <a:latin typeface="Comic Sans MS" panose="030F0702030302020204" pitchFamily="66" charset="0"/>
              </a:rPr>
              <a:t>du</a:t>
            </a:r>
            <a:r>
              <a:rPr lang="fr-FR" b="1" dirty="0">
                <a:latin typeface="Comic Sans MS" panose="030F0702030302020204" pitchFamily="66" charset="0"/>
              </a:rPr>
              <a:t> Lavandou </a:t>
            </a:r>
            <a:endParaRPr lang="fr-FR" dirty="0">
              <a:latin typeface="Comic Sans MS" panose="030F0702030302020204" pitchFamily="66" charset="0"/>
            </a:endParaRPr>
          </a:p>
          <a:p>
            <a:pPr>
              <a:lnSpc>
                <a:spcPct val="300000"/>
              </a:lnSpc>
            </a:pPr>
            <a:r>
              <a:rPr lang="fr-FR" b="1" dirty="0">
                <a:latin typeface="Comic Sans MS" panose="030F0702030302020204" pitchFamily="66" charset="0"/>
              </a:rPr>
              <a:t>les coffres </a:t>
            </a:r>
            <a:r>
              <a:rPr lang="fr-FR" b="1" dirty="0">
                <a:solidFill>
                  <a:srgbClr val="FFC000"/>
                </a:solidFill>
                <a:latin typeface="Comic Sans MS" panose="030F0702030302020204" pitchFamily="66" charset="0"/>
              </a:rPr>
              <a:t>des</a:t>
            </a:r>
            <a:r>
              <a:rPr lang="fr-FR" b="1" dirty="0">
                <a:latin typeface="Comic Sans MS" panose="030F0702030302020204" pitchFamily="66" charset="0"/>
              </a:rPr>
              <a:t> voitures familiales 	les jouets </a:t>
            </a:r>
            <a:r>
              <a:rPr lang="fr-FR" b="1" dirty="0">
                <a:solidFill>
                  <a:srgbClr val="FFC000"/>
                </a:solidFill>
                <a:latin typeface="Comic Sans MS" panose="030F0702030302020204" pitchFamily="66" charset="0"/>
              </a:rPr>
              <a:t>des</a:t>
            </a:r>
            <a:r>
              <a:rPr lang="fr-FR" b="1" dirty="0">
                <a:latin typeface="Comic Sans MS" panose="030F0702030302020204" pitchFamily="66" charset="0"/>
              </a:rPr>
              <a:t> enfants </a:t>
            </a:r>
            <a:r>
              <a:rPr lang="fr-FR" dirty="0">
                <a:latin typeface="Comic Sans MS" panose="030F0702030302020204" pitchFamily="66" charset="0"/>
              </a:rPr>
              <a:t>	</a:t>
            </a:r>
            <a:r>
              <a:rPr lang="fr-FR" b="1" dirty="0">
                <a:latin typeface="Comic Sans MS" panose="030F0702030302020204" pitchFamily="66" charset="0"/>
              </a:rPr>
              <a:t>la baguette </a:t>
            </a:r>
            <a:r>
              <a:rPr lang="fr-FR" b="1" dirty="0">
                <a:solidFill>
                  <a:srgbClr val="FFC000"/>
                </a:solidFill>
                <a:latin typeface="Comic Sans MS" panose="030F0702030302020204" pitchFamily="66" charset="0"/>
              </a:rPr>
              <a:t>de</a:t>
            </a:r>
            <a:r>
              <a:rPr lang="fr-FR" b="1" dirty="0">
                <a:latin typeface="Comic Sans MS" panose="030F0702030302020204" pitchFamily="66" charset="0"/>
              </a:rPr>
              <a:t> la fillette</a:t>
            </a:r>
          </a:p>
          <a:p>
            <a:pPr>
              <a:lnSpc>
                <a:spcPct val="300000"/>
              </a:lnSpc>
            </a:pPr>
            <a:r>
              <a:rPr lang="fr-FR" b="1" dirty="0">
                <a:latin typeface="Comic Sans MS" panose="030F0702030302020204" pitchFamily="66" charset="0"/>
              </a:rPr>
              <a:t>la langue </a:t>
            </a:r>
            <a:r>
              <a:rPr lang="fr-FR" b="1" dirty="0">
                <a:solidFill>
                  <a:srgbClr val="FFC000"/>
                </a:solidFill>
                <a:latin typeface="Comic Sans MS" panose="030F0702030302020204" pitchFamily="66" charset="0"/>
              </a:rPr>
              <a:t>du</a:t>
            </a:r>
            <a:r>
              <a:rPr lang="fr-FR" b="1" dirty="0">
                <a:latin typeface="Comic Sans MS" panose="030F0702030302020204" pitchFamily="66" charset="0"/>
              </a:rPr>
              <a:t> pays</a:t>
            </a:r>
            <a:r>
              <a:rPr lang="fr-FR" dirty="0">
                <a:latin typeface="Comic Sans MS" panose="030F0702030302020204" pitchFamily="66" charset="0"/>
              </a:rPr>
              <a:t>		</a:t>
            </a:r>
            <a:r>
              <a:rPr lang="fr-FR" b="1" dirty="0">
                <a:latin typeface="Comic Sans MS" panose="030F0702030302020204" pitchFamily="66" charset="0"/>
              </a:rPr>
              <a:t>les poches </a:t>
            </a:r>
            <a:r>
              <a:rPr lang="fr-FR" b="1" dirty="0">
                <a:solidFill>
                  <a:srgbClr val="FFC000"/>
                </a:solidFill>
                <a:latin typeface="Comic Sans MS" panose="030F0702030302020204" pitchFamily="66" charset="0"/>
              </a:rPr>
              <a:t>de</a:t>
            </a:r>
            <a:r>
              <a:rPr lang="fr-FR" b="1" dirty="0">
                <a:latin typeface="Comic Sans MS" panose="030F0702030302020204" pitchFamily="66" charset="0"/>
              </a:rPr>
              <a:t> ton costume bleu 		ton costume </a:t>
            </a:r>
            <a:r>
              <a:rPr lang="fr-FR" b="1" dirty="0">
                <a:solidFill>
                  <a:srgbClr val="FFC000"/>
                </a:solidFill>
                <a:latin typeface="Comic Sans MS" panose="030F0702030302020204" pitchFamily="66" charset="0"/>
              </a:rPr>
              <a:t>de</a:t>
            </a:r>
            <a:r>
              <a:rPr lang="fr-FR" b="1" dirty="0">
                <a:latin typeface="Comic Sans MS" panose="030F0702030302020204" pitchFamily="66" charset="0"/>
              </a:rPr>
              <a:t> golf</a:t>
            </a:r>
            <a:endParaRPr lang="fr-FR" dirty="0">
              <a:latin typeface="Comic Sans MS" panose="030F0702030302020204" pitchFamily="66" charset="0"/>
            </a:endParaRPr>
          </a:p>
          <a:p>
            <a:pPr>
              <a:lnSpc>
                <a:spcPct val="300000"/>
              </a:lnSpc>
            </a:pPr>
            <a:r>
              <a:rPr lang="fr-FR" b="1" dirty="0">
                <a:latin typeface="Comic Sans MS" panose="030F0702030302020204" pitchFamily="66" charset="0"/>
              </a:rPr>
              <a:t>le bouton </a:t>
            </a:r>
            <a:r>
              <a:rPr lang="fr-FR" b="1" dirty="0">
                <a:solidFill>
                  <a:srgbClr val="FFC000"/>
                </a:solidFill>
                <a:latin typeface="Comic Sans MS" panose="030F0702030302020204" pitchFamily="66" charset="0"/>
              </a:rPr>
              <a:t>de</a:t>
            </a:r>
            <a:r>
              <a:rPr lang="fr-FR" b="1" dirty="0">
                <a:latin typeface="Comic Sans MS" panose="030F0702030302020204" pitchFamily="66" charset="0"/>
              </a:rPr>
              <a:t> la porte	le sommet </a:t>
            </a:r>
            <a:r>
              <a:rPr lang="fr-FR" b="1" dirty="0">
                <a:solidFill>
                  <a:srgbClr val="FFC000"/>
                </a:solidFill>
                <a:latin typeface="Comic Sans MS" panose="030F0702030302020204" pitchFamily="66" charset="0"/>
              </a:rPr>
              <a:t>de</a:t>
            </a:r>
            <a:r>
              <a:rPr lang="fr-FR" b="1" dirty="0">
                <a:latin typeface="Comic Sans MS" panose="030F0702030302020204" pitchFamily="66" charset="0"/>
              </a:rPr>
              <a:t> sa tête	 la bandoulière de toile	une casquette </a:t>
            </a:r>
            <a:r>
              <a:rPr lang="fr-FR" b="1" dirty="0">
                <a:solidFill>
                  <a:srgbClr val="FFC000"/>
                </a:solidFill>
                <a:latin typeface="Comic Sans MS" panose="030F0702030302020204" pitchFamily="66" charset="0"/>
              </a:rPr>
              <a:t>à</a:t>
            </a:r>
            <a:r>
              <a:rPr lang="fr-FR" b="1" dirty="0">
                <a:latin typeface="Comic Sans MS" panose="030F0702030302020204" pitchFamily="66" charset="0"/>
              </a:rPr>
              <a:t> visière</a:t>
            </a:r>
          </a:p>
          <a:p>
            <a:pPr>
              <a:lnSpc>
                <a:spcPct val="300000"/>
              </a:lnSpc>
            </a:pPr>
            <a:r>
              <a:rPr lang="fr-FR" b="1" dirty="0">
                <a:latin typeface="Comic Sans MS" panose="030F0702030302020204" pitchFamily="66" charset="0"/>
              </a:rPr>
              <a:t>la porte </a:t>
            </a:r>
            <a:r>
              <a:rPr lang="fr-FR" b="1" dirty="0">
                <a:solidFill>
                  <a:srgbClr val="FFC000"/>
                </a:solidFill>
                <a:latin typeface="Comic Sans MS" panose="030F0702030302020204" pitchFamily="66" charset="0"/>
              </a:rPr>
              <a:t>du</a:t>
            </a:r>
            <a:r>
              <a:rPr lang="fr-FR" b="1" dirty="0">
                <a:latin typeface="Comic Sans MS" panose="030F0702030302020204" pitchFamily="66" charset="0"/>
              </a:rPr>
              <a:t> placard</a:t>
            </a:r>
            <a:r>
              <a:rPr lang="fr-FR" dirty="0">
                <a:latin typeface="Comic Sans MS" panose="030F0702030302020204" pitchFamily="66" charset="0"/>
              </a:rPr>
              <a:t>		</a:t>
            </a:r>
            <a:r>
              <a:rPr lang="fr-FR" b="1" dirty="0">
                <a:latin typeface="Comic Sans MS" panose="030F0702030302020204" pitchFamily="66" charset="0"/>
              </a:rPr>
              <a:t>la crosse </a:t>
            </a:r>
            <a:r>
              <a:rPr lang="fr-FR" b="1" dirty="0">
                <a:solidFill>
                  <a:srgbClr val="FFC000"/>
                </a:solidFill>
                <a:latin typeface="Comic Sans MS" panose="030F0702030302020204" pitchFamily="66" charset="0"/>
              </a:rPr>
              <a:t>de</a:t>
            </a:r>
            <a:r>
              <a:rPr lang="fr-FR" b="1" dirty="0">
                <a:latin typeface="Comic Sans MS" panose="030F0702030302020204" pitchFamily="66" charset="0"/>
              </a:rPr>
              <a:t> mon pistolet</a:t>
            </a:r>
            <a:r>
              <a:rPr lang="fr-FR" dirty="0">
                <a:latin typeface="Comic Sans MS" panose="030F0702030302020204" pitchFamily="66" charset="0"/>
              </a:rPr>
              <a:t>		</a:t>
            </a:r>
            <a:r>
              <a:rPr lang="fr-FR" b="1" dirty="0">
                <a:latin typeface="Comic Sans MS" panose="030F0702030302020204" pitchFamily="66" charset="0"/>
              </a:rPr>
              <a:t>le pont </a:t>
            </a:r>
            <a:r>
              <a:rPr lang="fr-FR" b="1" dirty="0">
                <a:solidFill>
                  <a:srgbClr val="FFC000"/>
                </a:solidFill>
                <a:latin typeface="Comic Sans MS" panose="030F0702030302020204" pitchFamily="66" charset="0"/>
              </a:rPr>
              <a:t>du</a:t>
            </a:r>
            <a:r>
              <a:rPr lang="fr-FR" b="1" dirty="0">
                <a:latin typeface="Comic Sans MS" panose="030F0702030302020204" pitchFamily="66" charset="0"/>
              </a:rPr>
              <a:t> navire</a:t>
            </a:r>
            <a:endParaRPr lang="fr-FR" dirty="0">
              <a:latin typeface="Comic Sans MS" panose="030F0702030302020204" pitchFamily="66" charset="0"/>
            </a:endParaRPr>
          </a:p>
          <a:p>
            <a:pPr>
              <a:lnSpc>
                <a:spcPct val="300000"/>
              </a:lnSpc>
            </a:pPr>
            <a:r>
              <a:rPr lang="fr-FR" b="1" dirty="0">
                <a:latin typeface="Comic Sans MS" panose="030F0702030302020204" pitchFamily="66" charset="0"/>
              </a:rPr>
              <a:t>le paysage </a:t>
            </a:r>
            <a:r>
              <a:rPr lang="fr-FR" b="1" dirty="0">
                <a:solidFill>
                  <a:srgbClr val="FFC000"/>
                </a:solidFill>
                <a:latin typeface="Comic Sans MS" panose="030F0702030302020204" pitchFamily="66" charset="0"/>
              </a:rPr>
              <a:t>de</a:t>
            </a:r>
            <a:r>
              <a:rPr lang="fr-FR" b="1" dirty="0">
                <a:latin typeface="Comic Sans MS" panose="030F0702030302020204" pitchFamily="66" charset="0"/>
              </a:rPr>
              <a:t> cette ile sinistre</a:t>
            </a:r>
            <a:r>
              <a:rPr lang="fr-FR" dirty="0">
                <a:latin typeface="Comic Sans MS" panose="030F0702030302020204" pitchFamily="66" charset="0"/>
              </a:rPr>
              <a:t>		</a:t>
            </a:r>
            <a:r>
              <a:rPr lang="fr-FR" b="1" dirty="0">
                <a:latin typeface="Comic Sans MS" panose="030F0702030302020204" pitchFamily="66" charset="0"/>
              </a:rPr>
              <a:t>les rames </a:t>
            </a:r>
            <a:r>
              <a:rPr lang="fr-FR" b="1" dirty="0">
                <a:solidFill>
                  <a:srgbClr val="FFC000"/>
                </a:solidFill>
                <a:latin typeface="Comic Sans MS" panose="030F0702030302020204" pitchFamily="66" charset="0"/>
              </a:rPr>
              <a:t>du</a:t>
            </a:r>
            <a:r>
              <a:rPr lang="fr-FR" b="1" dirty="0">
                <a:latin typeface="Comic Sans MS" panose="030F0702030302020204" pitchFamily="66" charset="0"/>
              </a:rPr>
              <a:t> canot</a:t>
            </a:r>
            <a:endParaRPr lang="fr-FR" dirty="0">
              <a:latin typeface="Comic Sans MS" panose="030F0702030302020204" pitchFamily="66" charset="0"/>
            </a:endParaRPr>
          </a:p>
          <a:p>
            <a:endParaRPr lang="fr-FR" dirty="0"/>
          </a:p>
          <a:p>
            <a:endParaRPr lang="fr-FR" dirty="0"/>
          </a:p>
        </p:txBody>
      </p:sp>
      <p:pic>
        <p:nvPicPr>
          <p:cNvPr id="3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13" y="976529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460" y="920869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775" y="920869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776" y="1706568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299" y="1763708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914" y="1787772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74" y="2582692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460" y="2582692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3938" y="2598805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13" y="3419269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401" y="3419479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770" y="3419269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752" y="3399835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13" y="4188855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093" y="4254809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9736" y="4276951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74" y="5123873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299" y="5123873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Connecteur droit avec flèche 21"/>
          <p:cNvCxnSpPr/>
          <p:nvPr/>
        </p:nvCxnSpPr>
        <p:spPr>
          <a:xfrm flipH="1">
            <a:off x="1415332" y="1033670"/>
            <a:ext cx="1534602" cy="79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1026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1317342" y="1109254"/>
            <a:ext cx="258598" cy="430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 77" descr="adjectif_couleu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0600" y="952455"/>
            <a:ext cx="469819" cy="60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6761084" y="977862"/>
            <a:ext cx="317157" cy="52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Connecteur droit avec flèche 25"/>
          <p:cNvCxnSpPr/>
          <p:nvPr/>
        </p:nvCxnSpPr>
        <p:spPr>
          <a:xfrm flipH="1">
            <a:off x="6788827" y="948479"/>
            <a:ext cx="1534602" cy="79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H="1">
            <a:off x="9681484" y="1029694"/>
            <a:ext cx="1534602" cy="79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H="1">
            <a:off x="1780831" y="1828801"/>
            <a:ext cx="244289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H="1">
            <a:off x="6152361" y="1840775"/>
            <a:ext cx="1534602" cy="79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flipH="1">
            <a:off x="9050963" y="1852749"/>
            <a:ext cx="1534602" cy="79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>
            <a:off x="1517997" y="2727297"/>
            <a:ext cx="875346" cy="115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flipH="1">
            <a:off x="5354390" y="2658724"/>
            <a:ext cx="2201738" cy="205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H="1">
            <a:off x="10081150" y="2675804"/>
            <a:ext cx="915504" cy="79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H="1">
            <a:off x="1517102" y="3506527"/>
            <a:ext cx="1534602" cy="79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flipH="1">
            <a:off x="4401837" y="3508694"/>
            <a:ext cx="1100462" cy="79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>
            <a:off x="7649150" y="3506527"/>
            <a:ext cx="958927" cy="119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 flipH="1">
            <a:off x="10293753" y="3452260"/>
            <a:ext cx="958927" cy="119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flipH="1">
            <a:off x="1513927" y="4285578"/>
            <a:ext cx="1076594" cy="341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>
            <a:off x="5149256" y="4282967"/>
            <a:ext cx="1688497" cy="264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 flipH="1">
            <a:off x="9551101" y="4238377"/>
            <a:ext cx="1076594" cy="341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 flipH="1">
            <a:off x="1757776" y="5123873"/>
            <a:ext cx="2198788" cy="264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H="1">
            <a:off x="6163855" y="5129334"/>
            <a:ext cx="1076594" cy="341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52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9749967" y="955646"/>
            <a:ext cx="317157" cy="52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1871379" y="1779759"/>
            <a:ext cx="317157" cy="52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6312631" y="1792400"/>
            <a:ext cx="317157" cy="52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9168729" y="1812156"/>
            <a:ext cx="317157" cy="52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1584386" y="2584456"/>
            <a:ext cx="317157" cy="52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5395856" y="2598805"/>
            <a:ext cx="317157" cy="52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10107774" y="2617173"/>
            <a:ext cx="317157" cy="52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1621808" y="3451372"/>
            <a:ext cx="317157" cy="52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4407157" y="3420576"/>
            <a:ext cx="317157" cy="52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7750917" y="3451371"/>
            <a:ext cx="317157" cy="52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10213783" y="3415886"/>
            <a:ext cx="317157" cy="52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1411485" y="4235015"/>
            <a:ext cx="317157" cy="52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5257840" y="4270860"/>
            <a:ext cx="317157" cy="52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9641710" y="4252112"/>
            <a:ext cx="317157" cy="52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1696787" y="5090826"/>
            <a:ext cx="317157" cy="52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6228453" y="5123873"/>
            <a:ext cx="317157" cy="52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Image 76" descr="nom_couleur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754" y="945369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Image 76" descr="nom_couleur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560" y="1780053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Image 76" descr="nom_couleur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794" y="1747612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Image 76" descr="nom_couleur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8867" y="1763987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Image 76" descr="nom_couleur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772" y="2575391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Image 76" descr="nom_couleur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2377" y="2561137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Image 76" descr="nom_couleur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1754" y="2609759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Image 76" descr="nom_couleur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584" y="3395191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Image 76" descr="nom_couleur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8491" y="3378698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" name="Image 76" descr="nom_couleur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634" y="3451371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Image 76" descr="nom_couleur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3404" y="3419269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Image 76" descr="nom_couleur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772" y="4234039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Image 76" descr="nom_couleur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361" y="4216170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Image 76" descr="nom_couleur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1426" y="4261867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" name="Image 76" descr="nom_couleur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771" y="5058723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" name="Image 76" descr="nom_couleur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687" y="5155228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225" y="979298"/>
            <a:ext cx="493708" cy="501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6550" y="963898"/>
            <a:ext cx="493708" cy="501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Image 77" descr="adjectif_couleur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629" y="1763708"/>
            <a:ext cx="469819" cy="60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" name="Image 77" descr="adjectif_couleur"/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794" y="2537063"/>
            <a:ext cx="469819" cy="60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" name="Image 77" descr="adjectif_couleur"/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219" y="5058723"/>
            <a:ext cx="469819" cy="60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" name="Image 8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6534" y="468878"/>
            <a:ext cx="1200051" cy="973535"/>
          </a:xfrm>
          <a:prstGeom prst="rect">
            <a:avLst/>
          </a:prstGeom>
        </p:spPr>
      </p:pic>
      <p:pic>
        <p:nvPicPr>
          <p:cNvPr id="90" name="Image 8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8037" y="450608"/>
            <a:ext cx="1150734" cy="933527"/>
          </a:xfrm>
          <a:prstGeom prst="rect">
            <a:avLst/>
          </a:prstGeom>
        </p:spPr>
      </p:pic>
      <p:pic>
        <p:nvPicPr>
          <p:cNvPr id="91" name="Image 9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794" y="5859303"/>
            <a:ext cx="1215215" cy="962474"/>
          </a:xfrm>
          <a:prstGeom prst="rect">
            <a:avLst/>
          </a:prstGeom>
        </p:spPr>
      </p:pic>
      <p:sp>
        <p:nvSpPr>
          <p:cNvPr id="50" name="Rectangle 49"/>
          <p:cNvSpPr/>
          <p:nvPr/>
        </p:nvSpPr>
        <p:spPr>
          <a:xfrm>
            <a:off x="9379234" y="5850519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</a:t>
            </a:r>
          </a:p>
        </p:txBody>
      </p:sp>
      <p:sp>
        <p:nvSpPr>
          <p:cNvPr id="93" name="Rectangle 92"/>
          <p:cNvSpPr/>
          <p:nvPr/>
        </p:nvSpPr>
        <p:spPr>
          <a:xfrm>
            <a:off x="8128613" y="5959742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fr-F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4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8581318" y="5655429"/>
            <a:ext cx="702620" cy="1169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" name="Rectangle 91"/>
          <p:cNvSpPr/>
          <p:nvPr/>
        </p:nvSpPr>
        <p:spPr>
          <a:xfrm>
            <a:off x="10092933" y="5824688"/>
            <a:ext cx="10695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GN</a:t>
            </a:r>
          </a:p>
        </p:txBody>
      </p:sp>
      <p:pic>
        <p:nvPicPr>
          <p:cNvPr id="97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1891658" y="5578589"/>
            <a:ext cx="702620" cy="1169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" name="ZoneTexte 95"/>
          <p:cNvSpPr txBox="1"/>
          <p:nvPr/>
        </p:nvSpPr>
        <p:spPr>
          <a:xfrm>
            <a:off x="2821878" y="6185136"/>
            <a:ext cx="3390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hinacat" panose="00000400000000000000" pitchFamily="2" charset="0"/>
              </a:rPr>
              <a:t>DU, DE, à, des</a:t>
            </a:r>
          </a:p>
        </p:txBody>
      </p:sp>
    </p:spTree>
    <p:extLst>
      <p:ext uri="{BB962C8B-B14F-4D97-AF65-F5344CB8AC3E}">
        <p14:creationId xmlns:p14="http://schemas.microsoft.com/office/powerpoint/2010/main" val="27290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85185E-6 L 0.43099 -0.01991 " pathEditMode="relative" rAng="0" ptsTypes="AA">
                                      <p:cBhvr>
                                        <p:cTn id="245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49" y="-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7037E-6 L -0.62188 0.14305 " pathEditMode="relative" rAng="0" ptsTypes="AA">
                                      <p:cBhvr>
                                        <p:cTn id="330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94" y="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7037E-6 L -0.31432 0.15578 " pathEditMode="relative" rAng="0" ptsTypes="AA">
                                      <p:cBhvr>
                                        <p:cTn id="36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16" y="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7037E-6 L -0.05729 0.12685 " pathEditMode="relative" rAng="0" ptsTypes="AA">
                                      <p:cBhvr>
                                        <p:cTn id="398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5" y="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7037E-6 L -0.71602 0.25625 " pathEditMode="relative" rAng="0" ptsTypes="AA">
                                      <p:cBhvr>
                                        <p:cTn id="432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807" y="1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>
                      <p:stCondLst>
                        <p:cond delay="indefinite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>
                      <p:stCondLst>
                        <p:cond delay="indefinite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7037E-6 L -0.33034 0.27314 " pathEditMode="relative" rAng="0" ptsTypes="AA">
                                      <p:cBhvr>
                                        <p:cTn id="473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23" y="1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" fill="hold">
                      <p:stCondLst>
                        <p:cond delay="indefinite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" fill="hold">
                      <p:stCondLst>
                        <p:cond delay="indefinite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" fill="hold">
                      <p:stCondLst>
                        <p:cond delay="indefinite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507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8" fill="hold">
                      <p:stCondLst>
                        <p:cond delay="indefinite"/>
                      </p:stCondLst>
                      <p:childTnLst>
                        <p:par>
                          <p:cTn id="509" fill="hold">
                            <p:stCondLst>
                              <p:cond delay="0"/>
                            </p:stCondLst>
                            <p:childTnLst>
                              <p:par>
                                <p:cTn id="5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fill="hold">
                      <p:stCondLst>
                        <p:cond delay="indefinite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8" fill="hold">
                      <p:stCondLst>
                        <p:cond delay="indefinite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7037E-6 L -0.68425 0.38449 " pathEditMode="relative" rAng="0" ptsTypes="AA">
                                      <p:cBhvr>
                                        <p:cTn id="541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219" y="19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6" fill="hold">
                      <p:stCondLst>
                        <p:cond delay="indefinite"/>
                      </p:stCondLst>
                      <p:childTnLst>
                        <p:par>
                          <p:cTn id="547" fill="hold">
                            <p:stCondLst>
                              <p:cond delay="0"/>
                            </p:stCondLst>
                            <p:childTnLst>
                              <p:par>
                                <p:cTn id="5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4" fill="hold">
                      <p:stCondLst>
                        <p:cond delay="indefinite"/>
                      </p:stCondLst>
                      <p:childTnLst>
                        <p:par>
                          <p:cTn id="565" fill="hold">
                            <p:stCondLst>
                              <p:cond delay="0"/>
                            </p:stCondLst>
                            <p:childTnLst>
                              <p:par>
                                <p:cTn id="56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2" fill="hold">
                      <p:stCondLst>
                        <p:cond delay="indefinite"/>
                      </p:stCondLst>
                      <p:childTnLst>
                        <p:par>
                          <p:cTn id="573" fill="hold">
                            <p:stCondLst>
                              <p:cond delay="0"/>
                            </p:stCondLst>
                            <p:childTnLst>
                              <p:par>
                                <p:cTn id="57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7037E-6 L -0.46589 0.37662 " pathEditMode="relative" rAng="0" ptsTypes="AA">
                                      <p:cBhvr>
                                        <p:cTn id="57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294" y="18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6" fill="hold">
                      <p:stCondLst>
                        <p:cond delay="indefinite"/>
                      </p:stCondLst>
                      <p:childTnLst>
                        <p:par>
                          <p:cTn id="577" fill="hold">
                            <p:stCondLst>
                              <p:cond delay="0"/>
                            </p:stCondLst>
                            <p:childTnLst>
                              <p:par>
                                <p:cTn id="5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0" fill="hold">
                      <p:stCondLst>
                        <p:cond delay="indefinite"/>
                      </p:stCondLst>
                      <p:childTnLst>
                        <p:par>
                          <p:cTn id="581" fill="hold">
                            <p:stCondLst>
                              <p:cond delay="0"/>
                            </p:stCondLst>
                            <p:childTnLst>
                              <p:par>
                                <p:cTn id="58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8" fill="hold">
                      <p:stCondLst>
                        <p:cond delay="indefinite"/>
                      </p:stCondLst>
                      <p:childTnLst>
                        <p:par>
                          <p:cTn id="599" fill="hold">
                            <p:stCondLst>
                              <p:cond delay="0"/>
                            </p:stCondLst>
                            <p:childTnLst>
                              <p:par>
                                <p:cTn id="60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6" fill="hold">
                      <p:stCondLst>
                        <p:cond delay="indefinite"/>
                      </p:stCondLst>
                      <p:childTnLst>
                        <p:par>
                          <p:cTn id="607" fill="hold">
                            <p:stCondLst>
                              <p:cond delay="0"/>
                            </p:stCondLst>
                            <p:childTnLst>
                              <p:par>
                                <p:cTn id="60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7037E-6 L -0.21159 0.37754 " pathEditMode="relative" rAng="0" ptsTypes="AA">
                                      <p:cBhvr>
                                        <p:cTn id="609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86" y="18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0" fill="hold">
                      <p:stCondLst>
                        <p:cond delay="indefinite"/>
                      </p:stCondLst>
                      <p:childTnLst>
                        <p:par>
                          <p:cTn id="611" fill="hold">
                            <p:stCondLst>
                              <p:cond delay="0"/>
                            </p:stCondLst>
                            <p:childTnLst>
                              <p:par>
                                <p:cTn id="6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4" fill="hold">
                      <p:stCondLst>
                        <p:cond delay="indefinite"/>
                      </p:stCondLst>
                      <p:childTnLst>
                        <p:par>
                          <p:cTn id="615" fill="hold">
                            <p:stCondLst>
                              <p:cond delay="0"/>
                            </p:stCondLst>
                            <p:childTnLst>
                              <p:par>
                                <p:cTn id="6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2" fill="hold">
                      <p:stCondLst>
                        <p:cond delay="indefinite"/>
                      </p:stCondLst>
                      <p:childTnLst>
                        <p:par>
                          <p:cTn id="633" fill="hold">
                            <p:stCondLst>
                              <p:cond delay="0"/>
                            </p:stCondLst>
                            <p:childTnLst>
                              <p:par>
                                <p:cTn id="6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0" fill="hold">
                      <p:stCondLst>
                        <p:cond delay="indefinite"/>
                      </p:stCondLst>
                      <p:childTnLst>
                        <p:par>
                          <p:cTn id="641" fill="hold">
                            <p:stCondLst>
                              <p:cond delay="0"/>
                            </p:stCondLst>
                            <p:childTnLst>
                              <p:par>
                                <p:cTn id="6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7037E-6 L 0.02448 0.39259 " pathEditMode="relative" rAng="0" ptsTypes="AA">
                                      <p:cBhvr>
                                        <p:cTn id="643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4" y="19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4" fill="hold">
                      <p:stCondLst>
                        <p:cond delay="indefinite"/>
                      </p:stCondLst>
                      <p:childTnLst>
                        <p:par>
                          <p:cTn id="645" fill="hold">
                            <p:stCondLst>
                              <p:cond delay="0"/>
                            </p:stCondLst>
                            <p:childTnLst>
                              <p:par>
                                <p:cTn id="6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8" fill="hold">
                      <p:stCondLst>
                        <p:cond delay="indefinite"/>
                      </p:stCondLst>
                      <p:childTnLst>
                        <p:par>
                          <p:cTn id="649" fill="hold">
                            <p:stCondLst>
                              <p:cond delay="0"/>
                            </p:stCondLst>
                            <p:childTnLst>
                              <p:par>
                                <p:cTn id="65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6" fill="hold">
                      <p:stCondLst>
                        <p:cond delay="indefinite"/>
                      </p:stCondLst>
                      <p:childTnLst>
                        <p:par>
                          <p:cTn id="667" fill="hold">
                            <p:stCondLst>
                              <p:cond delay="0"/>
                            </p:stCondLst>
                            <p:childTnLst>
                              <p:par>
                                <p:cTn id="66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4" fill="hold">
                      <p:stCondLst>
                        <p:cond delay="indefinite"/>
                      </p:stCondLst>
                      <p:childTnLst>
                        <p:par>
                          <p:cTn id="675" fill="hold">
                            <p:stCondLst>
                              <p:cond delay="0"/>
                            </p:stCondLst>
                            <p:childTnLst>
                              <p:par>
                                <p:cTn id="67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7037E-6 L -0.6974 0.50902 " pathEditMode="relative" rAng="0" ptsTypes="AA">
                                      <p:cBhvr>
                                        <p:cTn id="677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870" y="2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8" fill="hold">
                      <p:stCondLst>
                        <p:cond delay="indefinite"/>
                      </p:stCondLst>
                      <p:childTnLst>
                        <p:par>
                          <p:cTn id="679" fill="hold">
                            <p:stCondLst>
                              <p:cond delay="0"/>
                            </p:stCondLst>
                            <p:childTnLst>
                              <p:par>
                                <p:cTn id="6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2" fill="hold">
                      <p:stCondLst>
                        <p:cond delay="indefinite"/>
                      </p:stCondLst>
                      <p:childTnLst>
                        <p:par>
                          <p:cTn id="683" fill="hold">
                            <p:stCondLst>
                              <p:cond delay="0"/>
                            </p:stCondLst>
                            <p:childTnLst>
                              <p:par>
                                <p:cTn id="68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0" fill="hold">
                      <p:stCondLst>
                        <p:cond delay="indefinite"/>
                      </p:stCondLst>
                      <p:childTnLst>
                        <p:par>
                          <p:cTn id="701" fill="hold">
                            <p:stCondLst>
                              <p:cond delay="0"/>
                            </p:stCondLst>
                            <p:childTnLst>
                              <p:par>
                                <p:cTn id="70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8" fill="hold">
                      <p:stCondLst>
                        <p:cond delay="indefinite"/>
                      </p:stCondLst>
                      <p:childTnLst>
                        <p:par>
                          <p:cTn id="709" fill="hold">
                            <p:stCondLst>
                              <p:cond delay="0"/>
                            </p:stCondLst>
                            <p:childTnLst>
                              <p:par>
                                <p:cTn id="7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7037E-6 L -0.36862 0.50902 " pathEditMode="relative" rAng="0" ptsTypes="AA">
                                      <p:cBhvr>
                                        <p:cTn id="711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38" y="2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2" fill="hold">
                      <p:stCondLst>
                        <p:cond delay="indefinite"/>
                      </p:stCondLst>
                      <p:childTnLst>
                        <p:par>
                          <p:cTn id="713" fill="hold">
                            <p:stCondLst>
                              <p:cond delay="0"/>
                            </p:stCondLst>
                            <p:childTnLst>
                              <p:par>
                                <p:cTn id="7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6" fill="hold">
                      <p:stCondLst>
                        <p:cond delay="indefinite"/>
                      </p:stCondLst>
                      <p:childTnLst>
                        <p:par>
                          <p:cTn id="717" fill="hold">
                            <p:stCondLst>
                              <p:cond delay="0"/>
                            </p:stCondLst>
                            <p:childTnLst>
                              <p:par>
                                <p:cTn id="7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4" fill="hold">
                      <p:stCondLst>
                        <p:cond delay="indefinite"/>
                      </p:stCondLst>
                      <p:childTnLst>
                        <p:par>
                          <p:cTn id="735" fill="hold">
                            <p:stCondLst>
                              <p:cond delay="0"/>
                            </p:stCondLst>
                            <p:childTnLst>
                              <p:par>
                                <p:cTn id="7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2" fill="hold">
                      <p:stCondLst>
                        <p:cond delay="indefinite"/>
                      </p:stCondLst>
                      <p:childTnLst>
                        <p:par>
                          <p:cTn id="743" fill="hold">
                            <p:stCondLst>
                              <p:cond delay="0"/>
                            </p:stCondLst>
                            <p:childTnLst>
                              <p:par>
                                <p:cTn id="74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7037E-6 L -0.04961 0.54259 " pathEditMode="relative" rAng="0" ptsTypes="AA">
                                      <p:cBhvr>
                                        <p:cTn id="74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7" y="2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6" fill="hold">
                      <p:stCondLst>
                        <p:cond delay="indefinite"/>
                      </p:stCondLst>
                      <p:childTnLst>
                        <p:par>
                          <p:cTn id="747" fill="hold">
                            <p:stCondLst>
                              <p:cond delay="0"/>
                            </p:stCondLst>
                            <p:childTnLst>
                              <p:par>
                                <p:cTn id="7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0" fill="hold">
                      <p:stCondLst>
                        <p:cond delay="indefinite"/>
                      </p:stCondLst>
                      <p:childTnLst>
                        <p:par>
                          <p:cTn id="751" fill="hold">
                            <p:stCondLst>
                              <p:cond delay="0"/>
                            </p:stCondLst>
                            <p:childTnLst>
                              <p:par>
                                <p:cTn id="75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8" fill="hold">
                      <p:stCondLst>
                        <p:cond delay="indefinite"/>
                      </p:stCondLst>
                      <p:childTnLst>
                        <p:par>
                          <p:cTn id="769" fill="hold">
                            <p:stCondLst>
                              <p:cond delay="0"/>
                            </p:stCondLst>
                            <p:childTnLst>
                              <p:par>
                                <p:cTn id="77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6" fill="hold">
                      <p:stCondLst>
                        <p:cond delay="indefinite"/>
                      </p:stCondLst>
                      <p:childTnLst>
                        <p:par>
                          <p:cTn id="777" fill="hold">
                            <p:stCondLst>
                              <p:cond delay="0"/>
                            </p:stCondLst>
                            <p:childTnLst>
                              <p:par>
                                <p:cTn id="77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3" fill="hold">
                      <p:stCondLst>
                        <p:cond delay="indefinite"/>
                      </p:stCondLst>
                      <p:childTnLst>
                        <p:par>
                          <p:cTn id="784" fill="hold">
                            <p:stCondLst>
                              <p:cond delay="0"/>
                            </p:stCondLst>
                            <p:childTnLst>
                              <p:par>
                                <p:cTn id="78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7037E-6 L -0.60964 0.6493 " pathEditMode="relative" rAng="0" ptsTypes="AA">
                                      <p:cBhvr>
                                        <p:cTn id="78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82" y="32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7" fill="hold">
                      <p:stCondLst>
                        <p:cond delay="indefinite"/>
                      </p:stCondLst>
                      <p:childTnLst>
                        <p:par>
                          <p:cTn id="788" fill="hold">
                            <p:stCondLst>
                              <p:cond delay="0"/>
                            </p:stCondLst>
                            <p:childTnLst>
                              <p:par>
                                <p:cTn id="7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1" fill="hold">
                      <p:stCondLst>
                        <p:cond delay="indefinite"/>
                      </p:stCondLst>
                      <p:childTnLst>
                        <p:par>
                          <p:cTn id="792" fill="hold">
                            <p:stCondLst>
                              <p:cond delay="0"/>
                            </p:stCondLst>
                            <p:childTnLst>
                              <p:par>
                                <p:cTn id="79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9" fill="hold">
                      <p:stCondLst>
                        <p:cond delay="indefinite"/>
                      </p:stCondLst>
                      <p:childTnLst>
                        <p:par>
                          <p:cTn id="810" fill="hold">
                            <p:stCondLst>
                              <p:cond delay="0"/>
                            </p:stCondLst>
                            <p:childTnLst>
                              <p:par>
                                <p:cTn id="8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7" fill="hold">
                      <p:stCondLst>
                        <p:cond delay="indefinite"/>
                      </p:stCondLst>
                      <p:childTnLst>
                        <p:par>
                          <p:cTn id="818" fill="hold">
                            <p:stCondLst>
                              <p:cond delay="0"/>
                            </p:stCondLst>
                            <p:childTnLst>
                              <p:par>
                                <p:cTn id="8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7037E-6 L -0.3168 0.65926 " pathEditMode="relative" rAng="0" ptsTypes="AA">
                                      <p:cBhvr>
                                        <p:cTn id="820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46" y="32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1" fill="hold">
                      <p:stCondLst>
                        <p:cond delay="indefinite"/>
                      </p:stCondLst>
                      <p:childTnLst>
                        <p:par>
                          <p:cTn id="822" fill="hold">
                            <p:stCondLst>
                              <p:cond delay="0"/>
                            </p:stCondLst>
                            <p:childTnLst>
                              <p:par>
                                <p:cTn id="8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9" fill="hold">
                      <p:stCondLst>
                        <p:cond delay="indefinite"/>
                      </p:stCondLst>
                      <p:childTnLst>
                        <p:par>
                          <p:cTn id="840" fill="hold">
                            <p:stCondLst>
                              <p:cond delay="0"/>
                            </p:stCondLst>
                            <p:childTnLst>
                              <p:par>
                                <p:cTn id="8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3" fill="hold">
                      <p:stCondLst>
                        <p:cond delay="indefinite"/>
                      </p:stCondLst>
                      <p:childTnLst>
                        <p:par>
                          <p:cTn id="844" fill="hold">
                            <p:stCondLst>
                              <p:cond delay="0"/>
                            </p:stCondLst>
                            <p:childTnLst>
                              <p:par>
                                <p:cTn id="8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1" fill="hold">
                      <p:stCondLst>
                        <p:cond delay="indefinite"/>
                      </p:stCondLst>
                      <p:childTnLst>
                        <p:par>
                          <p:cTn id="862" fill="hold">
                            <p:stCondLst>
                              <p:cond delay="0"/>
                            </p:stCondLst>
                            <p:childTnLst>
                              <p:par>
                                <p:cTn id="8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5" fill="hold">
                      <p:stCondLst>
                        <p:cond delay="indefinite"/>
                      </p:stCondLst>
                      <p:childTnLst>
                        <p:par>
                          <p:cTn id="866" fill="hold">
                            <p:stCondLst>
                              <p:cond delay="0"/>
                            </p:stCondLst>
                            <p:childTnLst>
                              <p:par>
                                <p:cTn id="8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3" fill="hold">
                      <p:stCondLst>
                        <p:cond delay="indefinite"/>
                      </p:stCondLst>
                      <p:childTnLst>
                        <p:par>
                          <p:cTn id="884" fill="hold">
                            <p:stCondLst>
                              <p:cond delay="0"/>
                            </p:stCondLst>
                            <p:childTnLst>
                              <p:par>
                                <p:cTn id="88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1" fill="hold">
                      <p:stCondLst>
                        <p:cond delay="indefinite"/>
                      </p:stCondLst>
                      <p:childTnLst>
                        <p:par>
                          <p:cTn id="902" fill="hold">
                            <p:stCondLst>
                              <p:cond delay="0"/>
                            </p:stCondLst>
                            <p:childTnLst>
                              <p:par>
                                <p:cTn id="9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5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93" grpId="0"/>
      <p:bldP spid="92" grpId="0"/>
      <p:bldP spid="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006" y="161147"/>
            <a:ext cx="1215215" cy="96247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82221" y="161147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fr-F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2711533" y="57669"/>
            <a:ext cx="702620" cy="1169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507824" y="200291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4130806" y="200291"/>
            <a:ext cx="10695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GN</a:t>
            </a:r>
          </a:p>
        </p:txBody>
      </p:sp>
      <p:pic>
        <p:nvPicPr>
          <p:cNvPr id="7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361241" y="1622606"/>
            <a:ext cx="702620" cy="1169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1185583" y="2022654"/>
            <a:ext cx="3390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hinacat" panose="00000400000000000000" pitchFamily="2" charset="0"/>
              </a:rPr>
              <a:t>DU, DE, à, des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772479" y="1337912"/>
            <a:ext cx="7806713" cy="2435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fr-FR" dirty="0">
                <a:latin typeface="Comic Sans MS" panose="030F0702030302020204" pitchFamily="66" charset="0"/>
              </a:rPr>
              <a:t>Une course contre la montre		un sac en cuir</a:t>
            </a:r>
          </a:p>
          <a:p>
            <a:pPr>
              <a:lnSpc>
                <a:spcPct val="300000"/>
              </a:lnSpc>
            </a:pPr>
            <a:r>
              <a:rPr lang="fr-FR" dirty="0">
                <a:latin typeface="Comic Sans MS" panose="030F0702030302020204" pitchFamily="66" charset="0"/>
              </a:rPr>
              <a:t>Un pont sur la rivière			Une nuit sans lune</a:t>
            </a:r>
          </a:p>
          <a:p>
            <a:pPr>
              <a:lnSpc>
                <a:spcPct val="300000"/>
              </a:lnSpc>
            </a:pPr>
            <a:r>
              <a:rPr lang="fr-FR" dirty="0">
                <a:latin typeface="Comic Sans MS" panose="030F0702030302020204" pitchFamily="66" charset="0"/>
              </a:rPr>
              <a:t>Un transport par route			une fenêtre avec balcon</a:t>
            </a:r>
          </a:p>
        </p:txBody>
      </p:sp>
      <p:pic>
        <p:nvPicPr>
          <p:cNvPr id="10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5200331" y="2022654"/>
            <a:ext cx="363072" cy="60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9077707" y="2022653"/>
            <a:ext cx="363072" cy="60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4713695" y="2896949"/>
            <a:ext cx="363072" cy="60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9440779" y="2841235"/>
            <a:ext cx="363072" cy="60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5238833" y="3773387"/>
            <a:ext cx="363072" cy="60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 605" descr="prepo_cou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9924731" y="3773386"/>
            <a:ext cx="363072" cy="60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ZoneTexte 15"/>
          <p:cNvSpPr txBox="1"/>
          <p:nvPr/>
        </p:nvSpPr>
        <p:spPr>
          <a:xfrm>
            <a:off x="1063861" y="2524888"/>
            <a:ext cx="33904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hinacat" panose="00000400000000000000" pitchFamily="2" charset="0"/>
              </a:rPr>
              <a:t>CONTRE</a:t>
            </a:r>
          </a:p>
          <a:p>
            <a:r>
              <a:rPr lang="fr-FR" dirty="0">
                <a:latin typeface="Chinacat" panose="00000400000000000000" pitchFamily="2" charset="0"/>
              </a:rPr>
              <a:t>EN</a:t>
            </a:r>
          </a:p>
          <a:p>
            <a:r>
              <a:rPr lang="fr-FR" dirty="0">
                <a:latin typeface="Chinacat" panose="00000400000000000000" pitchFamily="2" charset="0"/>
              </a:rPr>
              <a:t>SUR</a:t>
            </a:r>
          </a:p>
          <a:p>
            <a:r>
              <a:rPr lang="fr-FR" dirty="0">
                <a:latin typeface="Chinacat" panose="00000400000000000000" pitchFamily="2" charset="0"/>
              </a:rPr>
              <a:t>SANS</a:t>
            </a:r>
          </a:p>
          <a:p>
            <a:r>
              <a:rPr lang="fr-FR" dirty="0">
                <a:latin typeface="Chinacat" panose="00000400000000000000" pitchFamily="2" charset="0"/>
              </a:rPr>
              <a:t>PAR</a:t>
            </a:r>
          </a:p>
          <a:p>
            <a:r>
              <a:rPr lang="fr-FR" dirty="0">
                <a:latin typeface="Chinacat" panose="00000400000000000000" pitchFamily="2" charset="0"/>
              </a:rPr>
              <a:t>AVEC</a:t>
            </a:r>
          </a:p>
        </p:txBody>
      </p:sp>
    </p:spTree>
    <p:extLst>
      <p:ext uri="{BB962C8B-B14F-4D97-AF65-F5344CB8AC3E}">
        <p14:creationId xmlns:p14="http://schemas.microsoft.com/office/powerpoint/2010/main" val="388162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8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02131" y="231006"/>
            <a:ext cx="117043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Comic Sans MS" panose="030F0702030302020204" pitchFamily="66" charset="0"/>
              </a:rPr>
              <a:t>Recopie les groupes nominaux. Dans chaque groupe nominal, souligne le nom principal et entoure le complément du nom :</a:t>
            </a:r>
            <a:endParaRPr lang="fr-FR" dirty="0">
              <a:latin typeface="Comic Sans MS" panose="030F0702030302020204" pitchFamily="66" charset="0"/>
            </a:endParaRPr>
          </a:p>
          <a:p>
            <a:pPr>
              <a:lnSpc>
                <a:spcPct val="300000"/>
              </a:lnSpc>
            </a:pPr>
            <a:r>
              <a:rPr lang="fr-FR" i="1" dirty="0">
                <a:latin typeface="Comic Sans MS" panose="030F0702030302020204" pitchFamily="66" charset="0"/>
              </a:rPr>
              <a:t>des oiseaux de nuit</a:t>
            </a:r>
            <a:r>
              <a:rPr lang="fr-FR" dirty="0">
                <a:latin typeface="Comic Sans MS" panose="030F0702030302020204" pitchFamily="66" charset="0"/>
              </a:rPr>
              <a:t> – </a:t>
            </a:r>
            <a:r>
              <a:rPr lang="fr-FR" i="1" dirty="0">
                <a:latin typeface="Comic Sans MS" panose="030F0702030302020204" pitchFamily="66" charset="0"/>
              </a:rPr>
              <a:t>la voiture neuve de mes parents</a:t>
            </a:r>
            <a:r>
              <a:rPr lang="fr-FR" dirty="0">
                <a:latin typeface="Comic Sans MS" panose="030F0702030302020204" pitchFamily="66" charset="0"/>
              </a:rPr>
              <a:t> – </a:t>
            </a:r>
            <a:r>
              <a:rPr lang="fr-FR" i="1" dirty="0">
                <a:latin typeface="Comic Sans MS" panose="030F0702030302020204" pitchFamily="66" charset="0"/>
              </a:rPr>
              <a:t>les deux amis de Tom</a:t>
            </a:r>
            <a:r>
              <a:rPr lang="fr-FR" dirty="0">
                <a:latin typeface="Comic Sans MS" panose="030F0702030302020204" pitchFamily="66" charset="0"/>
              </a:rPr>
              <a:t> – </a:t>
            </a:r>
            <a:r>
              <a:rPr lang="fr-FR" i="1" dirty="0">
                <a:latin typeface="Comic Sans MS" panose="030F0702030302020204" pitchFamily="66" charset="0"/>
              </a:rPr>
              <a:t>la gentille fée des contes</a:t>
            </a:r>
            <a:r>
              <a:rPr lang="fr-FR" dirty="0">
                <a:latin typeface="Comic Sans MS" panose="030F0702030302020204" pitchFamily="66" charset="0"/>
              </a:rPr>
              <a:t> – </a:t>
            </a:r>
          </a:p>
          <a:p>
            <a:pPr>
              <a:lnSpc>
                <a:spcPct val="300000"/>
              </a:lnSpc>
            </a:pPr>
            <a:r>
              <a:rPr lang="fr-FR" i="1" dirty="0">
                <a:latin typeface="Comic Sans MS" panose="030F0702030302020204" pitchFamily="66" charset="0"/>
              </a:rPr>
              <a:t>la sorcière des contes russes</a:t>
            </a:r>
            <a:r>
              <a:rPr lang="fr-FR" dirty="0">
                <a:latin typeface="Comic Sans MS" panose="030F0702030302020204" pitchFamily="66" charset="0"/>
              </a:rPr>
              <a:t> – </a:t>
            </a:r>
            <a:r>
              <a:rPr lang="fr-FR" i="1" dirty="0">
                <a:latin typeface="Comic Sans MS" panose="030F0702030302020204" pitchFamily="66" charset="0"/>
              </a:rPr>
              <a:t>une bouteille d’eau minérale</a:t>
            </a:r>
            <a:r>
              <a:rPr lang="fr-FR" dirty="0">
                <a:latin typeface="Comic Sans MS" panose="030F0702030302020204" pitchFamily="66" charset="0"/>
              </a:rPr>
              <a:t> – </a:t>
            </a:r>
            <a:r>
              <a:rPr lang="fr-FR" i="1" dirty="0">
                <a:latin typeface="Comic Sans MS" panose="030F0702030302020204" pitchFamily="66" charset="0"/>
              </a:rPr>
              <a:t>un toit en tuiles rouges</a:t>
            </a:r>
            <a:r>
              <a:rPr lang="fr-FR" dirty="0">
                <a:latin typeface="Comic Sans MS" panose="030F0702030302020204" pitchFamily="66" charset="0"/>
              </a:rPr>
              <a:t> – </a:t>
            </a:r>
          </a:p>
          <a:p>
            <a:pPr>
              <a:lnSpc>
                <a:spcPct val="300000"/>
              </a:lnSpc>
            </a:pPr>
            <a:r>
              <a:rPr lang="fr-FR" i="1" dirty="0">
                <a:latin typeface="Comic Sans MS" panose="030F0702030302020204" pitchFamily="66" charset="0"/>
              </a:rPr>
              <a:t>une excellente glace au chocolat</a:t>
            </a:r>
            <a:r>
              <a:rPr lang="fr-FR" dirty="0">
                <a:latin typeface="Comic Sans MS" panose="030F0702030302020204" pitchFamily="66" charset="0"/>
              </a:rPr>
              <a:t> – </a:t>
            </a:r>
            <a:r>
              <a:rPr lang="fr-FR" i="1" dirty="0">
                <a:latin typeface="Comic Sans MS" panose="030F0702030302020204" pitchFamily="66" charset="0"/>
              </a:rPr>
              <a:t>un hôtel à insectes</a:t>
            </a:r>
            <a:r>
              <a:rPr lang="fr-FR" dirty="0">
                <a:latin typeface="Comic Sans MS" panose="030F0702030302020204" pitchFamily="66" charset="0"/>
              </a:rPr>
              <a:t> </a:t>
            </a:r>
          </a:p>
          <a:p>
            <a:endParaRPr lang="fr-FR" dirty="0"/>
          </a:p>
        </p:txBody>
      </p:sp>
      <p:pic>
        <p:nvPicPr>
          <p:cNvPr id="3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798" y="1447023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729" y="1447023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7427" y="1447023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8914" y="1447023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72" y="2267187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7760" y="2267187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013" y="2267187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201" y="3162336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888" y="3162336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183" y="965786"/>
            <a:ext cx="1215215" cy="962474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214" y="795041"/>
            <a:ext cx="1215215" cy="96247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753" y="965786"/>
            <a:ext cx="1215215" cy="96247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40" y="858562"/>
            <a:ext cx="1215215" cy="96247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514" y="1928260"/>
            <a:ext cx="1215215" cy="962474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325" y="1877572"/>
            <a:ext cx="1215215" cy="962474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093" y="2006997"/>
            <a:ext cx="1215215" cy="962474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786" y="2827161"/>
            <a:ext cx="1215215" cy="96247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070" y="2840046"/>
            <a:ext cx="1215215" cy="962474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202131" y="3946358"/>
            <a:ext cx="621540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dirty="0">
                <a:latin typeface="Comic Sans MS" panose="030F0702030302020204" pitchFamily="66" charset="0"/>
              </a:rPr>
              <a:t>Remplace les adjectifs en gras par un complément du nom : </a:t>
            </a:r>
            <a:endParaRPr lang="fr-FR" sz="16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fr-FR" sz="1600" i="1" dirty="0">
                <a:latin typeface="Comic Sans MS" panose="030F0702030302020204" pitchFamily="66" charset="0"/>
              </a:rPr>
              <a:t>Les vaches </a:t>
            </a:r>
            <a:r>
              <a:rPr lang="fr-FR" sz="1600" b="1" i="1" dirty="0">
                <a:latin typeface="Comic Sans MS" panose="030F0702030302020204" pitchFamily="66" charset="0"/>
              </a:rPr>
              <a:t>hollandaises</a:t>
            </a:r>
            <a:r>
              <a:rPr lang="fr-FR" sz="1600" i="1" dirty="0">
                <a:latin typeface="Comic Sans MS" panose="030F0702030302020204" pitchFamily="66" charset="0"/>
              </a:rPr>
              <a:t> ont une robe noire et blanche.</a:t>
            </a:r>
            <a:endParaRPr lang="fr-FR" sz="16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fr-FR" sz="1600" i="1" dirty="0">
                <a:latin typeface="Comic Sans MS" panose="030F0702030302020204" pitchFamily="66" charset="0"/>
              </a:rPr>
              <a:t>La fête </a:t>
            </a:r>
            <a:r>
              <a:rPr lang="fr-FR" sz="1600" b="1" i="1" dirty="0">
                <a:latin typeface="Comic Sans MS" panose="030F0702030302020204" pitchFamily="66" charset="0"/>
              </a:rPr>
              <a:t>annuelle</a:t>
            </a:r>
            <a:r>
              <a:rPr lang="fr-FR" sz="1600" i="1" dirty="0">
                <a:latin typeface="Comic Sans MS" panose="030F0702030302020204" pitchFamily="66" charset="0"/>
              </a:rPr>
              <a:t> a lieu au mois de juin.</a:t>
            </a:r>
            <a:endParaRPr lang="fr-FR" sz="16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fr-FR" sz="1600" i="1" dirty="0">
                <a:latin typeface="Comic Sans MS" panose="030F0702030302020204" pitchFamily="66" charset="0"/>
              </a:rPr>
              <a:t>Cette robe </a:t>
            </a:r>
            <a:r>
              <a:rPr lang="fr-FR" sz="1600" b="1" i="1" dirty="0">
                <a:latin typeface="Comic Sans MS" panose="030F0702030302020204" pitchFamily="66" charset="0"/>
              </a:rPr>
              <a:t>fleurie</a:t>
            </a:r>
            <a:r>
              <a:rPr lang="fr-FR" sz="1600" i="1" dirty="0">
                <a:latin typeface="Comic Sans MS" panose="030F0702030302020204" pitchFamily="66" charset="0"/>
              </a:rPr>
              <a:t> est belle.</a:t>
            </a:r>
            <a:endParaRPr lang="fr-FR" sz="16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fr-FR" sz="1600" i="1" dirty="0">
                <a:latin typeface="Comic Sans MS" panose="030F0702030302020204" pitchFamily="66" charset="0"/>
              </a:rPr>
              <a:t>Les joueurs </a:t>
            </a:r>
            <a:r>
              <a:rPr lang="fr-FR" sz="1600" b="1" i="1" dirty="0">
                <a:latin typeface="Comic Sans MS" panose="030F0702030302020204" pitchFamily="66" charset="0"/>
              </a:rPr>
              <a:t>marseillais</a:t>
            </a:r>
            <a:r>
              <a:rPr lang="fr-FR" sz="1600" i="1" dirty="0">
                <a:latin typeface="Comic Sans MS" panose="030F0702030302020204" pitchFamily="66" charset="0"/>
              </a:rPr>
              <a:t> ont remporté leur match.</a:t>
            </a:r>
            <a:endParaRPr lang="fr-FR" sz="16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fr-FR" sz="1600" i="1" dirty="0">
                <a:latin typeface="Comic Sans MS" panose="030F0702030302020204" pitchFamily="66" charset="0"/>
              </a:rPr>
              <a:t>Les fleurs </a:t>
            </a:r>
            <a:r>
              <a:rPr lang="fr-FR" sz="1600" b="1" i="1" dirty="0">
                <a:latin typeface="Comic Sans MS" panose="030F0702030302020204" pitchFamily="66" charset="0"/>
              </a:rPr>
              <a:t>printanières</a:t>
            </a:r>
            <a:r>
              <a:rPr lang="fr-FR" sz="1600" i="1" dirty="0">
                <a:latin typeface="Comic Sans MS" panose="030F0702030302020204" pitchFamily="66" charset="0"/>
              </a:rPr>
              <a:t> apparaissent dans le jardin.</a:t>
            </a:r>
            <a:endParaRPr lang="fr-FR" sz="16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fr-FR" sz="1600" i="1" dirty="0">
                <a:latin typeface="Comic Sans MS" panose="030F0702030302020204" pitchFamily="66" charset="0"/>
              </a:rPr>
              <a:t>Il range les gâteaux dans une boite </a:t>
            </a:r>
            <a:r>
              <a:rPr lang="fr-FR" sz="1600" b="1" i="1" dirty="0">
                <a:latin typeface="Comic Sans MS" panose="030F0702030302020204" pitchFamily="66" charset="0"/>
              </a:rPr>
              <a:t>métallique</a:t>
            </a:r>
            <a:r>
              <a:rPr lang="fr-FR" sz="1600" i="1" dirty="0">
                <a:latin typeface="Comic Sans MS" panose="030F0702030302020204" pitchFamily="66" charset="0"/>
              </a:rPr>
              <a:t>.</a:t>
            </a:r>
            <a:endParaRPr lang="fr-FR" sz="1600" dirty="0">
              <a:latin typeface="Comic Sans MS" panose="030F0702030302020204" pitchFamily="66" charset="0"/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6254819" y="3945989"/>
            <a:ext cx="26421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dirty="0">
                <a:latin typeface="Comic Sans MS" panose="030F0702030302020204" pitchFamily="66" charset="0"/>
              </a:rPr>
              <a:t> </a:t>
            </a:r>
            <a:endParaRPr lang="fr-FR" sz="16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fr-FR" sz="1600" i="1" dirty="0">
                <a:latin typeface="Comic Sans MS" panose="030F0702030302020204" pitchFamily="66" charset="0"/>
              </a:rPr>
              <a:t>Les vaches </a:t>
            </a:r>
            <a:r>
              <a:rPr lang="fr-FR" sz="1600" i="1" dirty="0">
                <a:highlight>
                  <a:srgbClr val="FFFF00"/>
                </a:highlight>
                <a:latin typeface="Comic Sans MS" panose="030F0702030302020204" pitchFamily="66" charset="0"/>
              </a:rPr>
              <a:t>de Hollande</a:t>
            </a:r>
            <a:endParaRPr lang="fr-FR" sz="1600" dirty="0">
              <a:highlight>
                <a:srgbClr val="FFFF00"/>
              </a:highlight>
              <a:latin typeface="Comic Sans MS" panose="030F0702030302020204" pitchFamily="66" charset="0"/>
            </a:endParaRPr>
          </a:p>
          <a:p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4344923" y="4318946"/>
            <a:ext cx="26421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dirty="0">
                <a:latin typeface="Comic Sans MS" panose="030F0702030302020204" pitchFamily="66" charset="0"/>
              </a:rPr>
              <a:t> </a:t>
            </a:r>
            <a:endParaRPr lang="fr-FR" sz="16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fr-FR" sz="1600" i="1" dirty="0">
                <a:latin typeface="Comic Sans MS" panose="030F0702030302020204" pitchFamily="66" charset="0"/>
              </a:rPr>
              <a:t>La fête </a:t>
            </a:r>
            <a:r>
              <a:rPr lang="fr-FR" sz="1600" i="1" dirty="0">
                <a:highlight>
                  <a:srgbClr val="FFFF00"/>
                </a:highlight>
                <a:latin typeface="Comic Sans MS" panose="030F0702030302020204" pitchFamily="66" charset="0"/>
              </a:rPr>
              <a:t>de l’année</a:t>
            </a:r>
            <a:endParaRPr lang="fr-FR" sz="1600" dirty="0">
              <a:highlight>
                <a:srgbClr val="FFFF00"/>
              </a:highlight>
              <a:latin typeface="Comic Sans MS" panose="030F0702030302020204" pitchFamily="66" charset="0"/>
            </a:endParaRPr>
          </a:p>
          <a:p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3023848" y="4701633"/>
            <a:ext cx="26421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dirty="0">
                <a:latin typeface="Comic Sans MS" panose="030F0702030302020204" pitchFamily="66" charset="0"/>
              </a:rPr>
              <a:t> </a:t>
            </a:r>
            <a:endParaRPr lang="fr-FR" sz="16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fr-FR" sz="1600" i="1" dirty="0">
                <a:latin typeface="Comic Sans MS" panose="030F0702030302020204" pitchFamily="66" charset="0"/>
              </a:rPr>
              <a:t>Cette robe </a:t>
            </a:r>
            <a:r>
              <a:rPr lang="fr-FR" sz="1600" i="1" dirty="0">
                <a:highlight>
                  <a:srgbClr val="FFFF00"/>
                </a:highlight>
                <a:latin typeface="Comic Sans MS" panose="030F0702030302020204" pitchFamily="66" charset="0"/>
              </a:rPr>
              <a:t>à fleurs</a:t>
            </a:r>
            <a:endParaRPr lang="fr-FR" sz="1600" dirty="0">
              <a:highlight>
                <a:srgbClr val="FFFF00"/>
              </a:highlight>
              <a:latin typeface="Comic Sans MS" panose="030F0702030302020204" pitchFamily="66" charset="0"/>
            </a:endParaRPr>
          </a:p>
          <a:p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5039603" y="5039409"/>
            <a:ext cx="26421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dirty="0">
                <a:latin typeface="Comic Sans MS" panose="030F0702030302020204" pitchFamily="66" charset="0"/>
              </a:rPr>
              <a:t> </a:t>
            </a:r>
            <a:endParaRPr lang="fr-FR" sz="16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fr-FR" sz="1600" i="1" dirty="0">
                <a:latin typeface="Comic Sans MS" panose="030F0702030302020204" pitchFamily="66" charset="0"/>
              </a:rPr>
              <a:t>Les joueurs </a:t>
            </a:r>
            <a:r>
              <a:rPr lang="fr-FR" sz="1600" i="1" dirty="0">
                <a:highlight>
                  <a:srgbClr val="FFFF00"/>
                </a:highlight>
                <a:latin typeface="Comic Sans MS" panose="030F0702030302020204" pitchFamily="66" charset="0"/>
              </a:rPr>
              <a:t>de Marseille</a:t>
            </a:r>
            <a:endParaRPr lang="fr-FR" sz="1600" dirty="0">
              <a:highlight>
                <a:srgbClr val="FFFF00"/>
              </a:highlight>
              <a:latin typeface="Comic Sans MS" panose="030F0702030302020204" pitchFamily="66" charset="0"/>
            </a:endParaRPr>
          </a:p>
          <a:p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6776893" y="5486905"/>
            <a:ext cx="26421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dirty="0">
                <a:latin typeface="Comic Sans MS" panose="030F0702030302020204" pitchFamily="66" charset="0"/>
              </a:rPr>
              <a:t> </a:t>
            </a:r>
            <a:endParaRPr lang="fr-FR" sz="16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fr-FR" sz="1600" i="1" dirty="0">
                <a:latin typeface="Comic Sans MS" panose="030F0702030302020204" pitchFamily="66" charset="0"/>
              </a:rPr>
              <a:t>Les fleurs </a:t>
            </a:r>
            <a:r>
              <a:rPr lang="fr-FR" sz="1600" i="1" dirty="0">
                <a:highlight>
                  <a:srgbClr val="FFFF00"/>
                </a:highlight>
                <a:latin typeface="Comic Sans MS" panose="030F0702030302020204" pitchFamily="66" charset="0"/>
              </a:rPr>
              <a:t>du printemps</a:t>
            </a:r>
            <a:endParaRPr lang="fr-FR" sz="1600" dirty="0">
              <a:highlight>
                <a:srgbClr val="FFFF00"/>
              </a:highlight>
              <a:latin typeface="Comic Sans MS" panose="030F0702030302020204" pitchFamily="66" charset="0"/>
            </a:endParaRPr>
          </a:p>
          <a:p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4848210" y="5934400"/>
            <a:ext cx="26421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dirty="0">
                <a:latin typeface="Comic Sans MS" panose="030F0702030302020204" pitchFamily="66" charset="0"/>
              </a:rPr>
              <a:t> </a:t>
            </a:r>
            <a:endParaRPr lang="fr-FR" sz="16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fr-FR" sz="1600" i="1" dirty="0">
                <a:latin typeface="Comic Sans MS" panose="030F0702030302020204" pitchFamily="66" charset="0"/>
              </a:rPr>
              <a:t>Une boîte </a:t>
            </a:r>
            <a:r>
              <a:rPr lang="fr-FR" sz="1600" i="1" dirty="0">
                <a:highlight>
                  <a:srgbClr val="FFFF00"/>
                </a:highlight>
                <a:latin typeface="Comic Sans MS" panose="030F0702030302020204" pitchFamily="66" charset="0"/>
              </a:rPr>
              <a:t>en métal</a:t>
            </a:r>
            <a:endParaRPr lang="fr-FR" sz="1600" dirty="0">
              <a:highlight>
                <a:srgbClr val="FFFF00"/>
              </a:highlight>
              <a:latin typeface="Comic Sans MS" panose="030F0702030302020204" pitchFamily="66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960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5128" y="173255"/>
            <a:ext cx="11877575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Comic Sans MS" panose="030F0702030302020204" pitchFamily="66" charset="0"/>
              </a:rPr>
              <a:t>Complète les groupes nominaux suivants par un complément du nom :</a:t>
            </a:r>
            <a:endParaRPr lang="fr-FR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fr-FR" i="1" dirty="0">
                <a:latin typeface="Comic Sans MS" panose="030F0702030302020204" pitchFamily="66" charset="0"/>
              </a:rPr>
              <a:t>un bâtiment ………………</a:t>
            </a:r>
            <a:r>
              <a:rPr lang="fr-FR" dirty="0">
                <a:latin typeface="Comic Sans MS" panose="030F0702030302020204" pitchFamily="66" charset="0"/>
              </a:rPr>
              <a:t> – </a:t>
            </a:r>
            <a:r>
              <a:rPr lang="fr-FR" i="1" dirty="0">
                <a:latin typeface="Comic Sans MS" panose="030F0702030302020204" pitchFamily="66" charset="0"/>
              </a:rPr>
              <a:t>le livre ……………………….</a:t>
            </a:r>
            <a:r>
              <a:rPr lang="fr-FR" dirty="0">
                <a:latin typeface="Comic Sans MS" panose="030F0702030302020204" pitchFamily="66" charset="0"/>
              </a:rPr>
              <a:t> – </a:t>
            </a:r>
            <a:r>
              <a:rPr lang="fr-FR" i="1" dirty="0">
                <a:latin typeface="Comic Sans MS" panose="030F0702030302020204" pitchFamily="66" charset="0"/>
              </a:rPr>
              <a:t>le locataire ………………….</a:t>
            </a:r>
            <a:r>
              <a:rPr lang="fr-FR" dirty="0">
                <a:latin typeface="Comic Sans MS" panose="030F0702030302020204" pitchFamily="66" charset="0"/>
              </a:rPr>
              <a:t> – </a:t>
            </a:r>
            <a:r>
              <a:rPr lang="fr-FR" i="1" dirty="0">
                <a:latin typeface="Comic Sans MS" panose="030F0702030302020204" pitchFamily="66" charset="0"/>
              </a:rPr>
              <a:t>le frère ………………………. </a:t>
            </a:r>
            <a:r>
              <a:rPr lang="fr-FR" dirty="0">
                <a:latin typeface="Comic Sans MS" panose="030F0702030302020204" pitchFamily="66" charset="0"/>
              </a:rPr>
              <a:t>– </a:t>
            </a:r>
          </a:p>
          <a:p>
            <a:pPr>
              <a:lnSpc>
                <a:spcPct val="150000"/>
              </a:lnSpc>
            </a:pPr>
            <a:r>
              <a:rPr lang="fr-FR" i="1" dirty="0">
                <a:latin typeface="Comic Sans MS" panose="030F0702030302020204" pitchFamily="66" charset="0"/>
              </a:rPr>
              <a:t>une voiture ……………….</a:t>
            </a:r>
            <a:r>
              <a:rPr lang="fr-FR" dirty="0">
                <a:latin typeface="Comic Sans MS" panose="030F0702030302020204" pitchFamily="66" charset="0"/>
              </a:rPr>
              <a:t> – </a:t>
            </a:r>
            <a:r>
              <a:rPr lang="fr-FR" i="1" dirty="0">
                <a:latin typeface="Comic Sans MS" panose="030F0702030302020204" pitchFamily="66" charset="0"/>
              </a:rPr>
              <a:t>du poil ………………….</a:t>
            </a:r>
            <a:r>
              <a:rPr lang="fr-FR" dirty="0">
                <a:latin typeface="Comic Sans MS" panose="030F0702030302020204" pitchFamily="66" charset="0"/>
              </a:rPr>
              <a:t> </a:t>
            </a:r>
            <a:r>
              <a:rPr lang="fr-FR" i="1" dirty="0">
                <a:latin typeface="Comic Sans MS" panose="030F0702030302020204" pitchFamily="66" charset="0"/>
              </a:rPr>
              <a:t>– une pomme ……………………</a:t>
            </a:r>
            <a:r>
              <a:rPr lang="fr-FR" dirty="0">
                <a:latin typeface="Comic Sans MS" panose="030F0702030302020204" pitchFamily="66" charset="0"/>
              </a:rPr>
              <a:t> – </a:t>
            </a:r>
            <a:r>
              <a:rPr lang="fr-FR" i="1" dirty="0">
                <a:latin typeface="Comic Sans MS" panose="030F0702030302020204" pitchFamily="66" charset="0"/>
              </a:rPr>
              <a:t>une tarte ……………………….</a:t>
            </a:r>
            <a:r>
              <a:rPr lang="fr-FR" dirty="0">
                <a:latin typeface="Comic Sans MS" panose="030F0702030302020204" pitchFamily="66" charset="0"/>
              </a:rPr>
              <a:t> – </a:t>
            </a:r>
          </a:p>
          <a:p>
            <a:pPr>
              <a:lnSpc>
                <a:spcPct val="150000"/>
              </a:lnSpc>
            </a:pPr>
            <a:r>
              <a:rPr lang="fr-FR" i="1" dirty="0">
                <a:latin typeface="Comic Sans MS" panose="030F0702030302020204" pitchFamily="66" charset="0"/>
              </a:rPr>
              <a:t>un match …………………</a:t>
            </a:r>
            <a:r>
              <a:rPr lang="fr-FR" dirty="0">
                <a:latin typeface="Comic Sans MS" panose="030F0702030302020204" pitchFamily="66" charset="0"/>
              </a:rPr>
              <a:t> – </a:t>
            </a:r>
            <a:r>
              <a:rPr lang="fr-FR" i="1" dirty="0">
                <a:latin typeface="Comic Sans MS" panose="030F0702030302020204" pitchFamily="66" charset="0"/>
              </a:rPr>
              <a:t>un terrain ………………………..</a:t>
            </a:r>
            <a:r>
              <a:rPr lang="fr-FR" dirty="0">
                <a:latin typeface="Comic Sans MS" panose="030F0702030302020204" pitchFamily="66" charset="0"/>
              </a:rPr>
              <a:t> – </a:t>
            </a:r>
            <a:r>
              <a:rPr lang="fr-FR" i="1" dirty="0">
                <a:latin typeface="Comic Sans MS" panose="030F0702030302020204" pitchFamily="66" charset="0"/>
              </a:rPr>
              <a:t>une balle ………………………</a:t>
            </a:r>
            <a:r>
              <a:rPr lang="fr-FR" dirty="0">
                <a:latin typeface="Comic Sans MS" panose="030F0702030302020204" pitchFamily="66" charset="0"/>
              </a:rPr>
              <a:t> – </a:t>
            </a:r>
            <a:r>
              <a:rPr lang="fr-FR" i="1" dirty="0">
                <a:latin typeface="Comic Sans MS" panose="030F0702030302020204" pitchFamily="66" charset="0"/>
              </a:rPr>
              <a:t>un couteau ……………….</a:t>
            </a:r>
            <a:endParaRPr lang="fr-FR" dirty="0">
              <a:latin typeface="Comic Sans MS" panose="030F0702030302020204" pitchFamily="66" charset="0"/>
            </a:endParaRPr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92505" y="2066081"/>
            <a:ext cx="117331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Comic Sans MS" panose="030F0702030302020204" pitchFamily="66" charset="0"/>
              </a:rPr>
              <a:t>Relève les groupes nominaux en gras. Souligne le complément du nom et écris </a:t>
            </a:r>
            <a:r>
              <a:rPr lang="fr-FR" b="1" i="1" dirty="0">
                <a:latin typeface="Comic Sans MS" panose="030F0702030302020204" pitchFamily="66" charset="0"/>
              </a:rPr>
              <a:t>N</a:t>
            </a:r>
            <a:r>
              <a:rPr lang="fr-FR" b="1" dirty="0">
                <a:latin typeface="Comic Sans MS" panose="030F0702030302020204" pitchFamily="66" charset="0"/>
              </a:rPr>
              <a:t> sous le nom principal :</a:t>
            </a:r>
            <a:endParaRPr lang="fr-FR" dirty="0">
              <a:latin typeface="Comic Sans MS" panose="030F0702030302020204" pitchFamily="66" charset="0"/>
            </a:endParaRPr>
          </a:p>
          <a:p>
            <a:pPr>
              <a:lnSpc>
                <a:spcPct val="300000"/>
              </a:lnSpc>
            </a:pPr>
            <a:r>
              <a:rPr lang="fr-FR" i="1" dirty="0" err="1">
                <a:latin typeface="Comic Sans MS" panose="030F0702030302020204" pitchFamily="66" charset="0"/>
              </a:rPr>
              <a:t>Magnéticus</a:t>
            </a:r>
            <a:r>
              <a:rPr lang="fr-FR" i="1" dirty="0">
                <a:latin typeface="Comic Sans MS" panose="030F0702030302020204" pitchFamily="66" charset="0"/>
              </a:rPr>
              <a:t> se contentait de </a:t>
            </a:r>
            <a:r>
              <a:rPr lang="fr-FR" b="1" i="1" dirty="0">
                <a:latin typeface="Comic Sans MS" panose="030F0702030302020204" pitchFamily="66" charset="0"/>
              </a:rPr>
              <a:t>la joie de la recherche</a:t>
            </a:r>
            <a:r>
              <a:rPr lang="fr-FR" i="1" dirty="0">
                <a:latin typeface="Comic Sans MS" panose="030F0702030302020204" pitchFamily="66" charset="0"/>
              </a:rPr>
              <a:t>. Il ne recherchait pas </a:t>
            </a:r>
            <a:r>
              <a:rPr lang="fr-FR" b="1" i="1" dirty="0">
                <a:latin typeface="Comic Sans MS" panose="030F0702030302020204" pitchFamily="66" charset="0"/>
              </a:rPr>
              <a:t>la gloire de la découverte</a:t>
            </a:r>
            <a:r>
              <a:rPr lang="fr-FR" i="1" dirty="0">
                <a:latin typeface="Comic Sans MS" panose="030F0702030302020204" pitchFamily="66" charset="0"/>
              </a:rPr>
              <a:t>. Il réalisa pourtant </a:t>
            </a:r>
            <a:r>
              <a:rPr lang="fr-FR" b="1" i="1" dirty="0">
                <a:latin typeface="Comic Sans MS" panose="030F0702030302020204" pitchFamily="66" charset="0"/>
              </a:rPr>
              <a:t>une invention de première importance</a:t>
            </a:r>
            <a:r>
              <a:rPr lang="fr-FR" i="1" dirty="0">
                <a:latin typeface="Comic Sans MS" panose="030F0702030302020204" pitchFamily="66" charset="0"/>
              </a:rPr>
              <a:t> : </a:t>
            </a:r>
            <a:r>
              <a:rPr lang="fr-FR" b="1" i="1" dirty="0">
                <a:latin typeface="Comic Sans MS" panose="030F0702030302020204" pitchFamily="66" charset="0"/>
              </a:rPr>
              <a:t>un procédé contre les boutons</a:t>
            </a:r>
            <a:r>
              <a:rPr lang="fr-FR" i="1" dirty="0">
                <a:latin typeface="Comic Sans MS" panose="030F0702030302020204" pitchFamily="66" charset="0"/>
              </a:rPr>
              <a:t>. </a:t>
            </a:r>
            <a:endParaRPr lang="fr-FR" dirty="0"/>
          </a:p>
          <a:p>
            <a:endParaRPr lang="fr-FR" dirty="0"/>
          </a:p>
        </p:txBody>
      </p:sp>
      <p:pic>
        <p:nvPicPr>
          <p:cNvPr id="4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995" y="3075708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597" y="3002507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764" y="3837623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76" descr="nom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3578" y="3828522"/>
            <a:ext cx="534326" cy="55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140" y="3002507"/>
            <a:ext cx="835342" cy="661607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3446" y="3075708"/>
            <a:ext cx="835342" cy="661607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748" y="3874078"/>
            <a:ext cx="835342" cy="661607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529" y="3867564"/>
            <a:ext cx="835342" cy="66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2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69507" y="221381"/>
            <a:ext cx="117235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Comic Sans MS" panose="030F0702030302020204" pitchFamily="66" charset="0"/>
              </a:rPr>
              <a:t>Le nom principal de chaque groupe nominal a été mis en gras. Classe en deux colonnes les compléments du nom et les adjectifs : </a:t>
            </a:r>
            <a:endParaRPr lang="fr-FR" dirty="0">
              <a:latin typeface="Comic Sans MS" panose="030F0702030302020204" pitchFamily="66" charset="0"/>
            </a:endParaRPr>
          </a:p>
          <a:p>
            <a:r>
              <a:rPr lang="fr-FR" i="1" dirty="0">
                <a:latin typeface="Comic Sans MS" panose="030F0702030302020204" pitchFamily="66" charset="0"/>
              </a:rPr>
              <a:t>L'</a:t>
            </a:r>
            <a:r>
              <a:rPr lang="fr-FR" b="1" i="1" dirty="0">
                <a:latin typeface="Comic Sans MS" panose="030F0702030302020204" pitchFamily="66" charset="0"/>
              </a:rPr>
              <a:t>article</a:t>
            </a:r>
            <a:r>
              <a:rPr lang="fr-FR" i="1" dirty="0">
                <a:latin typeface="Comic Sans MS" panose="030F0702030302020204" pitchFamily="66" charset="0"/>
              </a:rPr>
              <a:t> de Mélanie parut dans ce </a:t>
            </a:r>
            <a:r>
              <a:rPr lang="fr-FR" b="1" i="1" dirty="0">
                <a:latin typeface="Comic Sans MS" panose="030F0702030302020204" pitchFamily="66" charset="0"/>
              </a:rPr>
              <a:t>numéro </a:t>
            </a:r>
            <a:r>
              <a:rPr lang="fr-FR" i="1" dirty="0">
                <a:latin typeface="Comic Sans MS" panose="030F0702030302020204" pitchFamily="66" charset="0"/>
              </a:rPr>
              <a:t>du journal. Ce fut un véritable </a:t>
            </a:r>
            <a:r>
              <a:rPr lang="fr-FR" b="1" i="1" dirty="0">
                <a:latin typeface="Comic Sans MS" panose="030F0702030302020204" pitchFamily="66" charset="0"/>
              </a:rPr>
              <a:t>triomphe</a:t>
            </a:r>
            <a:r>
              <a:rPr lang="fr-FR" i="1" dirty="0">
                <a:latin typeface="Comic Sans MS" panose="030F0702030302020204" pitchFamily="66" charset="0"/>
              </a:rPr>
              <a:t>. « Il a attrapé la grosse </a:t>
            </a:r>
            <a:r>
              <a:rPr lang="fr-FR" b="1" i="1" dirty="0">
                <a:latin typeface="Comic Sans MS" panose="030F0702030302020204" pitchFamily="66" charset="0"/>
              </a:rPr>
              <a:t>tête</a:t>
            </a:r>
            <a:r>
              <a:rPr lang="fr-FR" i="1" dirty="0">
                <a:latin typeface="Comic Sans MS" panose="030F0702030302020204" pitchFamily="66" charset="0"/>
              </a:rPr>
              <a:t> », dit Ken. Au fond, c'est la </a:t>
            </a:r>
            <a:r>
              <a:rPr lang="fr-FR" b="1" i="1" dirty="0">
                <a:latin typeface="Comic Sans MS" panose="030F0702030302020204" pitchFamily="66" charset="0"/>
              </a:rPr>
              <a:t>faute</a:t>
            </a:r>
            <a:r>
              <a:rPr lang="fr-FR" i="1" dirty="0">
                <a:latin typeface="Comic Sans MS" panose="030F0702030302020204" pitchFamily="66" charset="0"/>
              </a:rPr>
              <a:t> de la maîtresse qui a invité une jeune </a:t>
            </a:r>
            <a:r>
              <a:rPr lang="fr-FR" b="1" i="1" dirty="0">
                <a:latin typeface="Comic Sans MS" panose="030F0702030302020204" pitchFamily="66" charset="0"/>
              </a:rPr>
              <a:t>journaliste</a:t>
            </a:r>
            <a:r>
              <a:rPr lang="fr-FR" i="1" dirty="0">
                <a:latin typeface="Comic Sans MS" panose="030F0702030302020204" pitchFamily="66" charset="0"/>
              </a:rPr>
              <a:t> pour parler de son métier : comment elle choisissait ses </a:t>
            </a:r>
            <a:r>
              <a:rPr lang="fr-FR" b="1" i="1" dirty="0">
                <a:latin typeface="Comic Sans MS" panose="030F0702030302020204" pitchFamily="66" charset="0"/>
              </a:rPr>
              <a:t>sujets</a:t>
            </a:r>
            <a:r>
              <a:rPr lang="fr-FR" i="1" dirty="0">
                <a:latin typeface="Comic Sans MS" panose="030F0702030302020204" pitchFamily="66" charset="0"/>
              </a:rPr>
              <a:t> d'articles, comment elle interviewait les grandes </a:t>
            </a:r>
            <a:r>
              <a:rPr lang="fr-FR" b="1" i="1" dirty="0">
                <a:latin typeface="Comic Sans MS" panose="030F0702030302020204" pitchFamily="66" charset="0"/>
              </a:rPr>
              <a:t>vedettes</a:t>
            </a:r>
            <a:r>
              <a:rPr lang="fr-FR" i="1" dirty="0">
                <a:latin typeface="Comic Sans MS" panose="030F0702030302020204" pitchFamily="66" charset="0"/>
              </a:rPr>
              <a:t> de la politique.</a:t>
            </a:r>
            <a:endParaRPr lang="fr-FR" dirty="0">
              <a:latin typeface="Comic Sans MS" panose="030F0702030302020204" pitchFamily="66" charset="0"/>
            </a:endParaRPr>
          </a:p>
          <a:p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42960"/>
              </p:ext>
            </p:extLst>
          </p:nvPr>
        </p:nvGraphicFramePr>
        <p:xfrm>
          <a:off x="1050223" y="2144205"/>
          <a:ext cx="81280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8596705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5556843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hinacat" panose="00000400000000000000" pitchFamily="2" charset="0"/>
                        </a:rPr>
                        <a:t>ADJECTIFS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hinacat" panose="00000400000000000000" pitchFamily="2" charset="0"/>
                        </a:rPr>
                        <a:t>COMPLEMENTS DU NOM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5739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>
                        <a:latin typeface="Chinacat" panose="00000400000000000000" pitchFamily="2" charset="0"/>
                      </a:endParaRPr>
                    </a:p>
                    <a:p>
                      <a:endParaRPr lang="fr-FR" dirty="0">
                        <a:latin typeface="Chinacat" panose="00000400000000000000" pitchFamily="2" charset="0"/>
                      </a:endParaRPr>
                    </a:p>
                    <a:p>
                      <a:endParaRPr lang="fr-FR" dirty="0">
                        <a:latin typeface="Chinacat" panose="00000400000000000000" pitchFamily="2" charset="0"/>
                      </a:endParaRPr>
                    </a:p>
                    <a:p>
                      <a:endParaRPr lang="fr-FR" dirty="0">
                        <a:latin typeface="Chinacat" panose="00000400000000000000" pitchFamily="2" charset="0"/>
                      </a:endParaRPr>
                    </a:p>
                    <a:p>
                      <a:endParaRPr lang="fr-FR" dirty="0">
                        <a:latin typeface="Chinacat" panose="00000400000000000000" pitchFamily="2" charset="0"/>
                      </a:endParaRPr>
                    </a:p>
                    <a:p>
                      <a:endParaRPr lang="fr-FR" dirty="0">
                        <a:latin typeface="Chinaca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Chinaca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767872"/>
                  </a:ext>
                </a:extLst>
              </a:tr>
            </a:tbl>
          </a:graphicData>
        </a:graphic>
      </p:graphicFrame>
      <p:pic>
        <p:nvPicPr>
          <p:cNvPr id="4" name="Image 77" descr="adjectif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586" y="1840144"/>
            <a:ext cx="469819" cy="60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06" y="1786658"/>
            <a:ext cx="835342" cy="661607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236142" y="2698557"/>
            <a:ext cx="1790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De </a:t>
            </a:r>
            <a:r>
              <a:rPr lang="fr-FR" dirty="0" err="1"/>
              <a:t>mélanie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6783207" y="2698557"/>
            <a:ext cx="1790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Du journal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182302" y="2653148"/>
            <a:ext cx="1790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véritable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526196" y="2653148"/>
            <a:ext cx="1790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grosse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176067" y="3160323"/>
            <a:ext cx="1790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De la maîtresse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173912" y="3083444"/>
            <a:ext cx="1790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jeune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236141" y="3591747"/>
            <a:ext cx="1790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D’articles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168634" y="3087289"/>
            <a:ext cx="1790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grandes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995240" y="3653839"/>
            <a:ext cx="1790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De la politique</a:t>
            </a:r>
          </a:p>
        </p:txBody>
      </p:sp>
    </p:spTree>
    <p:extLst>
      <p:ext uri="{BB962C8B-B14F-4D97-AF65-F5344CB8AC3E}">
        <p14:creationId xmlns:p14="http://schemas.microsoft.com/office/powerpoint/2010/main" val="254686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231</Words>
  <Application>Microsoft Office PowerPoint</Application>
  <PresentationFormat>Grand écran</PresentationFormat>
  <Paragraphs>72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Chinacat</vt:lpstr>
      <vt:lpstr>Comic Sans MS</vt:lpstr>
      <vt:lpstr>Thème Office</vt:lpstr>
      <vt:lpstr>Un constituant du GN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constituant du GN</dc:title>
  <dc:creator>JULIE SAINT-LEGER</dc:creator>
  <cp:lastModifiedBy>JULIE SAINT-LEGER</cp:lastModifiedBy>
  <cp:revision>12</cp:revision>
  <dcterms:created xsi:type="dcterms:W3CDTF">2016-10-23T09:04:35Z</dcterms:created>
  <dcterms:modified xsi:type="dcterms:W3CDTF">2016-10-23T11:02:27Z</dcterms:modified>
</cp:coreProperties>
</file>