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1062" y="-1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90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93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85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47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04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0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7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28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7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8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962C-FF14-47A9-91B2-5313DF9115F5}" type="datetimeFigureOut">
              <a:rPr lang="fr-FR" smtClean="0"/>
              <a:t>04/01/2020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9C39-7E69-413C-BCFE-69AE493687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0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9D76BF5-5692-446C-98D7-AAABD76C9204}"/>
              </a:ext>
            </a:extLst>
          </p:cNvPr>
          <p:cNvSpPr txBox="1"/>
          <p:nvPr/>
        </p:nvSpPr>
        <p:spPr>
          <a:xfrm>
            <a:off x="2324990" y="159700"/>
            <a:ext cx="2208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E6A211-0BC5-4E19-8EE5-D5E15D75E9DB}"/>
              </a:ext>
            </a:extLst>
          </p:cNvPr>
          <p:cNvSpPr/>
          <p:nvPr/>
        </p:nvSpPr>
        <p:spPr>
          <a:xfrm>
            <a:off x="288235" y="1138730"/>
            <a:ext cx="5664712" cy="6405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975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10B3BA-F6EB-4E94-8F08-7EA83F23CCB3}"/>
              </a:ext>
            </a:extLst>
          </p:cNvPr>
          <p:cNvSpPr txBox="1"/>
          <p:nvPr/>
        </p:nvSpPr>
        <p:spPr>
          <a:xfrm>
            <a:off x="251665" y="846785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Objectifs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D70048F-5A0D-4890-9230-A15089829AEE}"/>
              </a:ext>
            </a:extLst>
          </p:cNvPr>
          <p:cNvSpPr/>
          <p:nvPr/>
        </p:nvSpPr>
        <p:spPr>
          <a:xfrm>
            <a:off x="315866" y="2252309"/>
            <a:ext cx="2597096" cy="213810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975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642BB0-4E0F-4F43-8D22-8D9AB55B5F6A}"/>
              </a:ext>
            </a:extLst>
          </p:cNvPr>
          <p:cNvSpPr txBox="1"/>
          <p:nvPr/>
        </p:nvSpPr>
        <p:spPr>
          <a:xfrm>
            <a:off x="383592" y="1963196"/>
            <a:ext cx="162476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Matériel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A5E037A-1DE2-46B0-BCBB-73D0EB8E1EC7}"/>
              </a:ext>
            </a:extLst>
          </p:cNvPr>
          <p:cNvSpPr/>
          <p:nvPr/>
        </p:nvSpPr>
        <p:spPr>
          <a:xfrm>
            <a:off x="3605569" y="2399342"/>
            <a:ext cx="2435417" cy="1301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9303" indent="-13930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DJB Number 2 Pencil" panose="02000500000000000000" pitchFamily="2" charset="0"/>
              </a:rPr>
              <a:t>Jeu Domino des fractions</a:t>
            </a:r>
          </a:p>
          <a:p>
            <a:pPr>
              <a:lnSpc>
                <a:spcPct val="150000"/>
              </a:lnSpc>
            </a:pPr>
            <a:endParaRPr lang="fr-FR" sz="975" dirty="0">
              <a:solidFill>
                <a:schemeClr val="tx1"/>
              </a:solidFill>
              <a:latin typeface="DJB Number 2 Pencil" panose="02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896265-7949-4853-A785-2C03DF8E9F4C}"/>
              </a:ext>
            </a:extLst>
          </p:cNvPr>
          <p:cNvSpPr txBox="1"/>
          <p:nvPr/>
        </p:nvSpPr>
        <p:spPr>
          <a:xfrm>
            <a:off x="3664590" y="2144799"/>
            <a:ext cx="162476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Jeux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7009DE7-0A60-460A-A5E6-EE73A05A8D47}"/>
              </a:ext>
            </a:extLst>
          </p:cNvPr>
          <p:cNvSpPr/>
          <p:nvPr/>
        </p:nvSpPr>
        <p:spPr>
          <a:xfrm>
            <a:off x="284679" y="5000244"/>
            <a:ext cx="5664712" cy="146004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Fichier ville au trésor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Fichier problèmes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domino des fractions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Boite à énigmes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 d’opérations (additions, soustractions, multiplications) avec autocorrection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de l’omelette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26D046-849A-4CF1-86A8-0533855C6EDD}"/>
              </a:ext>
            </a:extLst>
          </p:cNvPr>
          <p:cNvSpPr txBox="1"/>
          <p:nvPr/>
        </p:nvSpPr>
        <p:spPr>
          <a:xfrm>
            <a:off x="284679" y="4703767"/>
            <a:ext cx="395256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Activités autonomes possibles au cours du module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06AB081-A8CD-461E-98A4-428BB43A1DBA}"/>
              </a:ext>
            </a:extLst>
          </p:cNvPr>
          <p:cNvSpPr/>
          <p:nvPr/>
        </p:nvSpPr>
        <p:spPr>
          <a:xfrm>
            <a:off x="4992929" y="157464"/>
            <a:ext cx="1065907" cy="652685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  <a:latin typeface="AR ESSENCE" panose="02000000000000000000" pitchFamily="2" charset="0"/>
              </a:rPr>
              <a:t>4 Séances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CCB1A-1182-4411-B41A-BD0B70B2F6A7}"/>
              </a:ext>
            </a:extLst>
          </p:cNvPr>
          <p:cNvSpPr/>
          <p:nvPr/>
        </p:nvSpPr>
        <p:spPr>
          <a:xfrm>
            <a:off x="416017" y="1152663"/>
            <a:ext cx="47535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DJB Number 2 Pencil" panose="02000500000000000000" pitchFamily="2" charset="0"/>
              </a:rPr>
              <a:t>Les fractions</a:t>
            </a:r>
          </a:p>
          <a:p>
            <a:r>
              <a:rPr lang="fr-FR" sz="1100" b="1" dirty="0">
                <a:latin typeface="DJB Number 2 Pencil" panose="02000500000000000000" pitchFamily="2" charset="0"/>
              </a:rPr>
              <a:t>Les parallèles</a:t>
            </a:r>
          </a:p>
          <a:p>
            <a:r>
              <a:rPr lang="fr-FR" sz="1100" b="1" dirty="0">
                <a:latin typeface="DJB Number 2 Pencil" panose="02000500000000000000" pitchFamily="2" charset="0"/>
              </a:rPr>
              <a:t>La proportionnalité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5E73F-CAD0-4E96-B632-0520AFF67EE2}"/>
              </a:ext>
            </a:extLst>
          </p:cNvPr>
          <p:cNvSpPr/>
          <p:nvPr/>
        </p:nvSpPr>
        <p:spPr>
          <a:xfrm>
            <a:off x="466483" y="2295735"/>
            <a:ext cx="2876599" cy="194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Fiches Carte mentale de 1/4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 Problème recette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 Exercices droites perpendiculaires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 Tangram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Mini-fichier Fractions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Mini-fichier </a:t>
            </a:r>
            <a:r>
              <a:rPr lang="fr-FR" sz="900" dirty="0" err="1">
                <a:latin typeface="DJB Number 2 Pencil Bold" panose="02000500000000000000" pitchFamily="2" charset="0"/>
              </a:rPr>
              <a:t>Calculus</a:t>
            </a:r>
            <a:endParaRPr lang="fr-FR" sz="900" dirty="0">
              <a:latin typeface="DJB Number 2 Pencil Bold" panose="020005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Mini-fichier Ville au trésor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Leçons 12 et 13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@ Cartes flash fractions, boite à énigmes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FF1C1732-1B62-43F1-95A9-A867F426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1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C78E54B-7F30-45C9-8222-5D36996BE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4" t="20453" r="63570" b="6580"/>
          <a:stretch/>
        </p:blipFill>
        <p:spPr>
          <a:xfrm>
            <a:off x="399518" y="6930667"/>
            <a:ext cx="1166912" cy="16225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4D14DC2-1C8B-4157-A409-5234EBCB5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6" t="20022" r="62898" b="5493"/>
          <a:stretch/>
        </p:blipFill>
        <p:spPr>
          <a:xfrm>
            <a:off x="1716521" y="7119375"/>
            <a:ext cx="1626561" cy="2273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5E0F23-413B-41BA-8832-2052FC524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70" t="21987" r="39131" b="23721"/>
          <a:stretch/>
        </p:blipFill>
        <p:spPr>
          <a:xfrm>
            <a:off x="617003" y="8364541"/>
            <a:ext cx="1867002" cy="1182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ABECEB4-2E21-49C3-9CE8-850E34BD32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97" t="20454" r="63421" b="6308"/>
          <a:stretch/>
        </p:blipFill>
        <p:spPr>
          <a:xfrm>
            <a:off x="3117035" y="7365335"/>
            <a:ext cx="1543050" cy="21835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04D414E-2355-4578-B833-B8AD130E8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" r="51804" b="6496"/>
          <a:stretch/>
        </p:blipFill>
        <p:spPr bwMode="auto">
          <a:xfrm>
            <a:off x="4476974" y="2767797"/>
            <a:ext cx="743154" cy="90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4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1E847-FE9F-4972-AE67-6F0B8FBF8482}"/>
              </a:ext>
            </a:extLst>
          </p:cNvPr>
          <p:cNvSpPr txBox="1"/>
          <p:nvPr/>
        </p:nvSpPr>
        <p:spPr>
          <a:xfrm>
            <a:off x="1661299" y="159700"/>
            <a:ext cx="355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11 – séances 1/2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42984-57C7-4C28-B38C-F4BE29C1ED58}"/>
              </a:ext>
            </a:extLst>
          </p:cNvPr>
          <p:cNvSpPr/>
          <p:nvPr/>
        </p:nvSpPr>
        <p:spPr>
          <a:xfrm>
            <a:off x="159026" y="780466"/>
            <a:ext cx="6410739" cy="7199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Lecture d’une carte flash fractions</a:t>
            </a:r>
          </a:p>
          <a:p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Dans le cahier, écrire la fraction sous trois représentations différentes parmi : forme fractionnaire, en lettres, en séparant une bande/carré/cercle, sur la droite graduée…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4DEEC-023B-4C96-9145-E2B1DBC9C912}"/>
              </a:ext>
            </a:extLst>
          </p:cNvPr>
          <p:cNvSpPr txBox="1"/>
          <p:nvPr/>
        </p:nvSpPr>
        <p:spPr>
          <a:xfrm>
            <a:off x="159026" y="530424"/>
            <a:ext cx="175669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8D5C3-305F-4440-837D-F062A6BFCB4D}"/>
              </a:ext>
            </a:extLst>
          </p:cNvPr>
          <p:cNvSpPr/>
          <p:nvPr/>
        </p:nvSpPr>
        <p:spPr>
          <a:xfrm>
            <a:off x="171178" y="1835684"/>
            <a:ext cx="6398587" cy="42648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Mini-fichier </a:t>
            </a:r>
            <a:r>
              <a:rPr lang="fr-FR" sz="1000" dirty="0" err="1">
                <a:solidFill>
                  <a:schemeClr val="tx1"/>
                </a:solidFill>
                <a:latin typeface="DJB Number 2 Pencil Bold" panose="02000500000000000000" pitchFamily="2" charset="0"/>
              </a:rPr>
              <a:t>Calculus</a:t>
            </a:r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 : compléter la fiche 6.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8F478A-2191-4640-A7B5-1BD998494E7C}"/>
              </a:ext>
            </a:extLst>
          </p:cNvPr>
          <p:cNvSpPr txBox="1"/>
          <p:nvPr/>
        </p:nvSpPr>
        <p:spPr>
          <a:xfrm>
            <a:off x="171178" y="1613925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70F88D-FADE-4003-9725-03F64CB01E6F}"/>
              </a:ext>
            </a:extLst>
          </p:cNvPr>
          <p:cNvSpPr/>
          <p:nvPr/>
        </p:nvSpPr>
        <p:spPr>
          <a:xfrm>
            <a:off x="171178" y="2563276"/>
            <a:ext cx="6398587" cy="10645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Donner à lire la Fiche Carte mentale de 1 / 4 . La lire et la commenter.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Elle peut être collée dans le cahier de leçons.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Découverte du Mini-fichier Fractions : faire avec eux la fiche 1 puis ils avancent à leur rythme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761967-D6EE-4249-A765-AFDDA791C58E}"/>
              </a:ext>
            </a:extLst>
          </p:cNvPr>
          <p:cNvSpPr txBox="1"/>
          <p:nvPr/>
        </p:nvSpPr>
        <p:spPr>
          <a:xfrm>
            <a:off x="171178" y="2340294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2A2E27-C102-43A4-A6CE-6151DA1EC434}"/>
              </a:ext>
            </a:extLst>
          </p:cNvPr>
          <p:cNvSpPr/>
          <p:nvPr/>
        </p:nvSpPr>
        <p:spPr>
          <a:xfrm>
            <a:off x="181117" y="7359705"/>
            <a:ext cx="6398586" cy="106450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Fichier ville au trésor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domino des fractions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Boite à énigmes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 d’opérations (additions, soustractions, multiplications) avec autocorrection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F868C-7667-4EF6-BE0C-5C0B8E364542}"/>
              </a:ext>
            </a:extLst>
          </p:cNvPr>
          <p:cNvSpPr txBox="1"/>
          <p:nvPr/>
        </p:nvSpPr>
        <p:spPr>
          <a:xfrm>
            <a:off x="256777" y="7103409"/>
            <a:ext cx="2964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Activités autonomes possibles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3D0DFA-26D7-40CF-8761-E17C39D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2</a:t>
            </a:fld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233D764-D4AE-4DC6-BB2D-F426696C1629}"/>
              </a:ext>
            </a:extLst>
          </p:cNvPr>
          <p:cNvSpPr/>
          <p:nvPr/>
        </p:nvSpPr>
        <p:spPr>
          <a:xfrm>
            <a:off x="181117" y="4039201"/>
            <a:ext cx="6410739" cy="7199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Lecture d’une carte flash fractions</a:t>
            </a:r>
          </a:p>
          <a:p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Dans le cahier, écrire la fraction sous trois représentations différentes parmi : forme fractionnaire, en lettres, en séparant une bande/carré/cercle, sur la droite graduée…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0713E0D-7109-4B2B-A261-5DBD4F86B513}"/>
              </a:ext>
            </a:extLst>
          </p:cNvPr>
          <p:cNvSpPr txBox="1"/>
          <p:nvPr/>
        </p:nvSpPr>
        <p:spPr>
          <a:xfrm>
            <a:off x="181117" y="3789159"/>
            <a:ext cx="17566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8CDDD17-8C3D-44CF-9A46-664E9BA2302E}"/>
              </a:ext>
            </a:extLst>
          </p:cNvPr>
          <p:cNvSpPr/>
          <p:nvPr/>
        </p:nvSpPr>
        <p:spPr>
          <a:xfrm>
            <a:off x="159026" y="5065620"/>
            <a:ext cx="6398587" cy="42648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Calculer le tiers d’un nombre : 150 et 315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A815491-DF3F-4BCB-804D-4BC0E8421AAB}"/>
              </a:ext>
            </a:extLst>
          </p:cNvPr>
          <p:cNvSpPr txBox="1"/>
          <p:nvPr/>
        </p:nvSpPr>
        <p:spPr>
          <a:xfrm>
            <a:off x="159026" y="4843861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7081E9C-AEDC-44B6-BC3D-142B146EF9BF}"/>
              </a:ext>
            </a:extLst>
          </p:cNvPr>
          <p:cNvSpPr/>
          <p:nvPr/>
        </p:nvSpPr>
        <p:spPr>
          <a:xfrm>
            <a:off x="159026" y="5795137"/>
            <a:ext cx="6398587" cy="106450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1</a:t>
            </a:r>
            <a:r>
              <a:rPr lang="fr-FR" sz="980" baseline="30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ère</a:t>
            </a: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 approche de la proportionnalité : Fiche Problème recette</a:t>
            </a:r>
          </a:p>
          <a:p>
            <a:pPr>
              <a:lnSpc>
                <a:spcPct val="150000"/>
              </a:lnSpc>
            </a:pPr>
            <a:endParaRPr lang="fr-FR" sz="98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Géométrie : fiche de tracé des droites parallèles</a:t>
            </a:r>
          </a:p>
          <a:p>
            <a:pPr>
              <a:lnSpc>
                <a:spcPct val="150000"/>
              </a:lnSpc>
            </a:pPr>
            <a:endParaRPr lang="fr-FR" sz="98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41F163E-4B47-445F-974E-CE42835B3EB1}"/>
              </a:ext>
            </a:extLst>
          </p:cNvPr>
          <p:cNvSpPr txBox="1"/>
          <p:nvPr/>
        </p:nvSpPr>
        <p:spPr>
          <a:xfrm>
            <a:off x="159026" y="5572155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</p:spTree>
    <p:extLst>
      <p:ext uri="{BB962C8B-B14F-4D97-AF65-F5344CB8AC3E}">
        <p14:creationId xmlns:p14="http://schemas.microsoft.com/office/powerpoint/2010/main" val="248608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1E847-FE9F-4972-AE67-6F0B8FBF8482}"/>
              </a:ext>
            </a:extLst>
          </p:cNvPr>
          <p:cNvSpPr txBox="1"/>
          <p:nvPr/>
        </p:nvSpPr>
        <p:spPr>
          <a:xfrm>
            <a:off x="1661299" y="159700"/>
            <a:ext cx="355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11 – séance 3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42984-57C7-4C28-B38C-F4BE29C1ED58}"/>
              </a:ext>
            </a:extLst>
          </p:cNvPr>
          <p:cNvSpPr/>
          <p:nvPr/>
        </p:nvSpPr>
        <p:spPr>
          <a:xfrm>
            <a:off x="159026" y="1138277"/>
            <a:ext cx="6410739" cy="7199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Lecture d’une carte flash fractions</a:t>
            </a:r>
          </a:p>
          <a:p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Dans le cahier, écrire la fraction sous trois représentations différentes parmi : forme fractionnaire, en lettres, en séparant une bande/carré/cercle, sur la droite graduée…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4DEEC-023B-4C96-9145-E2B1DBC9C912}"/>
              </a:ext>
            </a:extLst>
          </p:cNvPr>
          <p:cNvSpPr txBox="1"/>
          <p:nvPr/>
        </p:nvSpPr>
        <p:spPr>
          <a:xfrm>
            <a:off x="159026" y="888235"/>
            <a:ext cx="1756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8D5C3-305F-4440-837D-F062A6BFCB4D}"/>
              </a:ext>
            </a:extLst>
          </p:cNvPr>
          <p:cNvSpPr/>
          <p:nvPr/>
        </p:nvSpPr>
        <p:spPr>
          <a:xfrm>
            <a:off x="171178" y="2193495"/>
            <a:ext cx="6398587" cy="426482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Mini-fichier </a:t>
            </a:r>
            <a:r>
              <a:rPr lang="fr-FR" sz="1000" dirty="0" err="1">
                <a:solidFill>
                  <a:schemeClr val="tx1"/>
                </a:solidFill>
                <a:latin typeface="DJB Number 2 Pencil Bold" panose="02000500000000000000" pitchFamily="2" charset="0"/>
              </a:rPr>
              <a:t>Calculus</a:t>
            </a:r>
            <a:r>
              <a:rPr lang="fr-FR" sz="10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 : compléter la fiche 7.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8F478A-2191-4640-A7B5-1BD998494E7C}"/>
              </a:ext>
            </a:extLst>
          </p:cNvPr>
          <p:cNvSpPr txBox="1"/>
          <p:nvPr/>
        </p:nvSpPr>
        <p:spPr>
          <a:xfrm>
            <a:off x="171178" y="1971736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70F88D-FADE-4003-9725-03F64CB01E6F}"/>
              </a:ext>
            </a:extLst>
          </p:cNvPr>
          <p:cNvSpPr/>
          <p:nvPr/>
        </p:nvSpPr>
        <p:spPr>
          <a:xfrm>
            <a:off x="171178" y="2921086"/>
            <a:ext cx="6398587" cy="270519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domino des fractions : découverte et mise en route (par demi-classe)</a:t>
            </a:r>
          </a:p>
          <a:p>
            <a:pPr>
              <a:lnSpc>
                <a:spcPct val="150000"/>
              </a:lnSpc>
            </a:pPr>
            <a:endParaRPr lang="fr-FR" sz="98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  <a:p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Problèmes  (par demi-classe) 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1 : « Mamie prépare 24 cupcakes pour le gouter des quatre enfants. Finalement, il y aura deux fois plus d’enfants. Combien de gâteaux doit-elle préparer ? »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S2 : « Pour faire une brouette de béton, l’ouvrier a mélangé 15 kg de sable et 8 kg de ciment. Combien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de sable et de ciment faut-il pour faire 10 brouettes de béton ? »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3 : « La voiture de la famille a besoin de 7 litres d’essence pour faire 100 km. Combien de litres d’essence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faut-il pour faire 500 km ? »</a:t>
            </a:r>
          </a:p>
          <a:p>
            <a:pPr>
              <a:lnSpc>
                <a:spcPct val="150000"/>
              </a:lnSpc>
            </a:pPr>
            <a:r>
              <a:rPr lang="fr-FR" sz="98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4 : « J’achète une sucette à 50 centimes. Combien je vais payer pour 5 sucettes ? »</a:t>
            </a:r>
          </a:p>
          <a:p>
            <a:pPr>
              <a:lnSpc>
                <a:spcPct val="150000"/>
              </a:lnSpc>
            </a:pPr>
            <a:endParaRPr lang="fr-FR" sz="98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761967-D6EE-4249-A765-AFDDA791C58E}"/>
              </a:ext>
            </a:extLst>
          </p:cNvPr>
          <p:cNvSpPr txBox="1"/>
          <p:nvPr/>
        </p:nvSpPr>
        <p:spPr>
          <a:xfrm>
            <a:off x="171178" y="2698105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2A2E27-C102-43A4-A6CE-6151DA1EC434}"/>
              </a:ext>
            </a:extLst>
          </p:cNvPr>
          <p:cNvSpPr/>
          <p:nvPr/>
        </p:nvSpPr>
        <p:spPr>
          <a:xfrm>
            <a:off x="181117" y="7359705"/>
            <a:ext cx="6398586" cy="106450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Fichier ville au trésor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domino des fractions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Boite à énigmes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 d’opérations (additions, soustractions, multiplications) avec autocorrection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F868C-7667-4EF6-BE0C-5C0B8E364542}"/>
              </a:ext>
            </a:extLst>
          </p:cNvPr>
          <p:cNvSpPr txBox="1"/>
          <p:nvPr/>
        </p:nvSpPr>
        <p:spPr>
          <a:xfrm>
            <a:off x="256777" y="7103409"/>
            <a:ext cx="2964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Activités autonomes possibles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3D0DFA-26D7-40CF-8761-E17C39D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20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1E847-FE9F-4972-AE67-6F0B8FBF8482}"/>
              </a:ext>
            </a:extLst>
          </p:cNvPr>
          <p:cNvSpPr txBox="1"/>
          <p:nvPr/>
        </p:nvSpPr>
        <p:spPr>
          <a:xfrm>
            <a:off x="1661299" y="159700"/>
            <a:ext cx="355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11 – séance 4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42984-57C7-4C28-B38C-F4BE29C1ED58}"/>
              </a:ext>
            </a:extLst>
          </p:cNvPr>
          <p:cNvSpPr/>
          <p:nvPr/>
        </p:nvSpPr>
        <p:spPr>
          <a:xfrm>
            <a:off x="159026" y="1138277"/>
            <a:ext cx="6410739" cy="9718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Sur un quadrillage (dans le cahier ou sur une feuille à petits carreaux), tracer à main levée : un carré, un triangle,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un losange et un rectangle.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Demander : « Le carré est-il un rectangle ? » La correction se fait en direct, en passant dans les rangs, en validant directement ou par validation d’un élève par son voisin.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4DEEC-023B-4C96-9145-E2B1DBC9C912}"/>
              </a:ext>
            </a:extLst>
          </p:cNvPr>
          <p:cNvSpPr txBox="1"/>
          <p:nvPr/>
        </p:nvSpPr>
        <p:spPr>
          <a:xfrm>
            <a:off x="159026" y="888235"/>
            <a:ext cx="1756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8D5C3-305F-4440-837D-F062A6BFCB4D}"/>
              </a:ext>
            </a:extLst>
          </p:cNvPr>
          <p:cNvSpPr/>
          <p:nvPr/>
        </p:nvSpPr>
        <p:spPr>
          <a:xfrm>
            <a:off x="159026" y="2459868"/>
            <a:ext cx="6398587" cy="53253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Entrainement aux divisions : 18 : 2 – 24 : 3 – 27 : 3 – 25 : 5 – 50 : 5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Montrer comment trouver le résultat à partir de la table de Pythagore.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8F478A-2191-4640-A7B5-1BD998494E7C}"/>
              </a:ext>
            </a:extLst>
          </p:cNvPr>
          <p:cNvSpPr txBox="1"/>
          <p:nvPr/>
        </p:nvSpPr>
        <p:spPr>
          <a:xfrm>
            <a:off x="159026" y="2238109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70F88D-FADE-4003-9725-03F64CB01E6F}"/>
              </a:ext>
            </a:extLst>
          </p:cNvPr>
          <p:cNvSpPr/>
          <p:nvPr/>
        </p:nvSpPr>
        <p:spPr>
          <a:xfrm>
            <a:off x="171178" y="3324708"/>
            <a:ext cx="6398587" cy="270519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Les différents angles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Distribuer à chaque élève la Fiche Tangram.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Ils doivent découper et réaliser un rectangle avec les formes. 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Les laisser chercher. Confronter les procédures. Corriger.</a:t>
            </a:r>
          </a:p>
          <a:p>
            <a:pPr>
              <a:lnSpc>
                <a:spcPct val="150000"/>
              </a:lnSpc>
            </a:pPr>
            <a:r>
              <a:rPr lang="fr-FR" sz="900" i="1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Aider au besoin en donnant une ou deux bonnes pièces pour éviter qu’ils tournent en rond…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Leur demander de coller les figures dans leur cahier, de les nommer (si polygone) et de marquer les angles droits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sur les figures en rouge. Corriger.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Prendre la pièce E . Montrer les angles. « Sont-ils égaux ? »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Les laisser chercher et proposer une solution (calque). Corriger (ils sont égaux !).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Lire la Leçon 13 sur les angles.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Sur chaque figure du tangram, marquer les angles aigus en bleu et les angles obtus en vert.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761967-D6EE-4249-A765-AFDDA791C58E}"/>
              </a:ext>
            </a:extLst>
          </p:cNvPr>
          <p:cNvSpPr txBox="1"/>
          <p:nvPr/>
        </p:nvSpPr>
        <p:spPr>
          <a:xfrm>
            <a:off x="171178" y="3101727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2A2E27-C102-43A4-A6CE-6151DA1EC434}"/>
              </a:ext>
            </a:extLst>
          </p:cNvPr>
          <p:cNvSpPr/>
          <p:nvPr/>
        </p:nvSpPr>
        <p:spPr>
          <a:xfrm>
            <a:off x="181117" y="7359705"/>
            <a:ext cx="6398586" cy="86989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Fichier problèmes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domino des fractions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de l’omelette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F868C-7667-4EF6-BE0C-5C0B8E364542}"/>
              </a:ext>
            </a:extLst>
          </p:cNvPr>
          <p:cNvSpPr txBox="1"/>
          <p:nvPr/>
        </p:nvSpPr>
        <p:spPr>
          <a:xfrm>
            <a:off x="256777" y="7103409"/>
            <a:ext cx="2964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Activités autonomes possibles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3D0DFA-26D7-40CF-8761-E17C39D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06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9D76BF5-5692-446C-98D7-AAABD76C9204}"/>
              </a:ext>
            </a:extLst>
          </p:cNvPr>
          <p:cNvSpPr txBox="1"/>
          <p:nvPr/>
        </p:nvSpPr>
        <p:spPr>
          <a:xfrm>
            <a:off x="2324990" y="159700"/>
            <a:ext cx="2208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12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CE6A211-0BC5-4E19-8EE5-D5E15D75E9DB}"/>
              </a:ext>
            </a:extLst>
          </p:cNvPr>
          <p:cNvSpPr/>
          <p:nvPr/>
        </p:nvSpPr>
        <p:spPr>
          <a:xfrm>
            <a:off x="288235" y="1138730"/>
            <a:ext cx="5664712" cy="6405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975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10B3BA-F6EB-4E94-8F08-7EA83F23CCB3}"/>
              </a:ext>
            </a:extLst>
          </p:cNvPr>
          <p:cNvSpPr txBox="1"/>
          <p:nvPr/>
        </p:nvSpPr>
        <p:spPr>
          <a:xfrm>
            <a:off x="251665" y="846785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Objectifs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D70048F-5A0D-4890-9230-A15089829AEE}"/>
              </a:ext>
            </a:extLst>
          </p:cNvPr>
          <p:cNvSpPr/>
          <p:nvPr/>
        </p:nvSpPr>
        <p:spPr>
          <a:xfrm>
            <a:off x="315866" y="2252309"/>
            <a:ext cx="2597096" cy="26114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975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642BB0-4E0F-4F43-8D22-8D9AB55B5F6A}"/>
              </a:ext>
            </a:extLst>
          </p:cNvPr>
          <p:cNvSpPr txBox="1"/>
          <p:nvPr/>
        </p:nvSpPr>
        <p:spPr>
          <a:xfrm>
            <a:off x="383592" y="1963196"/>
            <a:ext cx="162476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Matériel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A5E037A-1DE2-46B0-BCBB-73D0EB8E1EC7}"/>
              </a:ext>
            </a:extLst>
          </p:cNvPr>
          <p:cNvSpPr/>
          <p:nvPr/>
        </p:nvSpPr>
        <p:spPr>
          <a:xfrm>
            <a:off x="3605569" y="2399342"/>
            <a:ext cx="2435417" cy="1301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9303" indent="-13930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DJB Number 2 Pencil" panose="02000500000000000000" pitchFamily="2" charset="0"/>
              </a:rPr>
              <a:t>La cible</a:t>
            </a:r>
          </a:p>
          <a:p>
            <a:pPr marL="139303" indent="-13930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000" dirty="0">
                <a:solidFill>
                  <a:schemeClr val="tx1"/>
                </a:solidFill>
                <a:latin typeface="DJB Number 2 Pencil" panose="02000500000000000000" pitchFamily="2" charset="0"/>
              </a:rPr>
              <a:t>Le domino des fractions</a:t>
            </a:r>
            <a:endParaRPr lang="fr-FR" sz="975" dirty="0">
              <a:solidFill>
                <a:schemeClr val="tx1"/>
              </a:solidFill>
              <a:latin typeface="DJB Number 2 Pencil" panose="02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8896265-7949-4853-A785-2C03DF8E9F4C}"/>
              </a:ext>
            </a:extLst>
          </p:cNvPr>
          <p:cNvSpPr txBox="1"/>
          <p:nvPr/>
        </p:nvSpPr>
        <p:spPr>
          <a:xfrm>
            <a:off x="3664590" y="2144799"/>
            <a:ext cx="162476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Jeux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7009DE7-0A60-460A-A5E6-EE73A05A8D47}"/>
              </a:ext>
            </a:extLst>
          </p:cNvPr>
          <p:cNvSpPr/>
          <p:nvPr/>
        </p:nvSpPr>
        <p:spPr>
          <a:xfrm>
            <a:off x="284679" y="5362394"/>
            <a:ext cx="5664712" cy="110065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domino des fractions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Boite à énigmes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 d’opérations (additions, soustractions, multiplications, divisions) avec autocorrection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Cartes fractions avec réglettes </a:t>
            </a:r>
            <a:r>
              <a:rPr lang="fr-FR" sz="975" dirty="0" err="1">
                <a:solidFill>
                  <a:schemeClr val="tx1"/>
                </a:solidFill>
                <a:latin typeface="DJB Number 2 Pencil Bold" panose="02000500000000000000" pitchFamily="2" charset="0"/>
              </a:rPr>
              <a:t>cuisenaires</a:t>
            </a:r>
            <a:endParaRPr lang="fr-FR" sz="975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26D046-849A-4CF1-86A8-0533855C6EDD}"/>
              </a:ext>
            </a:extLst>
          </p:cNvPr>
          <p:cNvSpPr txBox="1"/>
          <p:nvPr/>
        </p:nvSpPr>
        <p:spPr>
          <a:xfrm>
            <a:off x="284679" y="5065917"/>
            <a:ext cx="395256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Activités autonomes possibles au cours du module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06AB081-A8CD-461E-98A4-428BB43A1DBA}"/>
              </a:ext>
            </a:extLst>
          </p:cNvPr>
          <p:cNvSpPr/>
          <p:nvPr/>
        </p:nvSpPr>
        <p:spPr>
          <a:xfrm>
            <a:off x="4992929" y="157464"/>
            <a:ext cx="1065907" cy="652685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38" dirty="0">
                <a:solidFill>
                  <a:schemeClr val="tx1"/>
                </a:solidFill>
                <a:latin typeface="AR ESSENCE" panose="02000000000000000000" pitchFamily="2" charset="0"/>
              </a:rPr>
              <a:t>6 Séances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ACCB1A-1182-4411-B41A-BD0B70B2F6A7}"/>
              </a:ext>
            </a:extLst>
          </p:cNvPr>
          <p:cNvSpPr/>
          <p:nvPr/>
        </p:nvSpPr>
        <p:spPr>
          <a:xfrm>
            <a:off x="416017" y="1152663"/>
            <a:ext cx="475352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latin typeface="DJB Number 2 Pencil" panose="02000500000000000000" pitchFamily="2" charset="0"/>
              </a:rPr>
              <a:t>Les fractions</a:t>
            </a:r>
          </a:p>
          <a:p>
            <a:r>
              <a:rPr lang="fr-FR" sz="1100" b="1" dirty="0">
                <a:latin typeface="DJB Number 2 Pencil" panose="02000500000000000000" pitchFamily="2" charset="0"/>
              </a:rPr>
              <a:t>La résolution de problèmes</a:t>
            </a:r>
          </a:p>
          <a:p>
            <a:r>
              <a:rPr lang="fr-FR" sz="1100" b="1" dirty="0">
                <a:latin typeface="DJB Number 2 Pencil" panose="02000500000000000000" pitchFamily="2" charset="0"/>
              </a:rPr>
              <a:t>La proportionnalité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5E73F-CAD0-4E96-B632-0520AFF67EE2}"/>
              </a:ext>
            </a:extLst>
          </p:cNvPr>
          <p:cNvSpPr/>
          <p:nvPr/>
        </p:nvSpPr>
        <p:spPr>
          <a:xfrm>
            <a:off x="466483" y="2295735"/>
            <a:ext cx="2876599" cy="236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Rallye maths manche 2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 err="1">
                <a:latin typeface="DJB Number 2 Pencil Bold" panose="02000500000000000000" pitchFamily="2" charset="0"/>
              </a:rPr>
              <a:t>Chronomath</a:t>
            </a:r>
            <a:r>
              <a:rPr lang="fr-FR" sz="900" dirty="0">
                <a:latin typeface="DJB Number 2 Pencil Bold" panose="02000500000000000000" pitchFamily="2" charset="0"/>
              </a:rPr>
              <a:t> 6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Fiches </a:t>
            </a:r>
            <a:r>
              <a:rPr lang="fr-FR" sz="900" i="1" dirty="0">
                <a:latin typeface="DJB Number 2 Pencil Bold" panose="02000500000000000000" pitchFamily="2" charset="0"/>
              </a:rPr>
              <a:t>Rituels </a:t>
            </a:r>
            <a:r>
              <a:rPr lang="fr-FR" sz="900" dirty="0">
                <a:latin typeface="DJB Number 2 Pencil Bold" panose="02000500000000000000" pitchFamily="2" charset="0"/>
              </a:rPr>
              <a:t>L’intrus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La fraction du jour (2)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 Problèmes proportionnalité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 Illusion d’optique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Fiches Triangles : recherche et exercice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Fiche </a:t>
            </a:r>
            <a:r>
              <a:rPr lang="fr-FR" sz="900" b="1" dirty="0">
                <a:latin typeface="DJB Number 2 Pencil Bold" panose="02000500000000000000" pitchFamily="2" charset="0"/>
              </a:rPr>
              <a:t>DEVOIRS </a:t>
            </a:r>
            <a:r>
              <a:rPr lang="fr-FR" sz="900" dirty="0">
                <a:latin typeface="DJB Number 2 Pencil Bold" panose="02000500000000000000" pitchFamily="2" charset="0"/>
              </a:rPr>
              <a:t>Proportionnalité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Mini-fichier Fractions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Mini-fichier Problèmes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900" dirty="0">
                <a:latin typeface="DJB Number 2 Pencil Bold" panose="02000500000000000000" pitchFamily="2" charset="0"/>
              </a:rPr>
              <a:t>Leçons 8, 11, 13 et 14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FF1C1732-1B62-43F1-95A9-A867F426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5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71ACAFE-0C3F-4AFF-9CEC-860281789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4" t="16546" r="63091" b="2213"/>
          <a:stretch/>
        </p:blipFill>
        <p:spPr>
          <a:xfrm>
            <a:off x="251665" y="7034476"/>
            <a:ext cx="1330228" cy="2024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1E54E19-B5E3-4AC3-BB52-EE6A2C016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5" t="21553" r="32409" b="3947"/>
          <a:stretch/>
        </p:blipFill>
        <p:spPr>
          <a:xfrm>
            <a:off x="1266148" y="7862274"/>
            <a:ext cx="1646814" cy="1100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D78555D-F069-4BBE-9C8A-D857BA91E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1" t="20965" r="62130" b="3261"/>
          <a:stretch/>
        </p:blipFill>
        <p:spPr>
          <a:xfrm>
            <a:off x="2006558" y="6997583"/>
            <a:ext cx="1330227" cy="2098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F130079-CC98-4E80-B5D3-542D19C1BC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13" t="22059" r="32409" b="3452"/>
          <a:stretch/>
        </p:blipFill>
        <p:spPr>
          <a:xfrm>
            <a:off x="1830106" y="8619972"/>
            <a:ext cx="1330228" cy="896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D4D52FC-AD0C-4194-AAD4-C2DD1D45D0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17" t="21553" r="62904" b="5900"/>
          <a:stretch/>
        </p:blipFill>
        <p:spPr>
          <a:xfrm>
            <a:off x="3561650" y="7259471"/>
            <a:ext cx="1748893" cy="23496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833B4F8-0160-408F-81BC-6EB9389C16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09" t="22716" r="39142" b="39593"/>
          <a:stretch/>
        </p:blipFill>
        <p:spPr>
          <a:xfrm rot="894372">
            <a:off x="4415349" y="7085185"/>
            <a:ext cx="1894624" cy="8429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810C60F-FFA3-48C6-85F3-A0BE40F78C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089" t="32938" r="55776" b="24275"/>
          <a:stretch/>
        </p:blipFill>
        <p:spPr>
          <a:xfrm>
            <a:off x="4670862" y="8114381"/>
            <a:ext cx="1543050" cy="1073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586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1E847-FE9F-4972-AE67-6F0B8FBF8482}"/>
              </a:ext>
            </a:extLst>
          </p:cNvPr>
          <p:cNvSpPr txBox="1"/>
          <p:nvPr/>
        </p:nvSpPr>
        <p:spPr>
          <a:xfrm>
            <a:off x="1661299" y="159700"/>
            <a:ext cx="355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12 – séance 1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42984-57C7-4C28-B38C-F4BE29C1ED58}"/>
              </a:ext>
            </a:extLst>
          </p:cNvPr>
          <p:cNvSpPr/>
          <p:nvPr/>
        </p:nvSpPr>
        <p:spPr>
          <a:xfrm>
            <a:off x="159026" y="780466"/>
            <a:ext cx="6410739" cy="7199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u="sng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La fraction du jour (2)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On refait le lien entre fractions décimales et nombres décimaux. Il s’agit d’éviter la confusion 1/3 = 1,3, donc être explicite dans les explications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4DEEC-023B-4C96-9145-E2B1DBC9C912}"/>
              </a:ext>
            </a:extLst>
          </p:cNvPr>
          <p:cNvSpPr txBox="1"/>
          <p:nvPr/>
        </p:nvSpPr>
        <p:spPr>
          <a:xfrm>
            <a:off x="159026" y="530424"/>
            <a:ext cx="175669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8D5C3-305F-4440-837D-F062A6BFCB4D}"/>
              </a:ext>
            </a:extLst>
          </p:cNvPr>
          <p:cNvSpPr/>
          <p:nvPr/>
        </p:nvSpPr>
        <p:spPr>
          <a:xfrm>
            <a:off x="171178" y="1835683"/>
            <a:ext cx="6398587" cy="126107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Interrogation des tables de multiplication avec la fiche de suivi (3 minutes).</a:t>
            </a:r>
          </a:p>
          <a:p>
            <a:endParaRPr lang="fr-FR" sz="90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de la cible : </a:t>
            </a: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présenter la cible. Donner aux différentes zones les valeurs suivantes :</a:t>
            </a:r>
          </a:p>
          <a:p>
            <a:r>
              <a:rPr lang="nn-NO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Rouge : 100 000 – vert : 10 000 – bleu : 1 000 – jaune : 10</a:t>
            </a: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Mettre des marques sur les différentes zones et voir comment on calcule le score.</a:t>
            </a: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Recommencer avec un autre exemple. Puis, donner le nombre 23 010 et leur demander comment faire avec</a:t>
            </a: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six marques.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8F478A-2191-4640-A7B5-1BD998494E7C}"/>
              </a:ext>
            </a:extLst>
          </p:cNvPr>
          <p:cNvSpPr txBox="1"/>
          <p:nvPr/>
        </p:nvSpPr>
        <p:spPr>
          <a:xfrm>
            <a:off x="171178" y="1613925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70F88D-FADE-4003-9725-03F64CB01E6F}"/>
              </a:ext>
            </a:extLst>
          </p:cNvPr>
          <p:cNvSpPr/>
          <p:nvPr/>
        </p:nvSpPr>
        <p:spPr>
          <a:xfrm>
            <a:off x="171178" y="3477674"/>
            <a:ext cx="6398587" cy="86612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Mini-fichier Fractions : compléter deux fiches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Mini-fichier Problèmes : résoudre un problème.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761967-D6EE-4249-A765-AFDDA791C58E}"/>
              </a:ext>
            </a:extLst>
          </p:cNvPr>
          <p:cNvSpPr txBox="1"/>
          <p:nvPr/>
        </p:nvSpPr>
        <p:spPr>
          <a:xfrm>
            <a:off x="171178" y="3254691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2A2E27-C102-43A4-A6CE-6151DA1EC434}"/>
              </a:ext>
            </a:extLst>
          </p:cNvPr>
          <p:cNvSpPr/>
          <p:nvPr/>
        </p:nvSpPr>
        <p:spPr>
          <a:xfrm>
            <a:off x="159026" y="4724708"/>
            <a:ext cx="6398586" cy="106450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domino des fractions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Boite à énigmes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 d’opérations (additions, soustractions, multiplications, divisions) avec autocorrection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F868C-7667-4EF6-BE0C-5C0B8E364542}"/>
              </a:ext>
            </a:extLst>
          </p:cNvPr>
          <p:cNvSpPr txBox="1"/>
          <p:nvPr/>
        </p:nvSpPr>
        <p:spPr>
          <a:xfrm>
            <a:off x="234686" y="4468412"/>
            <a:ext cx="2964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Activités autonomes possibles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3D0DFA-26D7-40CF-8761-E17C39D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70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1E847-FE9F-4972-AE67-6F0B8FBF8482}"/>
              </a:ext>
            </a:extLst>
          </p:cNvPr>
          <p:cNvSpPr txBox="1"/>
          <p:nvPr/>
        </p:nvSpPr>
        <p:spPr>
          <a:xfrm>
            <a:off x="1661299" y="159700"/>
            <a:ext cx="38522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11 – séances 2/3/4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42984-57C7-4C28-B38C-F4BE29C1ED58}"/>
              </a:ext>
            </a:extLst>
          </p:cNvPr>
          <p:cNvSpPr/>
          <p:nvPr/>
        </p:nvSpPr>
        <p:spPr>
          <a:xfrm>
            <a:off x="159026" y="780467"/>
            <a:ext cx="6410739" cy="37324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u="sng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La fraction du jour (2)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4DEEC-023B-4C96-9145-E2B1DBC9C912}"/>
              </a:ext>
            </a:extLst>
          </p:cNvPr>
          <p:cNvSpPr txBox="1"/>
          <p:nvPr/>
        </p:nvSpPr>
        <p:spPr>
          <a:xfrm>
            <a:off x="159026" y="530424"/>
            <a:ext cx="175669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8D5C3-305F-4440-837D-F062A6BFCB4D}"/>
              </a:ext>
            </a:extLst>
          </p:cNvPr>
          <p:cNvSpPr/>
          <p:nvPr/>
        </p:nvSpPr>
        <p:spPr>
          <a:xfrm>
            <a:off x="171178" y="1518819"/>
            <a:ext cx="6398587" cy="110425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Jeu de la cible : </a:t>
            </a: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proposer deux coups en donnant les marques, puis deux coups où il faut trouver les marques avec un nombre</a:t>
            </a: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donné. CM1 Même zones qu’en S1.</a:t>
            </a:r>
          </a:p>
          <a:p>
            <a:endParaRPr lang="fr-FR" sz="90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  <a:p>
            <a:endParaRPr lang="fr-FR" sz="90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Rallye maths (manche 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8F478A-2191-4640-A7B5-1BD998494E7C}"/>
              </a:ext>
            </a:extLst>
          </p:cNvPr>
          <p:cNvSpPr txBox="1"/>
          <p:nvPr/>
        </p:nvSpPr>
        <p:spPr>
          <a:xfrm>
            <a:off x="171178" y="1297060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3D0DFA-26D7-40CF-8761-E17C39D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7</a:t>
            </a:fld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6C84197-4CBE-42C0-9FF0-A969390AF684}"/>
              </a:ext>
            </a:extLst>
          </p:cNvPr>
          <p:cNvSpPr/>
          <p:nvPr/>
        </p:nvSpPr>
        <p:spPr>
          <a:xfrm>
            <a:off x="171178" y="2961684"/>
            <a:ext cx="6398587" cy="52740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1- Correction du rallye maths</a:t>
            </a:r>
          </a:p>
          <a:p>
            <a:endParaRPr lang="fr-FR" sz="900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2- Régulation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C0878E-458A-4C4F-AE6D-195DD4D19416}"/>
              </a:ext>
            </a:extLst>
          </p:cNvPr>
          <p:cNvSpPr txBox="1"/>
          <p:nvPr/>
        </p:nvSpPr>
        <p:spPr>
          <a:xfrm>
            <a:off x="171178" y="2739926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Séance 3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6287074-1D77-4FD9-8E6C-F4E5F8759F09}"/>
              </a:ext>
            </a:extLst>
          </p:cNvPr>
          <p:cNvSpPr/>
          <p:nvPr/>
        </p:nvSpPr>
        <p:spPr>
          <a:xfrm>
            <a:off x="159026" y="4077081"/>
            <a:ext cx="6410739" cy="37324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Dictée de nombres sous la forme : 2 unités et 5 dixièmes ou 15 unités et 35 centièmes, à écrire sous forme de</a:t>
            </a:r>
          </a:p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fractions décimales. (× 5)</a:t>
            </a:r>
            <a:endParaRPr lang="fr-FR" sz="900" u="sng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58EDE-9B30-41A5-889A-3484C3FE8C58}"/>
              </a:ext>
            </a:extLst>
          </p:cNvPr>
          <p:cNvSpPr txBox="1"/>
          <p:nvPr/>
        </p:nvSpPr>
        <p:spPr>
          <a:xfrm>
            <a:off x="159026" y="3827038"/>
            <a:ext cx="175669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969B8D7-0940-47D4-9FA8-9FF31B5FB68B}"/>
              </a:ext>
            </a:extLst>
          </p:cNvPr>
          <p:cNvSpPr/>
          <p:nvPr/>
        </p:nvSpPr>
        <p:spPr>
          <a:xfrm>
            <a:off x="159026" y="4693050"/>
            <a:ext cx="6398587" cy="34526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Donner un multiple qui soit supérieur à 100 des nombres suivants : 12 – 20 – 50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C7C84F0-06FF-4AFD-9BCB-28D116B5628E}"/>
              </a:ext>
            </a:extLst>
          </p:cNvPr>
          <p:cNvSpPr txBox="1"/>
          <p:nvPr/>
        </p:nvSpPr>
        <p:spPr>
          <a:xfrm>
            <a:off x="159026" y="4471291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8AB3765-4011-4F1C-8134-A6F9EBEC4DD4}"/>
              </a:ext>
            </a:extLst>
          </p:cNvPr>
          <p:cNvSpPr/>
          <p:nvPr/>
        </p:nvSpPr>
        <p:spPr>
          <a:xfrm>
            <a:off x="153072" y="5351745"/>
            <a:ext cx="6398587" cy="235275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Entrainement de géométrie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Sur une feuille blanche au format A5, demander de tracer une droite au milieu de la feuille environ, puis de placer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un point pour tracer une parallèle à la droite qui passe par ce point. Expliciter devant eux comment tracer la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parallèle.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Fiche Illusion d’optique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Montrer à chacun l’illusion d’optique et leur demander ce qu’ils voient.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 « Laquelle des flèches est la plus courte ? »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Les laisser chercher par groupes de trois, en leur donnant le document. Synthèse collective.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Ils reproduisent ensuite l’illusion d’optique en individuel sur feuille A5, d’abord au crayon puis en repassant au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feutre.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726D958-9E66-49C9-BBB4-524BA2BC230C}"/>
              </a:ext>
            </a:extLst>
          </p:cNvPr>
          <p:cNvSpPr txBox="1"/>
          <p:nvPr/>
        </p:nvSpPr>
        <p:spPr>
          <a:xfrm>
            <a:off x="153072" y="5128763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</p:spTree>
    <p:extLst>
      <p:ext uri="{BB962C8B-B14F-4D97-AF65-F5344CB8AC3E}">
        <p14:creationId xmlns:p14="http://schemas.microsoft.com/office/powerpoint/2010/main" val="202846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1E847-FE9F-4972-AE67-6F0B8FBF8482}"/>
              </a:ext>
            </a:extLst>
          </p:cNvPr>
          <p:cNvSpPr txBox="1"/>
          <p:nvPr/>
        </p:nvSpPr>
        <p:spPr>
          <a:xfrm>
            <a:off x="1661299" y="159700"/>
            <a:ext cx="355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12 – séance 5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42984-57C7-4C28-B38C-F4BE29C1ED58}"/>
              </a:ext>
            </a:extLst>
          </p:cNvPr>
          <p:cNvSpPr/>
          <p:nvPr/>
        </p:nvSpPr>
        <p:spPr>
          <a:xfrm>
            <a:off x="159026" y="780467"/>
            <a:ext cx="6410739" cy="55205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Fiche </a:t>
            </a:r>
            <a:r>
              <a:rPr lang="fr-FR" sz="900" i="1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Rituel </a:t>
            </a: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L’intrus : faire la fiche 1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Comparer des fractions de même dénominateur à l’ardoise. (× 4)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4DEEC-023B-4C96-9145-E2B1DBC9C912}"/>
              </a:ext>
            </a:extLst>
          </p:cNvPr>
          <p:cNvSpPr txBox="1"/>
          <p:nvPr/>
        </p:nvSpPr>
        <p:spPr>
          <a:xfrm>
            <a:off x="159026" y="530424"/>
            <a:ext cx="175669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8D5C3-305F-4440-837D-F062A6BFCB4D}"/>
              </a:ext>
            </a:extLst>
          </p:cNvPr>
          <p:cNvSpPr/>
          <p:nvPr/>
        </p:nvSpPr>
        <p:spPr>
          <a:xfrm>
            <a:off x="171178" y="1719691"/>
            <a:ext cx="6398587" cy="42176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Mini-fichier </a:t>
            </a:r>
            <a:r>
              <a:rPr lang="fr-FR" sz="900" dirty="0" err="1">
                <a:solidFill>
                  <a:schemeClr val="tx1"/>
                </a:solidFill>
                <a:latin typeface="DJB Number 2 Pencil Bold" panose="02000500000000000000" pitchFamily="2" charset="0"/>
              </a:rPr>
              <a:t>Calculus</a:t>
            </a: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 : compléter la fiche 8.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8F478A-2191-4640-A7B5-1BD998494E7C}"/>
              </a:ext>
            </a:extLst>
          </p:cNvPr>
          <p:cNvSpPr txBox="1"/>
          <p:nvPr/>
        </p:nvSpPr>
        <p:spPr>
          <a:xfrm>
            <a:off x="171178" y="1497932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70F88D-FADE-4003-9725-03F64CB01E6F}"/>
              </a:ext>
            </a:extLst>
          </p:cNvPr>
          <p:cNvSpPr/>
          <p:nvPr/>
        </p:nvSpPr>
        <p:spPr>
          <a:xfrm>
            <a:off x="171178" y="2649409"/>
            <a:ext cx="6398587" cy="139491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Demander de tracer à l’ardoise ou sur feuille blanche trois triangles différents.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Demander s’ils connaissent différentes sortes de triangles.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Fiche Recherche triangles : à faire collectivement (distribuée ou simplement vidéoprojetée).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Fiche Exercices triangles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Lecture de la Leçon 14 sur les triangles.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761967-D6EE-4249-A765-AFDDA791C58E}"/>
              </a:ext>
            </a:extLst>
          </p:cNvPr>
          <p:cNvSpPr txBox="1"/>
          <p:nvPr/>
        </p:nvSpPr>
        <p:spPr>
          <a:xfrm>
            <a:off x="171178" y="2426427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2A2E27-C102-43A4-A6CE-6151DA1EC434}"/>
              </a:ext>
            </a:extLst>
          </p:cNvPr>
          <p:cNvSpPr/>
          <p:nvPr/>
        </p:nvSpPr>
        <p:spPr>
          <a:xfrm>
            <a:off x="159026" y="4489320"/>
            <a:ext cx="6398586" cy="106450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Boite à énigmes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 d’opérations (additions, soustractions, multiplications, divisions) avec autocorrection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Cartes fractions avec réglettes </a:t>
            </a:r>
            <a:r>
              <a:rPr lang="fr-FR" sz="975" dirty="0" err="1">
                <a:solidFill>
                  <a:schemeClr val="tx1"/>
                </a:solidFill>
                <a:latin typeface="DJB Number 2 Pencil Bold" panose="02000500000000000000" pitchFamily="2" charset="0"/>
              </a:rPr>
              <a:t>cuisenaires</a:t>
            </a:r>
            <a:endParaRPr lang="fr-FR" sz="975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F868C-7667-4EF6-BE0C-5C0B8E364542}"/>
              </a:ext>
            </a:extLst>
          </p:cNvPr>
          <p:cNvSpPr txBox="1"/>
          <p:nvPr/>
        </p:nvSpPr>
        <p:spPr>
          <a:xfrm>
            <a:off x="234686" y="4233024"/>
            <a:ext cx="2964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Activités autonomes possibles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3D0DFA-26D7-40CF-8761-E17C39D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29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121E847-FE9F-4972-AE67-6F0B8FBF8482}"/>
              </a:ext>
            </a:extLst>
          </p:cNvPr>
          <p:cNvSpPr txBox="1"/>
          <p:nvPr/>
        </p:nvSpPr>
        <p:spPr>
          <a:xfrm>
            <a:off x="1661299" y="159700"/>
            <a:ext cx="35520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</a:rPr>
              <a:t>Module 12 – séance 6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8F42984-57C7-4C28-B38C-F4BE29C1ED58}"/>
              </a:ext>
            </a:extLst>
          </p:cNvPr>
          <p:cNvSpPr/>
          <p:nvPr/>
        </p:nvSpPr>
        <p:spPr>
          <a:xfrm>
            <a:off x="159026" y="780467"/>
            <a:ext cx="6410739" cy="55205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Fiche </a:t>
            </a:r>
            <a:r>
              <a:rPr lang="fr-FR" sz="900" i="1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Rituel </a:t>
            </a: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L’intrus : faire la fiche 2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Comparer des fractions de même dénominateur à l’ardoise. (× 4)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4DEEC-023B-4C96-9145-E2B1DBC9C912}"/>
              </a:ext>
            </a:extLst>
          </p:cNvPr>
          <p:cNvSpPr txBox="1"/>
          <p:nvPr/>
        </p:nvSpPr>
        <p:spPr>
          <a:xfrm>
            <a:off x="159026" y="530424"/>
            <a:ext cx="175669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5" dirty="0">
                <a:latin typeface="DJB Number 2 Pencil" panose="02000500000000000000" pitchFamily="2" charset="0"/>
              </a:rPr>
              <a:t>Rituels d’accueil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728D5C3-305F-4440-837D-F062A6BFCB4D}"/>
              </a:ext>
            </a:extLst>
          </p:cNvPr>
          <p:cNvSpPr/>
          <p:nvPr/>
        </p:nvSpPr>
        <p:spPr>
          <a:xfrm>
            <a:off x="171178" y="1719691"/>
            <a:ext cx="6398587" cy="421766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900" dirty="0" err="1">
                <a:solidFill>
                  <a:schemeClr val="tx1"/>
                </a:solidFill>
                <a:latin typeface="DJB Number 2 Pencil Bold" panose="02000500000000000000" pitchFamily="2" charset="0"/>
              </a:rPr>
              <a:t>Chronomaths</a:t>
            </a: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 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8F478A-2191-4640-A7B5-1BD998494E7C}"/>
              </a:ext>
            </a:extLst>
          </p:cNvPr>
          <p:cNvSpPr txBox="1"/>
          <p:nvPr/>
        </p:nvSpPr>
        <p:spPr>
          <a:xfrm>
            <a:off x="171178" y="1497932"/>
            <a:ext cx="194410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Calcul mental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970F88D-FADE-4003-9725-03F64CB01E6F}"/>
              </a:ext>
            </a:extLst>
          </p:cNvPr>
          <p:cNvSpPr/>
          <p:nvPr/>
        </p:nvSpPr>
        <p:spPr>
          <a:xfrm>
            <a:off x="171178" y="2649409"/>
            <a:ext cx="6398587" cy="173714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Fiche Problèmes proportionnalité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Donner à résoudre les trois problèmes de proportionnalité. Ils les lisent individuellement puis les résolvent en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binômes, sans calculatrice. Correction collective. Puis mise en commun : quelles observations ? Quelles procédures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utilisées ? Comparaison, étude des procédures utilisées (multiplication) pour en arriver à la conclusion de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situation de proportionnalité.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Il faut faire le lien avec les situations antérieures. Le concept de proportionnalité est compliqué à assimiler pour les</a:t>
            </a:r>
          </a:p>
          <a:p>
            <a:pPr>
              <a:lnSpc>
                <a:spcPct val="150000"/>
              </a:lnSpc>
            </a:pPr>
            <a:r>
              <a:rPr lang="fr-FR" sz="900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élèves. Ne pas hésiter à représenter la situation, schématiser…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761967-D6EE-4249-A765-AFDDA791C58E}"/>
              </a:ext>
            </a:extLst>
          </p:cNvPr>
          <p:cNvSpPr txBox="1"/>
          <p:nvPr/>
        </p:nvSpPr>
        <p:spPr>
          <a:xfrm>
            <a:off x="171178" y="2426427"/>
            <a:ext cx="175669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38" dirty="0">
                <a:latin typeface="DJB Number 2 Pencil" panose="02000500000000000000" pitchFamily="2" charset="0"/>
              </a:rPr>
              <a:t>Apprentissage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2A2E27-C102-43A4-A6CE-6151DA1EC434}"/>
              </a:ext>
            </a:extLst>
          </p:cNvPr>
          <p:cNvSpPr/>
          <p:nvPr/>
        </p:nvSpPr>
        <p:spPr>
          <a:xfrm>
            <a:off x="159026" y="5195487"/>
            <a:ext cx="6398586" cy="106450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Boite à énigmes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Calcul d’opérations (additions, soustractions, multiplications, divisions) avec autocorrection</a:t>
            </a:r>
          </a:p>
          <a:p>
            <a:pPr>
              <a:lnSpc>
                <a:spcPct val="150000"/>
              </a:lnSpc>
            </a:pPr>
            <a:r>
              <a:rPr lang="fr-FR" sz="975" dirty="0">
                <a:solidFill>
                  <a:schemeClr val="tx1"/>
                </a:solidFill>
                <a:latin typeface="DJB Number 2 Pencil Bold" panose="02000500000000000000" pitchFamily="2" charset="0"/>
              </a:rPr>
              <a:t>Cartes fractions avec réglettes </a:t>
            </a:r>
            <a:r>
              <a:rPr lang="fr-FR" sz="975" dirty="0" err="1">
                <a:solidFill>
                  <a:schemeClr val="tx1"/>
                </a:solidFill>
                <a:latin typeface="DJB Number 2 Pencil Bold" panose="02000500000000000000" pitchFamily="2" charset="0"/>
              </a:rPr>
              <a:t>cuisenaires</a:t>
            </a:r>
            <a:endParaRPr lang="fr-FR" sz="975" dirty="0">
              <a:solidFill>
                <a:schemeClr val="tx1"/>
              </a:solidFill>
              <a:latin typeface="DJB Number 2 Pencil Bold" panose="02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56F868C-7667-4EF6-BE0C-5C0B8E364542}"/>
              </a:ext>
            </a:extLst>
          </p:cNvPr>
          <p:cNvSpPr txBox="1"/>
          <p:nvPr/>
        </p:nvSpPr>
        <p:spPr>
          <a:xfrm>
            <a:off x="234686" y="4939191"/>
            <a:ext cx="2964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DJB Number 2 Pencil" panose="02000500000000000000" pitchFamily="2" charset="0"/>
              </a:rPr>
              <a:t>Activités autonomes possibles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3D0DFA-26D7-40CF-8761-E17C39D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DB34-593D-467F-B5BB-305BACDAF2E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405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1515</Words>
  <Application>Microsoft Office PowerPoint</Application>
  <PresentationFormat>Format A4 (210 x 297 mm)</PresentationFormat>
  <Paragraphs>213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 ESSENCE</vt:lpstr>
      <vt:lpstr>Arial</vt:lpstr>
      <vt:lpstr>Calibri</vt:lpstr>
      <vt:lpstr>Calibri Light</vt:lpstr>
      <vt:lpstr>cinnamon cake</vt:lpstr>
      <vt:lpstr>DJB Number 2 Pencil</vt:lpstr>
      <vt:lpstr>DJB Number 2 Pencil 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stefany .</dc:creator>
  <cp:lastModifiedBy>stefany .</cp:lastModifiedBy>
  <cp:revision>15</cp:revision>
  <dcterms:created xsi:type="dcterms:W3CDTF">2019-11-01T12:42:28Z</dcterms:created>
  <dcterms:modified xsi:type="dcterms:W3CDTF">2020-01-04T20:35:03Z</dcterms:modified>
</cp:coreProperties>
</file>