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8" r:id="rId13"/>
    <p:sldId id="317" r:id="rId14"/>
    <p:sldId id="316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63" d="100"/>
          <a:sy n="63" d="100"/>
        </p:scale>
        <p:origin x="214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DAF4A-85A7-4632-A14E-59E61AE7696E}" type="datetimeFigureOut">
              <a:rPr lang="fr-FR" smtClean="0"/>
              <a:t>10/08/2015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10A6-0468-41B5-943C-2BAEEFEA64C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Les territoires français dans le monde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913288"/>
            <a:ext cx="6254373" cy="40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latin typeface="Cursive standard" pitchFamily="2" charset="0"/>
              </a:rPr>
              <a:t>3. Le découpage administratif de la France</a:t>
            </a:r>
            <a:endParaRPr lang="fr-FR" sz="2000" u="sng" dirty="0">
              <a:solidFill>
                <a:srgbClr val="00B050"/>
              </a:solidFill>
              <a:latin typeface="Cursive standard" pitchFamily="2" charset="0"/>
            </a:endParaRPr>
          </a:p>
          <a:p>
            <a:endParaRPr lang="fr-FR" sz="2000" dirty="0" smtClean="0"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Le territoire de la France en Europe est appelé </a:t>
            </a:r>
            <a:r>
              <a:rPr lang="fr-FR" sz="2000" dirty="0">
                <a:solidFill>
                  <a:srgbClr val="00B050"/>
                </a:solidFill>
                <a:latin typeface="Cursive standard" pitchFamily="2" charset="0"/>
              </a:rPr>
              <a:t>métropole</a:t>
            </a:r>
            <a:r>
              <a:rPr lang="fr-FR" sz="2000" dirty="0">
                <a:latin typeface="Cursive standard" pitchFamily="2" charset="0"/>
              </a:rPr>
              <a:t>; les départements situés loin de France sont appelés </a:t>
            </a:r>
            <a:r>
              <a:rPr lang="fr-FR" sz="2000" dirty="0">
                <a:solidFill>
                  <a:srgbClr val="00B050"/>
                </a:solidFill>
                <a:latin typeface="Cursive standard" pitchFamily="2" charset="0"/>
              </a:rPr>
              <a:t>départements d’outre-mer</a:t>
            </a:r>
            <a:r>
              <a:rPr lang="fr-FR" sz="2000" dirty="0">
                <a:latin typeface="Cursive standard" pitchFamily="2" charset="0"/>
              </a:rPr>
              <a:t>. </a:t>
            </a: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L’espace français est découpé en une série d’espaces </a:t>
            </a:r>
            <a:r>
              <a:rPr lang="fr-FR" sz="2000" dirty="0" smtClean="0">
                <a:latin typeface="Cursive standard" pitchFamily="2" charset="0"/>
              </a:rPr>
              <a:t>emboités: </a:t>
            </a:r>
            <a:r>
              <a:rPr lang="fr-FR" sz="2000" dirty="0">
                <a:solidFill>
                  <a:srgbClr val="00B050"/>
                </a:solidFill>
                <a:latin typeface="Cursive standard" pitchFamily="2" charset="0"/>
              </a:rPr>
              <a:t>la commune, le département, la région</a:t>
            </a:r>
            <a:r>
              <a:rPr lang="fr-FR" sz="2000" dirty="0">
                <a:latin typeface="Cursive standard" pitchFamily="2" charset="0"/>
              </a:rPr>
              <a:t>. </a:t>
            </a: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La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 </a:t>
            </a:r>
            <a:r>
              <a:rPr lang="fr-FR" sz="2000" dirty="0">
                <a:solidFill>
                  <a:srgbClr val="00B050"/>
                </a:solidFill>
                <a:latin typeface="Cursive standard" pitchFamily="2" charset="0"/>
              </a:rPr>
              <a:t>commune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 </a:t>
            </a:r>
            <a:r>
              <a:rPr lang="fr-FR" sz="2000" dirty="0">
                <a:latin typeface="Cursive standard" pitchFamily="2" charset="0"/>
              </a:rPr>
              <a:t>est un petit territoire qui correspond à une ville ou un </a:t>
            </a:r>
            <a:r>
              <a:rPr lang="fr-FR" sz="2000" dirty="0" smtClean="0">
                <a:latin typeface="Cursive standard" pitchFamily="2" charset="0"/>
              </a:rPr>
              <a:t>village. Il y a 36 711 communes. </a:t>
            </a:r>
            <a:endParaRPr lang="fr-FR" sz="2000" dirty="0">
              <a:latin typeface="Cursive standard" pitchFamily="2" charset="0"/>
            </a:endParaRP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Le </a:t>
            </a:r>
            <a:r>
              <a:rPr lang="fr-FR" sz="2000" dirty="0">
                <a:solidFill>
                  <a:srgbClr val="00B050"/>
                </a:solidFill>
                <a:latin typeface="Cursive standard" pitchFamily="2" charset="0"/>
              </a:rPr>
              <a:t>département</a:t>
            </a:r>
            <a:r>
              <a:rPr lang="fr-FR" sz="2000" dirty="0">
                <a:latin typeface="Cursive standard" pitchFamily="2" charset="0"/>
              </a:rPr>
              <a:t> regroupe  plusieurs communes. Il joue un rôle important dans l’aménagement du  </a:t>
            </a:r>
            <a:r>
              <a:rPr lang="fr-FR" sz="2000" dirty="0" smtClean="0">
                <a:latin typeface="Cursive standard" pitchFamily="2" charset="0"/>
              </a:rPr>
              <a:t>territoire. Il y a 96 départements en métropole et 5 en outre-mer. </a:t>
            </a:r>
            <a:endParaRPr lang="fr-FR" sz="2000" dirty="0">
              <a:latin typeface="Cursive standard" pitchFamily="2" charset="0"/>
            </a:endParaRP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La </a:t>
            </a:r>
            <a:r>
              <a:rPr lang="fr-FR" sz="2000" dirty="0">
                <a:solidFill>
                  <a:srgbClr val="00B050"/>
                </a:solidFill>
                <a:latin typeface="Cursive standard" pitchFamily="2" charset="0"/>
              </a:rPr>
              <a:t>région</a:t>
            </a:r>
            <a:r>
              <a:rPr lang="fr-FR" sz="2000" dirty="0">
                <a:latin typeface="Cursive standard" pitchFamily="2" charset="0"/>
              </a:rPr>
              <a:t> regroupe plusieurs départements et s’occupe des transports, des </a:t>
            </a:r>
            <a:r>
              <a:rPr lang="fr-FR" sz="2000" dirty="0" smtClean="0">
                <a:latin typeface="Cursive standard" pitchFamily="2" charset="0"/>
              </a:rPr>
              <a:t>lycées…Il y a 22 régions en métropole et 4 en outre-mer. En 2017, le découpage du territoire en régions doit changer pour diminuer le nombre de régions.</a:t>
            </a:r>
            <a:endParaRPr lang="fr-FR" sz="2000" dirty="0">
              <a:latin typeface="Cursive standard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167" y="6444208"/>
            <a:ext cx="6491666" cy="255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latin typeface="Irregularis" pitchFamily="2" charset="0"/>
              </a:rPr>
              <a:t>Des mots pour comprendre: </a:t>
            </a:r>
          </a:p>
          <a:p>
            <a:r>
              <a:rPr lang="fr-FR" sz="2000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Commune </a:t>
            </a:r>
            <a:r>
              <a:rPr lang="fr-FR" sz="2000" dirty="0">
                <a:latin typeface="Irregularis" panose="02000500000000000000" pitchFamily="2" charset="0"/>
              </a:rPr>
              <a:t>: unité de base du découpage administratif de la France. Elle est dirigée par un maire élu par le conseil municipal, lui-même élu par les habitants.</a:t>
            </a:r>
          </a:p>
          <a:p>
            <a:r>
              <a:rPr lang="fr-FR" sz="2000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Département</a:t>
            </a:r>
            <a:r>
              <a:rPr lang="fr-FR" sz="2000" u="sng" dirty="0">
                <a:solidFill>
                  <a:srgbClr val="FF0066"/>
                </a:solidFill>
                <a:latin typeface="Irregularis" panose="02000500000000000000" pitchFamily="2" charset="0"/>
              </a:rPr>
              <a:t> </a:t>
            </a:r>
            <a:r>
              <a:rPr lang="fr-FR" sz="2000" dirty="0">
                <a:latin typeface="Irregularis" panose="02000500000000000000" pitchFamily="2" charset="0"/>
              </a:rPr>
              <a:t>: territoire administré par un conseil général élu au suffrage universel et dirigé par un préfet qui représente l’Etat.</a:t>
            </a:r>
          </a:p>
          <a:p>
            <a:r>
              <a:rPr lang="fr-FR" sz="2000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Région </a:t>
            </a:r>
            <a:r>
              <a:rPr lang="fr-FR" sz="2000" dirty="0">
                <a:latin typeface="Irregularis" panose="02000500000000000000" pitchFamily="2" charset="0"/>
              </a:rPr>
              <a:t>: collectivité administrée par un conseil régional élu qui aide au développement économique, social et culturel</a:t>
            </a:r>
          </a:p>
        </p:txBody>
      </p:sp>
    </p:spTree>
    <p:extLst>
      <p:ext uri="{BB962C8B-B14F-4D97-AF65-F5344CB8AC3E}">
        <p14:creationId xmlns:p14="http://schemas.microsoft.com/office/powerpoint/2010/main" val="29896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07504"/>
            <a:ext cx="6566109" cy="604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1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38" y="467544"/>
            <a:ext cx="7075894" cy="73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-1"/>
            <a:ext cx="6860704" cy="700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4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r="8662"/>
          <a:stretch/>
        </p:blipFill>
        <p:spPr bwMode="auto">
          <a:xfrm>
            <a:off x="-22097" y="4976"/>
            <a:ext cx="6880097" cy="742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1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Les climats dans le monde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" y="1810414"/>
            <a:ext cx="55969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260648" y="4930962"/>
            <a:ext cx="6318112" cy="3385454"/>
            <a:chOff x="10953" y="21039"/>
            <a:chExt cx="6738367" cy="344753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" y="21039"/>
              <a:ext cx="6738367" cy="344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73216" y="30598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7202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u="sng" dirty="0" smtClean="0">
                <a:solidFill>
                  <a:srgbClr val="00B050"/>
                </a:solidFill>
                <a:latin typeface="Cursive standard" pitchFamily="2" charset="0"/>
              </a:rPr>
              <a:t>4. Les climats dans le monde </a:t>
            </a:r>
          </a:p>
          <a:p>
            <a:endParaRPr lang="fr-FR" sz="1600" dirty="0" smtClean="0">
              <a:latin typeface="Cursive standard" pitchFamily="2" charset="0"/>
            </a:endParaRPr>
          </a:p>
          <a:p>
            <a:r>
              <a:rPr lang="fr-FR" b="1" u="sng" dirty="0" smtClean="0">
                <a:solidFill>
                  <a:srgbClr val="00B050"/>
                </a:solidFill>
                <a:latin typeface="Cursive standard" pitchFamily="2" charset="0"/>
              </a:rPr>
              <a:t>a. Les grandes zones climatiques</a:t>
            </a:r>
          </a:p>
          <a:p>
            <a:endParaRPr lang="fr-FR" u="sng" dirty="0" smtClean="0">
              <a:solidFill>
                <a:srgbClr val="00B050"/>
              </a:solidFill>
              <a:latin typeface="Cursive standard" pitchFamily="2" charset="0"/>
            </a:endParaRPr>
          </a:p>
          <a:p>
            <a:pPr marL="285750" indent="-285750">
              <a:buClr>
                <a:srgbClr val="00B050"/>
              </a:buClr>
              <a:buFont typeface="Pointers" panose="04020500000000000000" pitchFamily="82" charset="0"/>
              <a:buChar char="l"/>
            </a:pPr>
            <a:r>
              <a:rPr lang="fr-FR" dirty="0" smtClean="0">
                <a:latin typeface="Cursive standard" pitchFamily="2" charset="0"/>
              </a:rPr>
              <a:t>Il y a trois zones de climats qui dépendent de la latitude: </a:t>
            </a:r>
          </a:p>
          <a:p>
            <a:pPr marL="285750" indent="-285750">
              <a:buClr>
                <a:srgbClr val="00B050"/>
              </a:buClr>
              <a:buFont typeface="Pointers" panose="04020500000000000000" pitchFamily="82" charset="0"/>
              <a:buChar char="l"/>
            </a:pPr>
            <a:r>
              <a:rPr lang="fr-FR" dirty="0" smtClean="0">
                <a:latin typeface="Cursive standard" pitchFamily="2" charset="0"/>
              </a:rPr>
              <a:t>Près de l’équateur, il fait toujours chaud </a:t>
            </a:r>
            <a:r>
              <a:rPr lang="fr-FR" dirty="0" smtClean="0">
                <a:latin typeface="Cursive standard" pitchFamily="2" charset="0"/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00B050"/>
                </a:solidFill>
                <a:latin typeface="Cursive standard" pitchFamily="2" charset="0"/>
                <a:sym typeface="Wingdings" panose="05000000000000000000" pitchFamily="2" charset="2"/>
              </a:rPr>
              <a:t>zone chaude.</a:t>
            </a:r>
          </a:p>
          <a:p>
            <a:pPr marL="285750" indent="-285750">
              <a:buClr>
                <a:srgbClr val="00B050"/>
              </a:buClr>
              <a:buFont typeface="Pointers" panose="04020500000000000000" pitchFamily="82" charset="0"/>
              <a:buChar char="l"/>
            </a:pPr>
            <a:r>
              <a:rPr lang="fr-FR" dirty="0" smtClean="0">
                <a:latin typeface="Cursive standard" pitchFamily="2" charset="0"/>
                <a:sym typeface="Wingdings" panose="05000000000000000000" pitchFamily="2" charset="2"/>
              </a:rPr>
              <a:t>Aux deux pôles, il fait toujours froid </a:t>
            </a:r>
            <a:r>
              <a:rPr lang="fr-FR" b="1" dirty="0" smtClean="0">
                <a:solidFill>
                  <a:srgbClr val="00B050"/>
                </a:solidFill>
                <a:latin typeface="Cursive standard" pitchFamily="2" charset="0"/>
                <a:sym typeface="Wingdings" panose="05000000000000000000" pitchFamily="2" charset="2"/>
              </a:rPr>
              <a:t>zone  froide</a:t>
            </a:r>
          </a:p>
          <a:p>
            <a:pPr marL="285750" indent="-285750">
              <a:buClr>
                <a:srgbClr val="00B050"/>
              </a:buClr>
              <a:buFont typeface="Pointers" panose="04020500000000000000" pitchFamily="82" charset="0"/>
              <a:buChar char="l"/>
            </a:pPr>
            <a:r>
              <a:rPr lang="fr-FR" dirty="0" smtClean="0">
                <a:latin typeface="Cursive standard" pitchFamily="2" charset="0"/>
                <a:sym typeface="Wingdings" panose="05000000000000000000" pitchFamily="2" charset="2"/>
              </a:rPr>
              <a:t>Entre les deux, alternance entre saison froide et saison chaude </a:t>
            </a:r>
            <a:r>
              <a:rPr lang="fr-FR" b="1" dirty="0" smtClean="0">
                <a:solidFill>
                  <a:srgbClr val="00B050"/>
                </a:solidFill>
                <a:latin typeface="Cursive standard" pitchFamily="2" charset="0"/>
                <a:sym typeface="Wingdings" panose="05000000000000000000" pitchFamily="2" charset="2"/>
              </a:rPr>
              <a:t>zone tempérée</a:t>
            </a:r>
            <a:endParaRPr lang="fr-FR" b="1" dirty="0" smtClean="0">
              <a:solidFill>
                <a:srgbClr val="00B050"/>
              </a:solidFill>
              <a:latin typeface="Cursive standard" pitchFamily="2" charset="0"/>
            </a:endParaRPr>
          </a:p>
          <a:p>
            <a:pPr marL="342900" indent="-342900">
              <a:buAutoNum type="arabicPeriod"/>
            </a:pPr>
            <a:endParaRPr lang="fr-FR" u="sng" dirty="0" smtClean="0">
              <a:solidFill>
                <a:srgbClr val="00B050"/>
              </a:solidFill>
              <a:latin typeface="Cursive standard" pitchFamily="2" charset="0"/>
            </a:endParaRPr>
          </a:p>
          <a:p>
            <a:r>
              <a:rPr lang="fr-FR" b="1" u="sng" dirty="0" smtClean="0">
                <a:solidFill>
                  <a:srgbClr val="00B050"/>
                </a:solidFill>
                <a:latin typeface="Cursive standard" pitchFamily="2" charset="0"/>
              </a:rPr>
              <a:t>b. La diversité des climats dans le monde</a:t>
            </a:r>
          </a:p>
          <a:p>
            <a:endParaRPr lang="fr-FR" b="1" u="sng" dirty="0" smtClean="0">
              <a:solidFill>
                <a:srgbClr val="00B050"/>
              </a:solidFill>
              <a:latin typeface="Cursive standard" pitchFamily="2" charset="0"/>
            </a:endParaRPr>
          </a:p>
          <a:p>
            <a:pPr marL="285750" indent="-285750">
              <a:buFont typeface="Webdings" panose="05030102010509060703" pitchFamily="18" charset="2"/>
              <a:buChar char=""/>
            </a:pPr>
            <a:r>
              <a:rPr lang="fr-FR" sz="2000" b="1" u="sng" dirty="0" smtClean="0">
                <a:solidFill>
                  <a:srgbClr val="0070C0"/>
                </a:solidFill>
                <a:latin typeface="Cursive standard" pitchFamily="2" charset="0"/>
              </a:rPr>
              <a:t>En zone froide:</a:t>
            </a:r>
          </a:p>
          <a:p>
            <a:pPr marL="285750" indent="-285750">
              <a:buFontTx/>
              <a:buChar char="-"/>
            </a:pPr>
            <a:r>
              <a:rPr lang="fr-FR" b="1" u="sng" dirty="0" smtClean="0">
                <a:latin typeface="Cursive standard" pitchFamily="2" charset="0"/>
              </a:rPr>
              <a:t>Climat polaire</a:t>
            </a:r>
            <a:r>
              <a:rPr lang="fr-FR" dirty="0" smtClean="0">
                <a:latin typeface="Cursive standard" pitchFamily="2" charset="0"/>
              </a:rPr>
              <a:t>: peu de précipitations et températures basses toute l’année.</a:t>
            </a:r>
          </a:p>
          <a:p>
            <a:pPr marL="285750" indent="-285750">
              <a:buFontTx/>
              <a:buChar char="-"/>
            </a:pPr>
            <a:r>
              <a:rPr lang="fr-FR" b="1" u="sng" dirty="0" smtClean="0">
                <a:latin typeface="Cursive standard" pitchFamily="2" charset="0"/>
              </a:rPr>
              <a:t>Climat montagnard</a:t>
            </a:r>
            <a:r>
              <a:rPr lang="fr-FR" dirty="0" smtClean="0">
                <a:latin typeface="Cursive standard" pitchFamily="2" charset="0"/>
              </a:rPr>
              <a:t>: été frais et hiver froid avec transformation de la pluie en neige.</a:t>
            </a:r>
          </a:p>
          <a:p>
            <a:pPr marL="285750" indent="-285750">
              <a:buClr>
                <a:srgbClr val="00B050"/>
              </a:buClr>
              <a:buFont typeface="Webdings" panose="05030102010509060703" pitchFamily="18" charset="2"/>
              <a:buChar char="ü"/>
            </a:pPr>
            <a:r>
              <a:rPr lang="fr-FR" sz="2000" b="1" u="sng" dirty="0" smtClean="0">
                <a:solidFill>
                  <a:srgbClr val="00B050"/>
                </a:solidFill>
                <a:latin typeface="Cursive standard" pitchFamily="2" charset="0"/>
              </a:rPr>
              <a:t>En zone tempérée:</a:t>
            </a:r>
          </a:p>
          <a:p>
            <a:pPr marL="285750" indent="-285750">
              <a:buClr>
                <a:srgbClr val="00B050"/>
              </a:buClr>
              <a:buFontTx/>
              <a:buChar char="-"/>
            </a:pPr>
            <a:r>
              <a:rPr lang="fr-FR" b="1" u="sng" dirty="0" smtClean="0">
                <a:latin typeface="Cursive standard" pitchFamily="2" charset="0"/>
              </a:rPr>
              <a:t>Climat océanique</a:t>
            </a:r>
            <a:r>
              <a:rPr lang="fr-FR" dirty="0" smtClean="0">
                <a:latin typeface="Cursive standard" pitchFamily="2" charset="0"/>
              </a:rPr>
              <a:t>: températures douces et précipitations toute l’année.</a:t>
            </a:r>
          </a:p>
          <a:p>
            <a:pPr marL="285750" indent="-285750">
              <a:buClr>
                <a:srgbClr val="00B050"/>
              </a:buClr>
              <a:buFontTx/>
              <a:buChar char="-"/>
            </a:pPr>
            <a:r>
              <a:rPr lang="fr-FR" b="1" u="sng" dirty="0" smtClean="0">
                <a:latin typeface="Cursive standard" pitchFamily="2" charset="0"/>
              </a:rPr>
              <a:t>Climat continental</a:t>
            </a:r>
            <a:r>
              <a:rPr lang="fr-FR" dirty="0" smtClean="0">
                <a:latin typeface="Cursive standard" pitchFamily="2" charset="0"/>
              </a:rPr>
              <a:t>: précipitations moyennes, hiver froid et été chaud.</a:t>
            </a:r>
          </a:p>
          <a:p>
            <a:pPr marL="285750" indent="-285750">
              <a:buClr>
                <a:srgbClr val="00B050"/>
              </a:buClr>
              <a:buFontTx/>
              <a:buChar char="-"/>
            </a:pPr>
            <a:r>
              <a:rPr lang="fr-FR" b="1" u="sng" dirty="0" smtClean="0">
                <a:latin typeface="Cursive standard" pitchFamily="2" charset="0"/>
              </a:rPr>
              <a:t>Climat méditerranéen</a:t>
            </a:r>
            <a:r>
              <a:rPr lang="fr-FR" dirty="0" smtClean="0">
                <a:latin typeface="Cursive standard" pitchFamily="2" charset="0"/>
              </a:rPr>
              <a:t>: été chaud et sec, hiver doux et humide</a:t>
            </a:r>
          </a:p>
          <a:p>
            <a:pPr marL="285750" indent="-285750">
              <a:buClr>
                <a:srgbClr val="00B050"/>
              </a:buClr>
              <a:buFont typeface="Webdings" panose="05030102010509060703" pitchFamily="18" charset="2"/>
              <a:buChar char="ü"/>
            </a:pPr>
            <a:r>
              <a:rPr lang="fr-FR" sz="2000" b="1" u="sng" dirty="0" smtClean="0">
                <a:solidFill>
                  <a:srgbClr val="FF0066"/>
                </a:solidFill>
                <a:latin typeface="Cursive standard" pitchFamily="2" charset="0"/>
              </a:rPr>
              <a:t>En zone chaude:</a:t>
            </a:r>
          </a:p>
          <a:p>
            <a:pPr marL="285750" indent="-285750">
              <a:buFontTx/>
              <a:buChar char="-"/>
            </a:pPr>
            <a:r>
              <a:rPr lang="fr-FR" b="1" u="sng" dirty="0" smtClean="0">
                <a:latin typeface="Cursive standard" pitchFamily="2" charset="0"/>
              </a:rPr>
              <a:t>Climat équatorial: </a:t>
            </a:r>
            <a:r>
              <a:rPr lang="fr-FR" dirty="0" smtClean="0">
                <a:latin typeface="Cursive standard" pitchFamily="2" charset="0"/>
              </a:rPr>
              <a:t>chaud et humide toute l’année.</a:t>
            </a:r>
          </a:p>
          <a:p>
            <a:pPr marL="285750" indent="-285750">
              <a:buFontTx/>
              <a:buChar char="-"/>
            </a:pPr>
            <a:r>
              <a:rPr lang="fr-FR" b="1" u="sng" dirty="0" smtClean="0">
                <a:latin typeface="Cursive standard" pitchFamily="2" charset="0"/>
              </a:rPr>
              <a:t>Climat tropical: </a:t>
            </a:r>
            <a:r>
              <a:rPr lang="fr-FR" dirty="0" smtClean="0">
                <a:latin typeface="Cursive standard" pitchFamily="2" charset="0"/>
              </a:rPr>
              <a:t>chaud toute l’année, avec deux saisons (la saison des pluies et la saison sèche)</a:t>
            </a:r>
          </a:p>
          <a:p>
            <a:pPr marL="285750" indent="-285750">
              <a:buFontTx/>
              <a:buChar char="-"/>
            </a:pPr>
            <a:r>
              <a:rPr lang="fr-FR" b="1" u="sng" dirty="0" smtClean="0">
                <a:latin typeface="Cursive standard" pitchFamily="2" charset="0"/>
              </a:rPr>
              <a:t>Climat désertique: </a:t>
            </a:r>
            <a:r>
              <a:rPr lang="fr-FR" dirty="0" smtClean="0">
                <a:latin typeface="Cursive standard" pitchFamily="2" charset="0"/>
              </a:rPr>
              <a:t>précipitations rares et températures élevées en été.</a:t>
            </a:r>
          </a:p>
          <a:p>
            <a:endParaRPr lang="fr-FR" sz="1600" dirty="0">
              <a:latin typeface="Cursive standard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0188" y="7524328"/>
            <a:ext cx="6677624" cy="14773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rgbClr val="00B050"/>
                </a:solidFill>
                <a:latin typeface="Irregularis" pitchFamily="2" charset="0"/>
              </a:rPr>
              <a:t>Des mots pour comprendre: </a:t>
            </a:r>
          </a:p>
          <a:p>
            <a:r>
              <a:rPr lang="fr-FR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climat</a:t>
            </a:r>
            <a:r>
              <a:rPr lang="fr-FR" dirty="0">
                <a:latin typeface="Irregularis" panose="02000500000000000000" pitchFamily="2" charset="0"/>
              </a:rPr>
              <a:t>: type de temps qu’il fait sur un même lieu pendant plusieurs années.</a:t>
            </a:r>
          </a:p>
          <a:p>
            <a:r>
              <a:rPr lang="fr-FR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Climat de transition</a:t>
            </a:r>
            <a:r>
              <a:rPr lang="fr-FR" dirty="0">
                <a:latin typeface="Irregularis" panose="02000500000000000000" pitchFamily="2" charset="0"/>
              </a:rPr>
              <a:t>: climat intermédiaire entre deux climats très différents.</a:t>
            </a:r>
          </a:p>
          <a:p>
            <a:r>
              <a:rPr lang="fr-FR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Précipitations</a:t>
            </a:r>
            <a:r>
              <a:rPr lang="fr-FR" dirty="0">
                <a:latin typeface="Irregularis" panose="02000500000000000000" pitchFamily="2" charset="0"/>
              </a:rPr>
              <a:t>: chute d’eau provenant de l’atmosphère (pluie, neige, grêle)</a:t>
            </a:r>
          </a:p>
          <a:p>
            <a:r>
              <a:rPr lang="fr-FR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Taux d’humidité: </a:t>
            </a:r>
            <a:r>
              <a:rPr lang="fr-FR" dirty="0">
                <a:latin typeface="Irregularis" panose="02000500000000000000" pitchFamily="2" charset="0"/>
              </a:rPr>
              <a:t>proportion de vapeur d’eau dans l’air.</a:t>
            </a:r>
          </a:p>
        </p:txBody>
      </p:sp>
    </p:spTree>
    <p:extLst>
      <p:ext uri="{BB962C8B-B14F-4D97-AF65-F5344CB8AC3E}">
        <p14:creationId xmlns:p14="http://schemas.microsoft.com/office/powerpoint/2010/main" val="250415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0" y="107504"/>
            <a:ext cx="55969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3" y="3097726"/>
            <a:ext cx="55969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3" y="6012160"/>
            <a:ext cx="55969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7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0" y="107504"/>
            <a:ext cx="55969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3" y="3097726"/>
            <a:ext cx="55969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3" y="6012160"/>
            <a:ext cx="55969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0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04664" y="21039"/>
            <a:ext cx="5650295" cy="2894777"/>
            <a:chOff x="10953" y="21039"/>
            <a:chExt cx="6738367" cy="344753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" y="21039"/>
              <a:ext cx="6738367" cy="344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373216" y="30598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04663" y="3119808"/>
            <a:ext cx="5650295" cy="2894777"/>
            <a:chOff x="10953" y="21039"/>
            <a:chExt cx="6738367" cy="344753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" y="21039"/>
              <a:ext cx="6738367" cy="344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373216" y="30598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04662" y="6218576"/>
            <a:ext cx="5650295" cy="2894777"/>
            <a:chOff x="10953" y="21039"/>
            <a:chExt cx="6738367" cy="344753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" y="21039"/>
              <a:ext cx="6738367" cy="344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73216" y="30598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636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fr-FR" sz="2000" u="sng" dirty="0" smtClean="0">
                <a:solidFill>
                  <a:srgbClr val="00B050"/>
                </a:solidFill>
                <a:latin typeface="Cursive standard" pitchFamily="2" charset="0"/>
              </a:rPr>
              <a:t>Les territoires français dans le monde</a:t>
            </a:r>
          </a:p>
          <a:p>
            <a:endParaRPr lang="fr-FR" sz="2000" u="sng" dirty="0">
              <a:solidFill>
                <a:srgbClr val="00B050"/>
              </a:solidFill>
              <a:latin typeface="Cursive standard" pitchFamily="2" charset="0"/>
            </a:endParaRPr>
          </a:p>
          <a:p>
            <a:r>
              <a:rPr lang="fr-FR" sz="2000" dirty="0" smtClean="0">
                <a:latin typeface="Cursive standard" pitchFamily="2" charset="0"/>
              </a:rPr>
              <a:t>La France est composée de l</a:t>
            </a:r>
            <a:r>
              <a:rPr lang="fr-FR" sz="2000" dirty="0" smtClean="0">
                <a:solidFill>
                  <a:srgbClr val="00B050"/>
                </a:solidFill>
                <a:latin typeface="Cursive standard" pitchFamily="2" charset="0"/>
              </a:rPr>
              <a:t>’hexagone</a:t>
            </a:r>
            <a:r>
              <a:rPr lang="fr-FR" sz="2000" dirty="0" smtClean="0">
                <a:latin typeface="Cursive standard" pitchFamily="2" charset="0"/>
              </a:rPr>
              <a:t> et des </a:t>
            </a:r>
            <a:r>
              <a:rPr lang="fr-FR" sz="2000" dirty="0" smtClean="0">
                <a:solidFill>
                  <a:srgbClr val="00B050"/>
                </a:solidFill>
                <a:latin typeface="Cursive standard" pitchFamily="2" charset="0"/>
              </a:rPr>
              <a:t>territoires d’outre-mer</a:t>
            </a:r>
            <a:r>
              <a:rPr lang="fr-FR" sz="2000" dirty="0" smtClean="0">
                <a:latin typeface="Cursive standard" pitchFamily="2" charset="0"/>
              </a:rPr>
              <a:t>. </a:t>
            </a:r>
          </a:p>
          <a:p>
            <a:r>
              <a:rPr lang="fr-FR" sz="2000" dirty="0" smtClean="0">
                <a:latin typeface="Cursive standard" pitchFamily="2" charset="0"/>
              </a:rPr>
              <a:t>Ceux-ci sont situés dans </a:t>
            </a:r>
            <a:r>
              <a:rPr lang="fr-FR" sz="2000" u="sng" dirty="0" smtClean="0">
                <a:latin typeface="Cursive standard" pitchFamily="2" charset="0"/>
              </a:rPr>
              <a:t>quatre océans </a:t>
            </a:r>
            <a:r>
              <a:rPr lang="fr-FR" sz="2000" dirty="0" smtClean="0">
                <a:latin typeface="Cursive standard" pitchFamily="2" charset="0"/>
              </a:rPr>
              <a:t>et sont essentiellement </a:t>
            </a:r>
            <a:r>
              <a:rPr lang="fr-FR" sz="2000" u="sng" dirty="0" smtClean="0">
                <a:latin typeface="Cursive standard" pitchFamily="2" charset="0"/>
              </a:rPr>
              <a:t>des îles (</a:t>
            </a:r>
            <a:r>
              <a:rPr lang="fr-FR" sz="2000" dirty="0" smtClean="0">
                <a:solidFill>
                  <a:srgbClr val="00B050"/>
                </a:solidFill>
                <a:latin typeface="Cursive standard" pitchFamily="2" charset="0"/>
              </a:rPr>
              <a:t>Martinique</a:t>
            </a:r>
            <a:r>
              <a:rPr lang="fr-FR" sz="2000" dirty="0">
                <a:solidFill>
                  <a:srgbClr val="00B050"/>
                </a:solidFill>
                <a:latin typeface="Cursive standard" pitchFamily="2" charset="0"/>
              </a:rPr>
              <a:t>, Guadeloupe, la Réunion, Mayotte, Nouvelle-Calédonie, Polynésie </a:t>
            </a:r>
            <a:r>
              <a:rPr lang="fr-FR" sz="2000" dirty="0" smtClean="0">
                <a:solidFill>
                  <a:srgbClr val="00B050"/>
                </a:solidFill>
                <a:latin typeface="Cursive standard" pitchFamily="2" charset="0"/>
              </a:rPr>
              <a:t>française)</a:t>
            </a:r>
            <a:r>
              <a:rPr lang="fr-FR" sz="2000" dirty="0" smtClean="0">
                <a:latin typeface="Cursive standard" pitchFamily="2" charset="0"/>
              </a:rPr>
              <a:t>. </a:t>
            </a:r>
          </a:p>
          <a:p>
            <a:endParaRPr lang="fr-FR" sz="2000" dirty="0" smtClean="0">
              <a:latin typeface="Cursive standard" pitchFamily="2" charset="0"/>
            </a:endParaRPr>
          </a:p>
          <a:p>
            <a:r>
              <a:rPr lang="fr-FR" sz="2000" dirty="0" smtClean="0">
                <a:latin typeface="Cursive standard" pitchFamily="2" charset="0"/>
              </a:rPr>
              <a:t>Ces territoires proviennent en grande partie de </a:t>
            </a:r>
            <a:r>
              <a:rPr lang="fr-FR" sz="2000" dirty="0" smtClean="0">
                <a:solidFill>
                  <a:srgbClr val="00B050"/>
                </a:solidFill>
                <a:latin typeface="Cursive standard" pitchFamily="2" charset="0"/>
              </a:rPr>
              <a:t>l’ancien empire colonial français</a:t>
            </a:r>
            <a:r>
              <a:rPr lang="fr-FR" sz="2000" dirty="0" smtClean="0">
                <a:latin typeface="Cursive standard" pitchFamily="2" charset="0"/>
              </a:rPr>
              <a:t>. On les appelle </a:t>
            </a:r>
            <a:r>
              <a:rPr lang="fr-FR" sz="2000" u="sng" dirty="0" smtClean="0">
                <a:solidFill>
                  <a:srgbClr val="00B050"/>
                </a:solidFill>
              </a:rPr>
              <a:t>DROM</a:t>
            </a:r>
            <a:r>
              <a:rPr lang="fr-FR" sz="2000" dirty="0" smtClean="0">
                <a:latin typeface="Cursive standard" pitchFamily="2" charset="0"/>
              </a:rPr>
              <a:t> ou </a:t>
            </a:r>
            <a:r>
              <a:rPr lang="fr-FR" sz="2000" u="sng" dirty="0" smtClean="0">
                <a:solidFill>
                  <a:srgbClr val="00B050"/>
                </a:solidFill>
              </a:rPr>
              <a:t>COM</a:t>
            </a:r>
            <a:r>
              <a:rPr lang="fr-FR" sz="2000" dirty="0" smtClean="0">
                <a:latin typeface="Cursive standard" pitchFamily="2" charset="0"/>
              </a:rPr>
              <a:t>, selon les liens qui les unissent à la métropole. </a:t>
            </a: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 smtClean="0">
                <a:latin typeface="Cursive standard" pitchFamily="2" charset="0"/>
              </a:rPr>
              <a:t>Ils sont bien </a:t>
            </a:r>
            <a:r>
              <a:rPr lang="fr-FR" sz="2000" u="sng" dirty="0" smtClean="0">
                <a:latin typeface="Cursive standard" pitchFamily="2" charset="0"/>
              </a:rPr>
              <a:t>intégrés dans la République française </a:t>
            </a:r>
            <a:r>
              <a:rPr lang="fr-FR" sz="2000" dirty="0" smtClean="0">
                <a:latin typeface="Cursive standard" pitchFamily="2" charset="0"/>
              </a:rPr>
              <a:t>mais ils </a:t>
            </a:r>
            <a:r>
              <a:rPr lang="fr-FR" sz="2000" dirty="0" smtClean="0">
                <a:solidFill>
                  <a:srgbClr val="00B050"/>
                </a:solidFill>
                <a:latin typeface="Cursive standard" pitchFamily="2" charset="0"/>
              </a:rPr>
              <a:t>conservent leurs particularités culturelles propres</a:t>
            </a:r>
            <a:r>
              <a:rPr lang="fr-FR" sz="2000" dirty="0" smtClean="0">
                <a:latin typeface="Cursive standard" pitchFamily="2" charset="0"/>
              </a:rPr>
              <a:t>.</a:t>
            </a:r>
          </a:p>
          <a:p>
            <a:r>
              <a:rPr lang="fr-FR" sz="2000" dirty="0" smtClean="0">
                <a:latin typeface="Cursive standard" pitchFamily="2" charset="0"/>
              </a:rPr>
              <a:t>L’exploitation des immenses espaces maritimes, le tourisme et l’agriculture sont les principales ressources de l’outre-mer.</a:t>
            </a: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La diversité culturelle de chaque territoire enrichit la France dans son ensemble. La langue française est présente sur les 5 continents et utilisée par 190 millions de personnes mais dans les territoires d’outre-mer, on parle aussi le </a:t>
            </a:r>
            <a:r>
              <a:rPr lang="fr-FR" sz="2000" b="1" dirty="0">
                <a:solidFill>
                  <a:srgbClr val="00B050"/>
                </a:solidFill>
                <a:latin typeface="Cursive standard" pitchFamily="2" charset="0"/>
              </a:rPr>
              <a:t>créole</a:t>
            </a:r>
            <a:r>
              <a:rPr lang="fr-FR" sz="2000" dirty="0">
                <a:latin typeface="Cursive standard" pitchFamily="2" charset="0"/>
              </a:rPr>
              <a:t>.</a:t>
            </a:r>
          </a:p>
          <a:p>
            <a:endParaRPr lang="fr-FR" sz="2000" dirty="0">
              <a:latin typeface="Cursive standard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167" y="7236296"/>
            <a:ext cx="6491666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latin typeface="Irregularis" pitchFamily="2" charset="0"/>
              </a:rPr>
              <a:t>Des mots pour comprendre: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u="sng" dirty="0" smtClean="0">
                <a:solidFill>
                  <a:srgbClr val="00B050"/>
                </a:solidFill>
                <a:latin typeface="Irregularis" pitchFamily="2" charset="0"/>
              </a:rPr>
              <a:t>Métropole: </a:t>
            </a:r>
            <a:r>
              <a:rPr lang="fr-FR" sz="2000" dirty="0" smtClean="0">
                <a:latin typeface="Irregularis" pitchFamily="2" charset="0"/>
              </a:rPr>
              <a:t>territoire principal d’un pays, par rapport aux territoires extérieurs qui dépendent de lui.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u="sng" dirty="0" smtClean="0">
                <a:solidFill>
                  <a:srgbClr val="00B050"/>
                </a:solidFill>
                <a:latin typeface="Irregularis" pitchFamily="2" charset="0"/>
              </a:rPr>
              <a:t>Outre-mer:</a:t>
            </a:r>
            <a:r>
              <a:rPr lang="fr-FR" sz="2000" dirty="0" smtClean="0">
                <a:solidFill>
                  <a:srgbClr val="00B050"/>
                </a:solidFill>
                <a:latin typeface="Irregularis" pitchFamily="2" charset="0"/>
              </a:rPr>
              <a:t> </a:t>
            </a:r>
            <a:r>
              <a:rPr lang="fr-FR" sz="2000" dirty="0" smtClean="0">
                <a:latin typeface="Irregularis" pitchFamily="2" charset="0"/>
              </a:rPr>
              <a:t>territoires d’un pays situés au-delà d’une mer ou d’un océan.</a:t>
            </a:r>
          </a:p>
        </p:txBody>
      </p:sp>
    </p:spTree>
    <p:extLst>
      <p:ext uri="{BB962C8B-B14F-4D97-AF65-F5344CB8AC3E}">
        <p14:creationId xmlns:p14="http://schemas.microsoft.com/office/powerpoint/2010/main" val="389632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04664" y="21039"/>
            <a:ext cx="5650295" cy="2894777"/>
            <a:chOff x="10953" y="21039"/>
            <a:chExt cx="6738367" cy="344753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" y="21039"/>
              <a:ext cx="6738367" cy="344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373216" y="30598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04663" y="3119808"/>
            <a:ext cx="5650295" cy="2894777"/>
            <a:chOff x="10953" y="21039"/>
            <a:chExt cx="6738367" cy="344753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" y="21039"/>
              <a:ext cx="6738367" cy="344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373216" y="30598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04662" y="6218576"/>
            <a:ext cx="5650295" cy="2894777"/>
            <a:chOff x="10953" y="21039"/>
            <a:chExt cx="6738367" cy="344753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" y="21039"/>
              <a:ext cx="6738367" cy="344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73216" y="305983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09316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Le climat en France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2024157"/>
            <a:ext cx="5133950" cy="63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7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latin typeface="Cursive standard" pitchFamily="2" charset="0"/>
              </a:rPr>
              <a:t>5. Le climat en France</a:t>
            </a:r>
            <a:endParaRPr lang="fr-FR" sz="2000" u="sng" dirty="0" smtClean="0">
              <a:solidFill>
                <a:srgbClr val="00B050"/>
              </a:solidFill>
              <a:latin typeface="Cursive standard" pitchFamily="2" charset="0"/>
            </a:endParaRPr>
          </a:p>
          <a:p>
            <a:endParaRPr lang="fr-FR" sz="2000" dirty="0" smtClean="0">
              <a:latin typeface="Cursive standard" pitchFamily="2" charset="0"/>
            </a:endParaRPr>
          </a:p>
          <a:p>
            <a:r>
              <a:rPr lang="fr-FR" sz="2400" dirty="0">
                <a:latin typeface="Cursive standard" pitchFamily="2" charset="0"/>
              </a:rPr>
              <a:t>Dans tout l’</a:t>
            </a:r>
            <a:r>
              <a:rPr lang="fr-FR" sz="2400" b="1" dirty="0">
                <a:solidFill>
                  <a:srgbClr val="00B050"/>
                </a:solidFill>
                <a:latin typeface="Cursive standard" pitchFamily="2" charset="0"/>
              </a:rPr>
              <a:t>Ouest</a:t>
            </a:r>
            <a:r>
              <a:rPr lang="fr-FR" sz="2400" dirty="0">
                <a:latin typeface="Cursive standard" pitchFamily="2" charset="0"/>
              </a:rPr>
              <a:t> du pays, le </a:t>
            </a:r>
            <a:r>
              <a:rPr lang="fr-FR" sz="2400" b="1" dirty="0">
                <a:solidFill>
                  <a:srgbClr val="00B050"/>
                </a:solidFill>
                <a:latin typeface="Cursive standard" pitchFamily="2" charset="0"/>
              </a:rPr>
              <a:t>climat océanique </a:t>
            </a:r>
            <a:r>
              <a:rPr lang="fr-FR" sz="2400" dirty="0">
                <a:latin typeface="Cursive standard" pitchFamily="2" charset="0"/>
              </a:rPr>
              <a:t>domine. </a:t>
            </a:r>
            <a:endParaRPr lang="fr-FR" sz="2400" dirty="0" smtClean="0">
              <a:latin typeface="Cursive standard" pitchFamily="2" charset="0"/>
            </a:endParaRP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Le </a:t>
            </a:r>
            <a:r>
              <a:rPr lang="fr-FR" sz="2400" b="1" dirty="0">
                <a:solidFill>
                  <a:srgbClr val="00B050"/>
                </a:solidFill>
                <a:latin typeface="Cursive standard" pitchFamily="2" charset="0"/>
              </a:rPr>
              <a:t>climat continental </a:t>
            </a:r>
            <a:r>
              <a:rPr lang="fr-FR" sz="2400" dirty="0">
                <a:latin typeface="Cursive standard" pitchFamily="2" charset="0"/>
              </a:rPr>
              <a:t>s’impose </a:t>
            </a:r>
            <a:r>
              <a:rPr lang="fr-FR" sz="2400" b="1" dirty="0">
                <a:solidFill>
                  <a:srgbClr val="00B050"/>
                </a:solidFill>
                <a:latin typeface="Cursive standard" pitchFamily="2" charset="0"/>
              </a:rPr>
              <a:t>à l’Est</a:t>
            </a:r>
            <a:r>
              <a:rPr lang="fr-FR" sz="2400" dirty="0">
                <a:latin typeface="Cursive standard" pitchFamily="2" charset="0"/>
              </a:rPr>
              <a:t>, entre ces deux zones, on observe un </a:t>
            </a:r>
            <a:r>
              <a:rPr lang="fr-FR" sz="2400" b="1" dirty="0">
                <a:solidFill>
                  <a:srgbClr val="00B050"/>
                </a:solidFill>
                <a:latin typeface="Cursive standard" pitchFamily="2" charset="0"/>
              </a:rPr>
              <a:t>climat de transition</a:t>
            </a:r>
            <a:r>
              <a:rPr lang="fr-FR" sz="2400" dirty="0">
                <a:latin typeface="Cursive standard" pitchFamily="2" charset="0"/>
              </a:rPr>
              <a:t>. </a:t>
            </a:r>
            <a:endParaRPr lang="fr-FR" sz="2400" dirty="0" smtClean="0">
              <a:latin typeface="Cursive standard" pitchFamily="2" charset="0"/>
            </a:endParaRP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Sur </a:t>
            </a:r>
            <a:r>
              <a:rPr lang="fr-FR" sz="2400" u="sng" dirty="0">
                <a:latin typeface="Cursive standard" pitchFamily="2" charset="0"/>
              </a:rPr>
              <a:t>les plus hauts reliefs</a:t>
            </a:r>
            <a:r>
              <a:rPr lang="fr-FR" sz="2400" dirty="0">
                <a:latin typeface="Cursive standard" pitchFamily="2" charset="0"/>
              </a:rPr>
              <a:t>, on trouve </a:t>
            </a:r>
            <a:r>
              <a:rPr lang="fr-FR" sz="2400" u="sng" dirty="0">
                <a:latin typeface="Cursive standard" pitchFamily="2" charset="0"/>
              </a:rPr>
              <a:t>un climat de type montagnard</a:t>
            </a:r>
            <a:r>
              <a:rPr lang="fr-FR" sz="2400" dirty="0">
                <a:latin typeface="Cursive standard" pitchFamily="2" charset="0"/>
              </a:rPr>
              <a:t>. </a:t>
            </a:r>
            <a:endParaRPr lang="fr-FR" sz="2400" dirty="0" smtClean="0">
              <a:latin typeface="Cursive standard" pitchFamily="2" charset="0"/>
            </a:endParaRP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Le </a:t>
            </a:r>
            <a:r>
              <a:rPr lang="fr-FR" sz="2400" b="1" dirty="0">
                <a:solidFill>
                  <a:srgbClr val="00B050"/>
                </a:solidFill>
                <a:latin typeface="Cursive standard" pitchFamily="2" charset="0"/>
              </a:rPr>
              <a:t>climat méditerranéen </a:t>
            </a:r>
            <a:r>
              <a:rPr lang="fr-FR" sz="2400" dirty="0">
                <a:latin typeface="Cursive standard" pitchFamily="2" charset="0"/>
              </a:rPr>
              <a:t>remonte vers le Nord protégé des vents humides par le Massif Central.</a:t>
            </a:r>
          </a:p>
          <a:p>
            <a:endParaRPr lang="fr-FR" sz="2400" dirty="0" smtClean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Partout</a:t>
            </a:r>
            <a:r>
              <a:rPr lang="fr-FR" sz="2400" dirty="0">
                <a:latin typeface="Cursive standard" pitchFamily="2" charset="0"/>
              </a:rPr>
              <a:t>, on observe </a:t>
            </a:r>
            <a:r>
              <a:rPr lang="fr-FR" sz="2400" u="sng" dirty="0">
                <a:solidFill>
                  <a:srgbClr val="00B050"/>
                </a:solidFill>
                <a:latin typeface="Cursive standard" pitchFamily="2" charset="0"/>
              </a:rPr>
              <a:t>quatre saisons</a:t>
            </a:r>
            <a:r>
              <a:rPr lang="fr-FR" sz="2400" dirty="0">
                <a:latin typeface="Cursive standard" pitchFamily="2" charset="0"/>
              </a:rPr>
              <a:t>: les </a:t>
            </a:r>
            <a:r>
              <a:rPr lang="fr-FR" sz="2400" u="sng" dirty="0">
                <a:latin typeface="Cursive standard" pitchFamily="2" charset="0"/>
              </a:rPr>
              <a:t>températures </a:t>
            </a:r>
            <a:r>
              <a:rPr lang="fr-FR" sz="2400" dirty="0">
                <a:latin typeface="Cursive standard" pitchFamily="2" charset="0"/>
              </a:rPr>
              <a:t>sont </a:t>
            </a:r>
            <a:r>
              <a:rPr lang="fr-FR" sz="2400" u="sng" dirty="0">
                <a:latin typeface="Cursive standard" pitchFamily="2" charset="0"/>
              </a:rPr>
              <a:t>plus basses en hiver </a:t>
            </a:r>
            <a:r>
              <a:rPr lang="fr-FR" sz="2400" dirty="0">
                <a:latin typeface="Cursive standard" pitchFamily="2" charset="0"/>
              </a:rPr>
              <a:t>et </a:t>
            </a:r>
            <a:r>
              <a:rPr lang="fr-FR" sz="2400" u="sng" dirty="0">
                <a:latin typeface="Cursive standard" pitchFamily="2" charset="0"/>
              </a:rPr>
              <a:t>plus élevées en été</a:t>
            </a:r>
            <a:r>
              <a:rPr lang="fr-FR" sz="2400" dirty="0">
                <a:latin typeface="Cursive standard" pitchFamily="2" charset="0"/>
              </a:rPr>
              <a:t>, avec deux </a:t>
            </a:r>
            <a:r>
              <a:rPr lang="fr-FR" sz="2400" u="sng" dirty="0">
                <a:latin typeface="Cursive standard" pitchFamily="2" charset="0"/>
              </a:rPr>
              <a:t>saisons intermédiaires </a:t>
            </a:r>
            <a:r>
              <a:rPr lang="fr-FR" sz="2400" dirty="0">
                <a:latin typeface="Cursive standard" pitchFamily="2" charset="0"/>
              </a:rPr>
              <a:t>(le printemps et l’automne).</a:t>
            </a:r>
          </a:p>
          <a:p>
            <a:endParaRPr lang="fr-FR" sz="2400" dirty="0" smtClean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Dans </a:t>
            </a:r>
            <a:r>
              <a:rPr lang="fr-FR" sz="2400" dirty="0">
                <a:latin typeface="Cursive standard" pitchFamily="2" charset="0"/>
              </a:rPr>
              <a:t>les </a:t>
            </a:r>
            <a:r>
              <a:rPr lang="fr-FR" sz="2400" dirty="0">
                <a:latin typeface="+mj-lt"/>
              </a:rPr>
              <a:t>DROM</a:t>
            </a:r>
            <a:r>
              <a:rPr lang="fr-FR" sz="2400" dirty="0">
                <a:latin typeface="Cursive standard" pitchFamily="2" charset="0"/>
              </a:rPr>
              <a:t>, le climat est </a:t>
            </a:r>
            <a:r>
              <a:rPr lang="fr-FR" sz="2400" dirty="0">
                <a:solidFill>
                  <a:srgbClr val="00B050"/>
                </a:solidFill>
                <a:latin typeface="Cursive standard" pitchFamily="2" charset="0"/>
              </a:rPr>
              <a:t>équatorial</a:t>
            </a:r>
            <a:r>
              <a:rPr lang="fr-FR" sz="2400" dirty="0">
                <a:latin typeface="Cursive standard" pitchFamily="2" charset="0"/>
              </a:rPr>
              <a:t> en </a:t>
            </a:r>
            <a:r>
              <a:rPr lang="fr-FR" sz="2400" b="1" u="sng" dirty="0">
                <a:latin typeface="Cursive standard" pitchFamily="2" charset="0"/>
              </a:rPr>
              <a:t>Guyane</a:t>
            </a:r>
            <a:r>
              <a:rPr lang="fr-FR" sz="2400" dirty="0">
                <a:latin typeface="Cursive standard" pitchFamily="2" charset="0"/>
              </a:rPr>
              <a:t>, et </a:t>
            </a:r>
            <a:r>
              <a:rPr lang="fr-FR" sz="2400" dirty="0">
                <a:solidFill>
                  <a:srgbClr val="00B050"/>
                </a:solidFill>
                <a:latin typeface="Cursive standard" pitchFamily="2" charset="0"/>
              </a:rPr>
              <a:t>tropical</a:t>
            </a:r>
            <a:r>
              <a:rPr lang="fr-FR" sz="2400" dirty="0">
                <a:latin typeface="Cursive standard" pitchFamily="2" charset="0"/>
              </a:rPr>
              <a:t> en </a:t>
            </a:r>
            <a:r>
              <a:rPr lang="fr-FR" sz="2400" b="1" u="sng" dirty="0">
                <a:latin typeface="Cursive standard" pitchFamily="2" charset="0"/>
              </a:rPr>
              <a:t>Martinique, Guadeloupe</a:t>
            </a:r>
            <a:r>
              <a:rPr lang="fr-FR" sz="2400" dirty="0">
                <a:latin typeface="Cursive standard" pitchFamily="2" charset="0"/>
              </a:rPr>
              <a:t>, à </a:t>
            </a:r>
            <a:r>
              <a:rPr lang="fr-FR" sz="2400" b="1" u="sng" dirty="0">
                <a:latin typeface="Cursive standard" pitchFamily="2" charset="0"/>
              </a:rPr>
              <a:t>Mayotte</a:t>
            </a:r>
            <a:r>
              <a:rPr lang="fr-FR" sz="2400" dirty="0">
                <a:latin typeface="Cursive standard" pitchFamily="2" charset="0"/>
              </a:rPr>
              <a:t> et à la </a:t>
            </a:r>
            <a:r>
              <a:rPr lang="fr-FR" sz="2400" b="1" u="sng" dirty="0">
                <a:latin typeface="Cursive standard" pitchFamily="2" charset="0"/>
              </a:rPr>
              <a:t>Réunion.</a:t>
            </a:r>
          </a:p>
          <a:p>
            <a:endParaRPr lang="fr-FR" sz="16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5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6398" cy="8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6398" cy="8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03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La végétation dans le monde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854818"/>
            <a:ext cx="5677765" cy="30698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2" y="4918156"/>
            <a:ext cx="5995818" cy="24489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80" y="7303934"/>
            <a:ext cx="2472837" cy="15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0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latin typeface="Cursive standard" pitchFamily="2" charset="0"/>
              </a:rPr>
              <a:t>6. La végétation dans le monde</a:t>
            </a:r>
            <a:endParaRPr lang="fr-FR" sz="2000" u="sng" dirty="0" smtClean="0">
              <a:solidFill>
                <a:srgbClr val="00B050"/>
              </a:solidFill>
              <a:latin typeface="Cursive standard" pitchFamily="2" charset="0"/>
            </a:endParaRPr>
          </a:p>
          <a:p>
            <a:endParaRPr lang="fr-FR" sz="2000" dirty="0" smtClean="0">
              <a:latin typeface="Cursive standard" pitchFamily="2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fr-FR" sz="2000" b="1" u="sng" dirty="0">
                <a:solidFill>
                  <a:srgbClr val="00B050"/>
                </a:solidFill>
                <a:latin typeface="Cursive standard" pitchFamily="2" charset="0"/>
              </a:rPr>
              <a:t>La diversité des végétations</a:t>
            </a:r>
          </a:p>
          <a:p>
            <a:r>
              <a:rPr lang="fr-FR" sz="2000" dirty="0">
                <a:latin typeface="Cursive standard" pitchFamily="2" charset="0"/>
              </a:rPr>
              <a:t>Les différents types de végétation naturelle sont inégalement répartis dans le monde. Ils sont plus variés dans l’hémisphère Nord. C’est dans les </a:t>
            </a:r>
            <a:r>
              <a:rPr lang="fr-FR" sz="2000" u="sng" dirty="0">
                <a:solidFill>
                  <a:srgbClr val="FF0066"/>
                </a:solidFill>
                <a:latin typeface="Cursive standard" pitchFamily="2" charset="0"/>
              </a:rPr>
              <a:t>milieux tempérés </a:t>
            </a:r>
            <a:r>
              <a:rPr lang="fr-FR" sz="2000" dirty="0">
                <a:latin typeface="Cursive standard" pitchFamily="2" charset="0"/>
              </a:rPr>
              <a:t>que l’on rencontre la plus </a:t>
            </a:r>
            <a:r>
              <a:rPr lang="fr-FR" sz="2000" u="sng" dirty="0">
                <a:solidFill>
                  <a:srgbClr val="FF0066"/>
                </a:solidFill>
                <a:latin typeface="Cursive standard" pitchFamily="2" charset="0"/>
              </a:rPr>
              <a:t>grande diversité </a:t>
            </a:r>
            <a:r>
              <a:rPr lang="fr-FR" sz="2000" dirty="0">
                <a:latin typeface="Cursive standard" pitchFamily="2" charset="0"/>
              </a:rPr>
              <a:t>(forêt, prairie, broussailles…). L’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alternance des quatre saisons </a:t>
            </a:r>
            <a:r>
              <a:rPr lang="fr-FR" sz="2000" dirty="0">
                <a:latin typeface="Cursive standard" pitchFamily="2" charset="0"/>
              </a:rPr>
              <a:t>dans ces régions est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propice au développement des cultures et d’élevages</a:t>
            </a:r>
            <a:r>
              <a:rPr lang="fr-FR" sz="2000" dirty="0">
                <a:latin typeface="Cursive standard" pitchFamily="2" charset="0"/>
              </a:rPr>
              <a:t>.</a:t>
            </a:r>
          </a:p>
          <a:p>
            <a:r>
              <a:rPr lang="fr-FR" sz="2000" dirty="0">
                <a:latin typeface="Cursive standard" pitchFamily="2" charset="0"/>
              </a:rPr>
              <a:t>La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végétation est absente des régions polaires</a:t>
            </a:r>
            <a:r>
              <a:rPr lang="fr-FR" sz="2000" dirty="0">
                <a:latin typeface="Cursive standard" pitchFamily="2" charset="0"/>
              </a:rPr>
              <a:t>, des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désert</a:t>
            </a:r>
            <a:r>
              <a:rPr lang="fr-FR" sz="2000" dirty="0">
                <a:latin typeface="Cursive standard" pitchFamily="2" charset="0"/>
              </a:rPr>
              <a:t> ou en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très haute montagne</a:t>
            </a:r>
            <a:r>
              <a:rPr lang="fr-FR" sz="2000" dirty="0">
                <a:latin typeface="Cursive standard" pitchFamily="2" charset="0"/>
              </a:rPr>
              <a:t>.</a:t>
            </a:r>
          </a:p>
          <a:p>
            <a:r>
              <a:rPr lang="fr-FR" sz="2000" dirty="0">
                <a:latin typeface="Cursive standard" pitchFamily="2" charset="0"/>
              </a:rPr>
              <a:t>La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végétation est très abondante dans la zone équatoriale</a:t>
            </a:r>
            <a:r>
              <a:rPr lang="fr-FR" sz="2000" dirty="0">
                <a:latin typeface="Cursive standard" pitchFamily="2" charset="0"/>
              </a:rPr>
              <a:t>.</a:t>
            </a:r>
          </a:p>
          <a:p>
            <a:pPr marL="457200" indent="-457200">
              <a:buFont typeface="+mj-lt"/>
              <a:buAutoNum type="alphaLcPeriod"/>
            </a:pPr>
            <a:endParaRPr lang="fr-FR" sz="2000" dirty="0">
              <a:latin typeface="Cursive standard" pitchFamily="2" charset="0"/>
            </a:endParaRPr>
          </a:p>
          <a:p>
            <a:r>
              <a:rPr lang="fr-FR" sz="2000" b="1" dirty="0" smtClean="0">
                <a:solidFill>
                  <a:srgbClr val="00B050"/>
                </a:solidFill>
                <a:latin typeface="Cursive standard" pitchFamily="2" charset="0"/>
              </a:rPr>
              <a:t>b.     </a:t>
            </a:r>
            <a:r>
              <a:rPr lang="fr-FR" sz="2000" b="1" u="sng" dirty="0" smtClean="0">
                <a:solidFill>
                  <a:srgbClr val="00B050"/>
                </a:solidFill>
                <a:latin typeface="Cursive standard" pitchFamily="2" charset="0"/>
              </a:rPr>
              <a:t>La </a:t>
            </a:r>
            <a:r>
              <a:rPr lang="fr-FR" sz="2000" b="1" u="sng" dirty="0">
                <a:solidFill>
                  <a:srgbClr val="00B050"/>
                </a:solidFill>
                <a:latin typeface="Cursive standard" pitchFamily="2" charset="0"/>
              </a:rPr>
              <a:t>végétation en montagne</a:t>
            </a:r>
          </a:p>
          <a:p>
            <a:pPr marL="457200" indent="-457200">
              <a:buFont typeface="+mj-lt"/>
              <a:buAutoNum type="alphaLcPeriod"/>
            </a:pPr>
            <a:endParaRPr lang="fr-FR" sz="2000" b="1" u="sng" dirty="0">
              <a:solidFill>
                <a:srgbClr val="00B050"/>
              </a:solidFill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En montagne, l’</a:t>
            </a:r>
            <a:r>
              <a:rPr lang="fr-FR" sz="2000" u="sng" dirty="0">
                <a:latin typeface="Cursive standard" pitchFamily="2" charset="0"/>
              </a:rPr>
              <a:t>altitude</a:t>
            </a:r>
            <a:r>
              <a:rPr lang="fr-FR" sz="2000" dirty="0">
                <a:latin typeface="Cursive standard" pitchFamily="2" charset="0"/>
              </a:rPr>
              <a:t> influe sur la température, et </a:t>
            </a:r>
            <a:r>
              <a:rPr lang="fr-FR" sz="2000" dirty="0">
                <a:solidFill>
                  <a:srgbClr val="00B050"/>
                </a:solidFill>
                <a:latin typeface="Cursive standard" pitchFamily="2" charset="0"/>
              </a:rPr>
              <a:t>la végétation s’adapte aux variations de température</a:t>
            </a:r>
            <a:r>
              <a:rPr lang="fr-FR" sz="2000" dirty="0">
                <a:latin typeface="Cursive standard" pitchFamily="2" charset="0"/>
              </a:rPr>
              <a:t>. </a:t>
            </a:r>
            <a:endParaRPr lang="fr-FR" sz="2000" dirty="0" smtClean="0">
              <a:latin typeface="Cursive standard" pitchFamily="2" charset="0"/>
            </a:endParaRP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 smtClean="0">
                <a:latin typeface="Cursive standard" pitchFamily="2" charset="0"/>
              </a:rPr>
              <a:t>La </a:t>
            </a:r>
            <a:r>
              <a:rPr lang="fr-FR" sz="2000" dirty="0">
                <a:latin typeface="Cursive standard" pitchFamily="2" charset="0"/>
              </a:rPr>
              <a:t>végétation est différente au pied de la montagne et au sommet: on dit qu’elle est </a:t>
            </a:r>
            <a:r>
              <a:rPr lang="fr-FR" sz="2000" b="1" u="sng" dirty="0">
                <a:solidFill>
                  <a:srgbClr val="00B050"/>
                </a:solidFill>
                <a:latin typeface="Cursive standard" pitchFamily="2" charset="0"/>
              </a:rPr>
              <a:t>étagée</a:t>
            </a:r>
            <a:r>
              <a:rPr lang="fr-FR" sz="2000" dirty="0">
                <a:latin typeface="Cursive standard" pitchFamily="2" charset="0"/>
              </a:rPr>
              <a:t>. Depuis la plaine jusqu’à la cime, on trouve </a:t>
            </a:r>
            <a:r>
              <a:rPr lang="fr-FR" sz="2000" b="1" dirty="0">
                <a:solidFill>
                  <a:srgbClr val="00B050"/>
                </a:solidFill>
                <a:latin typeface="Cursive standard" pitchFamily="2" charset="0"/>
              </a:rPr>
              <a:t>étages collinéen, montagnard, subalpin, alpin et nival.</a:t>
            </a:r>
          </a:p>
          <a:p>
            <a:endParaRPr lang="fr-FR" sz="1600" dirty="0">
              <a:latin typeface="Cursive standard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6839" y="7236296"/>
            <a:ext cx="6644321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regularis" pitchFamily="2" charset="0"/>
              </a:rPr>
              <a:t>Des mots pour comprendre</a:t>
            </a:r>
          </a:p>
          <a:p>
            <a:endParaRPr lang="fr-FR" dirty="0"/>
          </a:p>
          <a:p>
            <a:r>
              <a:rPr lang="fr-FR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conifère</a:t>
            </a:r>
            <a:r>
              <a:rPr lang="fr-FR" dirty="0" smtClean="0">
                <a:latin typeface="Irregularis" panose="02000500000000000000" pitchFamily="2" charset="0"/>
              </a:rPr>
              <a:t>: arbre qui porte des aiguilles persistantes.</a:t>
            </a:r>
          </a:p>
          <a:p>
            <a:r>
              <a:rPr lang="fr-FR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Feuillu: </a:t>
            </a:r>
            <a:r>
              <a:rPr lang="fr-FR" dirty="0" smtClean="0">
                <a:latin typeface="Irregularis" panose="02000500000000000000" pitchFamily="2" charset="0"/>
              </a:rPr>
              <a:t>arbre qui perd ses feuilles en hiver.</a:t>
            </a:r>
          </a:p>
          <a:p>
            <a:r>
              <a:rPr lang="fr-FR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lichen</a:t>
            </a:r>
            <a:r>
              <a:rPr lang="fr-FR" dirty="0" smtClean="0">
                <a:latin typeface="Irregularis" panose="02000500000000000000" pitchFamily="2" charset="0"/>
              </a:rPr>
              <a:t>: végétal formé par l’association d’un champignon et d’une algue.</a:t>
            </a:r>
          </a:p>
          <a:p>
            <a:r>
              <a:rPr lang="fr-FR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Pâturage: </a:t>
            </a:r>
            <a:r>
              <a:rPr lang="fr-FR" dirty="0" smtClean="0">
                <a:latin typeface="Irregularis" panose="02000500000000000000" pitchFamily="2" charset="0"/>
              </a:rPr>
              <a:t>espace couvert d’herbe dont se nourrit le bétail.</a:t>
            </a:r>
          </a:p>
        </p:txBody>
      </p:sp>
    </p:spTree>
    <p:extLst>
      <p:ext uri="{BB962C8B-B14F-4D97-AF65-F5344CB8AC3E}">
        <p14:creationId xmlns:p14="http://schemas.microsoft.com/office/powerpoint/2010/main" val="3619792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" y="107504"/>
            <a:ext cx="6858000" cy="37079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" y="3923928"/>
            <a:ext cx="6858000" cy="37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97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" y="107504"/>
            <a:ext cx="6858000" cy="37079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" y="3923928"/>
            <a:ext cx="6858000" cy="37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" y="-1"/>
            <a:ext cx="6839556" cy="27935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" y="2947018"/>
            <a:ext cx="6839556" cy="27935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" y="5941157"/>
            <a:ext cx="6839556" cy="27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" y="0"/>
            <a:ext cx="6823159" cy="447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" y="4471632"/>
            <a:ext cx="6823159" cy="447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33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" y="-1"/>
            <a:ext cx="6839556" cy="27935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" y="2947018"/>
            <a:ext cx="6839556" cy="27935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" y="5941157"/>
            <a:ext cx="6839556" cy="27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0209"/>
            <a:ext cx="2033464" cy="13024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96" y="60209"/>
            <a:ext cx="2033464" cy="13024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60209"/>
            <a:ext cx="2033464" cy="13024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515055"/>
            <a:ext cx="2033464" cy="13024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96" y="1515055"/>
            <a:ext cx="2033464" cy="13024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1515055"/>
            <a:ext cx="2033464" cy="13024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2" y="2915816"/>
            <a:ext cx="2033464" cy="13024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36" y="2915816"/>
            <a:ext cx="2033464" cy="13024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60" y="2915816"/>
            <a:ext cx="2033464" cy="13024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355976"/>
            <a:ext cx="2033464" cy="13024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96" y="4355976"/>
            <a:ext cx="2033464" cy="13024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4355976"/>
            <a:ext cx="2033464" cy="13024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2" y="5796136"/>
            <a:ext cx="2033464" cy="13024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36" y="5796136"/>
            <a:ext cx="2033464" cy="130244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60" y="5796136"/>
            <a:ext cx="2033464" cy="13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22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La végétation en France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913288"/>
            <a:ext cx="5475017" cy="67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latin typeface="Cursive standard" pitchFamily="2" charset="0"/>
              </a:rPr>
              <a:t>7. La végétation en France</a:t>
            </a:r>
            <a:endParaRPr lang="fr-FR" sz="2000" u="sng" dirty="0" smtClean="0">
              <a:solidFill>
                <a:srgbClr val="00B050"/>
              </a:solidFill>
              <a:latin typeface="Cursive standard" pitchFamily="2" charset="0"/>
            </a:endParaRPr>
          </a:p>
          <a:p>
            <a:endParaRPr lang="fr-FR" sz="2000" dirty="0" smtClean="0">
              <a:latin typeface="Cursive standard" pitchFamily="2" charset="0"/>
            </a:endParaRPr>
          </a:p>
          <a:p>
            <a:r>
              <a:rPr lang="fr-FR" sz="2800" b="1" u="sng" dirty="0">
                <a:solidFill>
                  <a:srgbClr val="00B050"/>
                </a:solidFill>
                <a:latin typeface="Cursive standard" pitchFamily="2" charset="0"/>
              </a:rPr>
              <a:t>La forêt </a:t>
            </a:r>
            <a:r>
              <a:rPr lang="fr-FR" sz="2800" dirty="0">
                <a:solidFill>
                  <a:srgbClr val="FF0066"/>
                </a:solidFill>
                <a:latin typeface="Cursive standard" pitchFamily="2" charset="0"/>
              </a:rPr>
              <a:t>domine</a:t>
            </a:r>
            <a:r>
              <a:rPr lang="fr-FR" sz="2800" dirty="0">
                <a:latin typeface="Cursive standard" pitchFamily="2" charset="0"/>
              </a:rPr>
              <a:t> en France. Le </a:t>
            </a:r>
            <a:r>
              <a:rPr lang="fr-FR" sz="2800" u="sng" dirty="0">
                <a:latin typeface="Cursive standard" pitchFamily="2" charset="0"/>
              </a:rPr>
              <a:t>chêne</a:t>
            </a:r>
            <a:r>
              <a:rPr lang="fr-FR" sz="2800" dirty="0">
                <a:latin typeface="Cursive standard" pitchFamily="2" charset="0"/>
              </a:rPr>
              <a:t> et le </a:t>
            </a:r>
            <a:r>
              <a:rPr lang="fr-FR" sz="2800" u="sng" dirty="0">
                <a:latin typeface="Cursive standard" pitchFamily="2" charset="0"/>
              </a:rPr>
              <a:t>hêtre</a:t>
            </a:r>
            <a:r>
              <a:rPr lang="fr-FR" sz="2800" dirty="0">
                <a:latin typeface="Cursive standard" pitchFamily="2" charset="0"/>
              </a:rPr>
              <a:t> sont les arbres les plus répandus</a:t>
            </a:r>
            <a:r>
              <a:rPr lang="fr-FR" sz="2800" dirty="0" smtClean="0">
                <a:latin typeface="Cursive standard" pitchFamily="2" charset="0"/>
              </a:rPr>
              <a:t>.</a:t>
            </a:r>
          </a:p>
          <a:p>
            <a:endParaRPr lang="fr-FR" sz="2800" dirty="0">
              <a:latin typeface="Cursive standard" pitchFamily="2" charset="0"/>
            </a:endParaRPr>
          </a:p>
          <a:p>
            <a:r>
              <a:rPr lang="fr-FR" sz="2800" dirty="0">
                <a:latin typeface="Cursive standard" pitchFamily="2" charset="0"/>
              </a:rPr>
              <a:t>On trouve aussi localement de grandes surfaces de </a:t>
            </a:r>
            <a:r>
              <a:rPr lang="fr-FR" sz="2800" b="1" u="sng" dirty="0">
                <a:solidFill>
                  <a:srgbClr val="00B050"/>
                </a:solidFill>
                <a:latin typeface="Cursive standard" pitchFamily="2" charset="0"/>
              </a:rPr>
              <a:t>boisement en pins </a:t>
            </a:r>
            <a:r>
              <a:rPr lang="fr-FR" sz="2800" dirty="0">
                <a:latin typeface="Cursive standard" pitchFamily="2" charset="0"/>
              </a:rPr>
              <a:t>(Landes</a:t>
            </a:r>
            <a:r>
              <a:rPr lang="fr-FR" sz="2800" dirty="0" smtClean="0">
                <a:latin typeface="Cursive standard" pitchFamily="2" charset="0"/>
              </a:rPr>
              <a:t>).</a:t>
            </a:r>
          </a:p>
          <a:p>
            <a:endParaRPr lang="fr-FR" sz="2800" dirty="0">
              <a:latin typeface="Cursive standard" pitchFamily="2" charset="0"/>
            </a:endParaRPr>
          </a:p>
          <a:p>
            <a:r>
              <a:rPr lang="fr-FR" sz="2800" dirty="0">
                <a:latin typeface="Cursive standard" pitchFamily="2" charset="0"/>
              </a:rPr>
              <a:t> Dans le </a:t>
            </a:r>
            <a:r>
              <a:rPr lang="fr-FR" sz="2800" dirty="0">
                <a:solidFill>
                  <a:srgbClr val="FF0066"/>
                </a:solidFill>
                <a:latin typeface="Cursive standard" pitchFamily="2" charset="0"/>
              </a:rPr>
              <a:t>Sud-Est</a:t>
            </a:r>
            <a:r>
              <a:rPr lang="fr-FR" sz="2800" dirty="0">
                <a:latin typeface="Cursive standard" pitchFamily="2" charset="0"/>
              </a:rPr>
              <a:t>, la </a:t>
            </a:r>
            <a:r>
              <a:rPr lang="fr-FR" sz="2800" b="1" u="sng" dirty="0">
                <a:solidFill>
                  <a:srgbClr val="00B050"/>
                </a:solidFill>
                <a:latin typeface="Cursive standard" pitchFamily="2" charset="0"/>
              </a:rPr>
              <a:t>forêt méditerranéenne </a:t>
            </a:r>
            <a:r>
              <a:rPr lang="fr-FR" sz="2800" dirty="0">
                <a:latin typeface="Cursive standard" pitchFamily="2" charset="0"/>
              </a:rPr>
              <a:t>est composée essentiellement </a:t>
            </a:r>
            <a:r>
              <a:rPr lang="fr-FR" sz="2800" u="sng" dirty="0">
                <a:latin typeface="Cursive standard" pitchFamily="2" charset="0"/>
              </a:rPr>
              <a:t>d'arbres qui résistent aux sécheresses estivales</a:t>
            </a:r>
            <a:r>
              <a:rPr lang="fr-FR" sz="2800" dirty="0" smtClean="0">
                <a:latin typeface="Cursive standard" pitchFamily="2" charset="0"/>
              </a:rPr>
              <a:t>.</a:t>
            </a:r>
          </a:p>
          <a:p>
            <a:endParaRPr lang="fr-FR" sz="2800" dirty="0">
              <a:latin typeface="Cursive standard" pitchFamily="2" charset="0"/>
            </a:endParaRPr>
          </a:p>
          <a:p>
            <a:r>
              <a:rPr lang="fr-FR" sz="2800" dirty="0">
                <a:latin typeface="Cursive standard" pitchFamily="2" charset="0"/>
              </a:rPr>
              <a:t>Dans les </a:t>
            </a:r>
            <a:r>
              <a:rPr lang="fr-FR" sz="2800" dirty="0">
                <a:solidFill>
                  <a:srgbClr val="FF0066"/>
                </a:solidFill>
              </a:rPr>
              <a:t>DROM</a:t>
            </a:r>
            <a:r>
              <a:rPr lang="fr-FR" sz="2800" dirty="0">
                <a:latin typeface="Cursive standard" pitchFamily="2" charset="0"/>
              </a:rPr>
              <a:t>, la végétation est une </a:t>
            </a:r>
            <a:r>
              <a:rPr lang="fr-FR" sz="2800" b="1" u="sng" dirty="0">
                <a:solidFill>
                  <a:srgbClr val="00B050"/>
                </a:solidFill>
                <a:latin typeface="Cursive standard" pitchFamily="2" charset="0"/>
              </a:rPr>
              <a:t>forêt dense</a:t>
            </a:r>
            <a:r>
              <a:rPr lang="fr-FR" sz="2800" dirty="0">
                <a:latin typeface="Cursive standard" pitchFamily="2" charset="0"/>
              </a:rPr>
              <a:t>, constituée de nombreuses espèces d’arbres.</a:t>
            </a:r>
          </a:p>
          <a:p>
            <a:endParaRPr lang="fr-FR" sz="16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29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" y="0"/>
            <a:ext cx="6834024" cy="84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3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" y="0"/>
            <a:ext cx="6834024" cy="84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24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L’inégale répartition de la population dans le monde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2" y="1799131"/>
            <a:ext cx="6382873" cy="3349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8" y="5796136"/>
            <a:ext cx="4309292" cy="30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31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latin typeface="Cursive standard" pitchFamily="2" charset="0"/>
              </a:rPr>
              <a:t>8. L’inégale répartition de la population dans le monde</a:t>
            </a:r>
          </a:p>
          <a:p>
            <a:pPr algn="ctr"/>
            <a:endParaRPr lang="fr-FR" sz="1600" dirty="0" smtClean="0">
              <a:latin typeface="Cursive standard" pitchFamily="2" charset="0"/>
            </a:endParaRPr>
          </a:p>
          <a:p>
            <a:r>
              <a:rPr lang="fr-FR" sz="2000" b="1" u="sng" dirty="0" smtClean="0">
                <a:solidFill>
                  <a:srgbClr val="00B050"/>
                </a:solidFill>
                <a:latin typeface="Cursive standard" pitchFamily="2" charset="0"/>
              </a:rPr>
              <a:t>a. L’inégale </a:t>
            </a:r>
            <a:r>
              <a:rPr lang="fr-FR" sz="2000" b="1" u="sng" dirty="0">
                <a:solidFill>
                  <a:srgbClr val="00B050"/>
                </a:solidFill>
                <a:latin typeface="Cursive standard" pitchFamily="2" charset="0"/>
              </a:rPr>
              <a:t>répartition de la population</a:t>
            </a:r>
          </a:p>
          <a:p>
            <a:r>
              <a:rPr lang="fr-FR" sz="2000" dirty="0">
                <a:latin typeface="Cursive standard" pitchFamily="2" charset="0"/>
              </a:rPr>
              <a:t>Depuis toujours, les hommes s’installent plutôt dans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les zones de climat tempéré</a:t>
            </a:r>
            <a:r>
              <a:rPr lang="fr-FR" sz="2000" dirty="0">
                <a:latin typeface="Cursive standard" pitchFamily="2" charset="0"/>
              </a:rPr>
              <a:t>, les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régions côtières</a:t>
            </a:r>
            <a:r>
              <a:rPr lang="fr-FR" sz="2000" dirty="0">
                <a:latin typeface="Cursive standard" pitchFamily="2" charset="0"/>
              </a:rPr>
              <a:t>, les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plaines</a:t>
            </a:r>
            <a:r>
              <a:rPr lang="fr-FR" sz="2000" dirty="0">
                <a:latin typeface="Cursive standard" pitchFamily="2" charset="0"/>
              </a:rPr>
              <a:t> ou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les vallées</a:t>
            </a:r>
            <a:r>
              <a:rPr lang="fr-FR" sz="2000" dirty="0">
                <a:latin typeface="Cursive standard" pitchFamily="2" charset="0"/>
              </a:rPr>
              <a:t>. Cela facilite le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développement d’activités économiques</a:t>
            </a:r>
            <a:r>
              <a:rPr lang="fr-FR" sz="2000" dirty="0">
                <a:latin typeface="Cursive standard" pitchFamily="2" charset="0"/>
              </a:rPr>
              <a:t>: l’accès à l’eau, l’agriculture, l’industrie et les transports sont facilités.</a:t>
            </a:r>
          </a:p>
          <a:p>
            <a:r>
              <a:rPr lang="fr-FR" sz="2000" dirty="0">
                <a:latin typeface="Cursive standard" pitchFamily="2" charset="0"/>
              </a:rPr>
              <a:t>C’est pourquoi il existe à la fois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des foyers de peuplement </a:t>
            </a:r>
            <a:r>
              <a:rPr lang="fr-FR" sz="2000" dirty="0">
                <a:latin typeface="Cursive standard" pitchFamily="2" charset="0"/>
              </a:rPr>
              <a:t>et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des déserts humains</a:t>
            </a:r>
            <a:r>
              <a:rPr lang="fr-FR" sz="2000" dirty="0">
                <a:latin typeface="Cursive standard" pitchFamily="2" charset="0"/>
              </a:rPr>
              <a:t>. L’</a:t>
            </a:r>
            <a:r>
              <a:rPr lang="fr-FR" sz="2000" u="sng" dirty="0">
                <a:latin typeface="Cursive standard" pitchFamily="2" charset="0"/>
              </a:rPr>
              <a:t>Histoire</a:t>
            </a:r>
            <a:r>
              <a:rPr lang="fr-FR" sz="2000" dirty="0">
                <a:latin typeface="Cursive standard" pitchFamily="2" charset="0"/>
              </a:rPr>
              <a:t> ou </a:t>
            </a:r>
            <a:r>
              <a:rPr lang="fr-FR" sz="2000" u="sng" dirty="0">
                <a:latin typeface="Cursive standard" pitchFamily="2" charset="0"/>
              </a:rPr>
              <a:t>certains évènements politiques</a:t>
            </a:r>
            <a:r>
              <a:rPr lang="fr-FR" sz="2000" dirty="0">
                <a:latin typeface="Cursive standard" pitchFamily="2" charset="0"/>
              </a:rPr>
              <a:t> peuvent aussi jouer un rôle dans la répartition: guerres civiles, colonisation.</a:t>
            </a: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b="1" u="sng" dirty="0" smtClean="0">
                <a:solidFill>
                  <a:srgbClr val="00B050"/>
                </a:solidFill>
                <a:latin typeface="Cursive standard" pitchFamily="2" charset="0"/>
              </a:rPr>
              <a:t>b.  L’évolution </a:t>
            </a:r>
            <a:r>
              <a:rPr lang="fr-FR" sz="2000" b="1" u="sng" dirty="0">
                <a:solidFill>
                  <a:srgbClr val="00B050"/>
                </a:solidFill>
                <a:latin typeface="Cursive standard" pitchFamily="2" charset="0"/>
              </a:rPr>
              <a:t>de la population mondiale</a:t>
            </a:r>
          </a:p>
          <a:p>
            <a:endParaRPr lang="fr-FR" sz="2000" b="1" u="sng" dirty="0">
              <a:solidFill>
                <a:srgbClr val="00B050"/>
              </a:solidFill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La population de la planète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a doublé depuis 1950</a:t>
            </a:r>
            <a:r>
              <a:rPr lang="fr-FR" sz="2000" dirty="0">
                <a:latin typeface="Cursive standard" pitchFamily="2" charset="0"/>
              </a:rPr>
              <a:t>, atteignant aujourd’hui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7 milliards d’humains</a:t>
            </a:r>
            <a:r>
              <a:rPr lang="fr-FR" sz="2000" dirty="0">
                <a:latin typeface="Cursive standard" pitchFamily="2" charset="0"/>
              </a:rPr>
              <a:t>. Mais elle a </a:t>
            </a:r>
            <a:r>
              <a:rPr lang="fr-FR" sz="2000" u="sng" dirty="0">
                <a:latin typeface="Cursive standard" pitchFamily="2" charset="0"/>
              </a:rPr>
              <a:t>évolué différemment selon les régions du monde</a:t>
            </a:r>
            <a:r>
              <a:rPr lang="fr-FR" sz="2000" dirty="0">
                <a:latin typeface="Cursive standard" pitchFamily="2" charset="0"/>
              </a:rPr>
              <a:t>. Les pays d’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Asie</a:t>
            </a:r>
            <a:r>
              <a:rPr lang="fr-FR" sz="2000" dirty="0">
                <a:latin typeface="Cursive standard" pitchFamily="2" charset="0"/>
              </a:rPr>
              <a:t>, d’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Afrique </a:t>
            </a:r>
            <a:r>
              <a:rPr lang="fr-FR" sz="2000" dirty="0">
                <a:latin typeface="Cursive standard" pitchFamily="2" charset="0"/>
              </a:rPr>
              <a:t>et d’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Amérique du Sud </a:t>
            </a:r>
            <a:r>
              <a:rPr lang="fr-FR" sz="2000" dirty="0">
                <a:latin typeface="Cursive standard" pitchFamily="2" charset="0"/>
              </a:rPr>
              <a:t>ont vu leur nombre d’habitants considérablement augmenter: la </a:t>
            </a:r>
            <a:r>
              <a:rPr lang="fr-FR" sz="2000" u="sng" dirty="0">
                <a:latin typeface="Cursive standard" pitchFamily="2" charset="0"/>
              </a:rPr>
              <a:t>natalité reste élevée</a:t>
            </a:r>
            <a:r>
              <a:rPr lang="fr-FR" sz="2000" dirty="0">
                <a:latin typeface="Cursive standard" pitchFamily="2" charset="0"/>
              </a:rPr>
              <a:t>, alors que la </a:t>
            </a:r>
            <a:r>
              <a:rPr lang="fr-FR" sz="2000" u="sng" dirty="0">
                <a:latin typeface="Cursive standard" pitchFamily="2" charset="0"/>
              </a:rPr>
              <a:t>mortalité baisse </a:t>
            </a:r>
            <a:r>
              <a:rPr lang="fr-FR" sz="2000" dirty="0">
                <a:latin typeface="Cursive standard" pitchFamily="2" charset="0"/>
              </a:rPr>
              <a:t>en raison d’un meilleur </a:t>
            </a:r>
            <a:r>
              <a:rPr lang="fr-FR" sz="2000" u="sng" dirty="0">
                <a:latin typeface="Cursive standard" pitchFamily="2" charset="0"/>
              </a:rPr>
              <a:t>accès aux soins et à la vaccination</a:t>
            </a:r>
            <a:r>
              <a:rPr lang="fr-FR" sz="2000" dirty="0">
                <a:latin typeface="Cursive standard" pitchFamily="2" charset="0"/>
              </a:rPr>
              <a:t>.</a:t>
            </a:r>
          </a:p>
          <a:p>
            <a:r>
              <a:rPr lang="fr-FR" sz="2000" dirty="0">
                <a:latin typeface="Cursive standard" pitchFamily="2" charset="0"/>
              </a:rPr>
              <a:t>La </a:t>
            </a:r>
            <a:r>
              <a:rPr lang="fr-FR" sz="2000" u="sng" dirty="0">
                <a:latin typeface="Cursive standard" pitchFamily="2" charset="0"/>
              </a:rPr>
              <a:t>Chine est le pays le plus peuplé de la planète </a:t>
            </a:r>
            <a:r>
              <a:rPr lang="fr-FR" sz="2000" dirty="0">
                <a:latin typeface="Cursive standard" pitchFamily="2" charset="0"/>
              </a:rPr>
              <a:t>mais sera dépassé par l’Inde en 2030.</a:t>
            </a:r>
          </a:p>
          <a:p>
            <a:endParaRPr lang="fr-FR" sz="1200" dirty="0">
              <a:latin typeface="Cursive standard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6839" y="7524328"/>
            <a:ext cx="6644321" cy="14773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regularis" pitchFamily="2" charset="0"/>
              </a:rPr>
              <a:t>Des mots pour comprendre</a:t>
            </a:r>
          </a:p>
          <a:p>
            <a:endParaRPr lang="fr-FR" dirty="0"/>
          </a:p>
          <a:p>
            <a:r>
              <a:rPr lang="fr-FR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Désert humain</a:t>
            </a:r>
            <a:r>
              <a:rPr lang="fr-FR" dirty="0" smtClean="0">
                <a:latin typeface="Irregularis" panose="02000500000000000000" pitchFamily="2" charset="0"/>
              </a:rPr>
              <a:t>: zone presque vide de population.</a:t>
            </a:r>
          </a:p>
          <a:p>
            <a:r>
              <a:rPr lang="fr-FR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Espérance de vie: </a:t>
            </a:r>
            <a:r>
              <a:rPr lang="fr-FR" dirty="0" smtClean="0">
                <a:latin typeface="Irregularis" panose="02000500000000000000" pitchFamily="2" charset="0"/>
              </a:rPr>
              <a:t>nombre d’années que peut vivre en moyenne un individu.</a:t>
            </a:r>
          </a:p>
          <a:p>
            <a:r>
              <a:rPr lang="fr-FR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Foyer de peuplement</a:t>
            </a:r>
            <a:r>
              <a:rPr lang="fr-FR" dirty="0" smtClean="0">
                <a:latin typeface="Irregularis" panose="02000500000000000000" pitchFamily="2" charset="0"/>
              </a:rPr>
              <a:t>: région densément peuplée.</a:t>
            </a:r>
          </a:p>
        </p:txBody>
      </p:sp>
    </p:spTree>
    <p:extLst>
      <p:ext uri="{BB962C8B-B14F-4D97-AF65-F5344CB8AC3E}">
        <p14:creationId xmlns:p14="http://schemas.microsoft.com/office/powerpoint/2010/main" val="673825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5993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904"/>
            <a:ext cx="6858000" cy="35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27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5993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904"/>
            <a:ext cx="6858000" cy="35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" y="0"/>
            <a:ext cx="6823159" cy="447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" y="4471632"/>
            <a:ext cx="6823159" cy="447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038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099840" cy="21602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0"/>
            <a:ext cx="3099840" cy="21602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67744"/>
            <a:ext cx="3099840" cy="21602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267744"/>
            <a:ext cx="3099840" cy="21602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099840" cy="21602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4572000"/>
            <a:ext cx="3099840" cy="21602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53" y="6876256"/>
            <a:ext cx="3099840" cy="21602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" y="6876256"/>
            <a:ext cx="30998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70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L’inégale répartition de la population en France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8" y="1998613"/>
            <a:ext cx="5704037" cy="68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6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00B050"/>
                </a:solidFill>
                <a:latin typeface="Cursive standard" pitchFamily="2" charset="0"/>
              </a:rPr>
              <a:t>9. L’inégale répartition de la population en France</a:t>
            </a:r>
          </a:p>
          <a:p>
            <a:pPr algn="ctr"/>
            <a:endParaRPr lang="fr-FR" dirty="0" smtClean="0">
              <a:latin typeface="Cursive standard" pitchFamily="2" charset="0"/>
            </a:endParaRPr>
          </a:p>
          <a:p>
            <a:r>
              <a:rPr lang="fr-FR" sz="2400" dirty="0">
                <a:latin typeface="Cursive standard" pitchFamily="2" charset="0"/>
              </a:rPr>
              <a:t>La France compte </a:t>
            </a:r>
            <a:r>
              <a:rPr lang="fr-FR" sz="2400" dirty="0" smtClean="0">
                <a:solidFill>
                  <a:srgbClr val="FF0066"/>
                </a:solidFill>
                <a:latin typeface="Cursive standard" pitchFamily="2" charset="0"/>
              </a:rPr>
              <a:t>66,3 </a:t>
            </a:r>
            <a:r>
              <a:rPr lang="fr-FR" sz="2400" dirty="0">
                <a:solidFill>
                  <a:srgbClr val="FF0066"/>
                </a:solidFill>
                <a:latin typeface="Cursive standard" pitchFamily="2" charset="0"/>
              </a:rPr>
              <a:t>millions d’habitants</a:t>
            </a:r>
            <a:r>
              <a:rPr lang="fr-FR" sz="2400" dirty="0">
                <a:latin typeface="Cursive standard" pitchFamily="2" charset="0"/>
              </a:rPr>
              <a:t>. Comme dans tous les pays développés, la </a:t>
            </a:r>
            <a:r>
              <a:rPr lang="fr-FR" sz="2400" u="sng" dirty="0">
                <a:latin typeface="Cursive standard" pitchFamily="2" charset="0"/>
              </a:rPr>
              <a:t>croissance de la population est faible</a:t>
            </a:r>
            <a:r>
              <a:rPr lang="fr-FR" sz="2400" dirty="0">
                <a:latin typeface="Cursive standard" pitchFamily="2" charset="0"/>
              </a:rPr>
              <a:t>, même si le </a:t>
            </a:r>
            <a:r>
              <a:rPr lang="fr-FR" sz="2400" u="sng" dirty="0">
                <a:solidFill>
                  <a:srgbClr val="00B050"/>
                </a:solidFill>
                <a:latin typeface="Cursive standard" pitchFamily="2" charset="0"/>
              </a:rPr>
              <a:t>taux de natalité est l’un des plus élevé d’Europe</a:t>
            </a:r>
            <a:r>
              <a:rPr lang="fr-FR" sz="2400" dirty="0" smtClean="0">
                <a:latin typeface="Cursive standard" pitchFamily="2" charset="0"/>
              </a:rPr>
              <a:t>.</a:t>
            </a: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>
                <a:latin typeface="Cursive standard" pitchFamily="2" charset="0"/>
              </a:rPr>
              <a:t>La proportion des personnes âgées augmente grâce à une </a:t>
            </a:r>
            <a:r>
              <a:rPr lang="fr-FR" sz="2400" u="sng" dirty="0">
                <a:latin typeface="Cursive standard" pitchFamily="2" charset="0"/>
              </a:rPr>
              <a:t>espérance de vie de plus en plus longue</a:t>
            </a:r>
            <a:r>
              <a:rPr lang="fr-FR" sz="2400" dirty="0">
                <a:latin typeface="Cursive standard" pitchFamily="2" charset="0"/>
              </a:rPr>
              <a:t>: près de 85 ans pour les femmes et 78 ans pour les hommes.</a:t>
            </a:r>
          </a:p>
          <a:p>
            <a:endParaRPr lang="fr-FR" sz="2400" dirty="0" smtClean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Les </a:t>
            </a:r>
            <a:r>
              <a:rPr lang="fr-FR" sz="2400" dirty="0">
                <a:latin typeface="Cursive standard" pitchFamily="2" charset="0"/>
              </a:rPr>
              <a:t>Français sont </a:t>
            </a:r>
            <a:r>
              <a:rPr lang="fr-FR" sz="2400" u="sng" dirty="0">
                <a:latin typeface="Cursive standard" pitchFamily="2" charset="0"/>
              </a:rPr>
              <a:t>regroupés dans les zones urbaines</a:t>
            </a:r>
            <a:r>
              <a:rPr lang="fr-FR" sz="2400" dirty="0">
                <a:latin typeface="Cursive standard" pitchFamily="2" charset="0"/>
              </a:rPr>
              <a:t>, 82% de la population vit en ville</a:t>
            </a:r>
            <a:r>
              <a:rPr lang="fr-FR" sz="2400" dirty="0" smtClean="0">
                <a:latin typeface="Cursive standard" pitchFamily="2" charset="0"/>
              </a:rPr>
              <a:t>.</a:t>
            </a: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u="sng" dirty="0" smtClean="0">
                <a:latin typeface="Cursive standard" pitchFamily="2" charset="0"/>
              </a:rPr>
              <a:t>Certaines </a:t>
            </a:r>
            <a:r>
              <a:rPr lang="fr-FR" sz="2400" u="sng" dirty="0">
                <a:latin typeface="Cursive standard" pitchFamily="2" charset="0"/>
              </a:rPr>
              <a:t>régions </a:t>
            </a:r>
            <a:r>
              <a:rPr lang="fr-FR" sz="2400" dirty="0">
                <a:latin typeface="Cursive standard" pitchFamily="2" charset="0"/>
              </a:rPr>
              <a:t>se sont </a:t>
            </a:r>
            <a:r>
              <a:rPr lang="fr-FR" sz="2400" dirty="0">
                <a:solidFill>
                  <a:srgbClr val="00B050"/>
                </a:solidFill>
                <a:latin typeface="Cursive standard" pitchFamily="2" charset="0"/>
              </a:rPr>
              <a:t>dépeuplées</a:t>
            </a:r>
            <a:r>
              <a:rPr lang="fr-FR" sz="2400" dirty="0">
                <a:latin typeface="Cursive standard" pitchFamily="2" charset="0"/>
              </a:rPr>
              <a:t> à cause de l’industrialisation et de </a:t>
            </a:r>
            <a:r>
              <a:rPr lang="fr-FR" sz="2400" dirty="0">
                <a:solidFill>
                  <a:srgbClr val="00B050"/>
                </a:solidFill>
                <a:latin typeface="Cursive standard" pitchFamily="2" charset="0"/>
              </a:rPr>
              <a:t>l’exode rural </a:t>
            </a:r>
            <a:r>
              <a:rPr lang="fr-FR" sz="2400" dirty="0">
                <a:latin typeface="Cursive standard" pitchFamily="2" charset="0"/>
              </a:rPr>
              <a:t>qui ont vidé les campagnes: une « </a:t>
            </a:r>
            <a:r>
              <a:rPr lang="fr-FR" sz="2400" dirty="0">
                <a:solidFill>
                  <a:srgbClr val="FF0066"/>
                </a:solidFill>
                <a:latin typeface="Cursive standard" pitchFamily="2" charset="0"/>
              </a:rPr>
              <a:t>diagonale du vide</a:t>
            </a:r>
            <a:r>
              <a:rPr lang="fr-FR" sz="2400" dirty="0">
                <a:latin typeface="Cursive standard" pitchFamily="2" charset="0"/>
              </a:rPr>
              <a:t> » s’est ainsi créée, allant du Nord-Est aux Pyrénées</a:t>
            </a:r>
            <a:r>
              <a:rPr lang="fr-FR" sz="2400" dirty="0" smtClean="0">
                <a:latin typeface="Cursive standard" pitchFamily="2" charset="0"/>
              </a:rPr>
              <a:t>.</a:t>
            </a: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>
                <a:latin typeface="Cursive standard" pitchFamily="2" charset="0"/>
              </a:rPr>
              <a:t>Dans les </a:t>
            </a:r>
            <a:r>
              <a:rPr lang="fr-FR" sz="2400" u="sng" dirty="0"/>
              <a:t>DROM</a:t>
            </a:r>
            <a:r>
              <a:rPr lang="fr-FR" sz="2400" dirty="0">
                <a:latin typeface="Cursive standard" pitchFamily="2" charset="0"/>
              </a:rPr>
              <a:t>, la population est plus faible, elle est </a:t>
            </a:r>
            <a:r>
              <a:rPr lang="fr-FR" sz="2400" u="sng" dirty="0">
                <a:latin typeface="Cursive standard" pitchFamily="2" charset="0"/>
              </a:rPr>
              <a:t>regroupée sur les zones côtières</a:t>
            </a:r>
            <a:r>
              <a:rPr lang="fr-FR" sz="2400" dirty="0">
                <a:latin typeface="Cursive standard" pitchFamily="2" charset="0"/>
              </a:rPr>
              <a:t>.</a:t>
            </a:r>
          </a:p>
          <a:p>
            <a:endParaRPr lang="fr-FR" sz="12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74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" y="0"/>
            <a:ext cx="6829214" cy="8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6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" y="0"/>
            <a:ext cx="6829214" cy="8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51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Les principales métropoles dans le monde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5" y="1913288"/>
            <a:ext cx="6403619" cy="3450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19" y="5470937"/>
            <a:ext cx="3002760" cy="338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30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00B050"/>
                </a:solidFill>
                <a:latin typeface="Cursive standard" pitchFamily="2" charset="0"/>
              </a:rPr>
              <a:t>10. Les principales métropoles dans le monde</a:t>
            </a:r>
          </a:p>
          <a:p>
            <a:pPr algn="ctr"/>
            <a:endParaRPr lang="fr-FR" dirty="0" smtClean="0">
              <a:latin typeface="Cursive standard" pitchFamily="2" charset="0"/>
            </a:endParaRPr>
          </a:p>
          <a:p>
            <a:r>
              <a:rPr lang="fr-FR" sz="2400" dirty="0">
                <a:latin typeface="Cursive standard" pitchFamily="2" charset="0"/>
              </a:rPr>
              <a:t>La </a:t>
            </a:r>
            <a:r>
              <a:rPr lang="fr-FR" sz="2400" dirty="0">
                <a:solidFill>
                  <a:srgbClr val="FF0066"/>
                </a:solidFill>
                <a:latin typeface="Cursive standard" pitchFamily="2" charset="0"/>
              </a:rPr>
              <a:t>croissance des villes </a:t>
            </a:r>
            <a:r>
              <a:rPr lang="fr-FR" sz="2400" dirty="0">
                <a:latin typeface="Cursive standard" pitchFamily="2" charset="0"/>
              </a:rPr>
              <a:t>est un </a:t>
            </a:r>
            <a:r>
              <a:rPr lang="fr-FR" sz="2400" dirty="0">
                <a:solidFill>
                  <a:srgbClr val="FF0066"/>
                </a:solidFill>
                <a:latin typeface="Cursive standard" pitchFamily="2" charset="0"/>
              </a:rPr>
              <a:t>phénomène mondial </a:t>
            </a:r>
            <a:r>
              <a:rPr lang="fr-FR" sz="2400" dirty="0">
                <a:latin typeface="Cursive standard" pitchFamily="2" charset="0"/>
              </a:rPr>
              <a:t>: aujourd’hui, </a:t>
            </a:r>
            <a:r>
              <a:rPr lang="fr-FR" sz="2400" dirty="0">
                <a:solidFill>
                  <a:srgbClr val="FF0066"/>
                </a:solidFill>
                <a:latin typeface="Cursive standard" pitchFamily="2" charset="0"/>
              </a:rPr>
              <a:t>la moitié de l’humanité vit en ville</a:t>
            </a:r>
            <a:r>
              <a:rPr lang="fr-FR" sz="2400" dirty="0" smtClean="0">
                <a:latin typeface="Cursive standard" pitchFamily="2" charset="0"/>
              </a:rPr>
              <a:t>.</a:t>
            </a: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>
                <a:latin typeface="Cursive standard" pitchFamily="2" charset="0"/>
              </a:rPr>
              <a:t>Des </a:t>
            </a:r>
            <a:r>
              <a:rPr lang="fr-FR" sz="2400" dirty="0">
                <a:solidFill>
                  <a:srgbClr val="FF0066"/>
                </a:solidFill>
                <a:latin typeface="Cursive standard" pitchFamily="2" charset="0"/>
              </a:rPr>
              <a:t>villes géantes </a:t>
            </a:r>
            <a:r>
              <a:rPr lang="fr-FR" sz="2400" dirty="0">
                <a:latin typeface="Cursive standard" pitchFamily="2" charset="0"/>
              </a:rPr>
              <a:t>se sont développées aussi bien dans les pays riches que dans les pays pauvres. </a:t>
            </a:r>
            <a:endParaRPr lang="fr-FR" sz="2400" dirty="0" smtClean="0">
              <a:latin typeface="Cursive standard" pitchFamily="2" charset="0"/>
            </a:endParaRP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>
                <a:latin typeface="Cursive standard" pitchFamily="2" charset="0"/>
              </a:rPr>
              <a:t>Dans les pays les moins favorisés, les villes attirent les populations des campagnes espérant y trouver une vie meilleure : c’est l’</a:t>
            </a:r>
            <a:r>
              <a:rPr lang="fr-FR" sz="2400" dirty="0">
                <a:solidFill>
                  <a:srgbClr val="FF0066"/>
                </a:solidFill>
                <a:latin typeface="Cursive standard" pitchFamily="2" charset="0"/>
              </a:rPr>
              <a:t>exode rural</a:t>
            </a:r>
            <a:r>
              <a:rPr lang="fr-FR" sz="2400" dirty="0">
                <a:latin typeface="Cursive standard" pitchFamily="2" charset="0"/>
              </a:rPr>
              <a:t>. </a:t>
            </a:r>
            <a:endParaRPr lang="fr-FR" sz="2400" dirty="0" smtClean="0">
              <a:latin typeface="Cursive standard" pitchFamily="2" charset="0"/>
            </a:endParaRP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>
                <a:latin typeface="Cursive standard" pitchFamily="2" charset="0"/>
              </a:rPr>
              <a:t>Mais, la majorité de cette population n’a pas de travail et vit dans des  quartiers insalubres à la périphérie des villes. </a:t>
            </a:r>
            <a:r>
              <a:rPr lang="fr-FR" sz="2400" dirty="0">
                <a:solidFill>
                  <a:srgbClr val="FF0066"/>
                </a:solidFill>
                <a:latin typeface="Cursive standard" pitchFamily="2" charset="0"/>
              </a:rPr>
              <a:t>Le développement urbain  n’est pas réparti de façon égale sur la planète</a:t>
            </a:r>
            <a:r>
              <a:rPr lang="fr-FR" sz="2400" dirty="0">
                <a:latin typeface="Cursive standard" pitchFamily="2" charset="0"/>
              </a:rPr>
              <a:t>.</a:t>
            </a:r>
          </a:p>
          <a:p>
            <a:endParaRPr lang="fr-FR" sz="1200" dirty="0">
              <a:latin typeface="Cursive standard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6839" y="6732240"/>
            <a:ext cx="6644321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regularis" pitchFamily="2" charset="0"/>
              </a:rPr>
              <a:t>Des mots pour comprendre</a:t>
            </a:r>
          </a:p>
          <a:p>
            <a:endParaRPr lang="fr-FR" sz="2000" dirty="0"/>
          </a:p>
          <a:p>
            <a:r>
              <a:rPr lang="fr-FR" sz="2000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agglomération</a:t>
            </a:r>
            <a:r>
              <a:rPr lang="fr-FR" sz="2000" dirty="0" smtClean="0">
                <a:latin typeface="Irregularis" panose="02000500000000000000" pitchFamily="2" charset="0"/>
              </a:rPr>
              <a:t>: zone urbaine continue autour d’une ville principale.</a:t>
            </a:r>
          </a:p>
          <a:p>
            <a:r>
              <a:rPr lang="fr-FR" sz="2000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bidonville: </a:t>
            </a:r>
            <a:r>
              <a:rPr lang="fr-FR" sz="2000" dirty="0" smtClean="0">
                <a:latin typeface="Irregularis" panose="02000500000000000000" pitchFamily="2" charset="0"/>
              </a:rPr>
              <a:t>quartier de baraques faites de matériaux de récupération.</a:t>
            </a:r>
          </a:p>
          <a:p>
            <a:r>
              <a:rPr lang="fr-FR" sz="2000" b="1" u="sng" dirty="0" smtClean="0">
                <a:solidFill>
                  <a:srgbClr val="00B050"/>
                </a:solidFill>
                <a:latin typeface="Irregularis" panose="02000500000000000000" pitchFamily="2" charset="0"/>
              </a:rPr>
              <a:t>Gratte-ciel</a:t>
            </a:r>
            <a:r>
              <a:rPr lang="fr-FR" sz="2000" dirty="0" smtClean="0">
                <a:latin typeface="Irregularis" panose="02000500000000000000" pitchFamily="2" charset="0"/>
              </a:rPr>
              <a:t>: immeuble atteignant une très grande hauteur.</a:t>
            </a:r>
          </a:p>
        </p:txBody>
      </p:sp>
    </p:spTree>
    <p:extLst>
      <p:ext uri="{BB962C8B-B14F-4D97-AF65-F5344CB8AC3E}">
        <p14:creationId xmlns:p14="http://schemas.microsoft.com/office/powerpoint/2010/main" val="4085565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6956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656" y="1619672"/>
            <a:ext cx="504056" cy="22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00425" y="1115616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92271" y="2856630"/>
            <a:ext cx="732673" cy="19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725144" y="2267744"/>
            <a:ext cx="732673" cy="19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470878" y="1786338"/>
            <a:ext cx="582360" cy="12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589240" y="899592"/>
            <a:ext cx="582360" cy="12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275640" y="1022573"/>
            <a:ext cx="393720" cy="20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137"/>
            <a:ext cx="6858000" cy="36956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2656" y="5456809"/>
            <a:ext cx="504056" cy="22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800425" y="4952753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192271" y="6693767"/>
            <a:ext cx="732673" cy="19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725144" y="6104881"/>
            <a:ext cx="732673" cy="19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470878" y="5623475"/>
            <a:ext cx="582360" cy="12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589240" y="4736729"/>
            <a:ext cx="582360" cy="12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275640" y="4859710"/>
            <a:ext cx="393720" cy="20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46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" y="251520"/>
            <a:ext cx="6320620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65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183148" y="251520"/>
            <a:ext cx="6575999" cy="7416824"/>
            <a:chOff x="183148" y="251520"/>
            <a:chExt cx="6575999" cy="741682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48" y="251520"/>
              <a:ext cx="6575999" cy="741682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73016" y="467544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68993" y="1331640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00808" y="1907704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14803" y="2992005"/>
              <a:ext cx="936104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84784" y="4283968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8940" y="3858227"/>
              <a:ext cx="46805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09392" y="3858227"/>
              <a:ext cx="46805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88940" y="3959933"/>
              <a:ext cx="1088504" cy="220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21880" y="3347863"/>
              <a:ext cx="1047280" cy="51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01208" y="2060104"/>
              <a:ext cx="1152128" cy="20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0194" y="1593943"/>
              <a:ext cx="70904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23429" y="2573778"/>
              <a:ext cx="822575" cy="27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3476" y="4932040"/>
              <a:ext cx="12712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37396" y="5452179"/>
              <a:ext cx="1271240" cy="271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33835" y="5588153"/>
              <a:ext cx="1070650" cy="25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80637" y="5112060"/>
              <a:ext cx="528683" cy="27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7238" y="3579579"/>
              <a:ext cx="528683" cy="27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1672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L’influence de la France dans le monde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" y="2171675"/>
            <a:ext cx="6187788" cy="15098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40" y="4683922"/>
            <a:ext cx="4879290" cy="32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50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183148" y="251520"/>
            <a:ext cx="6575999" cy="7416824"/>
            <a:chOff x="183148" y="251520"/>
            <a:chExt cx="6575999" cy="741682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48" y="251520"/>
              <a:ext cx="6575999" cy="741682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73016" y="467544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68993" y="1331640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00808" y="1907704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14803" y="2992005"/>
              <a:ext cx="936104" cy="18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84784" y="4283968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8940" y="3858227"/>
              <a:ext cx="46805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09392" y="3858227"/>
              <a:ext cx="46805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88940" y="3959933"/>
              <a:ext cx="1088504" cy="220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21880" y="3347863"/>
              <a:ext cx="1047280" cy="51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01208" y="2060104"/>
              <a:ext cx="1152128" cy="207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80194" y="1593943"/>
              <a:ext cx="70904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23429" y="2573778"/>
              <a:ext cx="822575" cy="27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3476" y="4932040"/>
              <a:ext cx="12712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37396" y="5452179"/>
              <a:ext cx="1271240" cy="271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33835" y="5588153"/>
              <a:ext cx="1070650" cy="25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80637" y="5112060"/>
              <a:ext cx="528683" cy="27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7238" y="3579579"/>
              <a:ext cx="528683" cy="27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3102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Un monde inégal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2" y="2087217"/>
            <a:ext cx="6257889" cy="3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648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00B050"/>
                </a:solidFill>
                <a:latin typeface="Cursive standard" pitchFamily="2" charset="0"/>
              </a:rPr>
              <a:t>11. Un monde inégal</a:t>
            </a:r>
          </a:p>
          <a:p>
            <a:pPr algn="ctr"/>
            <a:endParaRPr lang="fr-FR" sz="1600" dirty="0" smtClean="0"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Les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inégalités de richesses </a:t>
            </a:r>
            <a:r>
              <a:rPr lang="fr-FR" sz="2000" dirty="0">
                <a:latin typeface="Cursive standard" pitchFamily="2" charset="0"/>
              </a:rPr>
              <a:t>sont importantes dans le monde et l’écart de développement entre les pays riches et pauvres augmente. </a:t>
            </a:r>
            <a:endParaRPr lang="fr-FR" sz="2000" dirty="0" smtClean="0">
              <a:latin typeface="Cursive standard" pitchFamily="2" charset="0"/>
            </a:endParaRP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 smtClean="0">
                <a:latin typeface="Cursive standard" pitchFamily="2" charset="0"/>
              </a:rPr>
              <a:t>Les </a:t>
            </a:r>
            <a:r>
              <a:rPr lang="fr-FR" sz="2000" u="sng" dirty="0">
                <a:latin typeface="Cursive standard" pitchFamily="2" charset="0"/>
              </a:rPr>
              <a:t>pays les plus riches </a:t>
            </a:r>
            <a:r>
              <a:rPr lang="fr-FR" sz="2000" dirty="0">
                <a:latin typeface="Cursive standard" pitchFamily="2" charset="0"/>
              </a:rPr>
              <a:t>sont presque tous situés dans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l’hémisphère Nord </a:t>
            </a:r>
            <a:r>
              <a:rPr lang="fr-FR" sz="2000" dirty="0">
                <a:latin typeface="Cursive standard" pitchFamily="2" charset="0"/>
              </a:rPr>
              <a:t>: on les appelle les « </a:t>
            </a:r>
            <a:r>
              <a:rPr lang="fr-FR" sz="2000" u="sng" dirty="0">
                <a:latin typeface="Cursive standard" pitchFamily="2" charset="0"/>
              </a:rPr>
              <a:t>pays du Nord </a:t>
            </a:r>
            <a:r>
              <a:rPr lang="fr-FR" sz="2000" dirty="0">
                <a:latin typeface="Cursive standard" pitchFamily="2" charset="0"/>
              </a:rPr>
              <a:t>». </a:t>
            </a:r>
            <a:endParaRPr lang="fr-FR" sz="2000" dirty="0" smtClean="0">
              <a:latin typeface="Cursive standard" pitchFamily="2" charset="0"/>
            </a:endParaRPr>
          </a:p>
          <a:p>
            <a:endParaRPr lang="fr-FR" sz="2000" dirty="0" smtClean="0">
              <a:latin typeface="Cursive standard" pitchFamily="2" charset="0"/>
            </a:endParaRPr>
          </a:p>
          <a:p>
            <a:r>
              <a:rPr lang="fr-FR" sz="2000" dirty="0" smtClean="0">
                <a:latin typeface="Cursive standard" pitchFamily="2" charset="0"/>
              </a:rPr>
              <a:t>Les </a:t>
            </a:r>
            <a:r>
              <a:rPr lang="fr-FR" sz="2000" u="sng" dirty="0">
                <a:latin typeface="Cursive standard" pitchFamily="2" charset="0"/>
              </a:rPr>
              <a:t>pays les plus pauvres </a:t>
            </a:r>
            <a:r>
              <a:rPr lang="fr-FR" sz="2000" dirty="0">
                <a:latin typeface="Cursive standard" pitchFamily="2" charset="0"/>
              </a:rPr>
              <a:t>se trouvent principalement en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Afrique, en Asie et en Amérique du Sud</a:t>
            </a:r>
            <a:r>
              <a:rPr lang="fr-FR" sz="2000" dirty="0">
                <a:latin typeface="Cursive standard" pitchFamily="2" charset="0"/>
              </a:rPr>
              <a:t> : on les appelle les « </a:t>
            </a:r>
            <a:r>
              <a:rPr lang="fr-FR" sz="2000" u="sng" dirty="0">
                <a:latin typeface="Cursive standard" pitchFamily="2" charset="0"/>
              </a:rPr>
              <a:t>pays du Sud </a:t>
            </a:r>
            <a:r>
              <a:rPr lang="fr-FR" sz="2000" dirty="0">
                <a:latin typeface="Cursive standard" pitchFamily="2" charset="0"/>
              </a:rPr>
              <a:t>» ou « </a:t>
            </a:r>
            <a:r>
              <a:rPr lang="fr-FR" sz="2000" u="sng" dirty="0">
                <a:latin typeface="Cursive standard" pitchFamily="2" charset="0"/>
              </a:rPr>
              <a:t>Tiers-monde</a:t>
            </a:r>
            <a:r>
              <a:rPr lang="fr-FR" sz="2000" dirty="0">
                <a:latin typeface="Cursive standard" pitchFamily="2" charset="0"/>
              </a:rPr>
              <a:t> ». </a:t>
            </a:r>
            <a:endParaRPr lang="fr-FR" sz="2000" dirty="0" smtClean="0">
              <a:latin typeface="Cursive standard" pitchFamily="2" charset="0"/>
            </a:endParaRP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D’autres inégalités existent, ce sont celles qui concernent l’approvisionnement en eau potable, l’accès à la nourriture, à la santé et à l’éducation. </a:t>
            </a:r>
            <a:endParaRPr lang="fr-FR" sz="2000" dirty="0" smtClean="0">
              <a:latin typeface="Cursive standard" pitchFamily="2" charset="0"/>
            </a:endParaRPr>
          </a:p>
          <a:p>
            <a:endParaRPr lang="fr-FR" sz="2000" dirty="0">
              <a:latin typeface="Cursive standard" pitchFamily="2" charset="0"/>
            </a:endParaRPr>
          </a:p>
          <a:p>
            <a:r>
              <a:rPr lang="fr-FR" sz="2000" dirty="0">
                <a:latin typeface="Cursive standard" pitchFamily="2" charset="0"/>
              </a:rPr>
              <a:t>Tous les pays ne connaissent pas le même niveau de développement et, à l’intérieur d’un même pays, </a:t>
            </a:r>
            <a:r>
              <a:rPr lang="fr-FR" sz="2000" dirty="0">
                <a:solidFill>
                  <a:srgbClr val="FF0066"/>
                </a:solidFill>
                <a:latin typeface="Cursive standard" pitchFamily="2" charset="0"/>
              </a:rPr>
              <a:t>la répartition des richesses n’est pas toujours équitable</a:t>
            </a:r>
            <a:r>
              <a:rPr lang="fr-FR" sz="2000" dirty="0">
                <a:latin typeface="Cursive standard" pitchFamily="2" charset="0"/>
              </a:rPr>
              <a:t>. </a:t>
            </a:r>
          </a:p>
          <a:p>
            <a:endParaRPr lang="fr-FR" sz="1100" dirty="0">
              <a:latin typeface="Cursive standard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839" y="6444208"/>
            <a:ext cx="6644321" cy="255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regularis" pitchFamily="2" charset="0"/>
              </a:rPr>
              <a:t>Des mots pour comprendre</a:t>
            </a:r>
          </a:p>
          <a:p>
            <a:endParaRPr lang="fr-FR" sz="2000" dirty="0"/>
          </a:p>
          <a:p>
            <a:r>
              <a:rPr lang="fr-FR" sz="2000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Analphabète</a:t>
            </a:r>
            <a:r>
              <a:rPr lang="fr-FR" sz="2000" dirty="0">
                <a:latin typeface="Irregularis" panose="02000500000000000000" pitchFamily="2" charset="0"/>
              </a:rPr>
              <a:t> : personne qui n’a pas appris à lire et écrire.. </a:t>
            </a:r>
          </a:p>
          <a:p>
            <a:r>
              <a:rPr lang="fr-FR" sz="2000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Malnutrition</a:t>
            </a:r>
            <a:r>
              <a:rPr lang="fr-FR" sz="2000" b="1" dirty="0">
                <a:latin typeface="Irregularis" panose="02000500000000000000" pitchFamily="2" charset="0"/>
              </a:rPr>
              <a:t> </a:t>
            </a:r>
            <a:r>
              <a:rPr lang="fr-FR" sz="2000" dirty="0">
                <a:latin typeface="Irregularis" panose="02000500000000000000" pitchFamily="2" charset="0"/>
              </a:rPr>
              <a:t>: nourriture insuffisante ou mal équilibrée. </a:t>
            </a:r>
          </a:p>
          <a:p>
            <a:r>
              <a:rPr lang="fr-FR" sz="2000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Pauvreté absolue </a:t>
            </a:r>
            <a:r>
              <a:rPr lang="fr-FR" sz="2000" dirty="0">
                <a:latin typeface="Irregularis" panose="02000500000000000000" pitchFamily="2" charset="0"/>
              </a:rPr>
              <a:t>: se dit dans le cas d’une personne qui dispose de moins de 1€ par jour pour vivre. </a:t>
            </a:r>
          </a:p>
          <a:p>
            <a:r>
              <a:rPr lang="fr-FR" sz="2000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Tiers monde ou pays du Sud </a:t>
            </a:r>
            <a:r>
              <a:rPr lang="fr-FR" sz="2000" dirty="0">
                <a:latin typeface="Irregularis" panose="02000500000000000000" pitchFamily="2" charset="0"/>
              </a:rPr>
              <a:t>: ensemble des pays pauvres de la planète.. </a:t>
            </a:r>
          </a:p>
          <a:p>
            <a:r>
              <a:rPr lang="fr-FR" sz="2000" b="1" u="sng" dirty="0">
                <a:solidFill>
                  <a:srgbClr val="00B050"/>
                </a:solidFill>
                <a:latin typeface="Irregularis" panose="02000500000000000000" pitchFamily="2" charset="0"/>
              </a:rPr>
              <a:t>Pays du Nord </a:t>
            </a:r>
            <a:r>
              <a:rPr lang="fr-FR" sz="2000" dirty="0">
                <a:latin typeface="Irregularis" panose="02000500000000000000" pitchFamily="2" charset="0"/>
              </a:rPr>
              <a:t>: ensemble des pays riches de la planète. </a:t>
            </a:r>
          </a:p>
        </p:txBody>
      </p:sp>
    </p:spTree>
    <p:extLst>
      <p:ext uri="{BB962C8B-B14F-4D97-AF65-F5344CB8AC3E}">
        <p14:creationId xmlns:p14="http://schemas.microsoft.com/office/powerpoint/2010/main" val="26878247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4459" cy="37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2600"/>
            <a:ext cx="6904459" cy="37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28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4459" cy="37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2600"/>
            <a:ext cx="6904459" cy="377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94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latin typeface="Cursive standard" pitchFamily="2" charset="0"/>
              </a:rPr>
              <a:t>2. L’influence de la France dans le monde</a:t>
            </a:r>
            <a:endParaRPr lang="fr-FR" sz="2000" u="sng" dirty="0">
              <a:solidFill>
                <a:srgbClr val="00B050"/>
              </a:solidFill>
              <a:latin typeface="Cursive standard" pitchFamily="2" charset="0"/>
            </a:endParaRPr>
          </a:p>
          <a:p>
            <a:endParaRPr lang="fr-FR" sz="2000" dirty="0" smtClean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Malgré une baisse d’influence depuis la Première Guerre mondiale, la France conserve un rayonnement important dans le monde.</a:t>
            </a: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Sa place au sein d’organisations politiques mondiales, comme l’</a:t>
            </a:r>
            <a:r>
              <a:rPr lang="fr-FR" sz="2400" dirty="0" smtClean="0"/>
              <a:t>ONU</a:t>
            </a:r>
            <a:r>
              <a:rPr lang="fr-FR" sz="2400" dirty="0" smtClean="0">
                <a:latin typeface="Cursive standard" pitchFamily="2" charset="0"/>
              </a:rPr>
              <a:t> ou le </a:t>
            </a:r>
            <a:r>
              <a:rPr lang="fr-FR" sz="2400" dirty="0" smtClean="0"/>
              <a:t>G8</a:t>
            </a:r>
            <a:r>
              <a:rPr lang="fr-FR" sz="2400" dirty="0" smtClean="0">
                <a:latin typeface="Cursive standard" pitchFamily="2" charset="0"/>
              </a:rPr>
              <a:t>, montre que la voix de la France est encore entendue. </a:t>
            </a: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5</a:t>
            </a:r>
            <a:r>
              <a:rPr lang="fr-FR" sz="2400" baseline="30000" dirty="0" smtClean="0">
                <a:latin typeface="Cursive standard" pitchFamily="2" charset="0"/>
              </a:rPr>
              <a:t>ème</a:t>
            </a:r>
            <a:r>
              <a:rPr lang="fr-FR" sz="2400" dirty="0" smtClean="0">
                <a:latin typeface="Cursive standard" pitchFamily="2" charset="0"/>
              </a:rPr>
              <a:t> puissance économique, elle occupe une part importante du commerce mondial. De plus, la France attire de nombreux touristes qui représentent une source considérable de richesses. </a:t>
            </a:r>
          </a:p>
          <a:p>
            <a:endParaRPr lang="fr-FR" sz="2400" dirty="0">
              <a:latin typeface="Cursive standard" pitchFamily="2" charset="0"/>
            </a:endParaRPr>
          </a:p>
          <a:p>
            <a:r>
              <a:rPr lang="fr-FR" sz="2400" dirty="0" smtClean="0">
                <a:latin typeface="Cursive standard" pitchFamily="2" charset="0"/>
              </a:rPr>
              <a:t>Son prestige est aussi entretenu par des actions en faveur des plus démunis, menées à travers la planète par des organisations humanitaires.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167" y="7668344"/>
            <a:ext cx="6491666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rgbClr val="00B050"/>
                </a:solidFill>
                <a:latin typeface="Irregularis" pitchFamily="2" charset="0"/>
              </a:rPr>
              <a:t>Des mots pour comprendre: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u="sng" dirty="0" smtClean="0">
                <a:solidFill>
                  <a:srgbClr val="00B050"/>
                </a:solidFill>
                <a:latin typeface="Irregularis" pitchFamily="2" charset="0"/>
              </a:rPr>
              <a:t>Conseil de sécurité de l’ONU: </a:t>
            </a:r>
            <a:r>
              <a:rPr lang="fr-FR" sz="2000" dirty="0" smtClean="0">
                <a:latin typeface="Irregularis" pitchFamily="2" charset="0"/>
              </a:rPr>
              <a:t>assemblée restreinte de l’ONU dont la mission est le maintien de la paix dans le monde.</a:t>
            </a:r>
          </a:p>
        </p:txBody>
      </p:sp>
    </p:spTree>
    <p:extLst>
      <p:ext uri="{BB962C8B-B14F-4D97-AF65-F5344CB8AC3E}">
        <p14:creationId xmlns:p14="http://schemas.microsoft.com/office/powerpoint/2010/main" val="65434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16916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" y="1907704"/>
            <a:ext cx="3921616" cy="26347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7" y="4567652"/>
            <a:ext cx="6858001" cy="16916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6" y="6475356"/>
            <a:ext cx="3921616" cy="26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9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16916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" y="1907704"/>
            <a:ext cx="3921616" cy="26347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7" y="4567652"/>
            <a:ext cx="6858001" cy="16916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6" y="6475356"/>
            <a:ext cx="3921616" cy="26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2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8640" y="179512"/>
            <a:ext cx="864096" cy="755576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GEO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1336" y="208680"/>
            <a:ext cx="587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Irregularis" pitchFamily="2" charset="0"/>
              </a:rPr>
              <a:t>La France dans le monde</a:t>
            </a:r>
            <a:endParaRPr lang="fr-FR" sz="2800" dirty="0">
              <a:solidFill>
                <a:srgbClr val="00B050"/>
              </a:solidFill>
              <a:latin typeface="Irregularis" pitchFamily="2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043608"/>
            <a:ext cx="685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30088" y="112893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latin typeface="Pere Castor" pitchFamily="2" charset="0"/>
              </a:rPr>
              <a:t>Le découpage administratif de la France</a:t>
            </a:r>
            <a:endParaRPr lang="fr-FR" sz="2000" u="sng" dirty="0">
              <a:latin typeface="Pere Castor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88639" y="1513178"/>
            <a:ext cx="6480720" cy="7451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>
                <a:solidFill>
                  <a:schemeClr val="tx1"/>
                </a:solidFill>
                <a:latin typeface="Irregularis" pitchFamily="2" charset="0"/>
              </a:rPr>
              <a:t>Des images pour comprendre</a:t>
            </a: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u="sng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 smtClean="0">
              <a:solidFill>
                <a:schemeClr val="tx1"/>
              </a:solidFill>
              <a:latin typeface="Irregularis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Irregularis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39" y="5149823"/>
            <a:ext cx="3573016" cy="36472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978695"/>
            <a:ext cx="3515002" cy="36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26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2036</Words>
  <Application>Microsoft Office PowerPoint</Application>
  <PresentationFormat>Affichage à l'écran (4:3)</PresentationFormat>
  <Paragraphs>484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Cursive standard</vt:lpstr>
      <vt:lpstr>Irregularis</vt:lpstr>
      <vt:lpstr>Mia's Scribblings ~</vt:lpstr>
      <vt:lpstr>Pere Castor</vt:lpstr>
      <vt:lpstr>Pointers</vt:lpstr>
      <vt:lpstr>Webdings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MT</dc:creator>
  <cp:lastModifiedBy>Compte Microsoft</cp:lastModifiedBy>
  <cp:revision>101</cp:revision>
  <dcterms:created xsi:type="dcterms:W3CDTF">2013-08-13T12:33:30Z</dcterms:created>
  <dcterms:modified xsi:type="dcterms:W3CDTF">2015-08-10T16:11:44Z</dcterms:modified>
</cp:coreProperties>
</file>