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0C32FA8-BCE1-4792-A110-6A561F88DDBE}" type="datetimeFigureOut">
              <a:rPr lang="fr-FR" smtClean="0"/>
              <a:pPr/>
              <a:t>22/02/2011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044E6468-1E41-4335-8051-2884C8D1E35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0C32FA8-BCE1-4792-A110-6A561F88DDBE}" type="datetimeFigureOut">
              <a:rPr lang="fr-FR" smtClean="0"/>
              <a:pPr/>
              <a:t>22/02/2011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4E6468-1E41-4335-8051-2884C8D1E35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0C32FA8-BCE1-4792-A110-6A561F88DDBE}" type="datetimeFigureOut">
              <a:rPr lang="fr-FR" smtClean="0"/>
              <a:pPr/>
              <a:t>22/02/2011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4E6468-1E41-4335-8051-2884C8D1E35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0C32FA8-BCE1-4792-A110-6A561F88DDBE}" type="datetimeFigureOut">
              <a:rPr lang="fr-FR" smtClean="0"/>
              <a:pPr/>
              <a:t>22/02/2011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4E6468-1E41-4335-8051-2884C8D1E35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0C32FA8-BCE1-4792-A110-6A561F88DDBE}" type="datetimeFigureOut">
              <a:rPr lang="fr-FR" smtClean="0"/>
              <a:pPr/>
              <a:t>22/02/2011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4E6468-1E41-4335-8051-2884C8D1E35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0C32FA8-BCE1-4792-A110-6A561F88DDBE}" type="datetimeFigureOut">
              <a:rPr lang="fr-FR" smtClean="0"/>
              <a:pPr/>
              <a:t>22/02/2011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44E6468-1E41-4335-8051-2884C8D1E35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0C32FA8-BCE1-4792-A110-6A561F88DDBE}" type="datetimeFigureOut">
              <a:rPr lang="fr-FR" smtClean="0"/>
              <a:pPr/>
              <a:t>22/02/2011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44E6468-1E41-4335-8051-2884C8D1E35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0C32FA8-BCE1-4792-A110-6A561F88DDBE}" type="datetimeFigureOut">
              <a:rPr lang="fr-FR" smtClean="0"/>
              <a:pPr/>
              <a:t>22/02/2011</a:t>
            </a:fld>
            <a:endParaRPr lang="fr-FR"/>
          </a:p>
        </p:txBody>
      </p:sp>
      <p:sp>
        <p:nvSpPr>
          <p:cNvPr id="8" name="Espace réservé du numéro de diapositive 7"/>
          <p:cNvSpPr>
            <a:spLocks noGrp="1"/>
          </p:cNvSpPr>
          <p:nvPr>
            <p:ph type="sldNum" sz="quarter" idx="11"/>
          </p:nvPr>
        </p:nvSpPr>
        <p:spPr/>
        <p:txBody>
          <a:bodyPr/>
          <a:lstStyle/>
          <a:p>
            <a:fld id="{044E6468-1E41-4335-8051-2884C8D1E359}" type="slidenum">
              <a:rPr lang="fr-FR" smtClean="0"/>
              <a:pPr/>
              <a:t>‹N°›</a:t>
            </a:fld>
            <a:endParaRPr lang="fr-FR"/>
          </a:p>
        </p:txBody>
      </p:sp>
      <p:sp>
        <p:nvSpPr>
          <p:cNvPr id="9" name="Espace réservé du pied de page 8"/>
          <p:cNvSpPr>
            <a:spLocks noGrp="1"/>
          </p:cNvSpPr>
          <p:nvPr>
            <p:ph type="ftr" sz="quarter" idx="12"/>
          </p:nvPr>
        </p:nvSpPr>
        <p:spPr/>
        <p:txBody>
          <a:body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0C32FA8-BCE1-4792-A110-6A561F88DDBE}" type="datetimeFigureOut">
              <a:rPr lang="fr-FR" smtClean="0"/>
              <a:pPr/>
              <a:t>22/02/2011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44E6468-1E41-4335-8051-2884C8D1E35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0C32FA8-BCE1-4792-A110-6A561F88DDBE}" type="datetimeFigureOut">
              <a:rPr lang="fr-FR" smtClean="0"/>
              <a:pPr/>
              <a:t>22/02/2011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fld id="{044E6468-1E41-4335-8051-2884C8D1E35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A0C32FA8-BCE1-4792-A110-6A561F88DDBE}" type="datetimeFigureOut">
              <a:rPr lang="fr-FR" smtClean="0"/>
              <a:pPr/>
              <a:t>22/02/2011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44E6468-1E41-4335-8051-2884C8D1E35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0C32FA8-BCE1-4792-A110-6A561F88DDBE}" type="datetimeFigureOut">
              <a:rPr lang="fr-FR" smtClean="0"/>
              <a:pPr/>
              <a:t>22/02/2011</a:t>
            </a:fld>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44E6468-1E41-4335-8051-2884C8D1E359}"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amazon.fr/"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yasmina-khadra.com/index.php?link=bio"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http://www.amazon.fr/quoi-r%C3%AAvent-loups-Yasmina-Khadra/dp/2266132822" TargetMode="External"/><Relationship Id="rId4" Type="http://schemas.openxmlformats.org/officeDocument/2006/relationships/hyperlink" Target="http://www.critiqueslibres.com/i.php/vcrit/299"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creatic.fr/cic/B022Doc.htm"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famille.vigne.pagesperso-orange.fr/Dactylomancie/dactylomancie.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404664"/>
            <a:ext cx="5832648" cy="584775"/>
          </a:xfrm>
          <a:prstGeom prst="rect">
            <a:avLst/>
          </a:prstGeom>
          <a:noFill/>
        </p:spPr>
        <p:txBody>
          <a:bodyPr wrap="square" rtlCol="0">
            <a:spAutoFit/>
          </a:bodyPr>
          <a:lstStyle/>
          <a:p>
            <a:r>
              <a:rPr lang="fr-FR" sz="3200" u="sng" dirty="0" smtClean="0"/>
              <a:t>INTERPRETER UNE IMAGE :</a:t>
            </a:r>
            <a:endParaRPr lang="fr-FR" sz="3200" u="sng" dirty="0"/>
          </a:p>
        </p:txBody>
      </p:sp>
      <p:sp>
        <p:nvSpPr>
          <p:cNvPr id="5" name="Flèche droite 4"/>
          <p:cNvSpPr/>
          <p:nvPr/>
        </p:nvSpPr>
        <p:spPr>
          <a:xfrm>
            <a:off x="1259632" y="1340768"/>
            <a:ext cx="576064" cy="360040"/>
          </a:xfrm>
          <a:prstGeom prst="rightArrow">
            <a:avLst>
              <a:gd name="adj1" fmla="val 50000"/>
              <a:gd name="adj2" fmla="val 79739"/>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6" name="ZoneTexte 5"/>
          <p:cNvSpPr txBox="1"/>
          <p:nvPr/>
        </p:nvSpPr>
        <p:spPr>
          <a:xfrm>
            <a:off x="1979712" y="1124744"/>
            <a:ext cx="6552728" cy="830997"/>
          </a:xfrm>
          <a:prstGeom prst="rect">
            <a:avLst/>
          </a:prstGeom>
          <a:noFill/>
        </p:spPr>
        <p:txBody>
          <a:bodyPr wrap="square" rtlCol="0">
            <a:spAutoFit/>
          </a:bodyPr>
          <a:lstStyle/>
          <a:p>
            <a:pPr algn="just"/>
            <a:r>
              <a:rPr lang="fr-FR" sz="2400" dirty="0" smtClean="0"/>
              <a:t>Consiste à suivre une démarche méthodique respectant les approches suivantes :</a:t>
            </a:r>
          </a:p>
        </p:txBody>
      </p:sp>
      <p:sp>
        <p:nvSpPr>
          <p:cNvPr id="7" name="ZoneTexte 6"/>
          <p:cNvSpPr txBox="1"/>
          <p:nvPr/>
        </p:nvSpPr>
        <p:spPr>
          <a:xfrm>
            <a:off x="1979712" y="2276872"/>
            <a:ext cx="6552728" cy="1323439"/>
          </a:xfrm>
          <a:prstGeom prst="rect">
            <a:avLst/>
          </a:prstGeom>
          <a:noFill/>
        </p:spPr>
        <p:txBody>
          <a:bodyPr wrap="square" rtlCol="0">
            <a:spAutoFit/>
          </a:bodyPr>
          <a:lstStyle/>
          <a:p>
            <a:pPr marL="342900" indent="-342900" algn="just">
              <a:buAutoNum type="arabicPeriod"/>
            </a:pPr>
            <a:r>
              <a:rPr lang="fr-FR" sz="2000" u="sng" dirty="0" smtClean="0"/>
              <a:t>L’approche contextuelle</a:t>
            </a:r>
            <a:r>
              <a:rPr lang="fr-FR" sz="2000" dirty="0" smtClean="0"/>
              <a:t> = décrire le contexte de l’image (présentation de l’auteur, de la date de parution, du support, du contexte social, historique, politique … etc.).</a:t>
            </a:r>
            <a:endParaRPr lang="fr-FR" sz="2000" dirty="0"/>
          </a:p>
        </p:txBody>
      </p:sp>
      <p:sp>
        <p:nvSpPr>
          <p:cNvPr id="8" name="ZoneTexte 7"/>
          <p:cNvSpPr txBox="1"/>
          <p:nvPr/>
        </p:nvSpPr>
        <p:spPr>
          <a:xfrm>
            <a:off x="1979712" y="3861048"/>
            <a:ext cx="6552728" cy="1631216"/>
          </a:xfrm>
          <a:prstGeom prst="rect">
            <a:avLst/>
          </a:prstGeom>
          <a:noFill/>
        </p:spPr>
        <p:txBody>
          <a:bodyPr wrap="square" rtlCol="0">
            <a:spAutoFit/>
          </a:bodyPr>
          <a:lstStyle/>
          <a:p>
            <a:pPr marL="342900" indent="-342900" algn="just"/>
            <a:r>
              <a:rPr lang="fr-FR" sz="2000" dirty="0" smtClean="0"/>
              <a:t>2. </a:t>
            </a:r>
            <a:r>
              <a:rPr lang="fr-FR" sz="2000" u="sng" dirty="0" smtClean="0"/>
              <a:t>L’approche iconique</a:t>
            </a:r>
            <a:r>
              <a:rPr lang="fr-FR" sz="2000" dirty="0" smtClean="0"/>
              <a:t> = décrire le contenu et la composition de l’image ( l’ensemble des représentations graphiques, c’est-à-dire les couleurs, les formes, les chiffres … etc.).</a:t>
            </a:r>
          </a:p>
          <a:p>
            <a:pPr marL="342900" indent="-342900"/>
            <a:endParaRPr lang="fr-FR" sz="2000" dirty="0"/>
          </a:p>
        </p:txBody>
      </p:sp>
      <p:sp>
        <p:nvSpPr>
          <p:cNvPr id="9" name="ZoneTexte 8"/>
          <p:cNvSpPr txBox="1"/>
          <p:nvPr/>
        </p:nvSpPr>
        <p:spPr>
          <a:xfrm>
            <a:off x="1979712" y="5385410"/>
            <a:ext cx="6552728" cy="1015663"/>
          </a:xfrm>
          <a:prstGeom prst="rect">
            <a:avLst/>
          </a:prstGeom>
          <a:noFill/>
        </p:spPr>
        <p:txBody>
          <a:bodyPr wrap="square" rtlCol="0">
            <a:spAutoFit/>
          </a:bodyPr>
          <a:lstStyle/>
          <a:p>
            <a:pPr marL="342900" indent="-342900" algn="just"/>
            <a:r>
              <a:rPr lang="fr-FR" sz="2000" dirty="0" smtClean="0"/>
              <a:t>3. </a:t>
            </a:r>
            <a:r>
              <a:rPr lang="fr-FR" sz="2000" u="sng" dirty="0" smtClean="0"/>
              <a:t>L’approche interprétative</a:t>
            </a:r>
            <a:r>
              <a:rPr lang="fr-FR" sz="2000" dirty="0" smtClean="0"/>
              <a:t> = interpréter le contenu de l’image en s’appuyant sur une analyse sémiotique, et herméneutique à la fois.</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èche droite 1"/>
          <p:cNvSpPr/>
          <p:nvPr/>
        </p:nvSpPr>
        <p:spPr>
          <a:xfrm>
            <a:off x="539552" y="404664"/>
            <a:ext cx="576064" cy="360040"/>
          </a:xfrm>
          <a:prstGeom prst="rightArrow">
            <a:avLst>
              <a:gd name="adj1" fmla="val 50000"/>
              <a:gd name="adj2" fmla="val 79739"/>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4" name="ZoneTexte 3"/>
          <p:cNvSpPr txBox="1"/>
          <p:nvPr/>
        </p:nvSpPr>
        <p:spPr>
          <a:xfrm>
            <a:off x="1331640" y="404664"/>
            <a:ext cx="3312368" cy="707886"/>
          </a:xfrm>
          <a:prstGeom prst="rect">
            <a:avLst/>
          </a:prstGeom>
          <a:noFill/>
        </p:spPr>
        <p:txBody>
          <a:bodyPr wrap="square" rtlCol="0">
            <a:spAutoFit/>
          </a:bodyPr>
          <a:lstStyle/>
          <a:p>
            <a:r>
              <a:rPr lang="fr-FR" sz="2000" dirty="0" smtClean="0"/>
              <a:t>« A quoi rêvent les loups » </a:t>
            </a:r>
          </a:p>
          <a:p>
            <a:r>
              <a:rPr lang="fr-FR" sz="2000" dirty="0" smtClean="0"/>
              <a:t>de Yasmina Khadra</a:t>
            </a:r>
            <a:endParaRPr lang="fr-FR" sz="2000" dirty="0"/>
          </a:p>
        </p:txBody>
      </p:sp>
      <p:pic>
        <p:nvPicPr>
          <p:cNvPr id="5" name="Image 4" descr="aqrll.jpg"/>
          <p:cNvPicPr>
            <a:picLocks noChangeAspect="1"/>
          </p:cNvPicPr>
          <p:nvPr/>
        </p:nvPicPr>
        <p:blipFill>
          <a:blip r:embed="rId2" cstate="print"/>
          <a:stretch>
            <a:fillRect/>
          </a:stretch>
        </p:blipFill>
        <p:spPr>
          <a:xfrm>
            <a:off x="5004048" y="188640"/>
            <a:ext cx="3933428" cy="6492850"/>
          </a:xfrm>
          <a:prstGeom prst="rect">
            <a:avLst/>
          </a:prstGeom>
        </p:spPr>
      </p:pic>
      <p:sp>
        <p:nvSpPr>
          <p:cNvPr id="6" name="ZoneTexte 5"/>
          <p:cNvSpPr txBox="1"/>
          <p:nvPr/>
        </p:nvSpPr>
        <p:spPr>
          <a:xfrm>
            <a:off x="395536" y="1484784"/>
            <a:ext cx="4320480" cy="5016758"/>
          </a:xfrm>
          <a:prstGeom prst="rect">
            <a:avLst/>
          </a:prstGeom>
          <a:noFill/>
        </p:spPr>
        <p:txBody>
          <a:bodyPr wrap="square" rtlCol="0">
            <a:spAutoFit/>
          </a:bodyPr>
          <a:lstStyle/>
          <a:p>
            <a:pPr algn="just"/>
            <a:r>
              <a:rPr lang="fr-FR" sz="2000" dirty="0" smtClean="0"/>
              <a:t>Dans le cas de cette image, l’auteur et la date de parution sont inconnus, seul le support est bien déterminé. Il s’agit d’une œuvre littéraire d’un écrivain maghrébin d’expression française.</a:t>
            </a:r>
          </a:p>
          <a:p>
            <a:pPr algn="just"/>
            <a:endParaRPr lang="fr-FR" sz="2000" dirty="0" smtClean="0"/>
          </a:p>
          <a:p>
            <a:pPr algn="just"/>
            <a:r>
              <a:rPr lang="fr-FR" sz="2000" dirty="0" smtClean="0"/>
              <a:t>Yasmina Khadra</a:t>
            </a:r>
          </a:p>
          <a:p>
            <a:pPr algn="just"/>
            <a:r>
              <a:rPr lang="fr-FR" sz="2000" dirty="0" smtClean="0"/>
              <a:t>A quoi rêvent les loups</a:t>
            </a:r>
          </a:p>
          <a:p>
            <a:pPr algn="just"/>
            <a:r>
              <a:rPr lang="fr-FR" sz="2000" dirty="0" smtClean="0"/>
              <a:t>Pocket</a:t>
            </a:r>
          </a:p>
          <a:p>
            <a:pPr algn="just"/>
            <a:r>
              <a:rPr lang="fr-FR" sz="2000" dirty="0" smtClean="0"/>
              <a:t>Paris</a:t>
            </a:r>
          </a:p>
          <a:p>
            <a:pPr algn="just"/>
            <a:r>
              <a:rPr lang="fr-FR" sz="2000" dirty="0" smtClean="0"/>
              <a:t>2004</a:t>
            </a:r>
          </a:p>
          <a:p>
            <a:pPr algn="just"/>
            <a:endParaRPr lang="fr-FR" sz="2000" dirty="0" smtClean="0"/>
          </a:p>
          <a:p>
            <a:pPr algn="just"/>
            <a:r>
              <a:rPr lang="fr-FR" sz="2000" dirty="0" smtClean="0"/>
              <a:t>Pour les références :</a:t>
            </a:r>
          </a:p>
          <a:p>
            <a:pPr algn="just"/>
            <a:r>
              <a:rPr lang="fr-FR" sz="2000" dirty="0" smtClean="0">
                <a:hlinkClick r:id="rId3"/>
              </a:rPr>
              <a:t>www.amazon.fr</a:t>
            </a:r>
            <a:endParaRPr lang="fr-FR" sz="2000" dirty="0" smtClean="0"/>
          </a:p>
          <a:p>
            <a:pPr algn="just"/>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qrll.jpg"/>
          <p:cNvPicPr>
            <a:picLocks noChangeAspect="1"/>
          </p:cNvPicPr>
          <p:nvPr/>
        </p:nvPicPr>
        <p:blipFill>
          <a:blip r:embed="rId2" cstate="print"/>
          <a:stretch>
            <a:fillRect/>
          </a:stretch>
        </p:blipFill>
        <p:spPr>
          <a:xfrm>
            <a:off x="5004048" y="188640"/>
            <a:ext cx="3933428" cy="6492850"/>
          </a:xfrm>
          <a:prstGeom prst="rect">
            <a:avLst/>
          </a:prstGeom>
        </p:spPr>
      </p:pic>
      <p:sp>
        <p:nvSpPr>
          <p:cNvPr id="3" name="ZoneTexte 2"/>
          <p:cNvSpPr txBox="1"/>
          <p:nvPr/>
        </p:nvSpPr>
        <p:spPr>
          <a:xfrm>
            <a:off x="179512" y="188640"/>
            <a:ext cx="4608512" cy="6247864"/>
          </a:xfrm>
          <a:prstGeom prst="rect">
            <a:avLst/>
          </a:prstGeom>
          <a:noFill/>
        </p:spPr>
        <p:txBody>
          <a:bodyPr wrap="square" rtlCol="0">
            <a:spAutoFit/>
          </a:bodyPr>
          <a:lstStyle/>
          <a:p>
            <a:pPr algn="just"/>
            <a:r>
              <a:rPr lang="fr-FR" sz="2000" u="sng" dirty="0" smtClean="0"/>
              <a:t>L’approche contextuelle </a:t>
            </a:r>
            <a:r>
              <a:rPr lang="fr-FR" sz="2000" u="sng" dirty="0" smtClean="0"/>
              <a:t>:</a:t>
            </a:r>
          </a:p>
          <a:p>
            <a:pPr algn="just"/>
            <a:endParaRPr lang="fr-FR" sz="2000" dirty="0" smtClean="0"/>
          </a:p>
          <a:p>
            <a:pPr algn="just"/>
            <a:r>
              <a:rPr lang="fr-FR" sz="2000" dirty="0" smtClean="0"/>
              <a:t>Description du support = </a:t>
            </a:r>
          </a:p>
          <a:p>
            <a:pPr indent="719138" algn="just"/>
            <a:r>
              <a:rPr lang="fr-FR" sz="2000" dirty="0" smtClean="0"/>
              <a:t>Biographie de l’auteur.</a:t>
            </a:r>
          </a:p>
          <a:p>
            <a:pPr indent="719138" algn="just"/>
            <a:r>
              <a:rPr lang="fr-FR" sz="2000" dirty="0" smtClean="0"/>
              <a:t>Résumé de l’œuvre.</a:t>
            </a:r>
          </a:p>
          <a:p>
            <a:pPr marL="719138" algn="just"/>
            <a:r>
              <a:rPr lang="fr-FR" sz="2000" dirty="0" smtClean="0"/>
              <a:t>Maison d’édition, lieu d’édition et date de parution.</a:t>
            </a:r>
          </a:p>
          <a:p>
            <a:pPr marL="719138" algn="just"/>
            <a:endParaRPr lang="fr-FR" sz="2000" dirty="0" smtClean="0"/>
          </a:p>
          <a:p>
            <a:pPr algn="just"/>
            <a:r>
              <a:rPr lang="fr-FR" sz="2000" dirty="0" smtClean="0"/>
              <a:t>Sites-exemples :</a:t>
            </a:r>
          </a:p>
          <a:p>
            <a:pPr algn="just"/>
            <a:endParaRPr lang="fr-FR" sz="2000" dirty="0" smtClean="0"/>
          </a:p>
          <a:p>
            <a:pPr algn="just"/>
            <a:r>
              <a:rPr lang="fr-FR" sz="2000" dirty="0" smtClean="0">
                <a:hlinkClick r:id="rId3"/>
              </a:rPr>
              <a:t>http://</a:t>
            </a:r>
            <a:r>
              <a:rPr lang="fr-FR" sz="2000" dirty="0" smtClean="0">
                <a:hlinkClick r:id="rId3"/>
              </a:rPr>
              <a:t>www.yasmina-khadra.com/index.php?link=bio</a:t>
            </a:r>
            <a:endParaRPr lang="fr-FR" sz="2000" dirty="0" smtClean="0"/>
          </a:p>
          <a:p>
            <a:pPr algn="just"/>
            <a:endParaRPr lang="fr-FR" sz="2000" dirty="0" smtClean="0"/>
          </a:p>
          <a:p>
            <a:pPr algn="just"/>
            <a:r>
              <a:rPr lang="fr-FR" sz="2000" dirty="0" smtClean="0">
                <a:hlinkClick r:id="rId4"/>
              </a:rPr>
              <a:t>http://</a:t>
            </a:r>
            <a:r>
              <a:rPr lang="fr-FR" sz="2000" dirty="0" smtClean="0">
                <a:hlinkClick r:id="rId4"/>
              </a:rPr>
              <a:t>www.critiqueslibres.com/i.php/vcrit/299</a:t>
            </a:r>
            <a:endParaRPr lang="fr-FR" sz="2000" dirty="0" smtClean="0"/>
          </a:p>
          <a:p>
            <a:pPr algn="just"/>
            <a:endParaRPr lang="fr-FR" sz="2000" dirty="0" smtClean="0"/>
          </a:p>
          <a:p>
            <a:pPr algn="just"/>
            <a:r>
              <a:rPr lang="fr-FR" sz="2000" dirty="0" smtClean="0">
                <a:hlinkClick r:id="rId5"/>
              </a:rPr>
              <a:t>http://</a:t>
            </a:r>
            <a:r>
              <a:rPr lang="fr-FR" sz="2000" dirty="0" smtClean="0">
                <a:hlinkClick r:id="rId5"/>
              </a:rPr>
              <a:t>www.amazon.fr/quoi-r%C3%AAvent-loups-Yasmina-Khadra/dp/2266132822</a:t>
            </a:r>
            <a:endParaRPr lang="fr-FR" sz="2000" dirty="0" smtClean="0"/>
          </a:p>
          <a:p>
            <a:pPr algn="just"/>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20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20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20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2000"/>
                                        <p:tgtEl>
                                          <p:spTgt spid="3">
                                            <p:txEl>
                                              <p:pRg st="7" end="7"/>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2000"/>
                                        <p:tgtEl>
                                          <p:spTgt spid="3">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2000"/>
                                        <p:tgtEl>
                                          <p:spTgt spid="3">
                                            <p:txEl>
                                              <p:pRg st="11" end="1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animEffect transition="in" filter="fade">
                                      <p:cBhvr>
                                        <p:cTn id="33" dur="2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qrll.jpg"/>
          <p:cNvPicPr>
            <a:picLocks noChangeAspect="1"/>
          </p:cNvPicPr>
          <p:nvPr/>
        </p:nvPicPr>
        <p:blipFill>
          <a:blip r:embed="rId2" cstate="print"/>
          <a:stretch>
            <a:fillRect/>
          </a:stretch>
        </p:blipFill>
        <p:spPr>
          <a:xfrm>
            <a:off x="5004048" y="188640"/>
            <a:ext cx="3933428" cy="6492850"/>
          </a:xfrm>
          <a:prstGeom prst="rect">
            <a:avLst/>
          </a:prstGeom>
        </p:spPr>
      </p:pic>
      <p:sp>
        <p:nvSpPr>
          <p:cNvPr id="3" name="ZoneTexte 2"/>
          <p:cNvSpPr txBox="1"/>
          <p:nvPr/>
        </p:nvSpPr>
        <p:spPr>
          <a:xfrm>
            <a:off x="179512" y="188640"/>
            <a:ext cx="4608512" cy="5016758"/>
          </a:xfrm>
          <a:prstGeom prst="rect">
            <a:avLst/>
          </a:prstGeom>
          <a:noFill/>
        </p:spPr>
        <p:txBody>
          <a:bodyPr wrap="square" rtlCol="0">
            <a:spAutoFit/>
          </a:bodyPr>
          <a:lstStyle/>
          <a:p>
            <a:pPr algn="just"/>
            <a:r>
              <a:rPr lang="fr-FR" sz="2000" u="sng" dirty="0" smtClean="0"/>
              <a:t>L’approche </a:t>
            </a:r>
            <a:r>
              <a:rPr lang="fr-FR" sz="2000" u="sng" dirty="0" smtClean="0"/>
              <a:t>iconique :</a:t>
            </a:r>
          </a:p>
          <a:p>
            <a:pPr algn="just"/>
            <a:endParaRPr lang="fr-FR" sz="2000" dirty="0" smtClean="0"/>
          </a:p>
          <a:p>
            <a:pPr algn="just"/>
            <a:r>
              <a:rPr lang="fr-FR" sz="2000" dirty="0" smtClean="0"/>
              <a:t>Description de la composition =</a:t>
            </a:r>
          </a:p>
          <a:p>
            <a:pPr algn="just"/>
            <a:endParaRPr lang="fr-FR" sz="2000" dirty="0" smtClean="0"/>
          </a:p>
          <a:p>
            <a:pPr algn="just"/>
            <a:r>
              <a:rPr lang="fr-FR" sz="2000" dirty="0" smtClean="0"/>
              <a:t>Couleurs : Blanc, rouge, noir.</a:t>
            </a:r>
          </a:p>
          <a:p>
            <a:pPr algn="just"/>
            <a:endParaRPr lang="fr-FR" sz="2000" dirty="0" smtClean="0"/>
          </a:p>
          <a:p>
            <a:pPr marL="1079500" indent="-1079500" algn="just"/>
            <a:r>
              <a:rPr lang="fr-FR" sz="2000" dirty="0" smtClean="0"/>
              <a:t>Formes : Humain (enfant), lettres (F, I, S), traits horizontaux …</a:t>
            </a:r>
            <a:endParaRPr lang="fr-FR" sz="2000" dirty="0" smtClean="0"/>
          </a:p>
          <a:p>
            <a:pPr marL="1079500" indent="-1079500" algn="just"/>
            <a:endParaRPr lang="fr-FR" sz="2000" dirty="0" smtClean="0"/>
          </a:p>
          <a:p>
            <a:pPr algn="just"/>
            <a:r>
              <a:rPr lang="fr-FR" sz="2000" dirty="0" smtClean="0"/>
              <a:t>La description du contenu de l’image ne doit pas être trop détaillée, mais plutôt superficielle et générale, elle doit marquer les éléments les plus dominants. Quant aux détails, ils seront relevés et interprétés au niveau de l’approche suivante.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20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20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qrll.jpg"/>
          <p:cNvPicPr>
            <a:picLocks noChangeAspect="1"/>
          </p:cNvPicPr>
          <p:nvPr/>
        </p:nvPicPr>
        <p:blipFill>
          <a:blip r:embed="rId2" cstate="print"/>
          <a:stretch>
            <a:fillRect/>
          </a:stretch>
        </p:blipFill>
        <p:spPr>
          <a:xfrm>
            <a:off x="5004048" y="188640"/>
            <a:ext cx="3933428" cy="6492850"/>
          </a:xfrm>
          <a:prstGeom prst="rect">
            <a:avLst/>
          </a:prstGeom>
        </p:spPr>
      </p:pic>
      <p:sp>
        <p:nvSpPr>
          <p:cNvPr id="3" name="ZoneTexte 2"/>
          <p:cNvSpPr txBox="1"/>
          <p:nvPr/>
        </p:nvSpPr>
        <p:spPr>
          <a:xfrm>
            <a:off x="179512" y="188640"/>
            <a:ext cx="4608512" cy="5693866"/>
          </a:xfrm>
          <a:prstGeom prst="rect">
            <a:avLst/>
          </a:prstGeom>
          <a:noFill/>
        </p:spPr>
        <p:txBody>
          <a:bodyPr wrap="square" rtlCol="0">
            <a:spAutoFit/>
          </a:bodyPr>
          <a:lstStyle/>
          <a:p>
            <a:pPr algn="just"/>
            <a:r>
              <a:rPr lang="fr-FR" sz="2000" u="sng" dirty="0" smtClean="0"/>
              <a:t>L’approche </a:t>
            </a:r>
            <a:r>
              <a:rPr lang="fr-FR" sz="2000" u="sng" dirty="0" smtClean="0"/>
              <a:t>interprétative :</a:t>
            </a:r>
          </a:p>
          <a:p>
            <a:pPr algn="just"/>
            <a:endParaRPr lang="fr-FR" sz="2000" dirty="0" smtClean="0"/>
          </a:p>
          <a:p>
            <a:pPr algn="just"/>
            <a:r>
              <a:rPr lang="fr-FR" sz="2000" u="sng" dirty="0" smtClean="0"/>
              <a:t>Les couleurs :</a:t>
            </a:r>
          </a:p>
          <a:p>
            <a:pPr algn="just"/>
            <a:endParaRPr lang="fr-FR" sz="2000" dirty="0" smtClean="0"/>
          </a:p>
          <a:p>
            <a:pPr algn="just"/>
            <a:r>
              <a:rPr lang="fr-FR" sz="2000" dirty="0" smtClean="0">
                <a:hlinkClick r:id="rId3"/>
              </a:rPr>
              <a:t>http://</a:t>
            </a:r>
            <a:r>
              <a:rPr lang="fr-FR" sz="2000" dirty="0" smtClean="0">
                <a:hlinkClick r:id="rId3"/>
              </a:rPr>
              <a:t>www.creatic.fr/cic/B022Doc.htm</a:t>
            </a:r>
            <a:endParaRPr lang="fr-FR" sz="2000" dirty="0" smtClean="0"/>
          </a:p>
          <a:p>
            <a:pPr algn="just"/>
            <a:endParaRPr lang="fr-FR" sz="2000" dirty="0" smtClean="0"/>
          </a:p>
          <a:p>
            <a:pPr algn="just"/>
            <a:r>
              <a:rPr lang="fr-FR" sz="2000" u="sng" dirty="0" smtClean="0"/>
              <a:t>Les formes :</a:t>
            </a:r>
          </a:p>
          <a:p>
            <a:pPr algn="just"/>
            <a:endParaRPr lang="fr-FR" sz="2000" dirty="0" smtClean="0"/>
          </a:p>
          <a:p>
            <a:pPr indent="719138" algn="just"/>
            <a:r>
              <a:rPr lang="fr-FR" sz="2000" dirty="0" smtClean="0"/>
              <a:t>Les lettres et les traits :</a:t>
            </a:r>
          </a:p>
          <a:p>
            <a:pPr indent="719138" algn="just"/>
            <a:endParaRPr lang="fr-FR" sz="2000" dirty="0" smtClean="0"/>
          </a:p>
          <a:p>
            <a:pPr marL="719138" algn="just"/>
            <a:r>
              <a:rPr lang="fr-FR" sz="2000" dirty="0" smtClean="0">
                <a:hlinkClick r:id="rId4"/>
              </a:rPr>
              <a:t>http://</a:t>
            </a:r>
            <a:r>
              <a:rPr lang="fr-FR" sz="2000" dirty="0" smtClean="0">
                <a:hlinkClick r:id="rId4"/>
              </a:rPr>
              <a:t>famille.vigne.pagesperso-orange.fr/Dactylomancie/dactylomancie.htm</a:t>
            </a:r>
            <a:endParaRPr lang="fr-FR" sz="2000" dirty="0" smtClean="0"/>
          </a:p>
          <a:p>
            <a:pPr marL="719138" algn="just"/>
            <a:endParaRPr lang="fr-FR" sz="2000" dirty="0" smtClean="0"/>
          </a:p>
          <a:p>
            <a:pPr algn="just"/>
            <a:r>
              <a:rPr lang="fr-FR" sz="1600" u="sng" dirty="0" smtClean="0"/>
              <a:t>Ce qu’il faut faire :</a:t>
            </a:r>
          </a:p>
          <a:p>
            <a:pPr algn="just"/>
            <a:endParaRPr lang="fr-FR" sz="1600" dirty="0" smtClean="0"/>
          </a:p>
          <a:p>
            <a:pPr algn="just"/>
            <a:r>
              <a:rPr lang="fr-FR" sz="1600" dirty="0" smtClean="0"/>
              <a:t>1- Consulter des dictionnaires de symbolique.</a:t>
            </a:r>
          </a:p>
          <a:p>
            <a:pPr algn="just"/>
            <a:r>
              <a:rPr lang="fr-FR" sz="1600" dirty="0" smtClean="0"/>
              <a:t>2- Savoir sélectionner l’information.</a:t>
            </a:r>
          </a:p>
          <a:p>
            <a:pPr algn="just"/>
            <a:endParaRPr lang="fr-F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20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2000"/>
                                        <p:tgtEl>
                                          <p:spTgt spid="3">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2000"/>
                                        <p:tgtEl>
                                          <p:spTgt spid="3">
                                            <p:txEl>
                                              <p:pRg st="8" end="8"/>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Effect transition="in" filter="fade">
                                      <p:cBhvr>
                                        <p:cTn id="24" dur="2000"/>
                                        <p:tgtEl>
                                          <p:spTgt spid="3">
                                            <p:txEl>
                                              <p:pRg st="10" end="1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animEffect transition="in" filter="fade">
                                      <p:cBhvr>
                                        <p:cTn id="29" dur="2000"/>
                                        <p:tgtEl>
                                          <p:spTgt spid="3">
                                            <p:txEl>
                                              <p:pRg st="12" end="12"/>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14" end="14"/>
                                            </p:txEl>
                                          </p:spTgt>
                                        </p:tgtEl>
                                        <p:attrNameLst>
                                          <p:attrName>style.visibility</p:attrName>
                                        </p:attrNameLst>
                                      </p:cBhvr>
                                      <p:to>
                                        <p:strVal val="visible"/>
                                      </p:to>
                                    </p:set>
                                    <p:animEffect transition="in" filter="fade">
                                      <p:cBhvr>
                                        <p:cTn id="32" dur="2000"/>
                                        <p:tgtEl>
                                          <p:spTgt spid="3">
                                            <p:txEl>
                                              <p:pRg st="14" end="14"/>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animEffect transition="in" filter="fade">
                                      <p:cBhvr>
                                        <p:cTn id="35" dur="20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109</TotalTime>
  <Words>310</Words>
  <Application>Microsoft Office PowerPoint</Application>
  <PresentationFormat>Affichage à l'écran (4:3)</PresentationFormat>
  <Paragraphs>56</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Technique</vt:lpstr>
      <vt:lpstr>Diapositive 1</vt:lpstr>
      <vt:lpstr>Diapositive 2</vt:lpstr>
      <vt:lpstr>Diapositive 3</vt:lpstr>
      <vt:lpstr>Diapositive 4</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Mounir</dc:creator>
  <cp:lastModifiedBy>Mounir</cp:lastModifiedBy>
  <cp:revision>29</cp:revision>
  <dcterms:created xsi:type="dcterms:W3CDTF">2011-02-22T20:03:28Z</dcterms:created>
  <dcterms:modified xsi:type="dcterms:W3CDTF">2011-02-22T21:56:36Z</dcterms:modified>
</cp:coreProperties>
</file>