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374C2FE8-3E72-4BCC-8AFF-5E90C485F999}" type="datetimeFigureOut">
              <a:rPr lang="fr-FR" smtClean="0"/>
              <a:pPr/>
              <a:t>23/03/2012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8939316-A244-4A5D-A3B1-C74F7002C83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C2FE8-3E72-4BCC-8AFF-5E90C485F999}" type="datetimeFigureOut">
              <a:rPr lang="fr-FR" smtClean="0"/>
              <a:pPr/>
              <a:t>23/03/2012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39316-A244-4A5D-A3B1-C74F7002C83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C2FE8-3E72-4BCC-8AFF-5E90C485F999}" type="datetimeFigureOut">
              <a:rPr lang="fr-FR" smtClean="0"/>
              <a:pPr/>
              <a:t>23/03/2012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39316-A244-4A5D-A3B1-C74F7002C83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374C2FE8-3E72-4BCC-8AFF-5E90C485F999}" type="datetimeFigureOut">
              <a:rPr lang="fr-FR" smtClean="0"/>
              <a:pPr/>
              <a:t>23/03/2012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39316-A244-4A5D-A3B1-C74F7002C83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angle isocè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374C2FE8-3E72-4BCC-8AFF-5E90C485F999}" type="datetimeFigureOut">
              <a:rPr lang="fr-FR" smtClean="0"/>
              <a:pPr/>
              <a:t>23/03/2012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8939316-A244-4A5D-A3B1-C74F7002C83C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1" name="Connecteur droit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74C2FE8-3E72-4BCC-8AFF-5E90C485F999}" type="datetimeFigureOut">
              <a:rPr lang="fr-FR" smtClean="0"/>
              <a:pPr/>
              <a:t>23/03/2012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8939316-A244-4A5D-A3B1-C74F7002C83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374C2FE8-3E72-4BCC-8AFF-5E90C485F999}" type="datetimeFigureOut">
              <a:rPr lang="fr-FR" smtClean="0"/>
              <a:pPr/>
              <a:t>23/03/2012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8939316-A244-4A5D-A3B1-C74F7002C83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C2FE8-3E72-4BCC-8AFF-5E90C485F999}" type="datetimeFigureOut">
              <a:rPr lang="fr-FR" smtClean="0"/>
              <a:pPr/>
              <a:t>23/03/2012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39316-A244-4A5D-A3B1-C74F7002C83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74C2FE8-3E72-4BCC-8AFF-5E90C485F999}" type="datetimeFigureOut">
              <a:rPr lang="fr-FR" smtClean="0"/>
              <a:pPr/>
              <a:t>23/03/2012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8939316-A244-4A5D-A3B1-C74F7002C83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374C2FE8-3E72-4BCC-8AFF-5E90C485F999}" type="datetimeFigureOut">
              <a:rPr lang="fr-FR" smtClean="0"/>
              <a:pPr/>
              <a:t>23/03/2012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8939316-A244-4A5D-A3B1-C74F7002C83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374C2FE8-3E72-4BCC-8AFF-5E90C485F999}" type="datetimeFigureOut">
              <a:rPr lang="fr-FR" smtClean="0"/>
              <a:pPr/>
              <a:t>23/03/2012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8939316-A244-4A5D-A3B1-C74F7002C83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374C2FE8-3E72-4BCC-8AFF-5E90C485F999}" type="datetimeFigureOut">
              <a:rPr lang="fr-FR" smtClean="0"/>
              <a:pPr/>
              <a:t>23/03/2012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8939316-A244-4A5D-A3B1-C74F7002C83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36725"/>
            <a:ext cx="7772400" cy="1920875"/>
          </a:xfrm>
        </p:spPr>
        <p:txBody>
          <a:bodyPr/>
          <a:lstStyle/>
          <a:p>
            <a:r>
              <a:rPr lang="fr-FR" dirty="0"/>
              <a:t>Méthodologie de la </a:t>
            </a:r>
            <a:r>
              <a:rPr lang="fr-FR" dirty="0" smtClean="0"/>
              <a:t>recherche universitaire </a:t>
            </a:r>
            <a:endParaRPr lang="fr-FR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71670" y="3886200"/>
            <a:ext cx="6400800" cy="1559024"/>
          </a:xfrm>
        </p:spPr>
        <p:txBody>
          <a:bodyPr>
            <a:normAutofit/>
          </a:bodyPr>
          <a:lstStyle/>
          <a:p>
            <a:r>
              <a:rPr lang="fr-FR" dirty="0"/>
              <a:t>Programme du </a:t>
            </a:r>
            <a:r>
              <a:rPr lang="fr-FR" dirty="0" smtClean="0"/>
              <a:t>module</a:t>
            </a:r>
          </a:p>
          <a:p>
            <a:endParaRPr lang="fr-FR" dirty="0" smtClean="0"/>
          </a:p>
          <a:p>
            <a:r>
              <a:rPr lang="fr-FR" sz="2400" dirty="0" smtClean="0"/>
              <a:t>Proposé par Mounir Hammouda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/>
              <a:t>Les grandes orientations méthodologiques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2046309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(Quatrième semestre)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fr-FR" sz="2400" dirty="0"/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 positivisme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 constructivisme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 théories critiques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43174" y="1428736"/>
            <a:ext cx="61436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/>
              <a:t>I. Programme </a:t>
            </a:r>
            <a:r>
              <a:rPr lang="fr-FR" sz="2400" dirty="0"/>
              <a:t>de la </a:t>
            </a:r>
            <a:r>
              <a:rPr lang="fr-FR" sz="2400" dirty="0" smtClean="0"/>
              <a:t>troisième année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39750" y="1697041"/>
            <a:ext cx="8424863" cy="32321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Élaborer une problématique pour un sujet déterminé;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Choisir en justifiant une technique de recherche;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Repérer et accueillir de l’information sur un sujet de recherche;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Construire et utiliser des outils de recherche;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Recueillir des données, les compiler, les écrire et les analyser.</a:t>
            </a:r>
          </a:p>
        </p:txBody>
      </p:sp>
      <p:sp>
        <p:nvSpPr>
          <p:cNvPr id="5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147050" cy="922337"/>
          </a:xfrm>
        </p:spPr>
        <p:txBody>
          <a:bodyPr/>
          <a:lstStyle/>
          <a:p>
            <a:r>
              <a:rPr lang="fr-FR" sz="4000" dirty="0"/>
              <a:t>Les </a:t>
            </a:r>
            <a:r>
              <a:rPr lang="fr-FR" sz="4000" dirty="0" smtClean="0"/>
              <a:t>objectifs</a:t>
            </a:r>
            <a:endParaRPr lang="fr-FR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71414"/>
            <a:ext cx="8362950" cy="64294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sz="2400" b="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(Cinquième semestre)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fr-FR" sz="24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2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A. Les approches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Qualitative, quantitative; comparaison, l’utilisation et la présentation des données quantitatives et qualitatives ; la mise en ordre des données (codage), le transfert et le nettoyage des données ; la mis en forme des données, la représentation visuelle.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2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B. La logique de la démarche scientifique:</a:t>
            </a:r>
            <a:r>
              <a:rPr kumimoji="0" lang="fr-FR" sz="2400" b="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définition d’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une problématique, l’objectif de recherche ; les étapes de la recherche (formulation de sujet, recherche documentaire et problématique, exploitation des documents, le choix de la technique, élaboration d’instruments de collecte, description, analyse et interprétation des résultats.</a:t>
            </a:r>
            <a:endParaRPr kumimoji="0" lang="fr-FR" sz="24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28596" y="71435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sz="2400" b="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(Sixième semestre)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fr-FR" sz="2400" u="sng" dirty="0"/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2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C. La recherche bibliographique:</a:t>
            </a:r>
            <a:r>
              <a:rPr kumimoji="0" lang="fr-FR" sz="2400" b="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 outils de la recherche bibliographique; le traitement de l’information bibliographique, quelques exemples de bases de données.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2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D. Les principes de la rédaction :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Les principes de l’acte de communication écrit et oral ; la rédaction de documents scientifiques ; les différentes étapes de la rédaction d’un mémoire.</a:t>
            </a:r>
            <a:endParaRPr kumimoji="0" lang="fr-FR" sz="24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42952" y="2458596"/>
            <a:ext cx="7472386" cy="1399032"/>
          </a:xfrm>
        </p:spPr>
        <p:txBody>
          <a:bodyPr/>
          <a:lstStyle/>
          <a:p>
            <a:r>
              <a:rPr lang="fr-FR" dirty="0" smtClean="0"/>
              <a:t>Merci de votre attention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28596" y="928670"/>
            <a:ext cx="8147050" cy="993775"/>
          </a:xfrm>
        </p:spPr>
        <p:txBody>
          <a:bodyPr/>
          <a:lstStyle/>
          <a:p>
            <a:r>
              <a:rPr lang="fr-FR" sz="4000" dirty="0"/>
              <a:t>Table des matières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214414" y="2571744"/>
            <a:ext cx="6715172" cy="19462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Programme de la première année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Programme de la deuxième année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Programme de la troisième année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43174" y="1428736"/>
            <a:ext cx="62865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/>
              <a:t>I. Programme </a:t>
            </a:r>
            <a:r>
              <a:rPr lang="fr-FR" sz="2400" dirty="0"/>
              <a:t>de la première année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00035" y="1711350"/>
            <a:ext cx="7715304" cy="27177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Faire connaître la démarche, les méthodes et les techniques de recherche ;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Identifier les principales techniques de base associées à chaque méthode ;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Expliquer les différentes étapes de la démarche scientifique.</a:t>
            </a:r>
          </a:p>
        </p:txBody>
      </p:sp>
      <p:sp>
        <p:nvSpPr>
          <p:cNvPr id="5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147050" cy="922337"/>
          </a:xfrm>
        </p:spPr>
        <p:txBody>
          <a:bodyPr/>
          <a:lstStyle/>
          <a:p>
            <a:r>
              <a:rPr lang="fr-FR" sz="4000" dirty="0"/>
              <a:t>Les </a:t>
            </a:r>
            <a:r>
              <a:rPr lang="fr-FR" sz="4000" dirty="0" smtClean="0"/>
              <a:t>objectifs</a:t>
            </a:r>
            <a:endParaRPr lang="fr-FR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147050" cy="922337"/>
          </a:xfrm>
        </p:spPr>
        <p:txBody>
          <a:bodyPr/>
          <a:lstStyle/>
          <a:p>
            <a:r>
              <a:rPr lang="fr-FR" sz="4000" dirty="0"/>
              <a:t>Les fondements de la science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071538" y="1196975"/>
            <a:ext cx="7143800" cy="53038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Les principes de base de la démarche scientifique</a:t>
            </a:r>
            <a:r>
              <a:rPr kumimoji="0" lang="fr-FR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(Premier semestre)</a:t>
            </a: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Définition de la recherche scientifique :</a:t>
            </a:r>
          </a:p>
          <a:p>
            <a:pPr marL="1076325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connaissances par le sens.</a:t>
            </a:r>
          </a:p>
          <a:p>
            <a:pPr marL="1076325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connaissances par l’expérience.</a:t>
            </a:r>
          </a:p>
          <a:p>
            <a:pPr marL="1076325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connaissances par intuition.</a:t>
            </a:r>
          </a:p>
          <a:p>
            <a:pPr marL="1076325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connaissance scientifique.</a:t>
            </a:r>
          </a:p>
          <a:p>
            <a:pPr marL="1076325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 recherche en sciences humaines et sociales.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/>
              <a:t>Les méthodes de recherche scientifique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5043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(Deuxième semestre)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L’évolution des méthodes de la recherche scientifique (tendances et écoles).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 caractéristiques de la méthode scientifique :</a:t>
            </a:r>
          </a:p>
          <a:p>
            <a:pPr marL="1076325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 systématisation</a:t>
            </a:r>
          </a:p>
          <a:p>
            <a:pPr marL="1076325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fr-FR" sz="2400" dirty="0"/>
              <a:t>l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vérification</a:t>
            </a:r>
          </a:p>
          <a:p>
            <a:pPr marL="1076325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 prédiction</a:t>
            </a:r>
          </a:p>
          <a:p>
            <a:pPr marL="1076325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l’explication.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Présentation des méthodes de recherche (enquête, expérimentation, analyse des traces…)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43174" y="1428736"/>
            <a:ext cx="62151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/>
              <a:t>I. Programme </a:t>
            </a:r>
            <a:r>
              <a:rPr lang="fr-FR" sz="2400" dirty="0"/>
              <a:t>de la </a:t>
            </a:r>
            <a:r>
              <a:rPr lang="fr-FR" sz="2400" dirty="0" smtClean="0"/>
              <a:t>deuxième année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147050" cy="922337"/>
          </a:xfrm>
        </p:spPr>
        <p:txBody>
          <a:bodyPr/>
          <a:lstStyle/>
          <a:p>
            <a:r>
              <a:rPr lang="fr-FR" sz="4000" dirty="0"/>
              <a:t>Les </a:t>
            </a:r>
            <a:r>
              <a:rPr lang="fr-FR" sz="4000" dirty="0" smtClean="0"/>
              <a:t>objectifs</a:t>
            </a:r>
            <a:endParaRPr lang="fr-FR" sz="4000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500035" y="1711350"/>
            <a:ext cx="7715304" cy="27177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Cerner</a:t>
            </a:r>
            <a:r>
              <a:rPr kumimoji="0" lang="fr-FR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la notion de théorie ;</a:t>
            </a: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S’initier</a:t>
            </a:r>
            <a:r>
              <a:rPr kumimoji="0" lang="fr-FR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aux approches et aux méthodes de la recherche scientifique.</a:t>
            </a: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/>
              <a:t>Qu’est-ce qu’une théorie?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(Troisième semestre)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Liens entre théorie et recherche scientifique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Comment élabore-t-on des théories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quoi servent les théories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 types de raisonnement :</a:t>
            </a:r>
          </a:p>
          <a:p>
            <a:pPr marL="1076325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fr-FR" sz="2400" noProof="0" dirty="0" smtClean="0"/>
              <a:t>Approche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inductive.</a:t>
            </a:r>
          </a:p>
          <a:p>
            <a:pPr marL="1076325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fr-FR" sz="2400" dirty="0" smtClean="0"/>
              <a:t>Approche 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déductive</a:t>
            </a:r>
            <a:r>
              <a:rPr lang="fr-FR" sz="2400" dirty="0"/>
              <a:t>.</a:t>
            </a:r>
            <a:endParaRPr kumimoji="0" lang="fr-F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54</TotalTime>
  <Words>436</Words>
  <Application>Microsoft Office PowerPoint</Application>
  <PresentationFormat>Affichage à l'écran (4:3)</PresentationFormat>
  <Paragraphs>71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Verve</vt:lpstr>
      <vt:lpstr>Méthodologie de la recherche universitaire </vt:lpstr>
      <vt:lpstr>Table des matières</vt:lpstr>
      <vt:lpstr>Diapositive 3</vt:lpstr>
      <vt:lpstr>Les objectifs</vt:lpstr>
      <vt:lpstr>Les fondements de la science</vt:lpstr>
      <vt:lpstr>Les méthodes de recherche scientifique</vt:lpstr>
      <vt:lpstr>Diapositive 7</vt:lpstr>
      <vt:lpstr>Les objectifs</vt:lpstr>
      <vt:lpstr>Qu’est-ce qu’une théorie?</vt:lpstr>
      <vt:lpstr>Les grandes orientations méthodologiques</vt:lpstr>
      <vt:lpstr>Diapositive 11</vt:lpstr>
      <vt:lpstr>Les objectifs</vt:lpstr>
      <vt:lpstr>Diapositive 13</vt:lpstr>
      <vt:lpstr>Diapositive 14</vt:lpstr>
      <vt:lpstr>Merci de votre attention</vt:lpstr>
    </vt:vector>
  </TitlesOfParts>
  <Company>HAMMOUDA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Méthodologie de la recherche universitaire</dc:title>
  <dc:creator>HAMMOUDA Mounir</dc:creator>
  <cp:lastModifiedBy>Mounir</cp:lastModifiedBy>
  <cp:revision>22</cp:revision>
  <dcterms:created xsi:type="dcterms:W3CDTF">2009-12-10T22:01:53Z</dcterms:created>
  <dcterms:modified xsi:type="dcterms:W3CDTF">2012-03-23T00:14:26Z</dcterms:modified>
</cp:coreProperties>
</file>